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89" r:id="rId2"/>
    <p:sldId id="350" r:id="rId3"/>
    <p:sldId id="384" r:id="rId4"/>
    <p:sldId id="390" r:id="rId5"/>
    <p:sldId id="391" r:id="rId6"/>
    <p:sldId id="292" r:id="rId7"/>
    <p:sldId id="352" r:id="rId8"/>
    <p:sldId id="392" r:id="rId9"/>
    <p:sldId id="397" r:id="rId10"/>
    <p:sldId id="396" r:id="rId11"/>
    <p:sldId id="368" r:id="rId12"/>
    <p:sldId id="393" r:id="rId13"/>
    <p:sldId id="369" r:id="rId14"/>
    <p:sldId id="347" r:id="rId15"/>
    <p:sldId id="367" r:id="rId16"/>
    <p:sldId id="376" r:id="rId17"/>
    <p:sldId id="322" r:id="rId18"/>
    <p:sldId id="305" r:id="rId19"/>
    <p:sldId id="398" r:id="rId20"/>
    <p:sldId id="324" r:id="rId21"/>
    <p:sldId id="395" r:id="rId22"/>
    <p:sldId id="400" r:id="rId23"/>
    <p:sldId id="402" r:id="rId24"/>
    <p:sldId id="404" r:id="rId25"/>
    <p:sldId id="403" r:id="rId26"/>
    <p:sldId id="399" r:id="rId27"/>
    <p:sldId id="405" r:id="rId28"/>
    <p:sldId id="377" r:id="rId29"/>
    <p:sldId id="349" r:id="rId30"/>
    <p:sldId id="371" r:id="rId31"/>
    <p:sldId id="372" r:id="rId32"/>
    <p:sldId id="373" r:id="rId33"/>
    <p:sldId id="406" r:id="rId34"/>
    <p:sldId id="411" r:id="rId35"/>
    <p:sldId id="374" r:id="rId36"/>
    <p:sldId id="375" r:id="rId37"/>
    <p:sldId id="378" r:id="rId38"/>
    <p:sldId id="385" r:id="rId39"/>
    <p:sldId id="380" r:id="rId40"/>
    <p:sldId id="386" r:id="rId41"/>
    <p:sldId id="381" r:id="rId42"/>
    <p:sldId id="388" r:id="rId43"/>
    <p:sldId id="382" r:id="rId44"/>
    <p:sldId id="383" r:id="rId45"/>
    <p:sldId id="258" r:id="rId46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5634" autoAdjust="0"/>
  </p:normalViewPr>
  <p:slideViewPr>
    <p:cSldViewPr>
      <p:cViewPr varScale="1">
        <p:scale>
          <a:sx n="91" d="100"/>
          <a:sy n="91" d="100"/>
        </p:scale>
        <p:origin x="14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470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CF2C-698E-4CCD-AD17-2EA14D65B8DD}" type="doc">
      <dgm:prSet loTypeId="urn:microsoft.com/office/officeart/2009/3/layout/Descending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27A0668B-3AF7-4E3C-A9FE-0A200D86742F}">
      <dgm:prSet phldrT="[Text]" custT="1"/>
      <dgm:spPr/>
      <dgm:t>
        <a:bodyPr/>
        <a:lstStyle/>
        <a:p>
          <a:r>
            <a:rPr lang="ca-ES" sz="1600" i="1" dirty="0"/>
            <a:t>Aprovada per resolució d’atorgament</a:t>
          </a:r>
        </a:p>
      </dgm:t>
      <dgm:extLst>
        <a:ext uri="{E40237B7-FDA0-4F09-8148-C483321AD2D9}">
          <dgm14:cNvPr xmlns:dgm14="http://schemas.microsoft.com/office/drawing/2010/diagram" id="0" name="" descr="Aprovada per resolució d’atorgament&#10;"/>
        </a:ext>
      </dgm:extLst>
    </dgm:pt>
    <dgm:pt modelId="{28CFBF9E-DEE4-4E32-B243-3FC042DA42B2}" type="parTrans" cxnId="{8EE87BEB-1E7D-4C3F-BA44-130752ECBACC}">
      <dgm:prSet/>
      <dgm:spPr/>
      <dgm:t>
        <a:bodyPr/>
        <a:lstStyle/>
        <a:p>
          <a:endParaRPr lang="ca-ES" sz="1800"/>
        </a:p>
      </dgm:t>
    </dgm:pt>
    <dgm:pt modelId="{AB8BF8E1-9183-4A24-BED4-2D1C235C454F}" type="sibTrans" cxnId="{8EE87BEB-1E7D-4C3F-BA44-130752ECBACC}">
      <dgm:prSet/>
      <dgm:spPr/>
      <dgm:t>
        <a:bodyPr/>
        <a:lstStyle/>
        <a:p>
          <a:endParaRPr lang="ca-ES" sz="1800"/>
        </a:p>
      </dgm:t>
    </dgm:pt>
    <dgm:pt modelId="{D291C4F7-6C67-4764-8105-D13D30719FB3}">
      <dgm:prSet phldrT="[Text]" custT="1"/>
      <dgm:spPr/>
      <dgm:t>
        <a:bodyPr/>
        <a:lstStyle/>
        <a:p>
          <a:r>
            <a:rPr lang="ca-ES" sz="1600" i="1" dirty="0"/>
            <a:t>Necessària per a les activitats del projecte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F0216B8C-107F-4423-85BA-0EA4222D0D33}" type="parTrans" cxnId="{79CA75DB-38FE-4EF4-83AA-4652FF7085CE}">
      <dgm:prSet/>
      <dgm:spPr/>
      <dgm:t>
        <a:bodyPr/>
        <a:lstStyle/>
        <a:p>
          <a:endParaRPr lang="ca-ES" sz="1800"/>
        </a:p>
      </dgm:t>
    </dgm:pt>
    <dgm:pt modelId="{4E570B97-2445-4B86-8C4C-E0497BED39CE}" type="sibTrans" cxnId="{79CA75DB-38FE-4EF4-83AA-4652FF7085CE}">
      <dgm:prSet/>
      <dgm:spPr/>
      <dgm:t>
        <a:bodyPr/>
        <a:lstStyle/>
        <a:p>
          <a:endParaRPr lang="ca-ES" sz="1800"/>
        </a:p>
      </dgm:t>
    </dgm:pt>
    <dgm:pt modelId="{256C2BF9-6D0E-48D6-AD6A-3426E8B818A8}">
      <dgm:prSet phldrT="[Text]" custT="1"/>
      <dgm:spPr/>
      <dgm:t>
        <a:bodyPr/>
        <a:lstStyle/>
        <a:p>
          <a:r>
            <a:rPr lang="ca-ES" sz="1600" i="1" dirty="0"/>
            <a:t>Realitzada entre l’01/01/2020 i el 31/03/2021</a:t>
          </a:r>
        </a:p>
      </dgm:t>
      <dgm:extLst>
        <a:ext uri="{E40237B7-FDA0-4F09-8148-C483321AD2D9}">
          <dgm14:cNvPr xmlns:dgm14="http://schemas.microsoft.com/office/drawing/2010/diagram" id="0" name="" descr="Necessària per a les activitats del projecte&#10;"/>
        </a:ext>
      </dgm:extLst>
    </dgm:pt>
    <dgm:pt modelId="{3F8C96B5-E497-42B8-9C6B-7D06BCF29DEA}" type="parTrans" cxnId="{D416AED0-5FFD-4DDC-9C92-27015E857980}">
      <dgm:prSet/>
      <dgm:spPr/>
      <dgm:t>
        <a:bodyPr/>
        <a:lstStyle/>
        <a:p>
          <a:endParaRPr lang="ca-ES" sz="1800"/>
        </a:p>
      </dgm:t>
    </dgm:pt>
    <dgm:pt modelId="{3CAD1BAE-6EBD-4DB9-9C6B-F0154391E540}" type="sibTrans" cxnId="{D416AED0-5FFD-4DDC-9C92-27015E857980}">
      <dgm:prSet/>
      <dgm:spPr/>
      <dgm:t>
        <a:bodyPr/>
        <a:lstStyle/>
        <a:p>
          <a:endParaRPr lang="ca-ES" sz="1800"/>
        </a:p>
      </dgm:t>
    </dgm:pt>
    <dgm:pt modelId="{7D7E93F1-49FF-4581-B3D9-4E614D43670A}">
      <dgm:prSet phldrT="[Text]" custT="1"/>
      <dgm:spPr/>
      <dgm:t>
        <a:bodyPr/>
        <a:lstStyle/>
        <a:p>
          <a:r>
            <a:rPr lang="ca-ES" sz="1600" i="1" dirty="0"/>
            <a:t>Identificable i verificable</a:t>
          </a:r>
        </a:p>
      </dgm:t>
      <dgm:extLst>
        <a:ext uri="{E40237B7-FDA0-4F09-8148-C483321AD2D9}">
          <dgm14:cNvPr xmlns:dgm14="http://schemas.microsoft.com/office/drawing/2010/diagram" id="0" name="" descr="Identificable i verificable&#10;"/>
        </a:ext>
      </dgm:extLst>
    </dgm:pt>
    <dgm:pt modelId="{6BA5EF1D-174E-4E2A-AE89-005E14D913D3}" type="parTrans" cxnId="{95C29E60-5B83-4B40-BA30-E0393A1F5395}">
      <dgm:prSet/>
      <dgm:spPr/>
      <dgm:t>
        <a:bodyPr/>
        <a:lstStyle/>
        <a:p>
          <a:endParaRPr lang="ca-ES" sz="1800"/>
        </a:p>
      </dgm:t>
    </dgm:pt>
    <dgm:pt modelId="{41A26201-61BC-4BC0-9C55-5AD95DA1A7FF}" type="sibTrans" cxnId="{95C29E60-5B83-4B40-BA30-E0393A1F5395}">
      <dgm:prSet/>
      <dgm:spPr/>
      <dgm:t>
        <a:bodyPr/>
        <a:lstStyle/>
        <a:p>
          <a:endParaRPr lang="ca-ES" sz="1800"/>
        </a:p>
      </dgm:t>
    </dgm:pt>
    <dgm:pt modelId="{87296D8E-35DC-4DBC-BB2A-AA2AD14A918E}">
      <dgm:prSet custT="1"/>
      <dgm:spPr/>
      <dgm:t>
        <a:bodyPr/>
        <a:lstStyle/>
        <a:p>
          <a:r>
            <a:rPr lang="ca-ES" sz="1600" i="1" dirty="0"/>
            <a:t>Incorreguda només pel clúster beneficiari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101EE282-F1EC-43EE-8664-368B2966784A}" type="parTrans" cxnId="{FB3B8165-19BB-4A0B-827E-A4CBC5114E84}">
      <dgm:prSet/>
      <dgm:spPr/>
      <dgm:t>
        <a:bodyPr/>
        <a:lstStyle/>
        <a:p>
          <a:endParaRPr lang="ca-ES" sz="1800"/>
        </a:p>
      </dgm:t>
    </dgm:pt>
    <dgm:pt modelId="{761092F1-71E2-4309-ABCE-F647AD26DB4D}" type="sibTrans" cxnId="{FB3B8165-19BB-4A0B-827E-A4CBC5114E84}">
      <dgm:prSet/>
      <dgm:spPr/>
      <dgm:t>
        <a:bodyPr/>
        <a:lstStyle/>
        <a:p>
          <a:endParaRPr lang="ca-ES" sz="1800"/>
        </a:p>
      </dgm:t>
    </dgm:pt>
    <dgm:pt modelId="{7523B807-940E-4B46-BB9D-2BE7701B6200}">
      <dgm:prSet custT="1"/>
      <dgm:spPr/>
      <dgm:t>
        <a:bodyPr/>
        <a:lstStyle/>
        <a:p>
          <a:r>
            <a:rPr lang="ca-ES" sz="1600" i="1" dirty="0"/>
            <a:t>Es poden acumular amb altres ajuts sempre que en cap cas superi el cost de l’activitat ni els llindars establerts per la Comissió Europea</a:t>
          </a:r>
        </a:p>
      </dgm:t>
      <dgm:extLst>
        <a:ext uri="{E40237B7-FDA0-4F09-8148-C483321AD2D9}">
          <dgm14:cNvPr xmlns:dgm14="http://schemas.microsoft.com/office/drawing/2010/diagram" id="0" name="" descr="Incorreguda només per l’empresa beneficiària&#10;"/>
        </a:ext>
      </dgm:extLst>
    </dgm:pt>
    <dgm:pt modelId="{E5DCDF64-892A-45A3-B122-432F60E5231E}" type="parTrans" cxnId="{D8643DF7-9A86-41FF-A8BD-090809D18F4B}">
      <dgm:prSet/>
      <dgm:spPr/>
      <dgm:t>
        <a:bodyPr/>
        <a:lstStyle/>
        <a:p>
          <a:endParaRPr lang="ca-ES"/>
        </a:p>
      </dgm:t>
    </dgm:pt>
    <dgm:pt modelId="{7801CF6C-193F-4DEF-B61D-F875F0E4780E}" type="sibTrans" cxnId="{D8643DF7-9A86-41FF-A8BD-090809D18F4B}">
      <dgm:prSet/>
      <dgm:spPr/>
      <dgm:t>
        <a:bodyPr/>
        <a:lstStyle/>
        <a:p>
          <a:endParaRPr lang="ca-ES"/>
        </a:p>
      </dgm:t>
    </dgm:pt>
    <dgm:pt modelId="{1CA9ADBC-1A8F-4651-8704-5AF5520EBF58}" type="pres">
      <dgm:prSet presAssocID="{51E9CF2C-698E-4CCD-AD17-2EA14D65B8DD}" presName="Name0" presStyleCnt="0">
        <dgm:presLayoutVars>
          <dgm:chMax val="7"/>
          <dgm:chPref val="5"/>
        </dgm:presLayoutVars>
      </dgm:prSet>
      <dgm:spPr/>
    </dgm:pt>
    <dgm:pt modelId="{77171AC3-F62D-4D13-AE37-84A59AECED95}" type="pres">
      <dgm:prSet presAssocID="{51E9CF2C-698E-4CCD-AD17-2EA14D65B8DD}" presName="arrowNode" presStyleLbl="node1" presStyleIdx="0" presStyleCnt="1" custLinFactNeighborX="-1481" custLinFactNeighborY="-1939"/>
      <dgm:spPr/>
    </dgm:pt>
    <dgm:pt modelId="{2394A786-8460-451B-AF3C-8ECEEB39171C}" type="pres">
      <dgm:prSet presAssocID="{27A0668B-3AF7-4E3C-A9FE-0A200D86742F}" presName="txNode1" presStyleLbl="revTx" presStyleIdx="0" presStyleCnt="6">
        <dgm:presLayoutVars>
          <dgm:bulletEnabled val="1"/>
        </dgm:presLayoutVars>
      </dgm:prSet>
      <dgm:spPr/>
    </dgm:pt>
    <dgm:pt modelId="{BE0AE9E9-A181-41BB-A70A-8AB829F3004A}" type="pres">
      <dgm:prSet presAssocID="{87296D8E-35DC-4DBC-BB2A-AA2AD14A918E}" presName="txNode2" presStyleLbl="revTx" presStyleIdx="1" presStyleCnt="6" custScaleX="67634" custLinFactX="-5075" custLinFactNeighborX="-100000" custLinFactNeighborY="48006">
        <dgm:presLayoutVars>
          <dgm:bulletEnabled val="1"/>
        </dgm:presLayoutVars>
      </dgm:prSet>
      <dgm:spPr/>
    </dgm:pt>
    <dgm:pt modelId="{866117DA-2F86-4393-95B2-52688D1B2C28}" type="pres">
      <dgm:prSet presAssocID="{761092F1-71E2-4309-ABCE-F647AD26DB4D}" presName="dotNode2" presStyleCnt="0"/>
      <dgm:spPr/>
    </dgm:pt>
    <dgm:pt modelId="{03F6606E-322C-4420-8748-8A74B1060C6E}" type="pres">
      <dgm:prSet presAssocID="{761092F1-71E2-4309-ABCE-F647AD26DB4D}" presName="dotRepeatNode" presStyleLbl="fgShp" presStyleIdx="0" presStyleCnt="4"/>
      <dgm:spPr/>
    </dgm:pt>
    <dgm:pt modelId="{5D5162F3-D388-4F85-B3C3-9E3D422336F6}" type="pres">
      <dgm:prSet presAssocID="{7523B807-940E-4B46-BB9D-2BE7701B6200}" presName="txNode3" presStyleLbl="revTx" presStyleIdx="2" presStyleCnt="6" custScaleX="190607" custLinFactX="45978" custLinFactNeighborX="100000" custLinFactNeighborY="-60477">
        <dgm:presLayoutVars>
          <dgm:bulletEnabled val="1"/>
        </dgm:presLayoutVars>
      </dgm:prSet>
      <dgm:spPr/>
    </dgm:pt>
    <dgm:pt modelId="{FAD40E43-01BB-4D2D-9DE0-D7A45FF94A69}" type="pres">
      <dgm:prSet presAssocID="{7801CF6C-193F-4DEF-B61D-F875F0E4780E}" presName="dotNode3" presStyleCnt="0"/>
      <dgm:spPr/>
    </dgm:pt>
    <dgm:pt modelId="{C1CE2037-F8AD-47FB-BD0D-10DF3B3B1C92}" type="pres">
      <dgm:prSet presAssocID="{7801CF6C-193F-4DEF-B61D-F875F0E4780E}" presName="dotRepeatNode" presStyleLbl="fgShp" presStyleIdx="1" presStyleCnt="4"/>
      <dgm:spPr/>
    </dgm:pt>
    <dgm:pt modelId="{A867A954-C5BC-4C14-B9B4-93CFC2393D87}" type="pres">
      <dgm:prSet presAssocID="{D291C4F7-6C67-4764-8105-D13D30719FB3}" presName="txNode4" presStyleLbl="revTx" presStyleIdx="3" presStyleCnt="6">
        <dgm:presLayoutVars>
          <dgm:bulletEnabled val="1"/>
        </dgm:presLayoutVars>
      </dgm:prSet>
      <dgm:spPr/>
    </dgm:pt>
    <dgm:pt modelId="{B28503E5-16F4-47A2-BD61-5C098CA53D5F}" type="pres">
      <dgm:prSet presAssocID="{4E570B97-2445-4B86-8C4C-E0497BED39CE}" presName="dotNode4" presStyleCnt="0"/>
      <dgm:spPr/>
    </dgm:pt>
    <dgm:pt modelId="{6A36FED8-CA1F-4E84-BE5D-47588130BF59}" type="pres">
      <dgm:prSet presAssocID="{4E570B97-2445-4B86-8C4C-E0497BED39CE}" presName="dotRepeatNode" presStyleLbl="fgShp" presStyleIdx="2" presStyleCnt="4"/>
      <dgm:spPr/>
    </dgm:pt>
    <dgm:pt modelId="{AF2FE223-0590-4BF0-8116-013171C447FE}" type="pres">
      <dgm:prSet presAssocID="{256C2BF9-6D0E-48D6-AD6A-3426E8B818A8}" presName="txNode5" presStyleLbl="revTx" presStyleIdx="4" presStyleCnt="6" custScaleX="89441" custLinFactNeighborX="-11165" custLinFactNeighborY="-15279">
        <dgm:presLayoutVars>
          <dgm:bulletEnabled val="1"/>
        </dgm:presLayoutVars>
      </dgm:prSet>
      <dgm:spPr/>
    </dgm:pt>
    <dgm:pt modelId="{3F8ED091-1E78-4584-8DE3-71397AAFDF9A}" type="pres">
      <dgm:prSet presAssocID="{3CAD1BAE-6EBD-4DB9-9C6B-F0154391E540}" presName="dotNode5" presStyleCnt="0"/>
      <dgm:spPr/>
    </dgm:pt>
    <dgm:pt modelId="{C136FC4D-2D8A-4CD0-A903-B62BA3B9084F}" type="pres">
      <dgm:prSet presAssocID="{3CAD1BAE-6EBD-4DB9-9C6B-F0154391E540}" presName="dotRepeatNode" presStyleLbl="fgShp" presStyleIdx="3" presStyleCnt="4"/>
      <dgm:spPr/>
    </dgm:pt>
    <dgm:pt modelId="{5B124A75-BD90-4B91-8625-340951A67D86}" type="pres">
      <dgm:prSet presAssocID="{7D7E93F1-49FF-4581-B3D9-4E614D43670A}" presName="txNode6" presStyleLbl="revTx" presStyleIdx="5" presStyleCnt="6" custScaleY="61393" custLinFactY="-92295" custLinFactNeighborX="35145" custLinFactNeighborY="-100000">
        <dgm:presLayoutVars>
          <dgm:bulletEnabled val="1"/>
        </dgm:presLayoutVars>
      </dgm:prSet>
      <dgm:spPr/>
    </dgm:pt>
  </dgm:ptLst>
  <dgm:cxnLst>
    <dgm:cxn modelId="{A224BC22-4282-4FB5-9054-8A685D850737}" type="presOf" srcId="{4E570B97-2445-4B86-8C4C-E0497BED39CE}" destId="{6A36FED8-CA1F-4E84-BE5D-47588130BF59}" srcOrd="0" destOrd="0" presId="urn:microsoft.com/office/officeart/2009/3/layout/DescendingProcess"/>
    <dgm:cxn modelId="{7709552D-4139-4DE5-B362-8A62FC2AC9D6}" type="presOf" srcId="{7D7E93F1-49FF-4581-B3D9-4E614D43670A}" destId="{5B124A75-BD90-4B91-8625-340951A67D86}" srcOrd="0" destOrd="0" presId="urn:microsoft.com/office/officeart/2009/3/layout/DescendingProcess"/>
    <dgm:cxn modelId="{947EDE5B-785C-4F23-A1C8-32253C1B0CD7}" type="presOf" srcId="{87296D8E-35DC-4DBC-BB2A-AA2AD14A918E}" destId="{BE0AE9E9-A181-41BB-A70A-8AB829F3004A}" srcOrd="0" destOrd="0" presId="urn:microsoft.com/office/officeart/2009/3/layout/DescendingProcess"/>
    <dgm:cxn modelId="{95C29E60-5B83-4B40-BA30-E0393A1F5395}" srcId="{51E9CF2C-698E-4CCD-AD17-2EA14D65B8DD}" destId="{7D7E93F1-49FF-4581-B3D9-4E614D43670A}" srcOrd="5" destOrd="0" parTransId="{6BA5EF1D-174E-4E2A-AE89-005E14D913D3}" sibTransId="{41A26201-61BC-4BC0-9C55-5AD95DA1A7FF}"/>
    <dgm:cxn modelId="{5E7AC962-EFF8-430F-AFF0-DD207ACBCCA0}" type="presOf" srcId="{3CAD1BAE-6EBD-4DB9-9C6B-F0154391E540}" destId="{C136FC4D-2D8A-4CD0-A903-B62BA3B9084F}" srcOrd="0" destOrd="0" presId="urn:microsoft.com/office/officeart/2009/3/layout/DescendingProcess"/>
    <dgm:cxn modelId="{FB3B8165-19BB-4A0B-827E-A4CBC5114E84}" srcId="{51E9CF2C-698E-4CCD-AD17-2EA14D65B8DD}" destId="{87296D8E-35DC-4DBC-BB2A-AA2AD14A918E}" srcOrd="1" destOrd="0" parTransId="{101EE282-F1EC-43EE-8664-368B2966784A}" sibTransId="{761092F1-71E2-4309-ABCE-F647AD26DB4D}"/>
    <dgm:cxn modelId="{55A14E71-09B6-4543-B7E7-1253A04A2F62}" type="presOf" srcId="{D291C4F7-6C67-4764-8105-D13D30719FB3}" destId="{A867A954-C5BC-4C14-B9B4-93CFC2393D87}" srcOrd="0" destOrd="0" presId="urn:microsoft.com/office/officeart/2009/3/layout/DescendingProcess"/>
    <dgm:cxn modelId="{C0047599-94CC-413E-9E3E-E9EBC8A49796}" type="presOf" srcId="{7801CF6C-193F-4DEF-B61D-F875F0E4780E}" destId="{C1CE2037-F8AD-47FB-BD0D-10DF3B3B1C92}" srcOrd="0" destOrd="0" presId="urn:microsoft.com/office/officeart/2009/3/layout/DescendingProcess"/>
    <dgm:cxn modelId="{A18AB7B2-4527-4FEE-84C2-875036833465}" type="presOf" srcId="{51E9CF2C-698E-4CCD-AD17-2EA14D65B8DD}" destId="{1CA9ADBC-1A8F-4651-8704-5AF5520EBF58}" srcOrd="0" destOrd="0" presId="urn:microsoft.com/office/officeart/2009/3/layout/DescendingProcess"/>
    <dgm:cxn modelId="{F2F539BA-5780-4D6D-B947-9920F1A51B78}" type="presOf" srcId="{761092F1-71E2-4309-ABCE-F647AD26DB4D}" destId="{03F6606E-322C-4420-8748-8A74B1060C6E}" srcOrd="0" destOrd="0" presId="urn:microsoft.com/office/officeart/2009/3/layout/DescendingProcess"/>
    <dgm:cxn modelId="{325C29CF-EEFC-42D9-AA9A-B6DC63C18FA1}" type="presOf" srcId="{27A0668B-3AF7-4E3C-A9FE-0A200D86742F}" destId="{2394A786-8460-451B-AF3C-8ECEEB39171C}" srcOrd="0" destOrd="0" presId="urn:microsoft.com/office/officeart/2009/3/layout/DescendingProcess"/>
    <dgm:cxn modelId="{D416AED0-5FFD-4DDC-9C92-27015E857980}" srcId="{51E9CF2C-698E-4CCD-AD17-2EA14D65B8DD}" destId="{256C2BF9-6D0E-48D6-AD6A-3426E8B818A8}" srcOrd="4" destOrd="0" parTransId="{3F8C96B5-E497-42B8-9C6B-7D06BCF29DEA}" sibTransId="{3CAD1BAE-6EBD-4DB9-9C6B-F0154391E540}"/>
    <dgm:cxn modelId="{79CA75DB-38FE-4EF4-83AA-4652FF7085CE}" srcId="{51E9CF2C-698E-4CCD-AD17-2EA14D65B8DD}" destId="{D291C4F7-6C67-4764-8105-D13D30719FB3}" srcOrd="3" destOrd="0" parTransId="{F0216B8C-107F-4423-85BA-0EA4222D0D33}" sibTransId="{4E570B97-2445-4B86-8C4C-E0497BED39CE}"/>
    <dgm:cxn modelId="{295813DC-1594-45F7-9CAE-C2336687DA2C}" type="presOf" srcId="{7523B807-940E-4B46-BB9D-2BE7701B6200}" destId="{5D5162F3-D388-4F85-B3C3-9E3D422336F6}" srcOrd="0" destOrd="0" presId="urn:microsoft.com/office/officeart/2009/3/layout/DescendingProcess"/>
    <dgm:cxn modelId="{8EE87BEB-1E7D-4C3F-BA44-130752ECBACC}" srcId="{51E9CF2C-698E-4CCD-AD17-2EA14D65B8DD}" destId="{27A0668B-3AF7-4E3C-A9FE-0A200D86742F}" srcOrd="0" destOrd="0" parTransId="{28CFBF9E-DEE4-4E32-B243-3FC042DA42B2}" sibTransId="{AB8BF8E1-9183-4A24-BED4-2D1C235C454F}"/>
    <dgm:cxn modelId="{D8643DF7-9A86-41FF-A8BD-090809D18F4B}" srcId="{51E9CF2C-698E-4CCD-AD17-2EA14D65B8DD}" destId="{7523B807-940E-4B46-BB9D-2BE7701B6200}" srcOrd="2" destOrd="0" parTransId="{E5DCDF64-892A-45A3-B122-432F60E5231E}" sibTransId="{7801CF6C-193F-4DEF-B61D-F875F0E4780E}"/>
    <dgm:cxn modelId="{17C330FF-E7E6-47DE-BE1A-66CDDB85EFAD}" type="presOf" srcId="{256C2BF9-6D0E-48D6-AD6A-3426E8B818A8}" destId="{AF2FE223-0590-4BF0-8116-013171C447FE}" srcOrd="0" destOrd="0" presId="urn:microsoft.com/office/officeart/2009/3/layout/DescendingProcess"/>
    <dgm:cxn modelId="{CC365A31-0019-43C3-9EF7-43809A88772D}" type="presParOf" srcId="{1CA9ADBC-1A8F-4651-8704-5AF5520EBF58}" destId="{77171AC3-F62D-4D13-AE37-84A59AECED95}" srcOrd="0" destOrd="0" presId="urn:microsoft.com/office/officeart/2009/3/layout/DescendingProcess"/>
    <dgm:cxn modelId="{2BBAFB83-61A1-4EAC-8A59-CB8FE2F863A7}" type="presParOf" srcId="{1CA9ADBC-1A8F-4651-8704-5AF5520EBF58}" destId="{2394A786-8460-451B-AF3C-8ECEEB39171C}" srcOrd="1" destOrd="0" presId="urn:microsoft.com/office/officeart/2009/3/layout/DescendingProcess"/>
    <dgm:cxn modelId="{49DD1340-2DA4-4F84-948F-B45FA34D6F17}" type="presParOf" srcId="{1CA9ADBC-1A8F-4651-8704-5AF5520EBF58}" destId="{BE0AE9E9-A181-41BB-A70A-8AB829F3004A}" srcOrd="2" destOrd="0" presId="urn:microsoft.com/office/officeart/2009/3/layout/DescendingProcess"/>
    <dgm:cxn modelId="{3109ABF5-49C3-4B0C-B9DB-6DD79BB31840}" type="presParOf" srcId="{1CA9ADBC-1A8F-4651-8704-5AF5520EBF58}" destId="{866117DA-2F86-4393-95B2-52688D1B2C28}" srcOrd="3" destOrd="0" presId="urn:microsoft.com/office/officeart/2009/3/layout/DescendingProcess"/>
    <dgm:cxn modelId="{1B92F13C-3D8D-4411-810D-DEA3B613A097}" type="presParOf" srcId="{866117DA-2F86-4393-95B2-52688D1B2C28}" destId="{03F6606E-322C-4420-8748-8A74B1060C6E}" srcOrd="0" destOrd="0" presId="urn:microsoft.com/office/officeart/2009/3/layout/DescendingProcess"/>
    <dgm:cxn modelId="{F4B4F83D-AB5F-41C0-B15D-3F800BF79769}" type="presParOf" srcId="{1CA9ADBC-1A8F-4651-8704-5AF5520EBF58}" destId="{5D5162F3-D388-4F85-B3C3-9E3D422336F6}" srcOrd="4" destOrd="0" presId="urn:microsoft.com/office/officeart/2009/3/layout/DescendingProcess"/>
    <dgm:cxn modelId="{024B2A56-314A-478C-A5DF-618C5B976AB3}" type="presParOf" srcId="{1CA9ADBC-1A8F-4651-8704-5AF5520EBF58}" destId="{FAD40E43-01BB-4D2D-9DE0-D7A45FF94A69}" srcOrd="5" destOrd="0" presId="urn:microsoft.com/office/officeart/2009/3/layout/DescendingProcess"/>
    <dgm:cxn modelId="{4C58C0F2-D69A-47FA-90EE-A106A105D398}" type="presParOf" srcId="{FAD40E43-01BB-4D2D-9DE0-D7A45FF94A69}" destId="{C1CE2037-F8AD-47FB-BD0D-10DF3B3B1C92}" srcOrd="0" destOrd="0" presId="urn:microsoft.com/office/officeart/2009/3/layout/DescendingProcess"/>
    <dgm:cxn modelId="{9949E90A-BA11-471F-B335-86951B8460A7}" type="presParOf" srcId="{1CA9ADBC-1A8F-4651-8704-5AF5520EBF58}" destId="{A867A954-C5BC-4C14-B9B4-93CFC2393D87}" srcOrd="6" destOrd="0" presId="urn:microsoft.com/office/officeart/2009/3/layout/DescendingProcess"/>
    <dgm:cxn modelId="{607883C8-9AB5-4382-AE71-0D950296D20C}" type="presParOf" srcId="{1CA9ADBC-1A8F-4651-8704-5AF5520EBF58}" destId="{B28503E5-16F4-47A2-BD61-5C098CA53D5F}" srcOrd="7" destOrd="0" presId="urn:microsoft.com/office/officeart/2009/3/layout/DescendingProcess"/>
    <dgm:cxn modelId="{5D766DC2-9B6A-44B0-A726-635BA7C228DE}" type="presParOf" srcId="{B28503E5-16F4-47A2-BD61-5C098CA53D5F}" destId="{6A36FED8-CA1F-4E84-BE5D-47588130BF59}" srcOrd="0" destOrd="0" presId="urn:microsoft.com/office/officeart/2009/3/layout/DescendingProcess"/>
    <dgm:cxn modelId="{A18C18D1-5CF4-4CDA-A1C1-4975A741ECD0}" type="presParOf" srcId="{1CA9ADBC-1A8F-4651-8704-5AF5520EBF58}" destId="{AF2FE223-0590-4BF0-8116-013171C447FE}" srcOrd="8" destOrd="0" presId="urn:microsoft.com/office/officeart/2009/3/layout/DescendingProcess"/>
    <dgm:cxn modelId="{F380642F-EF8F-4676-99BA-7673C3756437}" type="presParOf" srcId="{1CA9ADBC-1A8F-4651-8704-5AF5520EBF58}" destId="{3F8ED091-1E78-4584-8DE3-71397AAFDF9A}" srcOrd="9" destOrd="0" presId="urn:microsoft.com/office/officeart/2009/3/layout/DescendingProcess"/>
    <dgm:cxn modelId="{C1D1276E-8041-4B9B-82B6-EB40024BBF18}" type="presParOf" srcId="{3F8ED091-1E78-4584-8DE3-71397AAFDF9A}" destId="{C136FC4D-2D8A-4CD0-A903-B62BA3B9084F}" srcOrd="0" destOrd="0" presId="urn:microsoft.com/office/officeart/2009/3/layout/DescendingProcess"/>
    <dgm:cxn modelId="{3E390927-09E3-40A9-B6A7-7C5C4496EA70}" type="presParOf" srcId="{1CA9ADBC-1A8F-4651-8704-5AF5520EBF58}" destId="{5B124A75-BD90-4B91-8625-340951A67D86}" srcOrd="10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1AC3-F62D-4D13-AE37-84A59AECED95}">
      <dsp:nvSpPr>
        <dsp:cNvPr id="0" name=""/>
        <dsp:cNvSpPr/>
      </dsp:nvSpPr>
      <dsp:spPr>
        <a:xfrm rot="4396374">
          <a:off x="2321413" y="1025884"/>
          <a:ext cx="4450448" cy="3103633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F6606E-322C-4420-8748-8A74B1060C6E}">
      <dsp:nvSpPr>
        <dsp:cNvPr id="0" name=""/>
        <dsp:cNvSpPr/>
      </dsp:nvSpPr>
      <dsp:spPr>
        <a:xfrm>
          <a:off x="3901275" y="1332155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1CE2037-F8AD-47FB-BD0D-10DF3B3B1C92}">
      <dsp:nvSpPr>
        <dsp:cNvPr id="0" name=""/>
        <dsp:cNvSpPr/>
      </dsp:nvSpPr>
      <dsp:spPr>
        <a:xfrm>
          <a:off x="4535854" y="1819341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A36FED8-CA1F-4E84-BE5D-47588130BF59}">
      <dsp:nvSpPr>
        <dsp:cNvPr id="0" name=""/>
        <dsp:cNvSpPr/>
      </dsp:nvSpPr>
      <dsp:spPr>
        <a:xfrm>
          <a:off x="5106351" y="2389528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394A786-8460-451B-AF3C-8ECEEB39171C}">
      <dsp:nvSpPr>
        <dsp:cNvPr id="0" name=""/>
        <dsp:cNvSpPr/>
      </dsp:nvSpPr>
      <dsp:spPr>
        <a:xfrm>
          <a:off x="2086058" y="0"/>
          <a:ext cx="2098248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Aprovada per resolució d’atorgament</a:t>
          </a:r>
        </a:p>
      </dsp:txBody>
      <dsp:txXfrm>
        <a:off x="2086058" y="0"/>
        <a:ext cx="2098248" cy="824864"/>
      </dsp:txXfrm>
    </dsp:sp>
    <dsp:sp modelId="{BE0AE9E9-A181-41BB-A70A-8AB829F3004A}">
      <dsp:nvSpPr>
        <dsp:cNvPr id="0" name=""/>
        <dsp:cNvSpPr/>
      </dsp:nvSpPr>
      <dsp:spPr>
        <a:xfrm>
          <a:off x="1865425" y="1371901"/>
          <a:ext cx="2109516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Incorreguda només pel clúster beneficiari</a:t>
          </a:r>
        </a:p>
      </dsp:txBody>
      <dsp:txXfrm>
        <a:off x="1865425" y="1371901"/>
        <a:ext cx="2109516" cy="824864"/>
      </dsp:txXfrm>
    </dsp:sp>
    <dsp:sp modelId="{5D5162F3-D388-4F85-B3C3-9E3D422336F6}">
      <dsp:nvSpPr>
        <dsp:cNvPr id="0" name=""/>
        <dsp:cNvSpPr/>
      </dsp:nvSpPr>
      <dsp:spPr>
        <a:xfrm>
          <a:off x="4198460" y="964249"/>
          <a:ext cx="3999408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Es poden acumular amb altres ajuts sempre que en cap cas superi el cost de l’activitat ni els llindars establerts per la Comissió Europea</a:t>
          </a:r>
        </a:p>
      </dsp:txBody>
      <dsp:txXfrm>
        <a:off x="4198460" y="964249"/>
        <a:ext cx="3999408" cy="824864"/>
      </dsp:txXfrm>
    </dsp:sp>
    <dsp:sp modelId="{C136FC4D-2D8A-4CD0-A903-B62BA3B9084F}">
      <dsp:nvSpPr>
        <dsp:cNvPr id="0" name=""/>
        <dsp:cNvSpPr/>
      </dsp:nvSpPr>
      <dsp:spPr>
        <a:xfrm>
          <a:off x="5519195" y="3016941"/>
          <a:ext cx="112387" cy="112387"/>
        </a:xfrm>
        <a:prstGeom prst="ellipse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867A954-C5BC-4C14-B9B4-93CFC2393D87}">
      <dsp:nvSpPr>
        <dsp:cNvPr id="0" name=""/>
        <dsp:cNvSpPr/>
      </dsp:nvSpPr>
      <dsp:spPr>
        <a:xfrm>
          <a:off x="5658752" y="2033290"/>
          <a:ext cx="2098248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Necessària per a les activitats del projecte</a:t>
          </a:r>
        </a:p>
      </dsp:txBody>
      <dsp:txXfrm>
        <a:off x="5658752" y="2033290"/>
        <a:ext cx="2098248" cy="824864"/>
      </dsp:txXfrm>
    </dsp:sp>
    <dsp:sp modelId="{AF2FE223-0590-4BF0-8116-013171C447FE}">
      <dsp:nvSpPr>
        <dsp:cNvPr id="0" name=""/>
        <dsp:cNvSpPr/>
      </dsp:nvSpPr>
      <dsp:spPr>
        <a:xfrm>
          <a:off x="1902489" y="2534671"/>
          <a:ext cx="2789681" cy="82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Realitzada entre l’01/01/2020 i el 31/03/2021</a:t>
          </a:r>
        </a:p>
      </dsp:txBody>
      <dsp:txXfrm>
        <a:off x="1902489" y="2534671"/>
        <a:ext cx="2789681" cy="824864"/>
      </dsp:txXfrm>
    </dsp:sp>
    <dsp:sp modelId="{5B124A75-BD90-4B91-8625-340951A67D86}">
      <dsp:nvSpPr>
        <dsp:cNvPr id="0" name=""/>
        <dsp:cNvSpPr/>
      </dsp:nvSpPr>
      <dsp:spPr>
        <a:xfrm>
          <a:off x="5918056" y="2903592"/>
          <a:ext cx="2835471" cy="506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i="1" kern="1200" dirty="0"/>
            <a:t>Identificable i verificable</a:t>
          </a:r>
        </a:p>
      </dsp:txBody>
      <dsp:txXfrm>
        <a:off x="5918056" y="2903592"/>
        <a:ext cx="2835471" cy="50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20BF0C4D-692A-4F86-BC51-AC8F3EA807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A5700117-C55C-4824-AB29-19C3C4AEF7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25C96-B6C1-4906-9840-10A8697C6BBE}" type="datetimeFigureOut">
              <a:rPr lang="ca-ES" smtClean="0"/>
              <a:t>16/4/2021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C64B4140-1621-43D9-A243-BB037B6B91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a-ES" dirty="0"/>
              <a:t>Guia justificació cupons 4.0</a:t>
            </a:r>
          </a:p>
          <a:p>
            <a:r>
              <a:rPr lang="ca-ES" dirty="0"/>
              <a:t>Versió 1, 19 de febrer de 2021</a:t>
            </a:r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EF80855-F461-4808-8F23-FF7C97B46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CDDE-5635-40AD-AC61-35851B83955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49797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69A6-5F98-4621-8710-6725EBE548B0}" type="datetimeFigureOut">
              <a:rPr lang="ca-ES" smtClean="0"/>
              <a:t>16/4/2021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a-ES" dirty="0"/>
              <a:t>Guia justificació cupons 4.0</a:t>
            </a:r>
          </a:p>
          <a:p>
            <a:r>
              <a:rPr lang="ca-ES" dirty="0"/>
              <a:t>Versió 1, 19 de febrer de 2021</a:t>
            </a: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BAB1E-9BD3-4FDD-B77A-9FD1CCF1F25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42957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90C81C6-556B-47D8-BFE4-2203B0F59A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8608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6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60F00E-A6CC-46D6-B953-392E6CAE5C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888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a-ES"/>
              <a:t>Guia justificació cupons 4.0</a:t>
            </a:r>
          </a:p>
          <a:p>
            <a:r>
              <a:rPr lang="ca-ES"/>
              <a:t>Versió 1, 19 de febrer de 2021</a:t>
            </a:r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59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s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BAB1E-9BD3-4FDD-B77A-9FD1CCF1F258}" type="slidenum">
              <a:rPr lang="ca-ES" smtClean="0"/>
              <a:t>34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2612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D92F79-3F07-4FBB-9821-FDEFFAEA0F9D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22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109A1-23CF-4FFE-991A-89E613FC00B0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238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B1899E-B558-4B08-9599-013C297DCA1F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768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24B0C3-9169-4BF0-AE0B-1955167C4F3A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10400" y="6583362"/>
            <a:ext cx="2133600" cy="138113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consolidació</a:t>
            </a:r>
            <a:r>
              <a:rPr lang="es-ES" dirty="0"/>
              <a:t> estructures clúster  </a:t>
            </a:r>
            <a:r>
              <a:rPr lang="es-ES" dirty="0" err="1"/>
              <a:t>Versió</a:t>
            </a:r>
            <a:r>
              <a:rPr lang="es-ES" dirty="0"/>
              <a:t> 1, 7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64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07E757-CA1B-4552-B4D3-CEB141BD2801}" type="datetime1">
              <a:rPr lang="ca-ES" smtClean="0"/>
              <a:t>16/4/2021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28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3192C-FA5E-42F0-AE0B-18B5E5977E54}" type="datetime1">
              <a:rPr lang="ca-ES" smtClean="0"/>
              <a:t>16/4/2021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00192" y="6534151"/>
            <a:ext cx="2843808" cy="323850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8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02F81-F56F-4291-8CA7-FCBE5F38C7B9}" type="datetime1">
              <a:rPr lang="ca-ES" smtClean="0"/>
              <a:t>16/4/2021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82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274638"/>
            <a:ext cx="7797552" cy="70609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ca-ES"/>
              <a:t>Feu clic aquí per editar l'estil</a:t>
            </a:r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4A6270-D8C9-4D0E-9DEB-AFA6BFDA04D3}" type="datetime1">
              <a:rPr lang="ca-ES" smtClean="0"/>
              <a:t>16/4/2021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938390" y="6561137"/>
            <a:ext cx="2133600" cy="296863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consolidació</a:t>
            </a:r>
            <a:r>
              <a:rPr lang="es-ES" dirty="0"/>
              <a:t> estructures clúster </a:t>
            </a:r>
          </a:p>
          <a:p>
            <a:r>
              <a:rPr lang="es-ES" dirty="0" err="1"/>
              <a:t>Versió</a:t>
            </a:r>
            <a:r>
              <a:rPr lang="es-ES" dirty="0"/>
              <a:t> 1, 7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7872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7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5516CF-ADAE-4D6B-BA45-237CAD76A761}" type="datetime1">
              <a:rPr lang="ca-ES" smtClean="0"/>
              <a:t>16/4/2021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840216" y="6584950"/>
            <a:ext cx="1303784" cy="365125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709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B46A67-59D2-4620-A5D4-402BE2A16532}" type="datetime1">
              <a:rPr lang="ca-ES" smtClean="0"/>
              <a:t>16/4/2021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11560" y="908720"/>
            <a:ext cx="1871663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2699792" y="905910"/>
            <a:ext cx="338833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Catalunya 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977 495 400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6304148" y="895360"/>
            <a:ext cx="252028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Alt Pirineu i Aran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Tel. 973 355 552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b="0" dirty="0">
                <a:latin typeface="Calibri" panose="020F0502020204030204" pitchFamily="34" charset="0"/>
              </a:rPr>
              <a:t>altpirineuaran.accio@gencat.cat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 eaLnBrk="1" hangingPunct="1"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75C2FC2-0E7D-4F2E-8185-D34D04759C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5935" y="2200457"/>
            <a:ext cx="1314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a-ES" sz="1400" b="1" dirty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C4029795-5599-4E71-B97A-EF9BB6A35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4" y="2100340"/>
            <a:ext cx="707782" cy="500155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E2D41633-0D47-40A0-91F8-0662AA101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" y="4660784"/>
            <a:ext cx="1033274" cy="176784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1FD3E173-C09F-4130-8182-39BA57390C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7" y="4980080"/>
            <a:ext cx="7611519" cy="6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3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pic>
        <p:nvPicPr>
          <p:cNvPr id="4" name="Picture 2" descr="R:\Premsa\Any 2013\IMATGE CORPORATIVA\05_PPT\Filet per pp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98" y="6458710"/>
            <a:ext cx="1194054" cy="138642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C471E788-7F01-48BB-8D55-DDA0D6AE7A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14860"/>
            <a:ext cx="2465833" cy="33476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7AFC87C-E7CA-4529-B7CA-48DC042A44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91" y="6263820"/>
            <a:ext cx="2630109" cy="1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26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68.png"/><Relationship Id="rId7" Type="http://schemas.openxmlformats.org/officeDocument/2006/relationships/image" Target="../media/image56.pn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5" Type="http://schemas.openxmlformats.org/officeDocument/2006/relationships/slide" Target="slide5.xml"/><Relationship Id="rId2" Type="http://schemas.openxmlformats.org/officeDocument/2006/relationships/hyperlink" Target="https://dogc.gencat.cat/ca/document-del-dogc/?documentId=878325" TargetMode="External"/><Relationship Id="rId16" Type="http://schemas.openxmlformats.org/officeDocument/2006/relationships/image" Target="../media/image63.sv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58.png"/><Relationship Id="rId24" Type="http://schemas.openxmlformats.org/officeDocument/2006/relationships/image" Target="../media/image71.svg"/><Relationship Id="rId5" Type="http://schemas.openxmlformats.org/officeDocument/2006/relationships/image" Target="../media/image18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47.svg"/><Relationship Id="rId19" Type="http://schemas.openxmlformats.org/officeDocument/2006/relationships/image" Target="../media/image66.png"/><Relationship Id="rId4" Type="http://schemas.openxmlformats.org/officeDocument/2006/relationships/image" Target="../media/image13.svg"/><Relationship Id="rId9" Type="http://schemas.openxmlformats.org/officeDocument/2006/relationships/image" Target="../media/image46.png"/><Relationship Id="rId14" Type="http://schemas.openxmlformats.org/officeDocument/2006/relationships/image" Target="../media/image61.svg"/><Relationship Id="rId22" Type="http://schemas.openxmlformats.org/officeDocument/2006/relationships/image" Target="../media/image69.svg"/><Relationship Id="rId27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12.png"/><Relationship Id="rId7" Type="http://schemas.openxmlformats.org/officeDocument/2006/relationships/image" Target="../media/image72.png"/><Relationship Id="rId12" Type="http://schemas.openxmlformats.org/officeDocument/2006/relationships/image" Target="../media/image11.svg"/><Relationship Id="rId2" Type="http://schemas.openxmlformats.org/officeDocument/2006/relationships/hyperlink" Target="https://dogc.gencat.cat/ca/document-del-dogc/?documentId=8783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slide" Target="slide11.xml"/><Relationship Id="rId4" Type="http://schemas.openxmlformats.org/officeDocument/2006/relationships/image" Target="../media/image13.svg"/><Relationship Id="rId9" Type="http://schemas.openxmlformats.org/officeDocument/2006/relationships/hyperlink" Target="https://www.accio.gencat.cat/web/.content/05_ACCIO/sala_premsa/doc/identitat-corporativa.zi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hyperlink" Target="https://dogc.gencat.cat/ca/document-del-dogc/?documentId=8783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svg"/><Relationship Id="rId11" Type="http://schemas.openxmlformats.org/officeDocument/2006/relationships/slide" Target="slide13.xml"/><Relationship Id="rId5" Type="http://schemas.openxmlformats.org/officeDocument/2006/relationships/image" Target="../media/image74.png"/><Relationship Id="rId10" Type="http://schemas.openxmlformats.org/officeDocument/2006/relationships/image" Target="../media/image77.svg"/><Relationship Id="rId4" Type="http://schemas.openxmlformats.org/officeDocument/2006/relationships/image" Target="../media/image13.sv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81.svg"/><Relationship Id="rId18" Type="http://schemas.openxmlformats.org/officeDocument/2006/relationships/image" Target="../media/image38.png"/><Relationship Id="rId26" Type="http://schemas.openxmlformats.org/officeDocument/2006/relationships/image" Target="../media/image50.png"/><Relationship Id="rId3" Type="http://schemas.openxmlformats.org/officeDocument/2006/relationships/image" Target="../media/image75.svg"/><Relationship Id="rId21" Type="http://schemas.openxmlformats.org/officeDocument/2006/relationships/image" Target="../media/image41.svg"/><Relationship Id="rId7" Type="http://schemas.openxmlformats.org/officeDocument/2006/relationships/slide" Target="slide20.xml"/><Relationship Id="rId12" Type="http://schemas.openxmlformats.org/officeDocument/2006/relationships/image" Target="../media/image80.png"/><Relationship Id="rId17" Type="http://schemas.openxmlformats.org/officeDocument/2006/relationships/image" Target="../media/image11.svg"/><Relationship Id="rId25" Type="http://schemas.openxmlformats.org/officeDocument/2006/relationships/image" Target="../media/image49.svg"/><Relationship Id="rId2" Type="http://schemas.openxmlformats.org/officeDocument/2006/relationships/image" Target="../media/image74.png"/><Relationship Id="rId16" Type="http://schemas.openxmlformats.org/officeDocument/2006/relationships/image" Target="../media/image10.png"/><Relationship Id="rId20" Type="http://schemas.openxmlformats.org/officeDocument/2006/relationships/image" Target="../media/image40.png"/><Relationship Id="rId29" Type="http://schemas.openxmlformats.org/officeDocument/2006/relationships/image" Target="../media/image53.sv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79.svg"/><Relationship Id="rId24" Type="http://schemas.openxmlformats.org/officeDocument/2006/relationships/image" Target="../media/image48.png"/><Relationship Id="rId5" Type="http://schemas.openxmlformats.org/officeDocument/2006/relationships/slide" Target="slide17.xml"/><Relationship Id="rId15" Type="http://schemas.openxmlformats.org/officeDocument/2006/relationships/slide" Target="slide13.xml"/><Relationship Id="rId23" Type="http://schemas.openxmlformats.org/officeDocument/2006/relationships/image" Target="../media/image43.svg"/><Relationship Id="rId28" Type="http://schemas.openxmlformats.org/officeDocument/2006/relationships/image" Target="../media/image52.png"/><Relationship Id="rId10" Type="http://schemas.openxmlformats.org/officeDocument/2006/relationships/image" Target="../media/image78.png"/><Relationship Id="rId19" Type="http://schemas.openxmlformats.org/officeDocument/2006/relationships/image" Target="../media/image83.svg"/><Relationship Id="rId4" Type="http://schemas.openxmlformats.org/officeDocument/2006/relationships/slide" Target="slide16.xml"/><Relationship Id="rId9" Type="http://schemas.openxmlformats.org/officeDocument/2006/relationships/slide" Target="slide25.xml"/><Relationship Id="rId14" Type="http://schemas.openxmlformats.org/officeDocument/2006/relationships/image" Target="../media/image82.svg"/><Relationship Id="rId22" Type="http://schemas.openxmlformats.org/officeDocument/2006/relationships/image" Target="../media/image42.png"/><Relationship Id="rId27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svg"/><Relationship Id="rId18" Type="http://schemas.openxmlformats.org/officeDocument/2006/relationships/hyperlink" Target="http://www.accio.gencat.cat/web/.content/01_Serveis/convocatories-ajuts/justificacio-ajuts/2020/docs/declaracio-concurrencia-ajuts-no-compatibles.docx" TargetMode="External"/><Relationship Id="rId3" Type="http://schemas.openxmlformats.org/officeDocument/2006/relationships/hyperlink" Target="https://dogc.gencat.cat/ca/document-del-dogc/?documentId=878325" TargetMode="External"/><Relationship Id="rId21" Type="http://schemas.openxmlformats.org/officeDocument/2006/relationships/image" Target="../media/image11.sv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hyperlink" Target="http://www.accio.gencat.cat/web/.content/01_Serveis/convocatories-ajuts/justificacio-ajuts/2020/docs/declaracio-vinculacio.docx" TargetMode="External"/><Relationship Id="rId5" Type="http://schemas.openxmlformats.org/officeDocument/2006/relationships/image" Target="../media/image13.svg"/><Relationship Id="rId15" Type="http://schemas.openxmlformats.org/officeDocument/2006/relationships/image" Target="../media/image89.svg"/><Relationship Id="rId10" Type="http://schemas.openxmlformats.org/officeDocument/2006/relationships/hyperlink" Target="http://www.accio.gencat.cat/web/.content/01_Serveis/convocatories-ajuts/justificacio-ajuts/2020/docs/Memoria-justificacio-consolidacio-estructures-cluster.doc" TargetMode="External"/><Relationship Id="rId19" Type="http://schemas.openxmlformats.org/officeDocument/2006/relationships/slide" Target="slide13.xml"/><Relationship Id="rId4" Type="http://schemas.openxmlformats.org/officeDocument/2006/relationships/image" Target="../media/image12.png"/><Relationship Id="rId9" Type="http://schemas.openxmlformats.org/officeDocument/2006/relationships/image" Target="../media/image85.svg"/><Relationship Id="rId1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92.png"/><Relationship Id="rId3" Type="http://schemas.openxmlformats.org/officeDocument/2006/relationships/image" Target="../media/image81.svg"/><Relationship Id="rId7" Type="http://schemas.openxmlformats.org/officeDocument/2006/relationships/image" Target="../media/image84.png"/><Relationship Id="rId12" Type="http://schemas.openxmlformats.org/officeDocument/2006/relationships/image" Target="../media/image19.svg"/><Relationship Id="rId17" Type="http://schemas.openxmlformats.org/officeDocument/2006/relationships/image" Target="../media/image11.svg"/><Relationship Id="rId2" Type="http://schemas.openxmlformats.org/officeDocument/2006/relationships/image" Target="../media/image80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slide" Target="slide15.xml"/><Relationship Id="rId10" Type="http://schemas.openxmlformats.org/officeDocument/2006/relationships/image" Target="../media/image91.svg"/><Relationship Id="rId4" Type="http://schemas.openxmlformats.org/officeDocument/2006/relationships/hyperlink" Target="https://dogc.gencat.cat/ca/document-del-dogc/?documentId=878325" TargetMode="External"/><Relationship Id="rId9" Type="http://schemas.openxmlformats.org/officeDocument/2006/relationships/image" Target="../media/image90.png"/><Relationship Id="rId14" Type="http://schemas.openxmlformats.org/officeDocument/2006/relationships/image" Target="../media/image9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96.png"/><Relationship Id="rId18" Type="http://schemas.openxmlformats.org/officeDocument/2006/relationships/image" Target="../media/image101.svg"/><Relationship Id="rId26" Type="http://schemas.openxmlformats.org/officeDocument/2006/relationships/image" Target="../media/image10.png"/><Relationship Id="rId3" Type="http://schemas.openxmlformats.org/officeDocument/2006/relationships/image" Target="../media/image12.png"/><Relationship Id="rId21" Type="http://schemas.openxmlformats.org/officeDocument/2006/relationships/image" Target="../media/image64.png"/><Relationship Id="rId7" Type="http://schemas.openxmlformats.org/officeDocument/2006/relationships/image" Target="../media/image84.png"/><Relationship Id="rId12" Type="http://schemas.openxmlformats.org/officeDocument/2006/relationships/image" Target="../media/image95.svg"/><Relationship Id="rId17" Type="http://schemas.openxmlformats.org/officeDocument/2006/relationships/image" Target="../media/image100.png"/><Relationship Id="rId25" Type="http://schemas.openxmlformats.org/officeDocument/2006/relationships/slide" Target="slide13.xml"/><Relationship Id="rId2" Type="http://schemas.openxmlformats.org/officeDocument/2006/relationships/hyperlink" Target="https://dogc.gencat.cat/ca/document-del-dogc/?documentId=878325" TargetMode="External"/><Relationship Id="rId16" Type="http://schemas.openxmlformats.org/officeDocument/2006/relationships/image" Target="../media/image99.svg"/><Relationship Id="rId20" Type="http://schemas.openxmlformats.org/officeDocument/2006/relationships/image" Target="../media/image10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svg"/><Relationship Id="rId11" Type="http://schemas.openxmlformats.org/officeDocument/2006/relationships/image" Target="../media/image94.png"/><Relationship Id="rId24" Type="http://schemas.openxmlformats.org/officeDocument/2006/relationships/image" Target="../media/image105.svg"/><Relationship Id="rId5" Type="http://schemas.openxmlformats.org/officeDocument/2006/relationships/image" Target="../media/image80.png"/><Relationship Id="rId15" Type="http://schemas.openxmlformats.org/officeDocument/2006/relationships/image" Target="../media/image98.png"/><Relationship Id="rId23" Type="http://schemas.openxmlformats.org/officeDocument/2006/relationships/image" Target="../media/image104.png"/><Relationship Id="rId10" Type="http://schemas.openxmlformats.org/officeDocument/2006/relationships/image" Target="../media/image19.svg"/><Relationship Id="rId19" Type="http://schemas.openxmlformats.org/officeDocument/2006/relationships/image" Target="../media/image102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97.svg"/><Relationship Id="rId22" Type="http://schemas.openxmlformats.org/officeDocument/2006/relationships/image" Target="../media/image65.svg"/><Relationship Id="rId27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84.png"/><Relationship Id="rId12" Type="http://schemas.openxmlformats.org/officeDocument/2006/relationships/image" Target="../media/image10.png"/><Relationship Id="rId17" Type="http://schemas.openxmlformats.org/officeDocument/2006/relationships/image" Target="../media/image111.svg"/><Relationship Id="rId2" Type="http://schemas.openxmlformats.org/officeDocument/2006/relationships/hyperlink" Target="https://dogc.gencat.cat/ca/document-del-dogc/?documentId=878325" TargetMode="Externa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svg"/><Relationship Id="rId11" Type="http://schemas.openxmlformats.org/officeDocument/2006/relationships/slide" Target="slide13.xml"/><Relationship Id="rId5" Type="http://schemas.openxmlformats.org/officeDocument/2006/relationships/image" Target="../media/image80.png"/><Relationship Id="rId15" Type="http://schemas.openxmlformats.org/officeDocument/2006/relationships/image" Target="../media/image109.svg"/><Relationship Id="rId10" Type="http://schemas.openxmlformats.org/officeDocument/2006/relationships/image" Target="../media/image107.svg"/><Relationship Id="rId4" Type="http://schemas.openxmlformats.org/officeDocument/2006/relationships/image" Target="../media/image13.svg"/><Relationship Id="rId9" Type="http://schemas.openxmlformats.org/officeDocument/2006/relationships/image" Target="../media/image106.png"/><Relationship Id="rId1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slide" Target="slide18.xml"/><Relationship Id="rId18" Type="http://schemas.openxmlformats.org/officeDocument/2006/relationships/image" Target="../media/image94.png"/><Relationship Id="rId26" Type="http://schemas.openxmlformats.org/officeDocument/2006/relationships/image" Target="../media/image118.svg"/><Relationship Id="rId3" Type="http://schemas.openxmlformats.org/officeDocument/2006/relationships/image" Target="../media/image113.svg"/><Relationship Id="rId21" Type="http://schemas.openxmlformats.org/officeDocument/2006/relationships/image" Target="../media/image116.svg"/><Relationship Id="rId7" Type="http://schemas.openxmlformats.org/officeDocument/2006/relationships/image" Target="../media/image18.png"/><Relationship Id="rId12" Type="http://schemas.openxmlformats.org/officeDocument/2006/relationships/hyperlink" Target="https://www.boe.es/buscar/act.php?id=BOE-A-2012-14696#a6" TargetMode="External"/><Relationship Id="rId17" Type="http://schemas.openxmlformats.org/officeDocument/2006/relationships/slide" Target="slide11.xml"/><Relationship Id="rId25" Type="http://schemas.openxmlformats.org/officeDocument/2006/relationships/image" Target="../media/image117.png"/><Relationship Id="rId2" Type="http://schemas.openxmlformats.org/officeDocument/2006/relationships/image" Target="../media/image112.png"/><Relationship Id="rId16" Type="http://schemas.openxmlformats.org/officeDocument/2006/relationships/slide" Target="slide17.xml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5.svg"/><Relationship Id="rId24" Type="http://schemas.openxmlformats.org/officeDocument/2006/relationships/image" Target="../media/image11.svg"/><Relationship Id="rId5" Type="http://schemas.openxmlformats.org/officeDocument/2006/relationships/image" Target="../media/image12.png"/><Relationship Id="rId15" Type="http://schemas.openxmlformats.org/officeDocument/2006/relationships/image" Target="../media/image83.svg"/><Relationship Id="rId23" Type="http://schemas.openxmlformats.org/officeDocument/2006/relationships/image" Target="../media/image10.png"/><Relationship Id="rId10" Type="http://schemas.openxmlformats.org/officeDocument/2006/relationships/image" Target="../media/image114.png"/><Relationship Id="rId19" Type="http://schemas.openxmlformats.org/officeDocument/2006/relationships/image" Target="../media/image95.svg"/><Relationship Id="rId4" Type="http://schemas.openxmlformats.org/officeDocument/2006/relationships/hyperlink" Target="https://dogc.gencat.cat/ca/document-del-dogc/?documentId=878325" TargetMode="External"/><Relationship Id="rId9" Type="http://schemas.openxmlformats.org/officeDocument/2006/relationships/slide" Target="slide8.xml"/><Relationship Id="rId14" Type="http://schemas.openxmlformats.org/officeDocument/2006/relationships/image" Target="../media/image38.png"/><Relationship Id="rId22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4.png"/><Relationship Id="rId3" Type="http://schemas.openxmlformats.org/officeDocument/2006/relationships/image" Target="../media/image113.svg"/><Relationship Id="rId7" Type="http://schemas.openxmlformats.org/officeDocument/2006/relationships/slide" Target="slide13.xml"/><Relationship Id="rId12" Type="http://schemas.openxmlformats.org/officeDocument/2006/relationships/slide" Target="slide8.xml"/><Relationship Id="rId2" Type="http://schemas.openxmlformats.org/officeDocument/2006/relationships/image" Target="../media/image112.png"/><Relationship Id="rId16" Type="http://schemas.openxmlformats.org/officeDocument/2006/relationships/image" Target="../media/image1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9.svg"/><Relationship Id="rId5" Type="http://schemas.openxmlformats.org/officeDocument/2006/relationships/image" Target="../media/image12.png"/><Relationship Id="rId15" Type="http://schemas.openxmlformats.org/officeDocument/2006/relationships/image" Target="../media/image38.png"/><Relationship Id="rId10" Type="http://schemas.openxmlformats.org/officeDocument/2006/relationships/image" Target="../media/image18.png"/><Relationship Id="rId4" Type="http://schemas.openxmlformats.org/officeDocument/2006/relationships/hyperlink" Target="https://dogc.gencat.cat/ca/document-del-dogc/?documentId=878325" TargetMode="External"/><Relationship Id="rId9" Type="http://schemas.openxmlformats.org/officeDocument/2006/relationships/image" Target="../media/image11.svg"/><Relationship Id="rId14" Type="http://schemas.openxmlformats.org/officeDocument/2006/relationships/image" Target="../media/image1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4.png"/><Relationship Id="rId3" Type="http://schemas.openxmlformats.org/officeDocument/2006/relationships/image" Target="../media/image113.svg"/><Relationship Id="rId7" Type="http://schemas.openxmlformats.org/officeDocument/2006/relationships/slide" Target="slide13.xml"/><Relationship Id="rId12" Type="http://schemas.openxmlformats.org/officeDocument/2006/relationships/slide" Target="slide8.xml"/><Relationship Id="rId2" Type="http://schemas.openxmlformats.org/officeDocument/2006/relationships/image" Target="../media/image112.png"/><Relationship Id="rId16" Type="http://schemas.openxmlformats.org/officeDocument/2006/relationships/image" Target="../media/image1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9.svg"/><Relationship Id="rId5" Type="http://schemas.openxmlformats.org/officeDocument/2006/relationships/image" Target="../media/image12.png"/><Relationship Id="rId15" Type="http://schemas.openxmlformats.org/officeDocument/2006/relationships/image" Target="../media/image38.png"/><Relationship Id="rId10" Type="http://schemas.openxmlformats.org/officeDocument/2006/relationships/image" Target="../media/image18.png"/><Relationship Id="rId4" Type="http://schemas.openxmlformats.org/officeDocument/2006/relationships/hyperlink" Target="https://dogc.gencat.cat/ca/document-del-dogc/?documentId=878325" TargetMode="External"/><Relationship Id="rId9" Type="http://schemas.openxmlformats.org/officeDocument/2006/relationships/image" Target="../media/image11.svg"/><Relationship Id="rId14" Type="http://schemas.openxmlformats.org/officeDocument/2006/relationships/image" Target="../media/image1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07.svg"/><Relationship Id="rId18" Type="http://schemas.openxmlformats.org/officeDocument/2006/relationships/image" Target="../media/image47.svg"/><Relationship Id="rId3" Type="http://schemas.openxmlformats.org/officeDocument/2006/relationships/image" Target="../media/image113.svg"/><Relationship Id="rId21" Type="http://schemas.openxmlformats.org/officeDocument/2006/relationships/image" Target="../media/image42.png"/><Relationship Id="rId7" Type="http://schemas.openxmlformats.org/officeDocument/2006/relationships/image" Target="../media/image18.png"/><Relationship Id="rId12" Type="http://schemas.openxmlformats.org/officeDocument/2006/relationships/image" Target="../media/image106.png"/><Relationship Id="rId17" Type="http://schemas.openxmlformats.org/officeDocument/2006/relationships/image" Target="../media/image46.png"/><Relationship Id="rId25" Type="http://schemas.openxmlformats.org/officeDocument/2006/relationships/image" Target="../media/image95.svg"/><Relationship Id="rId2" Type="http://schemas.openxmlformats.org/officeDocument/2006/relationships/image" Target="../media/image112.png"/><Relationship Id="rId16" Type="http://schemas.openxmlformats.org/officeDocument/2006/relationships/image" Target="../media/image11.sv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5.svg"/><Relationship Id="rId24" Type="http://schemas.openxmlformats.org/officeDocument/2006/relationships/image" Target="../media/image94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23" Type="http://schemas.openxmlformats.org/officeDocument/2006/relationships/slide" Target="slide18.xml"/><Relationship Id="rId10" Type="http://schemas.openxmlformats.org/officeDocument/2006/relationships/image" Target="../media/image114.png"/><Relationship Id="rId19" Type="http://schemas.openxmlformats.org/officeDocument/2006/relationships/image" Target="../media/image40.png"/><Relationship Id="rId4" Type="http://schemas.openxmlformats.org/officeDocument/2006/relationships/hyperlink" Target="https://dogc.gencat.cat/ca/document-del-dogc/?documentId=878325" TargetMode="Externa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41.svg"/><Relationship Id="rId26" Type="http://schemas.openxmlformats.org/officeDocument/2006/relationships/image" Target="../media/image14.png"/><Relationship Id="rId3" Type="http://schemas.openxmlformats.org/officeDocument/2006/relationships/image" Target="../media/image113.svg"/><Relationship Id="rId21" Type="http://schemas.openxmlformats.org/officeDocument/2006/relationships/image" Target="../media/image122.png"/><Relationship Id="rId7" Type="http://schemas.openxmlformats.org/officeDocument/2006/relationships/image" Target="../media/image18.png"/><Relationship Id="rId12" Type="http://schemas.openxmlformats.org/officeDocument/2006/relationships/slide" Target="slide13.xml"/><Relationship Id="rId17" Type="http://schemas.openxmlformats.org/officeDocument/2006/relationships/image" Target="../media/image40.png"/><Relationship Id="rId25" Type="http://schemas.openxmlformats.org/officeDocument/2006/relationships/image" Target="../media/image87.svg"/><Relationship Id="rId33" Type="http://schemas.openxmlformats.org/officeDocument/2006/relationships/hyperlink" Target="http://www.accio.gencat.cat/web/.content/01_Serveis/convocatories-ajuts/justificacio-ajuts/2020/docs/Model-de-calcul-de-despeses-de-personal.xlsx" TargetMode="External"/><Relationship Id="rId2" Type="http://schemas.openxmlformats.org/officeDocument/2006/relationships/image" Target="../media/image112.png"/><Relationship Id="rId16" Type="http://schemas.openxmlformats.org/officeDocument/2006/relationships/image" Target="../media/image121.svg"/><Relationship Id="rId20" Type="http://schemas.openxmlformats.org/officeDocument/2006/relationships/image" Target="../media/image43.svg"/><Relationship Id="rId29" Type="http://schemas.openxmlformats.org/officeDocument/2006/relationships/image" Target="../media/image8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5.svg"/><Relationship Id="rId24" Type="http://schemas.openxmlformats.org/officeDocument/2006/relationships/image" Target="../media/image86.png"/><Relationship Id="rId32" Type="http://schemas.openxmlformats.org/officeDocument/2006/relationships/image" Target="../media/image118.svg"/><Relationship Id="rId5" Type="http://schemas.openxmlformats.org/officeDocument/2006/relationships/image" Target="../media/image12.png"/><Relationship Id="rId15" Type="http://schemas.openxmlformats.org/officeDocument/2006/relationships/image" Target="../media/image120.png"/><Relationship Id="rId23" Type="http://schemas.openxmlformats.org/officeDocument/2006/relationships/hyperlink" Target="http://www.accio.gencat.cat/web/.content/01_Serveis/convocatories-ajuts/justificacio-ajuts/2020/docs/Model-de-temporitzacio-dhores.xlsx" TargetMode="External"/><Relationship Id="rId28" Type="http://schemas.openxmlformats.org/officeDocument/2006/relationships/image" Target="../media/image88.png"/><Relationship Id="rId10" Type="http://schemas.openxmlformats.org/officeDocument/2006/relationships/image" Target="../media/image114.png"/><Relationship Id="rId19" Type="http://schemas.openxmlformats.org/officeDocument/2006/relationships/image" Target="../media/image42.png"/><Relationship Id="rId31" Type="http://schemas.openxmlformats.org/officeDocument/2006/relationships/image" Target="../media/image117.png"/><Relationship Id="rId4" Type="http://schemas.openxmlformats.org/officeDocument/2006/relationships/hyperlink" Target="https://dogc.gencat.cat/ca/document-del-dogc/?documentId=878325" TargetMode="External"/><Relationship Id="rId9" Type="http://schemas.openxmlformats.org/officeDocument/2006/relationships/slide" Target="slide8.xml"/><Relationship Id="rId14" Type="http://schemas.openxmlformats.org/officeDocument/2006/relationships/image" Target="../media/image11.svg"/><Relationship Id="rId22" Type="http://schemas.openxmlformats.org/officeDocument/2006/relationships/image" Target="../media/image123.svg"/><Relationship Id="rId27" Type="http://schemas.openxmlformats.org/officeDocument/2006/relationships/image" Target="../media/image15.svg"/><Relationship Id="rId30" Type="http://schemas.openxmlformats.org/officeDocument/2006/relationships/slide" Target="slide33.xml"/><Relationship Id="rId8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4.png"/><Relationship Id="rId18" Type="http://schemas.openxmlformats.org/officeDocument/2006/relationships/image" Target="../media/image51.svg"/><Relationship Id="rId3" Type="http://schemas.openxmlformats.org/officeDocument/2006/relationships/image" Target="../media/image113.svg"/><Relationship Id="rId21" Type="http://schemas.openxmlformats.org/officeDocument/2006/relationships/slide" Target="slide18.xml"/><Relationship Id="rId7" Type="http://schemas.openxmlformats.org/officeDocument/2006/relationships/slide" Target="slide13.xml"/><Relationship Id="rId12" Type="http://schemas.openxmlformats.org/officeDocument/2006/relationships/slide" Target="slide9.xml"/><Relationship Id="rId17" Type="http://schemas.openxmlformats.org/officeDocument/2006/relationships/image" Target="../media/image50.png"/><Relationship Id="rId2" Type="http://schemas.openxmlformats.org/officeDocument/2006/relationships/image" Target="../media/image112.png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9.svg"/><Relationship Id="rId5" Type="http://schemas.openxmlformats.org/officeDocument/2006/relationships/image" Target="../media/image12.png"/><Relationship Id="rId15" Type="http://schemas.openxmlformats.org/officeDocument/2006/relationships/image" Target="../media/image48.png"/><Relationship Id="rId23" Type="http://schemas.openxmlformats.org/officeDocument/2006/relationships/image" Target="../media/image95.svg"/><Relationship Id="rId10" Type="http://schemas.openxmlformats.org/officeDocument/2006/relationships/image" Target="../media/image18.png"/><Relationship Id="rId19" Type="http://schemas.openxmlformats.org/officeDocument/2006/relationships/image" Target="../media/image52.png"/><Relationship Id="rId4" Type="http://schemas.openxmlformats.org/officeDocument/2006/relationships/hyperlink" Target="https://dogc.gencat.cat/ca/document-del-dogc/?documentId=878325" TargetMode="External"/><Relationship Id="rId9" Type="http://schemas.openxmlformats.org/officeDocument/2006/relationships/image" Target="../media/image11.svg"/><Relationship Id="rId14" Type="http://schemas.openxmlformats.org/officeDocument/2006/relationships/image" Target="../media/image115.svg"/><Relationship Id="rId22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4.png"/><Relationship Id="rId18" Type="http://schemas.openxmlformats.org/officeDocument/2006/relationships/image" Target="../media/image51.svg"/><Relationship Id="rId3" Type="http://schemas.openxmlformats.org/officeDocument/2006/relationships/image" Target="../media/image113.svg"/><Relationship Id="rId7" Type="http://schemas.openxmlformats.org/officeDocument/2006/relationships/slide" Target="slide13.xml"/><Relationship Id="rId12" Type="http://schemas.openxmlformats.org/officeDocument/2006/relationships/slide" Target="slide9.xml"/><Relationship Id="rId17" Type="http://schemas.openxmlformats.org/officeDocument/2006/relationships/image" Target="../media/image50.png"/><Relationship Id="rId2" Type="http://schemas.openxmlformats.org/officeDocument/2006/relationships/image" Target="../media/image112.png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9.svg"/><Relationship Id="rId5" Type="http://schemas.openxmlformats.org/officeDocument/2006/relationships/image" Target="../media/image12.png"/><Relationship Id="rId15" Type="http://schemas.openxmlformats.org/officeDocument/2006/relationships/image" Target="../media/image48.png"/><Relationship Id="rId10" Type="http://schemas.openxmlformats.org/officeDocument/2006/relationships/image" Target="../media/image18.png"/><Relationship Id="rId19" Type="http://schemas.openxmlformats.org/officeDocument/2006/relationships/image" Target="../media/image52.png"/><Relationship Id="rId4" Type="http://schemas.openxmlformats.org/officeDocument/2006/relationships/hyperlink" Target="https://dogc.gencat.cat/ca/document-del-dogc/?documentId=878325" TargetMode="External"/><Relationship Id="rId9" Type="http://schemas.openxmlformats.org/officeDocument/2006/relationships/image" Target="../media/image11.svg"/><Relationship Id="rId14" Type="http://schemas.openxmlformats.org/officeDocument/2006/relationships/image" Target="../media/image11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93.svg"/><Relationship Id="rId18" Type="http://schemas.openxmlformats.org/officeDocument/2006/relationships/image" Target="../media/image127.svg"/><Relationship Id="rId26" Type="http://schemas.openxmlformats.org/officeDocument/2006/relationships/image" Target="../media/image49.svg"/><Relationship Id="rId3" Type="http://schemas.openxmlformats.org/officeDocument/2006/relationships/image" Target="../media/image19.svg"/><Relationship Id="rId21" Type="http://schemas.openxmlformats.org/officeDocument/2006/relationships/image" Target="../media/image40.png"/><Relationship Id="rId7" Type="http://schemas.openxmlformats.org/officeDocument/2006/relationships/image" Target="../media/image95.svg"/><Relationship Id="rId12" Type="http://schemas.openxmlformats.org/officeDocument/2006/relationships/image" Target="../media/image92.png"/><Relationship Id="rId17" Type="http://schemas.openxmlformats.org/officeDocument/2006/relationships/image" Target="../media/image126.png"/><Relationship Id="rId25" Type="http://schemas.openxmlformats.org/officeDocument/2006/relationships/image" Target="../media/image48.png"/><Relationship Id="rId2" Type="http://schemas.openxmlformats.org/officeDocument/2006/relationships/image" Target="../media/image18.png"/><Relationship Id="rId16" Type="http://schemas.openxmlformats.org/officeDocument/2006/relationships/image" Target="../media/image11.svg"/><Relationship Id="rId20" Type="http://schemas.openxmlformats.org/officeDocument/2006/relationships/image" Target="../media/image39.sv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31.svg"/><Relationship Id="rId24" Type="http://schemas.openxmlformats.org/officeDocument/2006/relationships/image" Target="../media/image43.svg"/><Relationship Id="rId5" Type="http://schemas.openxmlformats.org/officeDocument/2006/relationships/image" Target="../media/image118.svg"/><Relationship Id="rId15" Type="http://schemas.openxmlformats.org/officeDocument/2006/relationships/image" Target="../media/image10.png"/><Relationship Id="rId23" Type="http://schemas.openxmlformats.org/officeDocument/2006/relationships/image" Target="../media/image42.png"/><Relationship Id="rId28" Type="http://schemas.openxmlformats.org/officeDocument/2006/relationships/image" Target="../media/image51.sv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117.png"/><Relationship Id="rId9" Type="http://schemas.openxmlformats.org/officeDocument/2006/relationships/image" Target="../media/image125.svg"/><Relationship Id="rId14" Type="http://schemas.openxmlformats.org/officeDocument/2006/relationships/slide" Target="slide13.xml"/><Relationship Id="rId22" Type="http://schemas.openxmlformats.org/officeDocument/2006/relationships/image" Target="../media/image41.svg"/><Relationship Id="rId27" Type="http://schemas.openxmlformats.org/officeDocument/2006/relationships/image" Target="../media/image50.png"/><Relationship Id="rId30" Type="http://schemas.openxmlformats.org/officeDocument/2006/relationships/image" Target="../media/image5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5.svg"/><Relationship Id="rId7" Type="http://schemas.openxmlformats.org/officeDocument/2006/relationships/image" Target="../media/image13.svg"/><Relationship Id="rId12" Type="http://schemas.openxmlformats.org/officeDocument/2006/relationships/image" Target="../media/image11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10" Type="http://schemas.openxmlformats.org/officeDocument/2006/relationships/slide" Target="slide28.xml"/><Relationship Id="rId4" Type="http://schemas.openxmlformats.org/officeDocument/2006/relationships/slide" Target="slide13.xml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gc.gencat.cat/ca/document-del-dogc/?documentId=878325" TargetMode="Externa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5.svg"/><Relationship Id="rId7" Type="http://schemas.openxmlformats.org/officeDocument/2006/relationships/slide" Target="slide28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28.jp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5.svg"/><Relationship Id="rId7" Type="http://schemas.openxmlformats.org/officeDocument/2006/relationships/image" Target="../media/image129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3" Type="http://schemas.openxmlformats.org/officeDocument/2006/relationships/image" Target="../media/image75.svg"/><Relationship Id="rId7" Type="http://schemas.openxmlformats.org/officeDocument/2006/relationships/image" Target="../media/image11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13" Type="http://schemas.openxmlformats.org/officeDocument/2006/relationships/image" Target="../media/image19.svg"/><Relationship Id="rId3" Type="http://schemas.openxmlformats.org/officeDocument/2006/relationships/image" Target="../media/image75.svg"/><Relationship Id="rId7" Type="http://schemas.openxmlformats.org/officeDocument/2006/relationships/image" Target="../media/image117.png"/><Relationship Id="rId12" Type="http://schemas.openxmlformats.org/officeDocument/2006/relationships/image" Target="../media/image1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slide" Target="slide28.xml"/><Relationship Id="rId14" Type="http://schemas.openxmlformats.org/officeDocument/2006/relationships/hyperlink" Target="http://www.accio.gencat.cat/web/.content/01_Serveis/convocatories-ajuts/justificacio-ajuts/2020/docs/Model-de-calcul-de-despeses-de-personal.xls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28.xml"/><Relationship Id="rId4" Type="http://schemas.openxmlformats.org/officeDocument/2006/relationships/image" Target="../media/image7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18.svg"/><Relationship Id="rId3" Type="http://schemas.openxmlformats.org/officeDocument/2006/relationships/image" Target="../media/image75.svg"/><Relationship Id="rId7" Type="http://schemas.openxmlformats.org/officeDocument/2006/relationships/image" Target="../media/image18.png"/><Relationship Id="rId12" Type="http://schemas.openxmlformats.org/officeDocument/2006/relationships/image" Target="../media/image11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5.svg"/><Relationship Id="rId7" Type="http://schemas.openxmlformats.org/officeDocument/2006/relationships/slide" Target="slide28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30.jp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1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5.svg"/><Relationship Id="rId7" Type="http://schemas.openxmlformats.org/officeDocument/2006/relationships/image" Target="../media/image131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5.svg"/><Relationship Id="rId7" Type="http://schemas.openxmlformats.org/officeDocument/2006/relationships/image" Target="../media/image132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5.svg"/><Relationship Id="rId7" Type="http://schemas.openxmlformats.org/officeDocument/2006/relationships/image" Target="../media/image133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slide" Target="slide28.xml"/><Relationship Id="rId4" Type="http://schemas.openxmlformats.org/officeDocument/2006/relationships/slide" Target="slide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5.svg"/><Relationship Id="rId18" Type="http://schemas.openxmlformats.org/officeDocument/2006/relationships/image" Target="../media/image126.png"/><Relationship Id="rId3" Type="http://schemas.openxmlformats.org/officeDocument/2006/relationships/image" Target="../media/image75.svg"/><Relationship Id="rId21" Type="http://schemas.openxmlformats.org/officeDocument/2006/relationships/image" Target="../media/image93.svg"/><Relationship Id="rId7" Type="http://schemas.openxmlformats.org/officeDocument/2006/relationships/slide" Target="slide15.xml"/><Relationship Id="rId12" Type="http://schemas.openxmlformats.org/officeDocument/2006/relationships/image" Target="../media/image94.png"/><Relationship Id="rId17" Type="http://schemas.openxmlformats.org/officeDocument/2006/relationships/image" Target="../media/image31.svg"/><Relationship Id="rId2" Type="http://schemas.openxmlformats.org/officeDocument/2006/relationships/image" Target="../media/image74.png"/><Relationship Id="rId16" Type="http://schemas.openxmlformats.org/officeDocument/2006/relationships/image" Target="../media/image30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18.svg"/><Relationship Id="rId24" Type="http://schemas.openxmlformats.org/officeDocument/2006/relationships/image" Target="../media/image11.svg"/><Relationship Id="rId5" Type="http://schemas.openxmlformats.org/officeDocument/2006/relationships/image" Target="../media/image12.png"/><Relationship Id="rId15" Type="http://schemas.openxmlformats.org/officeDocument/2006/relationships/image" Target="../media/image125.svg"/><Relationship Id="rId23" Type="http://schemas.openxmlformats.org/officeDocument/2006/relationships/image" Target="../media/image10.png"/><Relationship Id="rId10" Type="http://schemas.openxmlformats.org/officeDocument/2006/relationships/image" Target="../media/image117.png"/><Relationship Id="rId19" Type="http://schemas.openxmlformats.org/officeDocument/2006/relationships/image" Target="../media/image127.sv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9.svg"/><Relationship Id="rId14" Type="http://schemas.openxmlformats.org/officeDocument/2006/relationships/image" Target="../media/image124.png"/><Relationship Id="rId22" Type="http://schemas.openxmlformats.org/officeDocument/2006/relationships/slide" Target="slide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3" Type="http://schemas.openxmlformats.org/officeDocument/2006/relationships/image" Target="../media/image75.svg"/><Relationship Id="rId7" Type="http://schemas.openxmlformats.org/officeDocument/2006/relationships/image" Target="../media/image117.png"/><Relationship Id="rId12" Type="http://schemas.openxmlformats.org/officeDocument/2006/relationships/image" Target="../media/image11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8.xml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34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17.png"/><Relationship Id="rId3" Type="http://schemas.openxmlformats.org/officeDocument/2006/relationships/image" Target="../media/image75.sv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8.xml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35.jpeg"/><Relationship Id="rId14" Type="http://schemas.openxmlformats.org/officeDocument/2006/relationships/image" Target="../media/image118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5.sv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28.xml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3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5.svg"/><Relationship Id="rId7" Type="http://schemas.openxmlformats.org/officeDocument/2006/relationships/image" Target="../media/image137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1.svg"/><Relationship Id="rId4" Type="http://schemas.openxmlformats.org/officeDocument/2006/relationships/hyperlink" Target="http://empresa.gencat.cat/ca/tramits/tramits-temes/Ajuts-a-iniciatives-de-reforc-a-la-competitivitat-per-a-la-consolidacio-destructures-de-cluster" TargetMode="External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10.png"/><Relationship Id="rId3" Type="http://schemas.openxmlformats.org/officeDocument/2006/relationships/hyperlink" Target="https://dogc.gencat.cat/ca/document-del-dogc/?documentId=878325" TargetMode="External"/><Relationship Id="rId21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microsoft.com/office/2007/relationships/diagramDrawing" Target="../diagrams/drawing1.xml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.sv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image" Target="../media/image34.png"/><Relationship Id="rId2" Type="http://schemas.openxmlformats.org/officeDocument/2006/relationships/hyperlink" Target="https://dogc.gencat.cat/ca/document-del-dogc/?documentId=8783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33.svg"/><Relationship Id="rId5" Type="http://schemas.openxmlformats.org/officeDocument/2006/relationships/image" Target="../media/image18.pn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13.svg"/><Relationship Id="rId9" Type="http://schemas.openxmlformats.org/officeDocument/2006/relationships/image" Target="../media/image11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12.png"/><Relationship Id="rId7" Type="http://schemas.openxmlformats.org/officeDocument/2006/relationships/image" Target="../media/image11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hyperlink" Target="https://dogc.gencat.cat/ca/document-del-dogc/?documentId=878325" TargetMode="Externa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1.svg"/><Relationship Id="rId5" Type="http://schemas.openxmlformats.org/officeDocument/2006/relationships/slide" Target="slide5.xml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13.sv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12.png"/><Relationship Id="rId7" Type="http://schemas.openxmlformats.org/officeDocument/2006/relationships/image" Target="../media/image11.svg"/><Relationship Id="rId12" Type="http://schemas.openxmlformats.org/officeDocument/2006/relationships/image" Target="../media/image52.png"/><Relationship Id="rId17" Type="http://schemas.openxmlformats.org/officeDocument/2006/relationships/image" Target="../media/image55.svg"/><Relationship Id="rId2" Type="http://schemas.openxmlformats.org/officeDocument/2006/relationships/hyperlink" Target="https://dogc.gencat.cat/ca/document-del-dogc/?documentId=878325" TargetMode="Externa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1.svg"/><Relationship Id="rId5" Type="http://schemas.openxmlformats.org/officeDocument/2006/relationships/slide" Target="slide5.xml"/><Relationship Id="rId1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image" Target="../media/image49.sv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Grp="1"/>
          </p:cNvSpPr>
          <p:nvPr>
            <p:ph type="title" idx="4294967295"/>
          </p:nvPr>
        </p:nvSpPr>
        <p:spPr>
          <a:xfrm>
            <a:off x="1403648" y="1340768"/>
            <a:ext cx="7344816" cy="24929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Guia de justificació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Thi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Consolidació </a:t>
            </a:r>
            <a:r>
              <a:rPr kumimoji="0" lang="ca-E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d’estructures clúster (ACE007/20)</a:t>
            </a: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Thi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Thin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Thin" pitchFamily="34" charset="0"/>
                <a:ea typeface="+mn-ea"/>
                <a:cs typeface="+mn-cs"/>
              </a:rPr>
              <a:t>19 de març de 2021</a:t>
            </a:r>
          </a:p>
        </p:txBody>
      </p:sp>
    </p:spTree>
    <p:extLst>
      <p:ext uri="{BB962C8B-B14F-4D97-AF65-F5344CB8AC3E}">
        <p14:creationId xmlns:p14="http://schemas.microsoft.com/office/powerpoint/2010/main" val="164336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no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7312331" y="1289837"/>
            <a:ext cx="1831669" cy="626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4.6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27337CF-081D-4260-B5D3-C67AAF13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22987"/>
            <a:ext cx="8373299" cy="38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Les següents despeses no són </a:t>
            </a:r>
            <a:r>
              <a:rPr lang="ca-ES" sz="1500" b="1" dirty="0"/>
              <a:t>subvencionables</a:t>
            </a:r>
            <a:r>
              <a:rPr lang="ca-ES" sz="1500" dirty="0"/>
              <a:t>:</a:t>
            </a:r>
          </a:p>
        </p:txBody>
      </p:sp>
      <p:sp>
        <p:nvSpPr>
          <p:cNvPr id="42" name="Rectangle: Rounded Corners 129">
            <a:extLst>
              <a:ext uri="{FF2B5EF4-FFF2-40B4-BE49-F238E27FC236}">
                <a16:creationId xmlns:a16="http://schemas.microsoft.com/office/drawing/2014/main" id="{4D9FCAAA-D043-4FC1-93E9-C5123CCCE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210" y="227783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82" name="TextBox 66">
            <a:extLst>
              <a:ext uri="{FF2B5EF4-FFF2-40B4-BE49-F238E27FC236}">
                <a16:creationId xmlns:a16="http://schemas.microsoft.com/office/drawing/2014/main" id="{AA861F03-7E43-45B3-BDEA-621A54CB2017}"/>
              </a:ext>
            </a:extLst>
          </p:cNvPr>
          <p:cNvSpPr txBox="1"/>
          <p:nvPr/>
        </p:nvSpPr>
        <p:spPr>
          <a:xfrm>
            <a:off x="467544" y="3253526"/>
            <a:ext cx="174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PAGAMENTS EN EFECTIU</a:t>
            </a:r>
            <a:endParaRPr lang="ca-ES" sz="900" dirty="0"/>
          </a:p>
        </p:txBody>
      </p:sp>
      <p:sp>
        <p:nvSpPr>
          <p:cNvPr id="36" name="Rectangle: Rounded Corners 129">
            <a:extLst>
              <a:ext uri="{FF2B5EF4-FFF2-40B4-BE49-F238E27FC236}">
                <a16:creationId xmlns:a16="http://schemas.microsoft.com/office/drawing/2014/main" id="{9903D0F4-B32C-4C53-ADB5-74AD853FF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2117" y="228254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157A4E49-37AD-4B11-8512-796666815668}"/>
              </a:ext>
            </a:extLst>
          </p:cNvPr>
          <p:cNvSpPr txBox="1"/>
          <p:nvPr/>
        </p:nvSpPr>
        <p:spPr>
          <a:xfrm>
            <a:off x="2267969" y="3109540"/>
            <a:ext cx="1573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IMPORTS INFERIORS A 100 EUROS</a:t>
            </a:r>
          </a:p>
        </p:txBody>
      </p:sp>
      <p:sp>
        <p:nvSpPr>
          <p:cNvPr id="44" name="Rectangle: Rounded Corners 129">
            <a:extLst>
              <a:ext uri="{FF2B5EF4-FFF2-40B4-BE49-F238E27FC236}">
                <a16:creationId xmlns:a16="http://schemas.microsoft.com/office/drawing/2014/main" id="{981B44D3-1B8D-42A2-BBC1-5942EDFB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0725" y="226258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70" name="TextBox 28">
            <a:extLst>
              <a:ext uri="{FF2B5EF4-FFF2-40B4-BE49-F238E27FC236}">
                <a16:creationId xmlns:a16="http://schemas.microsoft.com/office/drawing/2014/main" id="{735818F7-2704-49B8-A251-B1B689959905}"/>
              </a:ext>
            </a:extLst>
          </p:cNvPr>
          <p:cNvSpPr txBox="1"/>
          <p:nvPr/>
        </p:nvSpPr>
        <p:spPr>
          <a:xfrm>
            <a:off x="3978976" y="3098065"/>
            <a:ext cx="1723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 DEUTORS COMPTES BANCARIS</a:t>
            </a:r>
          </a:p>
        </p:txBody>
      </p:sp>
      <p:sp>
        <p:nvSpPr>
          <p:cNvPr id="53" name="Rectangle: Rounded Corners 129">
            <a:extLst>
              <a:ext uri="{FF2B5EF4-FFF2-40B4-BE49-F238E27FC236}">
                <a16:creationId xmlns:a16="http://schemas.microsoft.com/office/drawing/2014/main" id="{277CEE6D-4FFF-4C5E-98B8-81DB33810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1654" y="227640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4" name="TextBox 86">
            <a:extLst>
              <a:ext uri="{FF2B5EF4-FFF2-40B4-BE49-F238E27FC236}">
                <a16:creationId xmlns:a16="http://schemas.microsoft.com/office/drawing/2014/main" id="{3985202C-2AE7-465D-87D1-775B971CAD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44409" y="3098065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INTERESSOS, RECÀRRECS I SANCIONS</a:t>
            </a:r>
          </a:p>
        </p:txBody>
      </p:sp>
      <p:sp>
        <p:nvSpPr>
          <p:cNvPr id="45" name="Rectangle: Rounded Corners 129">
            <a:extLst>
              <a:ext uri="{FF2B5EF4-FFF2-40B4-BE49-F238E27FC236}">
                <a16:creationId xmlns:a16="http://schemas.microsoft.com/office/drawing/2014/main" id="{2E60196F-9050-443C-AEB5-2FD12E3F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6906" y="2277832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24EB3C5B-C442-4CE9-9289-17A771F683A5}"/>
              </a:ext>
            </a:extLst>
          </p:cNvPr>
          <p:cNvSpPr txBox="1"/>
          <p:nvPr/>
        </p:nvSpPr>
        <p:spPr>
          <a:xfrm>
            <a:off x="7503211" y="3068122"/>
            <a:ext cx="1398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LEGALS I JUDICIALS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BA449863-B763-4DAC-A6DE-9135B4F6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533" y="409397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566689" y="4913681"/>
            <a:ext cx="1588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IVA RECUPERABLE O COMPENSABLE I IRPF</a:t>
            </a:r>
          </a:p>
        </p:txBody>
      </p:sp>
      <p:sp>
        <p:nvSpPr>
          <p:cNvPr id="43" name="Rectangle: Rounded Corners 129">
            <a:extLst>
              <a:ext uri="{FF2B5EF4-FFF2-40B4-BE49-F238E27FC236}">
                <a16:creationId xmlns:a16="http://schemas.microsoft.com/office/drawing/2014/main" id="{3C79EDA5-B275-4E37-9902-0D33F1EF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7323" y="4085363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51A02-0696-44B8-AA01-F88DCF1E592B}"/>
              </a:ext>
            </a:extLst>
          </p:cNvPr>
          <p:cNvSpPr txBox="1"/>
          <p:nvPr/>
        </p:nvSpPr>
        <p:spPr>
          <a:xfrm>
            <a:off x="2250649" y="4893216"/>
            <a:ext cx="1583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DESPESES TRANSACCIONS FINANCERES</a:t>
            </a:r>
            <a:endParaRPr lang="ca-ES" sz="900" dirty="0"/>
          </a:p>
        </p:txBody>
      </p:sp>
      <p:sp>
        <p:nvSpPr>
          <p:cNvPr id="46" name="Rectangle: Rounded Corners 129">
            <a:extLst>
              <a:ext uri="{FF2B5EF4-FFF2-40B4-BE49-F238E27FC236}">
                <a16:creationId xmlns:a16="http://schemas.microsoft.com/office/drawing/2014/main" id="{A1589F07-F675-403C-96D1-B22B714D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0293" y="406815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E36AC28-0F0F-4084-B07F-BD0B61027BA6}"/>
              </a:ext>
            </a:extLst>
          </p:cNvPr>
          <p:cNvSpPr txBox="1"/>
          <p:nvPr/>
        </p:nvSpPr>
        <p:spPr>
          <a:xfrm>
            <a:off x="4005356" y="4902937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COMISSIONS I PÈRDUES DE CANVI</a:t>
            </a:r>
          </a:p>
        </p:txBody>
      </p: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1654" y="406815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7" name="TextBox 86">
            <a:extLst>
              <a:ext uri="{FF2B5EF4-FFF2-40B4-BE49-F238E27FC236}">
                <a16:creationId xmlns:a16="http://schemas.microsoft.com/office/drawing/2014/main" id="{7052D564-3332-4EBF-9C53-BFB93A43E66D}"/>
              </a:ext>
            </a:extLst>
          </p:cNvPr>
          <p:cNvSpPr txBox="1"/>
          <p:nvPr/>
        </p:nvSpPr>
        <p:spPr>
          <a:xfrm>
            <a:off x="5751643" y="4871828"/>
            <a:ext cx="157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DETERMINADES DESPESES SALARIALS</a:t>
            </a:r>
          </a:p>
        </p:txBody>
      </p:sp>
      <p:pic>
        <p:nvPicPr>
          <p:cNvPr id="59" name="Graphic 4" descr="Atenció!">
            <a:extLst>
              <a:ext uri="{FF2B5EF4-FFF2-40B4-BE49-F238E27FC236}">
                <a16:creationId xmlns:a16="http://schemas.microsoft.com/office/drawing/2014/main" id="{88576CCE-683B-4D40-B3A7-42FB150F78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9205" y="4113116"/>
            <a:ext cx="344283" cy="344283"/>
          </a:xfrm>
          <a:prstGeom prst="rect">
            <a:avLst/>
          </a:prstGeom>
        </p:spPr>
      </p:pic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1B3ACAB-1965-4BEF-9988-CCEB6890D20B}"/>
              </a:ext>
            </a:extLst>
          </p:cNvPr>
          <p:cNvSpPr txBox="1">
            <a:spLocks/>
          </p:cNvSpPr>
          <p:nvPr/>
        </p:nvSpPr>
        <p:spPr>
          <a:xfrm>
            <a:off x="7374583" y="4068159"/>
            <a:ext cx="1769417" cy="2176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Baixes laborals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Hores extra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Pagaments de beneficis i en espècie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Vacances no efectuades</a:t>
            </a:r>
          </a:p>
          <a:p>
            <a:pPr marL="0" indent="0">
              <a:buNone/>
            </a:pPr>
            <a:r>
              <a:rPr lang="ca-ES" sz="1600" i="1" dirty="0">
                <a:solidFill>
                  <a:srgbClr val="FF0000"/>
                </a:solidFill>
              </a:rPr>
              <a:t>- Dietes, transport i locomoció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Indemnitzacions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i="1" dirty="0">
                <a:solidFill>
                  <a:srgbClr val="FF0000"/>
                </a:solidFill>
              </a:rPr>
              <a:t>- Complements o plusos si no es troben al conveni o al contracte</a:t>
            </a:r>
          </a:p>
        </p:txBody>
      </p:sp>
      <p:pic>
        <p:nvPicPr>
          <p:cNvPr id="5" name="Gràfic 4">
            <a:extLst>
              <a:ext uri="{FF2B5EF4-FFF2-40B4-BE49-F238E27FC236}">
                <a16:creationId xmlns:a16="http://schemas.microsoft.com/office/drawing/2014/main" id="{453FC179-E80A-4E48-96A3-794DE16A0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9592" y="2229271"/>
            <a:ext cx="914400" cy="914400"/>
          </a:xfrm>
          <a:prstGeom prst="rect">
            <a:avLst/>
          </a:prstGeom>
        </p:spPr>
      </p:pic>
      <p:pic>
        <p:nvPicPr>
          <p:cNvPr id="8" name="Gràfic 7">
            <a:extLst>
              <a:ext uri="{FF2B5EF4-FFF2-40B4-BE49-F238E27FC236}">
                <a16:creationId xmlns:a16="http://schemas.microsoft.com/office/drawing/2014/main" id="{963DD7CA-0959-41CD-8993-614AF413A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53090" y="2283717"/>
            <a:ext cx="772495" cy="772495"/>
          </a:xfrm>
          <a:prstGeom prst="rect">
            <a:avLst/>
          </a:prstGeom>
        </p:spPr>
      </p:pic>
      <p:pic>
        <p:nvPicPr>
          <p:cNvPr id="13" name="Gràfic 12">
            <a:extLst>
              <a:ext uri="{FF2B5EF4-FFF2-40B4-BE49-F238E27FC236}">
                <a16:creationId xmlns:a16="http://schemas.microsoft.com/office/drawing/2014/main" id="{1D6F5C4A-87B1-4622-A0B5-8323DB750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2826" y="2259564"/>
            <a:ext cx="914400" cy="914400"/>
          </a:xfrm>
          <a:prstGeom prst="rect">
            <a:avLst/>
          </a:prstGeom>
        </p:spPr>
      </p:pic>
      <p:pic>
        <p:nvPicPr>
          <p:cNvPr id="15" name="Gràfic 14">
            <a:extLst>
              <a:ext uri="{FF2B5EF4-FFF2-40B4-BE49-F238E27FC236}">
                <a16:creationId xmlns:a16="http://schemas.microsoft.com/office/drawing/2014/main" id="{CE7A0FEE-8FE2-4528-AA3A-194E57BBD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30894" y="2237871"/>
            <a:ext cx="914400" cy="914400"/>
          </a:xfrm>
          <a:prstGeom prst="rect">
            <a:avLst/>
          </a:prstGeom>
        </p:spPr>
      </p:pic>
      <p:pic>
        <p:nvPicPr>
          <p:cNvPr id="17" name="Gràfic 16">
            <a:extLst>
              <a:ext uri="{FF2B5EF4-FFF2-40B4-BE49-F238E27FC236}">
                <a16:creationId xmlns:a16="http://schemas.microsoft.com/office/drawing/2014/main" id="{979E75C3-2032-47AC-AAFC-CC4B2679D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04626" y="4031405"/>
            <a:ext cx="914400" cy="914400"/>
          </a:xfrm>
          <a:prstGeom prst="rect">
            <a:avLst/>
          </a:prstGeom>
        </p:spPr>
      </p:pic>
      <p:pic>
        <p:nvPicPr>
          <p:cNvPr id="20" name="Gràfic 19">
            <a:extLst>
              <a:ext uri="{FF2B5EF4-FFF2-40B4-BE49-F238E27FC236}">
                <a16:creationId xmlns:a16="http://schemas.microsoft.com/office/drawing/2014/main" id="{6798A06A-3DFC-4195-A1D0-AC040DC84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53090" y="4054045"/>
            <a:ext cx="811976" cy="811976"/>
          </a:xfrm>
          <a:prstGeom prst="rect">
            <a:avLst/>
          </a:prstGeom>
        </p:spPr>
      </p:pic>
      <p:pic>
        <p:nvPicPr>
          <p:cNvPr id="40" name="Graphic 3">
            <a:extLst>
              <a:ext uri="{FF2B5EF4-FFF2-40B4-BE49-F238E27FC236}">
                <a16:creationId xmlns:a16="http://schemas.microsoft.com/office/drawing/2014/main" id="{FB7A68E2-DC8E-4D07-AA3C-2ADD99DF6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04942" y="4031405"/>
            <a:ext cx="914400" cy="914400"/>
          </a:xfrm>
          <a:prstGeom prst="rect">
            <a:avLst/>
          </a:prstGeom>
        </p:spPr>
      </p:pic>
      <p:pic>
        <p:nvPicPr>
          <p:cNvPr id="22" name="Gràfic 21">
            <a:extLst>
              <a:ext uri="{FF2B5EF4-FFF2-40B4-BE49-F238E27FC236}">
                <a16:creationId xmlns:a16="http://schemas.microsoft.com/office/drawing/2014/main" id="{F7387C6A-0987-4804-82AB-5B4F1543C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08650" y="4040470"/>
            <a:ext cx="914400" cy="914400"/>
          </a:xfrm>
          <a:prstGeom prst="rect">
            <a:avLst/>
          </a:prstGeom>
        </p:spPr>
      </p:pic>
      <p:pic>
        <p:nvPicPr>
          <p:cNvPr id="4" name="Gràfic 3" descr="Cartera">
            <a:extLst>
              <a:ext uri="{FF2B5EF4-FFF2-40B4-BE49-F238E27FC236}">
                <a16:creationId xmlns:a16="http://schemas.microsoft.com/office/drawing/2014/main" id="{397072BD-EE30-4C5A-B207-A2E5766E715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640974" y="2293426"/>
            <a:ext cx="914400" cy="914400"/>
          </a:xfrm>
          <a:prstGeom prst="rect">
            <a:avLst/>
          </a:prstGeom>
        </p:spPr>
      </p:pic>
      <p:pic>
        <p:nvPicPr>
          <p:cNvPr id="48" name="Graphic 47">
            <a:hlinkClick r:id="rId25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75E1819-9022-4D18-BE8F-42B4A7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7243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248" y="2697714"/>
            <a:ext cx="2340006" cy="73128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Publicitat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A2F2BF-66A1-407D-922C-64131B650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6572577-C881-4D57-AB6B-6C72E46AF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268760"/>
            <a:ext cx="7162492" cy="4028902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E2C0285-8879-4D9B-A081-FFD8FEC3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consolidació</a:t>
            </a:r>
            <a:r>
              <a:rPr lang="es-ES" dirty="0"/>
              <a:t> estructures clúster  </a:t>
            </a:r>
            <a:r>
              <a:rPr lang="es-ES" dirty="0" err="1"/>
              <a:t>Versió</a:t>
            </a:r>
            <a:r>
              <a:rPr lang="es-ES" dirty="0"/>
              <a:t> 1, 7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2906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D143-0654-4C13-8480-8794A213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Publicitat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77C21E23-DA08-4919-AF43-6053AB541DD4}"/>
              </a:ext>
            </a:extLst>
          </p:cNvPr>
          <p:cNvSpPr txBox="1">
            <a:spLocks/>
          </p:cNvSpPr>
          <p:nvPr/>
        </p:nvSpPr>
        <p:spPr>
          <a:xfrm>
            <a:off x="7267451" y="1280468"/>
            <a:ext cx="1769045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20</a:t>
            </a:r>
          </a:p>
        </p:txBody>
      </p:sp>
      <p:grpSp>
        <p:nvGrpSpPr>
          <p:cNvPr id="20" name="Group 5" descr="Enllaç cap a les bases reguladores">
            <a:extLst>
              <a:ext uri="{FF2B5EF4-FFF2-40B4-BE49-F238E27FC236}">
                <a16:creationId xmlns:a16="http://schemas.microsoft.com/office/drawing/2014/main" id="{319E4D97-7DC2-406A-BB9A-4FFBDB43620C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B3085B4-8769-4375-8607-F78E94326B4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2"/>
              <a:extLst>
                <a:ext uri="{FF2B5EF4-FFF2-40B4-BE49-F238E27FC236}">
                  <a16:creationId xmlns:a16="http://schemas.microsoft.com/office/drawing/2014/main" id="{967C5B3F-BC26-4592-81A6-A30F3AEC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DA1787-2029-4629-B15E-FA0597BE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433" y="2127526"/>
            <a:ext cx="6538347" cy="2513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L’empresa beneficiària ha de donar publicitat al finançament públic de l’activitat subvencionada.</a:t>
            </a:r>
          </a:p>
          <a:p>
            <a:pPr marL="0" indent="0" algn="just">
              <a:buNone/>
            </a:pPr>
            <a:endParaRPr lang="ca-ES" sz="1500" dirty="0"/>
          </a:p>
          <a:p>
            <a:pPr marL="0" indent="0" algn="just">
              <a:buNone/>
            </a:pPr>
            <a:r>
              <a:rPr lang="ca-ES" sz="1500" dirty="0"/>
              <a:t>S’ha de fer constar en qualsevol comunicació i difusió externa que l’actuació subvencionada s’ha realitzat “Amb el suport d’ACCIÓ”, fent constar el </a:t>
            </a:r>
            <a:r>
              <a:rPr lang="ca-ES" sz="1500" dirty="0" err="1"/>
              <a:t>logo</a:t>
            </a:r>
            <a:r>
              <a:rPr lang="ca-ES" sz="1500" dirty="0"/>
              <a:t> d’ACCIÓ en tots els elements informatius i publicitaris relacionats amb l’activitat subvencionada.</a:t>
            </a:r>
          </a:p>
        </p:txBody>
      </p:sp>
      <p:pic>
        <p:nvPicPr>
          <p:cNvPr id="19" name="Graphic 4" descr="Atenció!">
            <a:extLst>
              <a:ext uri="{FF2B5EF4-FFF2-40B4-BE49-F238E27FC236}">
                <a16:creationId xmlns:a16="http://schemas.microsoft.com/office/drawing/2014/main" id="{57359340-FCC7-4746-B809-16B0012E5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287" y="4296942"/>
            <a:ext cx="344283" cy="34428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681E1A-20B6-4391-AB8B-445032517841}"/>
              </a:ext>
            </a:extLst>
          </p:cNvPr>
          <p:cNvSpPr txBox="1">
            <a:spLocks/>
          </p:cNvSpPr>
          <p:nvPr/>
        </p:nvSpPr>
        <p:spPr>
          <a:xfrm>
            <a:off x="2798405" y="4292033"/>
            <a:ext cx="5981375" cy="520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L’incompliment dels requisits de publicitat pot comportar la no </a:t>
            </a:r>
            <a:r>
              <a:rPr lang="ca-ES" sz="1200" dirty="0" err="1">
                <a:solidFill>
                  <a:srgbClr val="FF0000"/>
                </a:solidFill>
              </a:rPr>
              <a:t>subvencionabilitat</a:t>
            </a:r>
            <a:r>
              <a:rPr lang="ca-ES" sz="1200" dirty="0">
                <a:solidFill>
                  <a:srgbClr val="FF0000"/>
                </a:solidFill>
              </a:rPr>
              <a:t> de les despeses vinculades.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CB2A89-584A-44EE-B393-9C146A62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4965" y="3054674"/>
            <a:ext cx="899237" cy="8992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05ECE-0724-41B0-9471-D28D97A4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18815" y="1942248"/>
            <a:ext cx="0" cy="330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1D8D48F-A557-4068-AEA5-7333BD142FA7}"/>
              </a:ext>
            </a:extLst>
          </p:cNvPr>
          <p:cNvSpPr txBox="1">
            <a:spLocks/>
          </p:cNvSpPr>
          <p:nvPr/>
        </p:nvSpPr>
        <p:spPr>
          <a:xfrm>
            <a:off x="7312330" y="4700669"/>
            <a:ext cx="1769045" cy="4710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baixar-vos el </a:t>
            </a:r>
            <a:r>
              <a:rPr lang="ca-ES" sz="1050" dirty="0" err="1"/>
              <a:t>logo</a:t>
            </a:r>
            <a:r>
              <a:rPr lang="ca-ES" sz="1050" dirty="0"/>
              <a:t> d’ACCIÓ</a:t>
            </a:r>
          </a:p>
        </p:txBody>
      </p:sp>
      <p:grpSp>
        <p:nvGrpSpPr>
          <p:cNvPr id="14" name="Group 5" descr="Enllaç cap al logo d'ACCIÓ">
            <a:extLst>
              <a:ext uri="{FF2B5EF4-FFF2-40B4-BE49-F238E27FC236}">
                <a16:creationId xmlns:a16="http://schemas.microsoft.com/office/drawing/2014/main" id="{D0D838A7-DE22-4A68-AC9C-4E8728489D4D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4" y="4747164"/>
            <a:ext cx="378105" cy="378105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6FBFB6-E723-43D4-889E-9BCFE6649C7A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9"/>
              <a:extLst>
                <a:ext uri="{FF2B5EF4-FFF2-40B4-BE49-F238E27FC236}">
                  <a16:creationId xmlns:a16="http://schemas.microsoft.com/office/drawing/2014/main" id="{F1F1A8A6-3102-47C7-A856-9C54C64DD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34" name="Graphic 33">
            <a:hlinkClick r:id="rId10" action="ppaction://hlinksldjump"/>
            <a:extLst>
              <a:ext uri="{FF2B5EF4-FFF2-40B4-BE49-F238E27FC236}">
                <a16:creationId xmlns:a16="http://schemas.microsoft.com/office/drawing/2014/main" id="{9528A820-03DC-4ACC-AE5E-FFD70CF8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7F8D28BC-7FAD-441B-86A6-0285D4AC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471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215" y="2726583"/>
            <a:ext cx="2649379" cy="87530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ca-ES" sz="3300" dirty="0"/>
              <a:t>Justificació - </a:t>
            </a:r>
            <a:br>
              <a:rPr lang="ca-ES" sz="3300" dirty="0"/>
            </a:br>
            <a:r>
              <a:rPr lang="ca-ES" sz="3300" dirty="0"/>
              <a:t>Documentació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FCB607-0A0F-4027-A8E2-637700A9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9E4C7D62-D3AE-4646-9E5E-16962788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268760"/>
            <a:ext cx="7162492" cy="4028902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6EDE0B71-6939-4EDF-8A9A-C87E07C7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5473" y="6552293"/>
            <a:ext cx="1968527" cy="305707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consolidació</a:t>
            </a:r>
            <a:r>
              <a:rPr lang="es-ES" dirty="0"/>
              <a:t> estructures clúster  </a:t>
            </a:r>
            <a:r>
              <a:rPr lang="es-ES" dirty="0" err="1"/>
              <a:t>Versió</a:t>
            </a:r>
            <a:r>
              <a:rPr lang="es-ES" dirty="0"/>
              <a:t> 1, 7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9617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2838-59A4-423C-88A4-56863A73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E1D444B-7113-4A96-984E-0C221F852CD7}"/>
              </a:ext>
            </a:extLst>
          </p:cNvPr>
          <p:cNvSpPr txBox="1">
            <a:spLocks/>
          </p:cNvSpPr>
          <p:nvPr/>
        </p:nvSpPr>
        <p:spPr>
          <a:xfrm>
            <a:off x="7453962" y="1289837"/>
            <a:ext cx="1690038" cy="58546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3.1 b) i 13.3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1871F847-B097-4CE6-99AE-2CFB5AA45766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8201B7-597A-477E-951B-E5B8014CA4A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2"/>
              <a:extLst>
                <a:ext uri="{FF2B5EF4-FFF2-40B4-BE49-F238E27FC236}">
                  <a16:creationId xmlns:a16="http://schemas.microsoft.com/office/drawing/2014/main" id="{4514C2ED-C222-45EA-8093-8F1CD62C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AF2580A-4F60-4852-9A9F-8D1E5529BADD}"/>
              </a:ext>
            </a:extLst>
          </p:cNvPr>
          <p:cNvSpPr txBox="1"/>
          <p:nvPr/>
        </p:nvSpPr>
        <p:spPr>
          <a:xfrm>
            <a:off x="553106" y="1995623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ca-ES" sz="2400" b="1" dirty="0"/>
              <a:t>Quan</a:t>
            </a:r>
            <a:r>
              <a:rPr lang="es-ES" sz="2400" b="1" dirty="0"/>
              <a:t>?</a:t>
            </a:r>
            <a:endParaRPr lang="fr-BE" sz="2400" b="1" dirty="0"/>
          </a:p>
        </p:txBody>
      </p:sp>
      <p:sp>
        <p:nvSpPr>
          <p:cNvPr id="30" name="TextBox 92">
            <a:extLst>
              <a:ext uri="{FF2B5EF4-FFF2-40B4-BE49-F238E27FC236}">
                <a16:creationId xmlns:a16="http://schemas.microsoft.com/office/drawing/2014/main" id="{1612C4AD-6654-4CC0-85DE-4F639CF45E19}"/>
              </a:ext>
            </a:extLst>
          </p:cNvPr>
          <p:cNvSpPr txBox="1"/>
          <p:nvPr/>
        </p:nvSpPr>
        <p:spPr>
          <a:xfrm>
            <a:off x="827584" y="2596122"/>
            <a:ext cx="4018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500" dirty="0"/>
              <a:t>Com a màxim el 31/05/2021</a:t>
            </a:r>
          </a:p>
        </p:txBody>
      </p:sp>
      <p:pic>
        <p:nvPicPr>
          <p:cNvPr id="32" name="Graphic 4" descr="Atenció!">
            <a:extLst>
              <a:ext uri="{FF2B5EF4-FFF2-40B4-BE49-F238E27FC236}">
                <a16:creationId xmlns:a16="http://schemas.microsoft.com/office/drawing/2014/main" id="{BEE8F0AB-CE54-43A7-8C45-A3B5DDD7A4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9912" y="2533918"/>
            <a:ext cx="344283" cy="344283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CB74626-31F5-482D-9BC3-01A67845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301" y="2602969"/>
            <a:ext cx="4760195" cy="35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No és possible l’ampliació del termini de justificació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9DA9C1A-3F0D-4290-A661-1BF7DC4384A0}"/>
              </a:ext>
            </a:extLst>
          </p:cNvPr>
          <p:cNvSpPr txBox="1"/>
          <p:nvPr/>
        </p:nvSpPr>
        <p:spPr>
          <a:xfrm>
            <a:off x="535150" y="3994482"/>
            <a:ext cx="169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s-ES" sz="2400" b="1" dirty="0"/>
              <a:t>Per qui?</a:t>
            </a:r>
            <a:endParaRPr lang="fr-BE" sz="2400" b="1" dirty="0"/>
          </a:p>
        </p:txBody>
      </p:sp>
      <p:pic>
        <p:nvPicPr>
          <p:cNvPr id="118" name="Content Placeholder 15">
            <a:extLst>
              <a:ext uri="{FF2B5EF4-FFF2-40B4-BE49-F238E27FC236}">
                <a16:creationId xmlns:a16="http://schemas.microsoft.com/office/drawing/2014/main" id="{CF94AE40-9049-4ADA-9B0B-8C17B921F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019" y="4444277"/>
            <a:ext cx="1008972" cy="1008972"/>
          </a:xfrm>
          <a:prstGeom prst="rect">
            <a:avLst/>
          </a:prstGeom>
        </p:spPr>
      </p:pic>
      <p:sp>
        <p:nvSpPr>
          <p:cNvPr id="119" name="Content Placeholder 6">
            <a:extLst>
              <a:ext uri="{FF2B5EF4-FFF2-40B4-BE49-F238E27FC236}">
                <a16:creationId xmlns:a16="http://schemas.microsoft.com/office/drawing/2014/main" id="{E11D1CF9-A96F-4673-9E3F-0EDB4B5DD493}"/>
              </a:ext>
            </a:extLst>
          </p:cNvPr>
          <p:cNvSpPr txBox="1">
            <a:spLocks/>
          </p:cNvSpPr>
          <p:nvPr/>
        </p:nvSpPr>
        <p:spPr>
          <a:xfrm>
            <a:off x="1464375" y="4909169"/>
            <a:ext cx="1691156" cy="513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500" dirty="0"/>
              <a:t>El clúster</a:t>
            </a:r>
          </a:p>
        </p:txBody>
      </p:sp>
      <p:pic>
        <p:nvPicPr>
          <p:cNvPr id="25" name="Graphic 4" descr="Atenció!">
            <a:extLst>
              <a:ext uri="{FF2B5EF4-FFF2-40B4-BE49-F238E27FC236}">
                <a16:creationId xmlns:a16="http://schemas.microsoft.com/office/drawing/2014/main" id="{A88EC9B3-525B-4AF4-8015-48325671E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2896" y="4921536"/>
            <a:ext cx="344283" cy="34428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F3D9CC5-A093-47A7-9B31-B815DC677928}"/>
              </a:ext>
            </a:extLst>
          </p:cNvPr>
          <p:cNvSpPr/>
          <p:nvPr/>
        </p:nvSpPr>
        <p:spPr>
          <a:xfrm>
            <a:off x="3591252" y="4757520"/>
            <a:ext cx="3862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rgbClr val="FF0000"/>
                </a:solidFill>
              </a:rPr>
              <a:t>Abans de rebre qualsevol </a:t>
            </a:r>
            <a:r>
              <a:rPr lang="ca-ES" sz="1200" b="1" dirty="0">
                <a:solidFill>
                  <a:srgbClr val="FF0000"/>
                </a:solidFill>
              </a:rPr>
              <a:t>pagament</a:t>
            </a:r>
            <a:r>
              <a:rPr lang="ca-ES" sz="1200" dirty="0">
                <a:solidFill>
                  <a:srgbClr val="FF0000"/>
                </a:solidFill>
              </a:rPr>
              <a:t> l’empresa beneficiària haurà de complir amb les </a:t>
            </a:r>
            <a:r>
              <a:rPr lang="ca-ES" sz="1200" b="1" dirty="0">
                <a:solidFill>
                  <a:srgbClr val="FF0000"/>
                </a:solidFill>
              </a:rPr>
              <a:t>obligacions tributàries </a:t>
            </a:r>
            <a:r>
              <a:rPr lang="ca-ES" sz="1200" dirty="0">
                <a:solidFill>
                  <a:srgbClr val="FF0000"/>
                </a:solidFill>
              </a:rPr>
              <a:t>davant l'Estat, la Generalitat, la Seguretat Social, i no tenir </a:t>
            </a:r>
            <a:r>
              <a:rPr lang="ca-ES" sz="1200" b="1" dirty="0">
                <a:solidFill>
                  <a:srgbClr val="FF0000"/>
                </a:solidFill>
              </a:rPr>
              <a:t>deutes</a:t>
            </a:r>
            <a:r>
              <a:rPr lang="ca-ES" sz="1200" dirty="0">
                <a:solidFill>
                  <a:srgbClr val="FF0000"/>
                </a:solidFill>
              </a:rPr>
              <a:t> amb ACCIÓ ni amb les seves empreses participades</a:t>
            </a:r>
          </a:p>
        </p:txBody>
      </p:sp>
      <p:pic>
        <p:nvPicPr>
          <p:cNvPr id="80" name="Graphic 79">
            <a:hlinkClick r:id="rId11" action="ppaction://hlinksldjump"/>
            <a:extLst>
              <a:ext uri="{FF2B5EF4-FFF2-40B4-BE49-F238E27FC236}">
                <a16:creationId xmlns:a16="http://schemas.microsoft.com/office/drawing/2014/main" id="{014CAF85-EB45-470C-A577-F5ECDFB39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8384207-9D4D-490E-935E-D9DF9643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3752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B5105B62-D707-4840-9B78-036DA9D3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7E9EB7CC-FD6D-4D43-B971-A020B4443882}"/>
              </a:ext>
            </a:extLst>
          </p:cNvPr>
          <p:cNvSpPr txBox="1"/>
          <p:nvPr/>
        </p:nvSpPr>
        <p:spPr>
          <a:xfrm>
            <a:off x="319581" y="1646455"/>
            <a:ext cx="548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sz="2400" b="1"/>
              <a:t>Quina documentació s’ha de presentar?</a:t>
            </a:r>
          </a:p>
        </p:txBody>
      </p:sp>
      <p:sp>
        <p:nvSpPr>
          <p:cNvPr id="28" name="Rectangle: Rounded Corners 129">
            <a:hlinkClick r:id="rId4" action="ppaction://hlinksldjump"/>
            <a:extLst>
              <a:ext uri="{FF2B5EF4-FFF2-40B4-BE49-F238E27FC236}">
                <a16:creationId xmlns:a16="http://schemas.microsoft.com/office/drawing/2014/main" id="{9463108B-8D28-47CF-8188-021EB4BA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685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30" name="TextBox 132">
            <a:hlinkClick r:id="rId4" action="ppaction://hlinksldjump"/>
            <a:extLst>
              <a:ext uri="{FF2B5EF4-FFF2-40B4-BE49-F238E27FC236}">
                <a16:creationId xmlns:a16="http://schemas.microsoft.com/office/drawing/2014/main" id="{DCE12909-C22A-43EF-9CF9-8290F8EEB97A}"/>
              </a:ext>
            </a:extLst>
          </p:cNvPr>
          <p:cNvSpPr txBox="1"/>
          <p:nvPr/>
        </p:nvSpPr>
        <p:spPr>
          <a:xfrm>
            <a:off x="470126" y="3170711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MODELS A COMPLIMENTAR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5" name="Rectangle: Rounded Corners 129">
            <a:hlinkClick r:id="rId5" action="ppaction://hlinksldjump"/>
            <a:extLst>
              <a:ext uri="{FF2B5EF4-FFF2-40B4-BE49-F238E27FC236}">
                <a16:creationId xmlns:a16="http://schemas.microsoft.com/office/drawing/2014/main" id="{E19FEEFC-124B-4C5F-9A4F-03F2F9501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2263" y="2304095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38" name="TextBox 133">
            <a:hlinkClick r:id="rId5" action="ppaction://hlinksldjump"/>
            <a:extLst>
              <a:ext uri="{FF2B5EF4-FFF2-40B4-BE49-F238E27FC236}">
                <a16:creationId xmlns:a16="http://schemas.microsoft.com/office/drawing/2014/main" id="{38B34718-BDF4-4704-9639-F98EAA57ED2F}"/>
              </a:ext>
            </a:extLst>
          </p:cNvPr>
          <p:cNvSpPr txBox="1"/>
          <p:nvPr/>
        </p:nvSpPr>
        <p:spPr>
          <a:xfrm>
            <a:off x="2434207" y="3313474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CONTRACTACIÓ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31" name="Rectangle: Rounded Corners 130">
            <a:hlinkClick r:id="rId6" action="ppaction://hlinksldjump"/>
            <a:extLst>
              <a:ext uri="{FF2B5EF4-FFF2-40B4-BE49-F238E27FC236}">
                <a16:creationId xmlns:a16="http://schemas.microsoft.com/office/drawing/2014/main" id="{AC597078-946F-4A56-B3C5-04330851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0201" y="2300144"/>
            <a:ext cx="1885993" cy="1616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133" name="TextBox 132">
            <a:hlinkClick r:id="rId6" action="ppaction://hlinksldjump"/>
            <a:extLst>
              <a:ext uri="{FF2B5EF4-FFF2-40B4-BE49-F238E27FC236}">
                <a16:creationId xmlns:a16="http://schemas.microsoft.com/office/drawing/2014/main" id="{B7BF7500-1899-4BA1-82FC-7EC1E500A12E}"/>
              </a:ext>
            </a:extLst>
          </p:cNvPr>
          <p:cNvSpPr txBox="1"/>
          <p:nvPr/>
        </p:nvSpPr>
        <p:spPr>
          <a:xfrm>
            <a:off x="4468731" y="3249936"/>
            <a:ext cx="1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DOCUMENTACIÓ GENERAL – COMPROVANTS DE PAGAMENT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29" name="Rectangle: Rounded Corners 102">
            <a:hlinkClick r:id="rId7" action="ppaction://hlinksldjump"/>
            <a:extLst>
              <a:ext uri="{FF2B5EF4-FFF2-40B4-BE49-F238E27FC236}">
                <a16:creationId xmlns:a16="http://schemas.microsoft.com/office/drawing/2014/main" id="{05D0C0FE-080C-4627-A1C1-6A3B3D77E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076690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sp>
        <p:nvSpPr>
          <p:cNvPr id="39" name="TextBox 133">
            <a:hlinkClick r:id="rId7" action="ppaction://hlinksldjump"/>
            <a:extLst>
              <a:ext uri="{FF2B5EF4-FFF2-40B4-BE49-F238E27FC236}">
                <a16:creationId xmlns:a16="http://schemas.microsoft.com/office/drawing/2014/main" id="{DCFD6A7E-BB71-412E-B514-6D106E0ADE40}"/>
              </a:ext>
            </a:extLst>
          </p:cNvPr>
          <p:cNvSpPr txBox="1"/>
          <p:nvPr/>
        </p:nvSpPr>
        <p:spPr>
          <a:xfrm>
            <a:off x="457199" y="5114966"/>
            <a:ext cx="188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SERVEIS I DESPESES EXTERNES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103" name="Rectangle: Rounded Corners 102">
            <a:hlinkClick r:id="rId8" action="ppaction://hlinksldjump"/>
            <a:extLst>
              <a:ext uri="{FF2B5EF4-FFF2-40B4-BE49-F238E27FC236}">
                <a16:creationId xmlns:a16="http://schemas.microsoft.com/office/drawing/2014/main" id="{E01523D8-880E-4924-A447-8430C0BB7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1600" y="4076690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sp>
        <p:nvSpPr>
          <p:cNvPr id="96" name="TextBox 133">
            <a:hlinkClick r:id="rId8" action="ppaction://hlinksldjump"/>
            <a:extLst>
              <a:ext uri="{FF2B5EF4-FFF2-40B4-BE49-F238E27FC236}">
                <a16:creationId xmlns:a16="http://schemas.microsoft.com/office/drawing/2014/main" id="{6AD6D6AA-6D7E-4070-A558-9AE69866AF8E}"/>
              </a:ext>
            </a:extLst>
          </p:cNvPr>
          <p:cNvSpPr txBox="1"/>
          <p:nvPr/>
        </p:nvSpPr>
        <p:spPr>
          <a:xfrm>
            <a:off x="2478533" y="5207298"/>
            <a:ext cx="188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HORES DEL PERSONAL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40" name="Rectangle: Rounded Corners 102">
            <a:hlinkClick r:id="rId9" action="ppaction://hlinksldjump"/>
            <a:extLst>
              <a:ext uri="{FF2B5EF4-FFF2-40B4-BE49-F238E27FC236}">
                <a16:creationId xmlns:a16="http://schemas.microsoft.com/office/drawing/2014/main" id="{3A0C6CD5-FCB1-4FA3-B651-A932731AD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6000" y="4076553"/>
            <a:ext cx="1885993" cy="15798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 dirty="0"/>
          </a:p>
        </p:txBody>
      </p:sp>
      <p:sp>
        <p:nvSpPr>
          <p:cNvPr id="41" name="TextBox 133">
            <a:hlinkClick r:id="rId9" action="ppaction://hlinksldjump"/>
            <a:extLst>
              <a:ext uri="{FF2B5EF4-FFF2-40B4-BE49-F238E27FC236}">
                <a16:creationId xmlns:a16="http://schemas.microsoft.com/office/drawing/2014/main" id="{0EF1AAE1-D08C-40FA-BDFD-AA16ABEEC666}"/>
              </a:ext>
            </a:extLst>
          </p:cNvPr>
          <p:cNvSpPr txBox="1"/>
          <p:nvPr/>
        </p:nvSpPr>
        <p:spPr>
          <a:xfrm>
            <a:off x="4449067" y="5207298"/>
            <a:ext cx="188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2"/>
                </a:solidFill>
              </a:rPr>
              <a:t>MOBILITAT</a:t>
            </a:r>
            <a:endParaRPr lang="en-GB" sz="825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CBD2-6C0A-4E3D-9481-F8BF4A0E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124" y="3416000"/>
            <a:ext cx="1584176" cy="100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350" dirty="0"/>
              <a:t>Cliqueu sobre cada botó per a accedir a la documentació necessària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6A1DC3C-9A45-4DBB-8178-436BCD2B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03119" y="3500458"/>
            <a:ext cx="685800" cy="685800"/>
          </a:xfrm>
          <a:prstGeom prst="rect">
            <a:avLst/>
          </a:prstGeom>
        </p:spPr>
      </p:pic>
      <p:pic>
        <p:nvPicPr>
          <p:cNvPr id="135" name="Graphic 134">
            <a:hlinkClick r:id="rId6" action="ppaction://hlinksldjump"/>
            <a:extLst>
              <a:ext uri="{FF2B5EF4-FFF2-40B4-BE49-F238E27FC236}">
                <a16:creationId xmlns:a16="http://schemas.microsoft.com/office/drawing/2014/main" id="{AE0EA648-B5C0-436C-B542-46DD22D3D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11692" y="2328939"/>
            <a:ext cx="841772" cy="841772"/>
          </a:xfrm>
          <a:prstGeom prst="rect">
            <a:avLst/>
          </a:prstGeom>
        </p:spPr>
      </p:pic>
      <p:pic>
        <p:nvPicPr>
          <p:cNvPr id="31" name="Graphic 134">
            <a:hlinkClick r:id="rId4" action="ppaction://hlinksldjump"/>
            <a:extLst>
              <a:ext uri="{FF2B5EF4-FFF2-40B4-BE49-F238E27FC236}">
                <a16:creationId xmlns:a16="http://schemas.microsoft.com/office/drawing/2014/main" id="{16C5DE29-1FB5-485D-ADDB-72AE5F1D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8419" y="2328939"/>
            <a:ext cx="841772" cy="841772"/>
          </a:xfrm>
          <a:prstGeom prst="rect">
            <a:avLst/>
          </a:prstGeom>
        </p:spPr>
      </p:pic>
      <p:pic>
        <p:nvPicPr>
          <p:cNvPr id="34" name="Graphic 79">
            <a:hlinkClick r:id="rId15" action="ppaction://hlinksldjump"/>
            <a:extLst>
              <a:ext uri="{FF2B5EF4-FFF2-40B4-BE49-F238E27FC236}">
                <a16:creationId xmlns:a16="http://schemas.microsoft.com/office/drawing/2014/main" id="{CA43AF11-63CC-4B2E-852A-B71CC0D44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37" name="Graphic 134">
            <a:hlinkClick r:id="rId5" action="ppaction://hlinksldjump"/>
            <a:extLst>
              <a:ext uri="{FF2B5EF4-FFF2-40B4-BE49-F238E27FC236}">
                <a16:creationId xmlns:a16="http://schemas.microsoft.com/office/drawing/2014/main" id="{AC475C04-9499-4D12-9978-6220794A6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98888" y="2300144"/>
            <a:ext cx="841772" cy="841772"/>
          </a:xfrm>
          <a:prstGeom prst="rect">
            <a:avLst/>
          </a:prstGeom>
        </p:spPr>
      </p:pic>
      <p:pic>
        <p:nvPicPr>
          <p:cNvPr id="75" name="Graphic 74">
            <a:hlinkClick r:id="rId7" action="ppaction://hlinksldjump"/>
            <a:extLst>
              <a:ext uri="{FF2B5EF4-FFF2-40B4-BE49-F238E27FC236}">
                <a16:creationId xmlns:a16="http://schemas.microsoft.com/office/drawing/2014/main" id="{C4BED7EA-3B02-40E8-9114-741474512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3953" y="4132651"/>
            <a:ext cx="951031" cy="951031"/>
          </a:xfrm>
          <a:prstGeom prst="rect">
            <a:avLst/>
          </a:prstGeom>
        </p:spPr>
      </p:pic>
      <p:pic>
        <p:nvPicPr>
          <p:cNvPr id="42" name="Gràfic 41">
            <a:hlinkClick r:id="rId8" action="ppaction://hlinksldjump"/>
            <a:extLst>
              <a:ext uri="{FF2B5EF4-FFF2-40B4-BE49-F238E27FC236}">
                <a16:creationId xmlns:a16="http://schemas.microsoft.com/office/drawing/2014/main" id="{3AB236EE-832E-4D59-8EF6-F6C0549A6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62203" y="4256374"/>
            <a:ext cx="805111" cy="805111"/>
          </a:xfrm>
          <a:prstGeom prst="rect">
            <a:avLst/>
          </a:prstGeom>
        </p:spPr>
      </p:pic>
      <p:pic>
        <p:nvPicPr>
          <p:cNvPr id="43" name="Gràfic 42">
            <a:hlinkClick r:id="rId8" action="ppaction://hlinksldjump"/>
            <a:extLst>
              <a:ext uri="{FF2B5EF4-FFF2-40B4-BE49-F238E27FC236}">
                <a16:creationId xmlns:a16="http://schemas.microsoft.com/office/drawing/2014/main" id="{E8BE53DA-A112-416A-86B2-5C2FE07D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29946" y="4264736"/>
            <a:ext cx="762718" cy="762718"/>
          </a:xfrm>
          <a:prstGeom prst="rect">
            <a:avLst/>
          </a:prstGeom>
        </p:spPr>
      </p:pic>
      <p:pic>
        <p:nvPicPr>
          <p:cNvPr id="44" name="Gràfic 43">
            <a:hlinkClick r:id="rId9" action="ppaction://hlinksldjump"/>
            <a:extLst>
              <a:ext uri="{FF2B5EF4-FFF2-40B4-BE49-F238E27FC236}">
                <a16:creationId xmlns:a16="http://schemas.microsoft.com/office/drawing/2014/main" id="{FFB8CEB5-36EC-41CF-83E5-5F87C2FD0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85392" y="4071436"/>
            <a:ext cx="575800" cy="575800"/>
          </a:xfrm>
          <a:prstGeom prst="rect">
            <a:avLst/>
          </a:prstGeom>
        </p:spPr>
      </p:pic>
      <p:pic>
        <p:nvPicPr>
          <p:cNvPr id="45" name="Gràfic 44">
            <a:hlinkClick r:id="rId9" action="ppaction://hlinksldjump"/>
            <a:extLst>
              <a:ext uri="{FF2B5EF4-FFF2-40B4-BE49-F238E27FC236}">
                <a16:creationId xmlns:a16="http://schemas.microsoft.com/office/drawing/2014/main" id="{E9617C86-454D-49F7-86DF-2D7DF8C4C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119154" y="4418694"/>
            <a:ext cx="608318" cy="608318"/>
          </a:xfrm>
          <a:prstGeom prst="rect">
            <a:avLst/>
          </a:prstGeom>
        </p:spPr>
      </p:pic>
      <p:pic>
        <p:nvPicPr>
          <p:cNvPr id="46" name="Gràfic 45">
            <a:hlinkClick r:id="rId9" action="ppaction://hlinksldjump"/>
            <a:extLst>
              <a:ext uri="{FF2B5EF4-FFF2-40B4-BE49-F238E27FC236}">
                <a16:creationId xmlns:a16="http://schemas.microsoft.com/office/drawing/2014/main" id="{E6B8BF00-1B37-43C4-AA17-F89876CCA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724159" y="4801992"/>
            <a:ext cx="511464" cy="511464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5CC2ACD-CAE6-455C-872F-900A301D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795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96E7D28A-A644-40BB-8F1A-1142CA33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7DF57B4C-0D41-439E-881A-051D76214EB2}"/>
              </a:ext>
            </a:extLst>
          </p:cNvPr>
          <p:cNvSpPr txBox="1">
            <a:spLocks/>
          </p:cNvSpPr>
          <p:nvPr/>
        </p:nvSpPr>
        <p:spPr>
          <a:xfrm>
            <a:off x="7269856" y="1291977"/>
            <a:ext cx="1856813" cy="47109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la</a:t>
            </a:r>
            <a:r>
              <a:rPr lang="ca-ES" sz="1050" dirty="0"/>
              <a:t> base reguladora 13.5</a:t>
            </a:r>
          </a:p>
        </p:txBody>
      </p:sp>
      <p:grpSp>
        <p:nvGrpSpPr>
          <p:cNvPr id="84" name="Group 5" descr="Enllaç cap a les bases reguladores">
            <a:extLst>
              <a:ext uri="{FF2B5EF4-FFF2-40B4-BE49-F238E27FC236}">
                <a16:creationId xmlns:a16="http://schemas.microsoft.com/office/drawing/2014/main" id="{43C688C0-8A56-4D39-B6E9-BBC259EDC8BA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45647D-5765-4AC8-BF50-911ECC2D8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6" name="Graphic 7" descr="Link">
              <a:hlinkClick r:id="rId3"/>
              <a:extLst>
                <a:ext uri="{FF2B5EF4-FFF2-40B4-BE49-F238E27FC236}">
                  <a16:creationId xmlns:a16="http://schemas.microsoft.com/office/drawing/2014/main" id="{5707BE1B-F839-4F25-BDAD-96F552860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96134" y="2292715"/>
            <a:ext cx="9798" cy="303645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07611"/>
            <a:ext cx="8373299" cy="58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Amb la justificació s’ha d’adjuntar la següent documentació complimentada: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Models a complimentar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1189" y="2292715"/>
            <a:ext cx="426557" cy="4265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8774" y="3409199"/>
            <a:ext cx="426557" cy="4265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2753666" y="2334896"/>
            <a:ext cx="6217565" cy="4917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350" b="1" dirty="0"/>
              <a:t>Memòria tècnica</a:t>
            </a:r>
            <a:endParaRPr lang="it-IT" sz="1350" dirty="0"/>
          </a:p>
        </p:txBody>
      </p:sp>
      <p:sp>
        <p:nvSpPr>
          <p:cNvPr id="51" name="TextBox 79">
            <a:extLst>
              <a:ext uri="{FF2B5EF4-FFF2-40B4-BE49-F238E27FC236}">
                <a16:creationId xmlns:a16="http://schemas.microsoft.com/office/drawing/2014/main" id="{FC9F00A3-E505-4197-BF4F-5AB49F6612A9}"/>
              </a:ext>
            </a:extLst>
          </p:cNvPr>
          <p:cNvSpPr txBox="1"/>
          <p:nvPr/>
        </p:nvSpPr>
        <p:spPr>
          <a:xfrm>
            <a:off x="5618358" y="2974107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46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8F03BF9-3845-45FB-AE15-E511A3A0A489}"/>
              </a:ext>
            </a:extLst>
          </p:cNvPr>
          <p:cNvGrpSpPr>
            <a:grpSpLocks noChangeAspect="1"/>
          </p:cNvGrpSpPr>
          <p:nvPr/>
        </p:nvGrpSpPr>
        <p:grpSpPr>
          <a:xfrm>
            <a:off x="5265875" y="2955983"/>
            <a:ext cx="308142" cy="308142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2FA5C5B-C1E0-4AB9-AE0B-733CF7344DA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48" name="Graphic 66" descr="Link">
              <a:hlinkClick r:id="rId10"/>
              <a:extLst>
                <a:ext uri="{FF2B5EF4-FFF2-40B4-BE49-F238E27FC236}">
                  <a16:creationId xmlns:a16="http://schemas.microsoft.com/office/drawing/2014/main" id="{09F519B6-0BBF-4E52-89E3-EEB6C086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826393" y="3426303"/>
            <a:ext cx="5895103" cy="24250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Declaracions responsables signades digitalment per la persona responsable legal </a:t>
            </a:r>
            <a:r>
              <a:rPr lang="ca-ES" sz="1350" dirty="0"/>
              <a:t>conforme:</a:t>
            </a:r>
          </a:p>
          <a:p>
            <a:pPr algn="just"/>
            <a:r>
              <a:rPr lang="ca-ES" sz="1350" b="1" dirty="0"/>
              <a:t>Declaració relativa a la no vinculació </a:t>
            </a:r>
            <a:r>
              <a:rPr lang="ca-ES" sz="1350" dirty="0"/>
              <a:t>entre l’entitat i la proveïdora</a:t>
            </a:r>
          </a:p>
          <a:p>
            <a:pPr algn="just"/>
            <a:r>
              <a:rPr lang="ca-ES" sz="1350" b="1" dirty="0"/>
              <a:t>No concurrència </a:t>
            </a:r>
            <a:r>
              <a:rPr lang="ca-ES" sz="1350" dirty="0"/>
              <a:t>amb d’altres ajuts</a:t>
            </a:r>
          </a:p>
        </p:txBody>
      </p:sp>
      <p:sp>
        <p:nvSpPr>
          <p:cNvPr id="63" name="TextBox 79">
            <a:extLst>
              <a:ext uri="{FF2B5EF4-FFF2-40B4-BE49-F238E27FC236}">
                <a16:creationId xmlns:a16="http://schemas.microsoft.com/office/drawing/2014/main" id="{B8DEAAE4-C08D-416F-85D0-BD61EA6B7C58}"/>
              </a:ext>
            </a:extLst>
          </p:cNvPr>
          <p:cNvSpPr txBox="1"/>
          <p:nvPr/>
        </p:nvSpPr>
        <p:spPr>
          <a:xfrm>
            <a:off x="7834575" y="3734233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4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561347D7-3818-435F-8765-57506F1FC20F}"/>
              </a:ext>
            </a:extLst>
          </p:cNvPr>
          <p:cNvGrpSpPr>
            <a:grpSpLocks noChangeAspect="1"/>
          </p:cNvGrpSpPr>
          <p:nvPr/>
        </p:nvGrpSpPr>
        <p:grpSpPr>
          <a:xfrm>
            <a:off x="7547569" y="3716371"/>
            <a:ext cx="308142" cy="308142"/>
            <a:chOff x="9381248" y="3637015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F9E7E4E-B205-4239-AEB3-33D834C0AF5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6" name="Graphic 66" descr="Link">
              <a:hlinkClick r:id="rId11"/>
              <a:extLst>
                <a:ext uri="{FF2B5EF4-FFF2-40B4-BE49-F238E27FC236}">
                  <a16:creationId xmlns:a16="http://schemas.microsoft.com/office/drawing/2014/main" id="{A87E716F-5476-4192-BA5F-04375EE23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39EE5A-19D2-4CAF-991C-98C528F9E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71194" y="2640028"/>
            <a:ext cx="640792" cy="623248"/>
            <a:chOff x="731578" y="1599665"/>
            <a:chExt cx="1489108" cy="1448339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C6E5889-E1DB-47F2-967D-2791E3BB1417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30" name="Flowchart: Delay 23">
                <a:extLst>
                  <a:ext uri="{FF2B5EF4-FFF2-40B4-BE49-F238E27FC236}">
                    <a16:creationId xmlns:a16="http://schemas.microsoft.com/office/drawing/2014/main" id="{4B420F4A-FCFF-4093-BD95-5AEF7FB3F0F5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7D903E36-AD5F-4A95-A3FE-EFD4AA0412AB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32" name="Freeform: Shape 25">
                  <a:extLst>
                    <a:ext uri="{FF2B5EF4-FFF2-40B4-BE49-F238E27FC236}">
                      <a16:creationId xmlns:a16="http://schemas.microsoft.com/office/drawing/2014/main" id="{B42B43F8-C95D-49F4-BA4A-37B290A05477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3" name="Freeform: Shape 27">
                  <a:extLst>
                    <a:ext uri="{FF2B5EF4-FFF2-40B4-BE49-F238E27FC236}">
                      <a16:creationId xmlns:a16="http://schemas.microsoft.com/office/drawing/2014/main" id="{26C9945A-31C5-4971-B372-C0BEF0C38B0A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34" name="Freeform: Shape 28">
                  <a:extLst>
                    <a:ext uri="{FF2B5EF4-FFF2-40B4-BE49-F238E27FC236}">
                      <a16:creationId xmlns:a16="http://schemas.microsoft.com/office/drawing/2014/main" id="{5ACCDFCC-A617-4614-A0C2-C16B08B75952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35" name="Freeform: Shape 29">
                  <a:extLst>
                    <a:ext uri="{FF2B5EF4-FFF2-40B4-BE49-F238E27FC236}">
                      <a16:creationId xmlns:a16="http://schemas.microsoft.com/office/drawing/2014/main" id="{82C73598-9979-4394-9A9B-1A3CE3EFCDAF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28" name="Graphic 49" descr="Employee badge">
              <a:extLst>
                <a:ext uri="{FF2B5EF4-FFF2-40B4-BE49-F238E27FC236}">
                  <a16:creationId xmlns:a16="http://schemas.microsoft.com/office/drawing/2014/main" id="{5AAD4B02-05FE-44C2-B373-9E105FFE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50" name="Graphic 66">
            <a:extLst>
              <a:ext uri="{FF2B5EF4-FFF2-40B4-BE49-F238E27FC236}">
                <a16:creationId xmlns:a16="http://schemas.microsoft.com/office/drawing/2014/main" id="{C19CF8FC-8F2B-48CC-AF7B-7D15050CB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4503196" y="2848958"/>
            <a:ext cx="367615" cy="394994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2EE13FF5-1046-4BD2-9F10-576FC941A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98831" y="2862069"/>
            <a:ext cx="574575" cy="574575"/>
          </a:xfrm>
          <a:prstGeom prst="rect">
            <a:avLst/>
          </a:prstGeom>
        </p:spPr>
      </p:pic>
      <p:sp>
        <p:nvSpPr>
          <p:cNvPr id="64" name="TextBox 79">
            <a:extLst>
              <a:ext uri="{FF2B5EF4-FFF2-40B4-BE49-F238E27FC236}">
                <a16:creationId xmlns:a16="http://schemas.microsoft.com/office/drawing/2014/main" id="{A8A07F60-7BE6-4354-B20F-B8979AAF7206}"/>
              </a:ext>
            </a:extLst>
          </p:cNvPr>
          <p:cNvSpPr txBox="1"/>
          <p:nvPr/>
        </p:nvSpPr>
        <p:spPr>
          <a:xfrm>
            <a:off x="5859154" y="4663201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57" name="Group 64" descr="Enllaç cap el model de declaració responsable disponible a la web d'ACCIÓ">
            <a:extLst>
              <a:ext uri="{FF2B5EF4-FFF2-40B4-BE49-F238E27FC236}">
                <a16:creationId xmlns:a16="http://schemas.microsoft.com/office/drawing/2014/main" id="{B7756A66-F926-49E0-834E-1B5D594AB60D}"/>
              </a:ext>
            </a:extLst>
          </p:cNvPr>
          <p:cNvGrpSpPr>
            <a:grpSpLocks noChangeAspect="1"/>
          </p:cNvGrpSpPr>
          <p:nvPr/>
        </p:nvGrpSpPr>
        <p:grpSpPr>
          <a:xfrm>
            <a:off x="5634368" y="4627370"/>
            <a:ext cx="308142" cy="308142"/>
            <a:chOff x="9381248" y="3637015"/>
            <a:chExt cx="684000" cy="684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CB12940-905A-4040-8F2B-BDC3A65AE0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59" name="Graphic 66" descr="Link">
              <a:hlinkClick r:id="rId18"/>
              <a:extLst>
                <a:ext uri="{FF2B5EF4-FFF2-40B4-BE49-F238E27FC236}">
                  <a16:creationId xmlns:a16="http://schemas.microsoft.com/office/drawing/2014/main" id="{D959F715-5D5E-438B-8DAE-33B7A420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87" name="Graphic 79">
            <a:hlinkClick r:id="rId19" action="ppaction://hlinksldjump"/>
            <a:extLst>
              <a:ext uri="{FF2B5EF4-FFF2-40B4-BE49-F238E27FC236}">
                <a16:creationId xmlns:a16="http://schemas.microsoft.com/office/drawing/2014/main" id="{EDF1EB9F-053B-4A6F-9D81-35E1AE3A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grpSp>
        <p:nvGrpSpPr>
          <p:cNvPr id="80" name="Group 20">
            <a:extLst>
              <a:ext uri="{FF2B5EF4-FFF2-40B4-BE49-F238E27FC236}">
                <a16:creationId xmlns:a16="http://schemas.microsoft.com/office/drawing/2014/main" id="{2031CD62-2835-487E-B3C1-62BB641B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099560" y="4286155"/>
            <a:ext cx="640792" cy="623248"/>
            <a:chOff x="731578" y="1599665"/>
            <a:chExt cx="1489108" cy="1448339"/>
          </a:xfrm>
        </p:grpSpPr>
        <p:grpSp>
          <p:nvGrpSpPr>
            <p:cNvPr id="81" name="Group 21">
              <a:extLst>
                <a:ext uri="{FF2B5EF4-FFF2-40B4-BE49-F238E27FC236}">
                  <a16:creationId xmlns:a16="http://schemas.microsoft.com/office/drawing/2014/main" id="{7CC3CA0B-88E0-4B4B-B542-C89987D1B25A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88" name="Flowchart: Delay 23">
                <a:extLst>
                  <a:ext uri="{FF2B5EF4-FFF2-40B4-BE49-F238E27FC236}">
                    <a16:creationId xmlns:a16="http://schemas.microsoft.com/office/drawing/2014/main" id="{8B19E9FD-AB35-4658-9BDD-5D40FABD2D02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89" name="Group 24">
                <a:extLst>
                  <a:ext uri="{FF2B5EF4-FFF2-40B4-BE49-F238E27FC236}">
                    <a16:creationId xmlns:a16="http://schemas.microsoft.com/office/drawing/2014/main" id="{DB4329BC-36BD-4775-A9B8-9E7DA07060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90" name="Freeform: Shape 25">
                  <a:extLst>
                    <a:ext uri="{FF2B5EF4-FFF2-40B4-BE49-F238E27FC236}">
                      <a16:creationId xmlns:a16="http://schemas.microsoft.com/office/drawing/2014/main" id="{5CB8545E-8597-4BA6-84FD-6D4E80353F8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1" name="Freeform: Shape 27">
                  <a:extLst>
                    <a:ext uri="{FF2B5EF4-FFF2-40B4-BE49-F238E27FC236}">
                      <a16:creationId xmlns:a16="http://schemas.microsoft.com/office/drawing/2014/main" id="{BC5B4309-17E7-4393-83E1-3BDD4D3AF202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92" name="Freeform: Shape 28">
                  <a:extLst>
                    <a:ext uri="{FF2B5EF4-FFF2-40B4-BE49-F238E27FC236}">
                      <a16:creationId xmlns:a16="http://schemas.microsoft.com/office/drawing/2014/main" id="{5872E500-B6FD-44FE-B7AE-04745C253811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93" name="Freeform: Shape 29">
                  <a:extLst>
                    <a:ext uri="{FF2B5EF4-FFF2-40B4-BE49-F238E27FC236}">
                      <a16:creationId xmlns:a16="http://schemas.microsoft.com/office/drawing/2014/main" id="{5F9E88DC-A619-4C9B-8E2C-F2951000A6F0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82" name="Graphic 49" descr="Employee badge">
              <a:extLst>
                <a:ext uri="{FF2B5EF4-FFF2-40B4-BE49-F238E27FC236}">
                  <a16:creationId xmlns:a16="http://schemas.microsoft.com/office/drawing/2014/main" id="{672DF715-9D4C-405E-B3EE-E8EDCDBD9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94" name="Graphic 51">
            <a:extLst>
              <a:ext uri="{FF2B5EF4-FFF2-40B4-BE49-F238E27FC236}">
                <a16:creationId xmlns:a16="http://schemas.microsoft.com/office/drawing/2014/main" id="{FFBBE3D1-B76A-40DC-825F-8C275C2F2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68427" y="4474305"/>
            <a:ext cx="592005" cy="592005"/>
          </a:xfrm>
          <a:prstGeom prst="rect">
            <a:avLst/>
          </a:prstGeom>
        </p:spPr>
      </p:pic>
      <p:pic>
        <p:nvPicPr>
          <p:cNvPr id="96" name="Graphic 66">
            <a:extLst>
              <a:ext uri="{FF2B5EF4-FFF2-40B4-BE49-F238E27FC236}">
                <a16:creationId xmlns:a16="http://schemas.microsoft.com/office/drawing/2014/main" id="{3FFD063A-5B14-4AFF-B3C2-0CA4FF810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7789608" y="4474305"/>
            <a:ext cx="367615" cy="394994"/>
          </a:xfrm>
          <a:prstGeom prst="rect">
            <a:avLst/>
          </a:prstGeom>
        </p:spPr>
      </p:pic>
      <p:pic>
        <p:nvPicPr>
          <p:cNvPr id="97" name="Graphic 16">
            <a:extLst>
              <a:ext uri="{FF2B5EF4-FFF2-40B4-BE49-F238E27FC236}">
                <a16:creationId xmlns:a16="http://schemas.microsoft.com/office/drawing/2014/main" id="{B7AAB90E-9235-4F56-BA59-35FB46234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00040" y="5008820"/>
            <a:ext cx="426557" cy="426557"/>
          </a:xfrm>
          <a:prstGeom prst="rect">
            <a:avLst/>
          </a:prstGeom>
        </p:spPr>
      </p:pic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12BE2D11-C53A-4CB2-813D-838FA17D1EA4}"/>
              </a:ext>
            </a:extLst>
          </p:cNvPr>
          <p:cNvSpPr txBox="1">
            <a:spLocks/>
          </p:cNvSpPr>
          <p:nvPr/>
        </p:nvSpPr>
        <p:spPr>
          <a:xfrm>
            <a:off x="2898421" y="5026687"/>
            <a:ext cx="5895103" cy="510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memòria justificativa de les desviacions </a:t>
            </a:r>
            <a:r>
              <a:rPr lang="ca-ES" sz="1350" dirty="0"/>
              <a:t>entre l’actuació justificada i la inicialment subvencionada</a:t>
            </a:r>
          </a:p>
        </p:txBody>
      </p:sp>
      <p:grpSp>
        <p:nvGrpSpPr>
          <p:cNvPr id="99" name="Group 20">
            <a:extLst>
              <a:ext uri="{FF2B5EF4-FFF2-40B4-BE49-F238E27FC236}">
                <a16:creationId xmlns:a16="http://schemas.microsoft.com/office/drawing/2014/main" id="{89C18838-4D6A-4CD8-8552-D79BC76D5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28307" y="5306428"/>
            <a:ext cx="640792" cy="623248"/>
            <a:chOff x="731578" y="1599665"/>
            <a:chExt cx="1489108" cy="1448339"/>
          </a:xfrm>
        </p:grpSpPr>
        <p:grpSp>
          <p:nvGrpSpPr>
            <p:cNvPr id="100" name="Group 21">
              <a:extLst>
                <a:ext uri="{FF2B5EF4-FFF2-40B4-BE49-F238E27FC236}">
                  <a16:creationId xmlns:a16="http://schemas.microsoft.com/office/drawing/2014/main" id="{B07ED5DD-1BD4-41F1-8396-8947C81AC2E0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2" name="Flowchart: Delay 23">
                <a:extLst>
                  <a:ext uri="{FF2B5EF4-FFF2-40B4-BE49-F238E27FC236}">
                    <a16:creationId xmlns:a16="http://schemas.microsoft.com/office/drawing/2014/main" id="{473EC512-DAB0-4AFB-B096-99D25FF962FE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3" name="Group 24">
                <a:extLst>
                  <a:ext uri="{FF2B5EF4-FFF2-40B4-BE49-F238E27FC236}">
                    <a16:creationId xmlns:a16="http://schemas.microsoft.com/office/drawing/2014/main" id="{137BB02C-6F8F-4EC0-AFBB-BD34F2D0BE64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04" name="Freeform: Shape 25">
                  <a:extLst>
                    <a:ext uri="{FF2B5EF4-FFF2-40B4-BE49-F238E27FC236}">
                      <a16:creationId xmlns:a16="http://schemas.microsoft.com/office/drawing/2014/main" id="{CB4268B5-6007-43C8-B1E6-E4CDA8D169DD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5" name="Freeform: Shape 27">
                  <a:extLst>
                    <a:ext uri="{FF2B5EF4-FFF2-40B4-BE49-F238E27FC236}">
                      <a16:creationId xmlns:a16="http://schemas.microsoft.com/office/drawing/2014/main" id="{60941F8D-781D-4AA1-8D95-DC829FDC2891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06" name="Freeform: Shape 28">
                  <a:extLst>
                    <a:ext uri="{FF2B5EF4-FFF2-40B4-BE49-F238E27FC236}">
                      <a16:creationId xmlns:a16="http://schemas.microsoft.com/office/drawing/2014/main" id="{07A28881-7C86-4D59-B67F-409CB9A7603E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07" name="Freeform: Shape 29">
                  <a:extLst>
                    <a:ext uri="{FF2B5EF4-FFF2-40B4-BE49-F238E27FC236}">
                      <a16:creationId xmlns:a16="http://schemas.microsoft.com/office/drawing/2014/main" id="{2E7DB841-E8A7-47F0-AC24-5B434B5FD679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01" name="Graphic 49" descr="Employee badge">
              <a:extLst>
                <a:ext uri="{FF2B5EF4-FFF2-40B4-BE49-F238E27FC236}">
                  <a16:creationId xmlns:a16="http://schemas.microsoft.com/office/drawing/2014/main" id="{82C92227-16BF-4E61-A708-74AB91019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pic>
        <p:nvPicPr>
          <p:cNvPr id="108" name="Graphic 51">
            <a:extLst>
              <a:ext uri="{FF2B5EF4-FFF2-40B4-BE49-F238E27FC236}">
                <a16:creationId xmlns:a16="http://schemas.microsoft.com/office/drawing/2014/main" id="{942D1CA3-4855-4EBE-B18E-BDDDF4A7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23170" y="5454385"/>
            <a:ext cx="592005" cy="592005"/>
          </a:xfrm>
          <a:prstGeom prst="rect">
            <a:avLst/>
          </a:prstGeom>
        </p:spPr>
      </p:pic>
      <p:pic>
        <p:nvPicPr>
          <p:cNvPr id="109" name="Graphic 66">
            <a:extLst>
              <a:ext uri="{FF2B5EF4-FFF2-40B4-BE49-F238E27FC236}">
                <a16:creationId xmlns:a16="http://schemas.microsoft.com/office/drawing/2014/main" id="{7175286F-2ECC-495A-9C89-8C23E64C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5639336" y="5454385"/>
            <a:ext cx="367615" cy="394994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CEA5D16-D4EF-4886-9D2C-38BA918D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969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E31C99D-3C71-4EAA-AA33-94F463B8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E1D2AE48-B26E-435D-B165-47417B73D64A}"/>
              </a:ext>
            </a:extLst>
          </p:cNvPr>
          <p:cNvSpPr txBox="1">
            <a:spLocks/>
          </p:cNvSpPr>
          <p:nvPr/>
        </p:nvSpPr>
        <p:spPr>
          <a:xfrm>
            <a:off x="7304286" y="1277385"/>
            <a:ext cx="1856813" cy="6577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4.8 i 13.5 a)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7BE3F31C-1A43-4340-92E4-E4C06724E69F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A9F21A8-88F8-4EB6-88C2-4CA5A1214F7F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7" descr="Link">
              <a:hlinkClick r:id="rId4"/>
              <a:extLst>
                <a:ext uri="{FF2B5EF4-FFF2-40B4-BE49-F238E27FC236}">
                  <a16:creationId xmlns:a16="http://schemas.microsoft.com/office/drawing/2014/main" id="{EF3208C4-1053-485F-A3D2-E39590BF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07611"/>
            <a:ext cx="8373299" cy="585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1500" dirty="0"/>
              <a:t>Quan la </a:t>
            </a:r>
            <a:r>
              <a:rPr lang="ca-ES" sz="1500" b="1" dirty="0"/>
              <a:t>despesa sigui igual o superior a 15.000 € (sense IVA)</a:t>
            </a:r>
            <a:r>
              <a:rPr lang="ca-ES" sz="1500" dirty="0"/>
              <a:t> d’acord amb la Llei de contractes del sector públic, l’empresa ha d’aportar: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738" y="3937780"/>
            <a:ext cx="2022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Contractació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572D-FF8B-4073-8B69-BAA07CF57EA7}"/>
              </a:ext>
            </a:extLst>
          </p:cNvPr>
          <p:cNvSpPr txBox="1">
            <a:spLocks/>
          </p:cNvSpPr>
          <p:nvPr/>
        </p:nvSpPr>
        <p:spPr>
          <a:xfrm>
            <a:off x="2791698" y="2637404"/>
            <a:ext cx="5895102" cy="4917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Com a mínim </a:t>
            </a:r>
            <a:r>
              <a:rPr lang="ca-ES" sz="1350" b="1" dirty="0"/>
              <a:t>tres pressupostos </a:t>
            </a:r>
            <a:r>
              <a:rPr lang="ca-ES" sz="1350" dirty="0"/>
              <a:t>de diferents </a:t>
            </a:r>
            <a:r>
              <a:rPr lang="ca-ES" sz="1350" b="1" dirty="0"/>
              <a:t>proveïdors acreditats </a:t>
            </a:r>
            <a:r>
              <a:rPr lang="ca-ES" sz="1350" dirty="0"/>
              <a:t>amb anterioritat a la contractació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EF27AB-81EB-4FF9-9B6B-A78544E7B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14254" y="2571373"/>
            <a:ext cx="426557" cy="4265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14254" y="3669135"/>
            <a:ext cx="426557" cy="426557"/>
          </a:xfrm>
          <a:prstGeom prst="rect">
            <a:avLst/>
          </a:prstGeom>
        </p:spPr>
      </p:pic>
      <p:pic>
        <p:nvPicPr>
          <p:cNvPr id="32" name="Graphic 4" descr="Atenció!">
            <a:extLst>
              <a:ext uri="{FF2B5EF4-FFF2-40B4-BE49-F238E27FC236}">
                <a16:creationId xmlns:a16="http://schemas.microsoft.com/office/drawing/2014/main" id="{DB6F1D79-D5B0-436E-9EA8-BE2C7918F4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74480" y="3188865"/>
            <a:ext cx="344283" cy="3442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FA67D0-E9A3-4289-AC4C-294BADDC6C1E}"/>
              </a:ext>
            </a:extLst>
          </p:cNvPr>
          <p:cNvSpPr txBox="1">
            <a:spLocks/>
          </p:cNvSpPr>
          <p:nvPr/>
        </p:nvSpPr>
        <p:spPr>
          <a:xfrm>
            <a:off x="2791698" y="3217914"/>
            <a:ext cx="3997482" cy="350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200" dirty="0">
                <a:solidFill>
                  <a:srgbClr val="FF0000"/>
                </a:solidFill>
              </a:rPr>
              <a:t>Excepcions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791698" y="3740226"/>
            <a:ext cx="5895102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la </a:t>
            </a:r>
            <a:r>
              <a:rPr lang="ca-ES" sz="1200" b="1" dirty="0">
                <a:solidFill>
                  <a:srgbClr val="FF0000"/>
                </a:solidFill>
              </a:rPr>
              <a:t>contractació </a:t>
            </a:r>
            <a:r>
              <a:rPr lang="ca-ES" sz="1200" dirty="0">
                <a:solidFill>
                  <a:srgbClr val="FF0000"/>
                </a:solidFill>
              </a:rPr>
              <a:t>s’hagi realitzat </a:t>
            </a:r>
            <a:r>
              <a:rPr lang="ca-ES" sz="1200" b="1" dirty="0">
                <a:solidFill>
                  <a:srgbClr val="FF0000"/>
                </a:solidFill>
              </a:rPr>
              <a:t>anteriorment </a:t>
            </a:r>
            <a:r>
              <a:rPr lang="ca-ES" sz="1200" dirty="0">
                <a:solidFill>
                  <a:srgbClr val="FF0000"/>
                </a:solidFill>
              </a:rPr>
              <a:t>a la data de concessió de la subvenció (veure resolució d’atorgament) </a:t>
            </a:r>
            <a:r>
              <a:rPr lang="ca-ES" sz="1200" b="1" dirty="0">
                <a:solidFill>
                  <a:srgbClr val="FF0000"/>
                </a:solidFill>
              </a:rPr>
              <a:t>no s’han d’aportar tres pressupostos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40964FC-1E86-4CE7-86E9-FFB131E1D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20582" y="5641444"/>
            <a:ext cx="426557" cy="42655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08CA4C3-4541-4EF5-AF13-CB9B46B44E5D}"/>
              </a:ext>
            </a:extLst>
          </p:cNvPr>
          <p:cNvSpPr txBox="1">
            <a:spLocks/>
          </p:cNvSpPr>
          <p:nvPr/>
        </p:nvSpPr>
        <p:spPr>
          <a:xfrm>
            <a:off x="2818763" y="4405760"/>
            <a:ext cx="5967322" cy="700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Quan no existeixen en el mercat </a:t>
            </a:r>
            <a:r>
              <a:rPr lang="ca-ES" sz="1200" b="1" dirty="0">
                <a:solidFill>
                  <a:srgbClr val="FF0000"/>
                </a:solidFill>
              </a:rPr>
              <a:t>suficients entitats </a:t>
            </a:r>
            <a:r>
              <a:rPr lang="ca-ES" sz="1200" dirty="0">
                <a:solidFill>
                  <a:srgbClr val="FF0000"/>
                </a:solidFill>
              </a:rPr>
              <a:t>que realitzin, presten o subministrin el servei, s’ha d’aportar un </a:t>
            </a:r>
            <a:r>
              <a:rPr lang="ca-ES" sz="1200" b="1" dirty="0">
                <a:solidFill>
                  <a:srgbClr val="FF0000"/>
                </a:solidFill>
              </a:rPr>
              <a:t>certificat</a:t>
            </a:r>
            <a:r>
              <a:rPr lang="ca-ES" sz="1200" dirty="0">
                <a:solidFill>
                  <a:srgbClr val="FF0000"/>
                </a:solidFill>
              </a:rPr>
              <a:t> d’una entitat externa especialista en la matèria que ho motivi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590AC9-FCC3-4426-82DD-49344668C8E2}"/>
              </a:ext>
            </a:extLst>
          </p:cNvPr>
          <p:cNvSpPr txBox="1">
            <a:spLocks/>
          </p:cNvSpPr>
          <p:nvPr/>
        </p:nvSpPr>
        <p:spPr>
          <a:xfrm>
            <a:off x="2394007" y="5168956"/>
            <a:ext cx="5225609" cy="5006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u="sng" dirty="0"/>
              <a:t>Si dels tres pressupostos no se selecciona l’oferta més avantatjosa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F8F452-14E7-4AF6-84DF-654E23F204B3}"/>
              </a:ext>
            </a:extLst>
          </p:cNvPr>
          <p:cNvSpPr txBox="1">
            <a:spLocks/>
          </p:cNvSpPr>
          <p:nvPr/>
        </p:nvSpPr>
        <p:spPr>
          <a:xfrm>
            <a:off x="2859901" y="5695456"/>
            <a:ext cx="5906074" cy="50062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 </a:t>
            </a:r>
            <a:r>
              <a:rPr lang="ca-ES" sz="1350" b="1" dirty="0"/>
              <a:t>memòria</a:t>
            </a:r>
            <a:r>
              <a:rPr lang="ca-ES" sz="1350" dirty="0"/>
              <a:t> on la persona representant legal de l’empresa beneficiària justifiqui la selecció</a:t>
            </a:r>
          </a:p>
        </p:txBody>
      </p:sp>
      <p:pic>
        <p:nvPicPr>
          <p:cNvPr id="25" name="Graphic 62">
            <a:extLst>
              <a:ext uri="{FF2B5EF4-FFF2-40B4-BE49-F238E27FC236}">
                <a16:creationId xmlns:a16="http://schemas.microsoft.com/office/drawing/2014/main" id="{F302E05C-AF97-448B-B5D8-7E9A9A17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3888" y="5924545"/>
            <a:ext cx="383997" cy="383997"/>
          </a:xfrm>
          <a:prstGeom prst="rect">
            <a:avLst/>
          </a:prstGeom>
        </p:spPr>
      </p:pic>
      <p:pic>
        <p:nvPicPr>
          <p:cNvPr id="30" name="Graphic 15">
            <a:extLst>
              <a:ext uri="{FF2B5EF4-FFF2-40B4-BE49-F238E27FC236}">
                <a16:creationId xmlns:a16="http://schemas.microsoft.com/office/drawing/2014/main" id="{84DE9602-9F8B-400A-BF6F-D10F28077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33344" y="4400783"/>
            <a:ext cx="426557" cy="426557"/>
          </a:xfrm>
          <a:prstGeom prst="rect">
            <a:avLst/>
          </a:prstGeom>
        </p:spPr>
      </p:pic>
      <p:pic>
        <p:nvPicPr>
          <p:cNvPr id="33" name="Graphic 62">
            <a:extLst>
              <a:ext uri="{FF2B5EF4-FFF2-40B4-BE49-F238E27FC236}">
                <a16:creationId xmlns:a16="http://schemas.microsoft.com/office/drawing/2014/main" id="{2A5C2C54-FD49-4426-AAC0-69FDF25F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56028" y="4846043"/>
            <a:ext cx="383997" cy="383997"/>
          </a:xfrm>
          <a:prstGeom prst="rect">
            <a:avLst/>
          </a:prstGeom>
        </p:spPr>
      </p:pic>
      <p:pic>
        <p:nvPicPr>
          <p:cNvPr id="34" name="Graphic 62">
            <a:extLst>
              <a:ext uri="{FF2B5EF4-FFF2-40B4-BE49-F238E27FC236}">
                <a16:creationId xmlns:a16="http://schemas.microsoft.com/office/drawing/2014/main" id="{6F9DE5DD-F096-40EA-A23E-F29363D4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59452" y="2891349"/>
            <a:ext cx="383997" cy="383997"/>
          </a:xfrm>
          <a:prstGeom prst="rect">
            <a:avLst/>
          </a:prstGeom>
        </p:spPr>
      </p:pic>
      <p:pic>
        <p:nvPicPr>
          <p:cNvPr id="35" name="Graphic 62">
            <a:extLst>
              <a:ext uri="{FF2B5EF4-FFF2-40B4-BE49-F238E27FC236}">
                <a16:creationId xmlns:a16="http://schemas.microsoft.com/office/drawing/2014/main" id="{E6DF8A6E-4756-418F-932C-03872C69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39926" y="2892566"/>
            <a:ext cx="383997" cy="383997"/>
          </a:xfrm>
          <a:prstGeom prst="rect">
            <a:avLst/>
          </a:prstGeom>
        </p:spPr>
      </p:pic>
      <p:pic>
        <p:nvPicPr>
          <p:cNvPr id="36" name="Graphic 62">
            <a:extLst>
              <a:ext uri="{FF2B5EF4-FFF2-40B4-BE49-F238E27FC236}">
                <a16:creationId xmlns:a16="http://schemas.microsoft.com/office/drawing/2014/main" id="{43C98BD2-D2E7-4E2A-8552-EAC13E2A6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15673" y="2893083"/>
            <a:ext cx="383997" cy="383997"/>
          </a:xfrm>
          <a:prstGeom prst="rect">
            <a:avLst/>
          </a:prstGeom>
        </p:spPr>
      </p:pic>
      <p:pic>
        <p:nvPicPr>
          <p:cNvPr id="41" name="Graphic 79">
            <a:hlinkClick r:id="rId15" action="ppaction://hlinksldjump"/>
            <a:extLst>
              <a:ext uri="{FF2B5EF4-FFF2-40B4-BE49-F238E27FC236}">
                <a16:creationId xmlns:a16="http://schemas.microsoft.com/office/drawing/2014/main" id="{10F90789-C83B-4524-8B91-BEFFF769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BA1A065-33BC-46E7-8875-63900983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3587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24821A9F-604A-4B2A-9D5B-E87CC688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7304286" y="1277385"/>
            <a:ext cx="1856813" cy="6577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13.5, 13.8 i 13.9</a:t>
            </a:r>
          </a:p>
        </p:txBody>
      </p:sp>
      <p:grpSp>
        <p:nvGrpSpPr>
          <p:cNvPr id="46" name="Group 5" descr="Enllaç cap a les bases reguladores">
            <a:extLst>
              <a:ext uri="{FF2B5EF4-FFF2-40B4-BE49-F238E27FC236}">
                <a16:creationId xmlns:a16="http://schemas.microsoft.com/office/drawing/2014/main" id="{8A13E75D-A2DD-45B6-8872-5BC76905FA4B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8C153DD-CB80-4F19-B607-0EDA3BB49DF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48" name="Graphic 7" descr="Link">
              <a:hlinkClick r:id="rId2"/>
              <a:extLst>
                <a:ext uri="{FF2B5EF4-FFF2-40B4-BE49-F238E27FC236}">
                  <a16:creationId xmlns:a16="http://schemas.microsoft.com/office/drawing/2014/main" id="{2B68FE33-B42E-4A73-A4F0-79C519297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575167"/>
            <a:ext cx="0" cy="27540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1DBFD-B961-4607-9531-99E43B01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852302"/>
            <a:ext cx="8373299" cy="59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500" dirty="0"/>
              <a:t>La justificació ha d’incloure la següent documentació pel que fa als </a:t>
            </a:r>
            <a:r>
              <a:rPr lang="ca-ES" sz="1500" b="1" dirty="0"/>
              <a:t>comprovants de pagament</a:t>
            </a:r>
            <a:r>
              <a:rPr lang="ca-ES" sz="15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8396" y="2543863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593167" y="2526584"/>
            <a:ext cx="6217565" cy="761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 </a:t>
            </a:r>
            <a:r>
              <a:rPr lang="ca-ES" sz="1500" dirty="0"/>
              <a:t>(extracte del compte bancari, rebut bancari, justificant de la transferència o certificat bancari)</a:t>
            </a:r>
            <a:endParaRPr lang="ca-ES" sz="1500" b="1" dirty="0"/>
          </a:p>
        </p:txBody>
      </p:sp>
      <p:pic>
        <p:nvPicPr>
          <p:cNvPr id="5" name="Graphic 4" descr="Atenció!">
            <a:extLst>
              <a:ext uri="{FF2B5EF4-FFF2-40B4-BE49-F238E27FC236}">
                <a16:creationId xmlns:a16="http://schemas.microsoft.com/office/drawing/2014/main" id="{78E48957-C34A-49FC-A735-E1557D0DBD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6929" y="3168417"/>
            <a:ext cx="344283" cy="344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E63644-D005-4334-9684-767EC5E3C437}"/>
              </a:ext>
            </a:extLst>
          </p:cNvPr>
          <p:cNvSpPr txBox="1"/>
          <p:nvPr/>
        </p:nvSpPr>
        <p:spPr>
          <a:xfrm>
            <a:off x="2624897" y="3177463"/>
            <a:ext cx="589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Com a màxim 2 mesos després de la data de finalització de l’actuació subvencionada d’acord amb la resolució d’atorgament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2596822" y="3631771"/>
            <a:ext cx="30759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dirty="0"/>
              <a:t>Han d’indicar:</a:t>
            </a:r>
          </a:p>
          <a:p>
            <a:endParaRPr lang="ca-ES" sz="1350" dirty="0"/>
          </a:p>
          <a:p>
            <a:r>
              <a:rPr lang="ca-ES" sz="1350" dirty="0"/>
              <a:t>Identificació de la entitat beneficiària (NIF i denominació social)</a:t>
            </a:r>
          </a:p>
          <a:p>
            <a:r>
              <a:rPr lang="ca-ES" sz="1350" dirty="0"/>
              <a:t>Concepte i referència al número de factura </a:t>
            </a:r>
          </a:p>
          <a:p>
            <a:r>
              <a:rPr lang="ca-ES" sz="1350" dirty="0"/>
              <a:t>Si el document no fa referència a les factures, acompanyar de documentació complementària</a:t>
            </a:r>
          </a:p>
          <a:p>
            <a:r>
              <a:rPr lang="ca-ES" sz="1350" dirty="0"/>
              <a:t>Si un pagament engloba a diverses factures aportar una relació de les factures amb els imports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833364-05F2-4C58-B6E2-0D0ABB41E6D8}"/>
              </a:ext>
            </a:extLst>
          </p:cNvPr>
          <p:cNvSpPr txBox="1">
            <a:spLocks/>
          </p:cNvSpPr>
          <p:nvPr/>
        </p:nvSpPr>
        <p:spPr>
          <a:xfrm>
            <a:off x="5764122" y="3805912"/>
            <a:ext cx="3075975" cy="124762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Si el pagament es realitza en una moneda diferent a l’euro: </a:t>
            </a:r>
          </a:p>
          <a:p>
            <a:pPr marL="0" indent="0">
              <a:buNone/>
            </a:pPr>
            <a:r>
              <a:rPr lang="ca-ES" sz="1350" dirty="0"/>
              <a:t>Document bancari en el que consti el tipus de canvi aplicat a la data de la factura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3316" y="3855336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9456" y="3855336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FA3289F-1CD3-4085-AAE5-163849786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6366" y="4861218"/>
            <a:ext cx="283535" cy="28353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68CF32B-F7DC-4FCB-8AF2-7C15BF67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8681" y="4363198"/>
            <a:ext cx="283535" cy="283535"/>
          </a:xfrm>
          <a:prstGeom prst="rect">
            <a:avLst/>
          </a:prstGeom>
        </p:spPr>
      </p:pic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31405" y="5516198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30" name="Graphic 32">
            <a:extLst>
              <a:ext uri="{FF2B5EF4-FFF2-40B4-BE49-F238E27FC236}">
                <a16:creationId xmlns:a16="http://schemas.microsoft.com/office/drawing/2014/main" id="{87E1354B-5111-4AAE-996B-76A0B68C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83017" y="5229200"/>
            <a:ext cx="247288" cy="247288"/>
          </a:xfrm>
          <a:prstGeom prst="rect">
            <a:avLst/>
          </a:prstGeom>
        </p:spPr>
      </p:pic>
      <p:pic>
        <p:nvPicPr>
          <p:cNvPr id="31" name="Graphic 13">
            <a:extLst>
              <a:ext uri="{FF2B5EF4-FFF2-40B4-BE49-F238E27FC236}">
                <a16:creationId xmlns:a16="http://schemas.microsoft.com/office/drawing/2014/main" id="{8292EE1A-F1A4-4945-9B1A-43E0FFE2F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1632" y="5229200"/>
            <a:ext cx="247288" cy="247288"/>
          </a:xfrm>
          <a:prstGeom prst="rect">
            <a:avLst/>
          </a:prstGeom>
        </p:spPr>
      </p:pic>
      <p:pic>
        <p:nvPicPr>
          <p:cNvPr id="32" name="Graphic 24">
            <a:extLst>
              <a:ext uri="{FF2B5EF4-FFF2-40B4-BE49-F238E27FC236}">
                <a16:creationId xmlns:a16="http://schemas.microsoft.com/office/drawing/2014/main" id="{8A58932A-641C-46D5-A866-C5F7997D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07640" y="5229200"/>
            <a:ext cx="259895" cy="259895"/>
          </a:xfrm>
          <a:prstGeom prst="rect">
            <a:avLst/>
          </a:prstGeom>
        </p:spPr>
      </p:pic>
      <p:pic>
        <p:nvPicPr>
          <p:cNvPr id="33" name="Graphic 20">
            <a:extLst>
              <a:ext uri="{FF2B5EF4-FFF2-40B4-BE49-F238E27FC236}">
                <a16:creationId xmlns:a16="http://schemas.microsoft.com/office/drawing/2014/main" id="{264CD740-781F-497C-9C75-2C213D759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94750" y="5229200"/>
            <a:ext cx="247288" cy="247288"/>
          </a:xfrm>
          <a:prstGeom prst="rect">
            <a:avLst/>
          </a:prstGeom>
        </p:spPr>
      </p:pic>
      <p:pic>
        <p:nvPicPr>
          <p:cNvPr id="34" name="Graphic 39">
            <a:extLst>
              <a:ext uri="{FF2B5EF4-FFF2-40B4-BE49-F238E27FC236}">
                <a16:creationId xmlns:a16="http://schemas.microsoft.com/office/drawing/2014/main" id="{05034848-8726-4497-9BAD-8CADD788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55599" y="5229200"/>
            <a:ext cx="237607" cy="237607"/>
          </a:xfrm>
          <a:prstGeom prst="rect">
            <a:avLst/>
          </a:prstGeom>
        </p:spPr>
      </p:pic>
      <p:sp>
        <p:nvSpPr>
          <p:cNvPr id="35" name="Arrow: Right 40">
            <a:extLst>
              <a:ext uri="{FF2B5EF4-FFF2-40B4-BE49-F238E27FC236}">
                <a16:creationId xmlns:a16="http://schemas.microsoft.com/office/drawing/2014/main" id="{C89C8D9A-50AF-4D1F-AF64-D87C14904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1845" y="5301208"/>
            <a:ext cx="236298" cy="15706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F892394E-B81B-4736-B642-19B1D185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58143" y="5229200"/>
            <a:ext cx="283574" cy="283574"/>
          </a:xfrm>
          <a:prstGeom prst="rect">
            <a:avLst/>
          </a:prstGeom>
        </p:spPr>
      </p:pic>
      <p:pic>
        <p:nvPicPr>
          <p:cNvPr id="49" name="Graphic 79">
            <a:hlinkClick r:id="rId25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38" name="Graphic 23">
            <a:extLst>
              <a:ext uri="{FF2B5EF4-FFF2-40B4-BE49-F238E27FC236}">
                <a16:creationId xmlns:a16="http://schemas.microsoft.com/office/drawing/2014/main" id="{6C683F66-833F-45A2-B19C-076A8100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6366" y="4053106"/>
            <a:ext cx="283535" cy="283535"/>
          </a:xfrm>
          <a:prstGeom prst="rect">
            <a:avLst/>
          </a:prstGeom>
        </p:spPr>
      </p:pic>
      <p:pic>
        <p:nvPicPr>
          <p:cNvPr id="39" name="Graphic 23">
            <a:extLst>
              <a:ext uri="{FF2B5EF4-FFF2-40B4-BE49-F238E27FC236}">
                <a16:creationId xmlns:a16="http://schemas.microsoft.com/office/drawing/2014/main" id="{FF7247B7-5CE3-418D-AF8C-62A53074B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6212" y="5512774"/>
            <a:ext cx="283535" cy="283535"/>
          </a:xfrm>
          <a:prstGeom prst="rect">
            <a:avLst/>
          </a:prstGeom>
        </p:spPr>
      </p:pic>
      <p:pic>
        <p:nvPicPr>
          <p:cNvPr id="40" name="Graphic 23">
            <a:extLst>
              <a:ext uri="{FF2B5EF4-FFF2-40B4-BE49-F238E27FC236}">
                <a16:creationId xmlns:a16="http://schemas.microsoft.com/office/drawing/2014/main" id="{C9CB220B-7CCF-4CBB-A0DC-E7D7E9F58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4827" y="4440434"/>
            <a:ext cx="283535" cy="283535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3A1A62C-2A79-4503-A65D-57AD8E18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6609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24821A9F-604A-4B2A-9D5B-E87CC688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75D8B9E-8838-4792-9674-13359A80E26E}"/>
              </a:ext>
            </a:extLst>
          </p:cNvPr>
          <p:cNvSpPr txBox="1">
            <a:spLocks/>
          </p:cNvSpPr>
          <p:nvPr/>
        </p:nvSpPr>
        <p:spPr>
          <a:xfrm>
            <a:off x="7304286" y="1277385"/>
            <a:ext cx="1856813" cy="59505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la base reguladora 13.5, 13.8 i 13.9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F54749EB-E895-4882-9225-64721A523E74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3CCA01A-D9C7-458E-BA31-3F624B24D1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5" name="Graphic 7" descr="Link">
              <a:hlinkClick r:id="rId2"/>
              <a:extLst>
                <a:ext uri="{FF2B5EF4-FFF2-40B4-BE49-F238E27FC236}">
                  <a16:creationId xmlns:a16="http://schemas.microsoft.com/office/drawing/2014/main" id="{22A12D0F-AE17-478C-918F-838AC7C8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980" y="2785034"/>
            <a:ext cx="1247711" cy="12477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6134" y="2060848"/>
            <a:ext cx="0" cy="326831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738" y="3937780"/>
            <a:ext cx="2022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Documentació general</a:t>
            </a:r>
          </a:p>
          <a:p>
            <a:pPr algn="ctr"/>
            <a:r>
              <a:rPr lang="ca-ES" b="1" dirty="0"/>
              <a:t>-</a:t>
            </a:r>
          </a:p>
          <a:p>
            <a:pPr algn="ctr"/>
            <a:r>
              <a:rPr lang="ca-ES" b="1" dirty="0"/>
              <a:t>Comprovants de pagament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C206D7-5770-4032-806A-267892D4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6066" y="1940985"/>
            <a:ext cx="426557" cy="42655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ACF4A2-2D60-458B-958C-662D12ED401F}"/>
              </a:ext>
            </a:extLst>
          </p:cNvPr>
          <p:cNvSpPr txBox="1">
            <a:spLocks/>
          </p:cNvSpPr>
          <p:nvPr/>
        </p:nvSpPr>
        <p:spPr>
          <a:xfrm>
            <a:off x="2693325" y="1951034"/>
            <a:ext cx="6217565" cy="60980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500" b="1" dirty="0"/>
              <a:t>Comprovant de pagament bancari</a:t>
            </a:r>
          </a:p>
          <a:p>
            <a:pPr marL="0" indent="0">
              <a:buNone/>
            </a:pPr>
            <a:r>
              <a:rPr lang="ca-ES" sz="1500" u="sng" dirty="0"/>
              <a:t>Casuística</a:t>
            </a:r>
            <a:r>
              <a:rPr lang="ca-ES" sz="1500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9BE1C-6260-4E1D-B803-7830433C97E4}"/>
              </a:ext>
            </a:extLst>
          </p:cNvPr>
          <p:cNvSpPr txBox="1"/>
          <p:nvPr/>
        </p:nvSpPr>
        <p:spPr>
          <a:xfrm>
            <a:off x="2632777" y="2999261"/>
            <a:ext cx="3075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Transferència bancària</a:t>
            </a:r>
          </a:p>
          <a:p>
            <a:r>
              <a:rPr lang="ca-ES" sz="1350" dirty="0"/>
              <a:t>Resguard de la transferència on es pugui identificar: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Ordenant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Destinatari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Concepte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350" dirty="0"/>
              <a:t>Data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9C8B4F5-F989-421D-B964-7EA847C1DF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647672" y="4859582"/>
            <a:ext cx="307597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Xec nominatiu o pagaré</a:t>
            </a:r>
          </a:p>
          <a:p>
            <a:r>
              <a:rPr lang="ca-ES" sz="1350" dirty="0"/>
              <a:t>Còpia del document i còpia extracte bancari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9E4E265A-4131-4EBF-86CF-25DB8CECC9B1}"/>
              </a:ext>
            </a:extLst>
          </p:cNvPr>
          <p:cNvSpPr txBox="1"/>
          <p:nvPr/>
        </p:nvSpPr>
        <p:spPr>
          <a:xfrm>
            <a:off x="5789964" y="2415235"/>
            <a:ext cx="33167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350" b="1" dirty="0"/>
              <a:t>Remesa</a:t>
            </a:r>
          </a:p>
          <a:p>
            <a:r>
              <a:rPr lang="ca-ES" sz="1350" dirty="0"/>
              <a:t>Desglossament mitjançant: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Certificat bancari signat i segellat per l’entitat financera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Nom, nòmina, import i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Codi cotització,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número, import i data</a:t>
            </a:r>
          </a:p>
          <a:p>
            <a:pPr marL="285750" indent="-285750">
              <a:buFontTx/>
              <a:buChar char="-"/>
            </a:pPr>
            <a:r>
              <a:rPr lang="ca-ES" sz="1350" dirty="0"/>
              <a:t>Llistat de les transferències amb apunt bancari amb el total de la remesa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Personal: Noms, imports individuals, data i suma total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Rebut de liquidació: Data i import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350" dirty="0"/>
              <a:t>Factura: Proveïdor, import i data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C78319C-97B3-482B-9F0F-DC51FC5D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7569" y="3063507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A7E7CFF-E13B-417D-90B8-6BD7A8D00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8046" y="2496141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grpSp>
        <p:nvGrpSpPr>
          <p:cNvPr id="27" name="Group 52">
            <a:extLst>
              <a:ext uri="{FF2B5EF4-FFF2-40B4-BE49-F238E27FC236}">
                <a16:creationId xmlns:a16="http://schemas.microsoft.com/office/drawing/2014/main" id="{EEAA9695-E2B7-4238-85AE-EB0E6D6E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32692" y="2218159"/>
            <a:ext cx="540130" cy="560221"/>
            <a:chOff x="-94408" y="2761858"/>
            <a:chExt cx="1488797" cy="1488797"/>
          </a:xfrm>
        </p:grpSpPr>
        <p:sp>
          <p:nvSpPr>
            <p:cNvPr id="28" name="Rectangle: Rounded Corners 53">
              <a:extLst>
                <a:ext uri="{FF2B5EF4-FFF2-40B4-BE49-F238E27FC236}">
                  <a16:creationId xmlns:a16="http://schemas.microsoft.com/office/drawing/2014/main" id="{24188963-C189-4A6F-8968-13FC45AE98CF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9" name="Graphic 54" descr="Clipboard Mixed with solid fill">
              <a:extLst>
                <a:ext uri="{FF2B5EF4-FFF2-40B4-BE49-F238E27FC236}">
                  <a16:creationId xmlns:a16="http://schemas.microsoft.com/office/drawing/2014/main" id="{CB228A81-5E6B-4CF3-9A9D-A9E8B9A5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49" name="Graphic 79">
            <a:hlinkClick r:id="rId11" action="ppaction://hlinksldjump"/>
            <a:extLst>
              <a:ext uri="{FF2B5EF4-FFF2-40B4-BE49-F238E27FC236}">
                <a16:creationId xmlns:a16="http://schemas.microsoft.com/office/drawing/2014/main" id="{DB456565-B915-4C0F-AA2C-5B5A73D5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31" name="Arrow: Right 11">
            <a:extLst>
              <a:ext uri="{FF2B5EF4-FFF2-40B4-BE49-F238E27FC236}">
                <a16:creationId xmlns:a16="http://schemas.microsoft.com/office/drawing/2014/main" id="{36681038-C474-4B5E-8459-C09668CFA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3306" y="4957423"/>
            <a:ext cx="272079" cy="20392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4" name="Gràfic 3">
            <a:extLst>
              <a:ext uri="{FF2B5EF4-FFF2-40B4-BE49-F238E27FC236}">
                <a16:creationId xmlns:a16="http://schemas.microsoft.com/office/drawing/2014/main" id="{F16C3FF9-AE4D-4D67-91EF-A862623D1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99700" y="4653711"/>
            <a:ext cx="610053" cy="610053"/>
          </a:xfrm>
          <a:prstGeom prst="rect">
            <a:avLst/>
          </a:prstGeom>
        </p:spPr>
      </p:pic>
      <p:pic>
        <p:nvPicPr>
          <p:cNvPr id="13" name="Gràfic 12">
            <a:extLst>
              <a:ext uri="{FF2B5EF4-FFF2-40B4-BE49-F238E27FC236}">
                <a16:creationId xmlns:a16="http://schemas.microsoft.com/office/drawing/2014/main" id="{F72E8550-E9B7-4FA8-B387-D781E638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09150" y="2788912"/>
            <a:ext cx="549191" cy="549191"/>
          </a:xfrm>
          <a:prstGeom prst="rect">
            <a:avLst/>
          </a:prstGeom>
        </p:spPr>
      </p:pic>
      <p:sp>
        <p:nvSpPr>
          <p:cNvPr id="33" name="Contenidor de peu de pàgina 1">
            <a:extLst>
              <a:ext uri="{FF2B5EF4-FFF2-40B4-BE49-F238E27FC236}">
                <a16:creationId xmlns:a16="http://schemas.microsoft.com/office/drawing/2014/main" id="{8CD9A6DF-BEEF-4FFA-BEE5-75E3C5E92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2279" y="6548326"/>
            <a:ext cx="2061143" cy="365125"/>
          </a:xfrm>
        </p:spPr>
        <p:txBody>
          <a:bodyPr/>
          <a:lstStyle/>
          <a:p>
            <a:pPr algn="r"/>
            <a:r>
              <a:rPr lang="es-ES" sz="700"/>
              <a:t>Guia justificació consolidació estructures clúster  Versió 1, 7 d'abril de 2021</a:t>
            </a:r>
            <a:endParaRPr lang="ca-ES" sz="700" dirty="0"/>
          </a:p>
        </p:txBody>
      </p:sp>
    </p:spTree>
    <p:extLst>
      <p:ext uri="{BB962C8B-B14F-4D97-AF65-F5344CB8AC3E}">
        <p14:creationId xmlns:p14="http://schemas.microsoft.com/office/powerpoint/2010/main" val="275512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38" y="1402532"/>
            <a:ext cx="8373299" cy="46907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1500" dirty="0"/>
              <a:t>Al llarg de la guia podreu utilitzar </a:t>
            </a:r>
            <a:r>
              <a:rPr lang="ca-ES" sz="1500" b="1" dirty="0"/>
              <a:t>enllaços de navegació mitjançant les següents icones</a:t>
            </a:r>
            <a:r>
              <a:rPr lang="ca-ES" sz="1500" dirty="0"/>
              <a:t>: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just">
              <a:buNone/>
            </a:pPr>
            <a:endParaRPr lang="ca-ES" sz="1600" dirty="0"/>
          </a:p>
          <a:p>
            <a:pPr marL="0" indent="0" algn="just">
              <a:buNone/>
            </a:pPr>
            <a:endParaRPr lang="ca-ES" sz="1600" dirty="0"/>
          </a:p>
          <a:p>
            <a:pPr marL="0" indent="0" algn="ctr">
              <a:buNone/>
            </a:pPr>
            <a:r>
              <a:rPr lang="ca-ES" sz="1600" dirty="0"/>
              <a:t>Us retornarà a l’</a:t>
            </a:r>
            <a:r>
              <a:rPr lang="ca-ES" sz="1600" b="1" dirty="0"/>
              <a:t>índex</a:t>
            </a:r>
          </a:p>
          <a:p>
            <a:pPr marL="0" indent="0" algn="ctr">
              <a:buNone/>
            </a:pPr>
            <a:endParaRPr lang="ca-ES" sz="1600" b="1" dirty="0"/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endParaRPr lang="ca-ES" sz="1600" dirty="0"/>
          </a:p>
          <a:p>
            <a:pPr marL="0" indent="0" algn="ctr">
              <a:buNone/>
            </a:pPr>
            <a:r>
              <a:rPr lang="ca-ES" sz="1600" dirty="0"/>
              <a:t>Us retornarà a la pàgina d’</a:t>
            </a:r>
            <a:r>
              <a:rPr lang="ca-ES" sz="1600" b="1" dirty="0"/>
              <a:t>inici </a:t>
            </a:r>
            <a:r>
              <a:rPr lang="ca-ES" sz="1600" dirty="0"/>
              <a:t>de la </a:t>
            </a:r>
            <a:r>
              <a:rPr lang="ca-ES" sz="1600" b="1" dirty="0"/>
              <a:t>secció</a:t>
            </a:r>
          </a:p>
          <a:p>
            <a:pPr marL="0" indent="0" algn="ctr">
              <a:buNone/>
            </a:pPr>
            <a:endParaRPr lang="ca-ES" sz="1600" b="1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b="1" u="sng" dirty="0">
                <a:solidFill>
                  <a:srgbClr val="0070C0"/>
                </a:solidFill>
              </a:rPr>
              <a:t>Enllaços marcats en blau</a:t>
            </a: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a pàgines d’</a:t>
            </a:r>
            <a:r>
              <a:rPr lang="ca-ES" sz="1500" b="1" dirty="0"/>
              <a:t>altres seccions </a:t>
            </a:r>
            <a:r>
              <a:rPr lang="ca-ES" sz="1500" dirty="0"/>
              <a:t>d’aquest document relacionades amb el que s’explica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portarà cap a un </a:t>
            </a:r>
            <a:r>
              <a:rPr lang="ca-ES" sz="1500" b="1" dirty="0"/>
              <a:t>enllaç web </a:t>
            </a:r>
          </a:p>
        </p:txBody>
      </p:sp>
      <p:pic>
        <p:nvPicPr>
          <p:cNvPr id="10" name="Graphic 9" descr="Cercle amb fletxa cap a l'esquerra de color taronja">
            <a:extLst>
              <a:ext uri="{FF2B5EF4-FFF2-40B4-BE49-F238E27FC236}">
                <a16:creationId xmlns:a16="http://schemas.microsoft.com/office/drawing/2014/main" id="{19E7B105-1DBD-4CA8-A749-4D084F6C1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9407" y="1908970"/>
            <a:ext cx="514349" cy="514349"/>
          </a:xfrm>
          <a:prstGeom prst="rect">
            <a:avLst/>
          </a:prstGeom>
        </p:spPr>
      </p:pic>
      <p:pic>
        <p:nvPicPr>
          <p:cNvPr id="15" name="Graphic 14" descr="Cercle amb fletxa cap a l'esquerra de color gris">
            <a:extLst>
              <a:ext uri="{FF2B5EF4-FFF2-40B4-BE49-F238E27FC236}">
                <a16:creationId xmlns:a16="http://schemas.microsoft.com/office/drawing/2014/main" id="{E295E239-DA9D-43E4-9CB1-D6B27C355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9407" y="2995452"/>
            <a:ext cx="514349" cy="514349"/>
          </a:xfrm>
          <a:prstGeom prst="rect">
            <a:avLst/>
          </a:prstGeom>
        </p:spPr>
      </p:pic>
      <p:grpSp>
        <p:nvGrpSpPr>
          <p:cNvPr id="20" name="Group 5" descr="Icona enllaç">
            <a:extLst>
              <a:ext uri="{FF2B5EF4-FFF2-40B4-BE49-F238E27FC236}">
                <a16:creationId xmlns:a16="http://schemas.microsoft.com/office/drawing/2014/main" id="{9E68931B-8FDA-4D2A-90BE-AF6EBEA393CC}"/>
              </a:ext>
            </a:extLst>
          </p:cNvPr>
          <p:cNvGrpSpPr>
            <a:grpSpLocks noChangeAspect="1"/>
          </p:cNvGrpSpPr>
          <p:nvPr/>
        </p:nvGrpSpPr>
        <p:grpSpPr>
          <a:xfrm>
            <a:off x="4351387" y="5085184"/>
            <a:ext cx="432000" cy="432000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8D6D93-89A9-4384-80B4-C5EEBA0201F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extLst>
                <a:ext uri="{FF2B5EF4-FFF2-40B4-BE49-F238E27FC236}">
                  <a16:creationId xmlns:a16="http://schemas.microsoft.com/office/drawing/2014/main" id="{D5C1EB66-3D7C-4430-B750-44957ED5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A1368D5-35DC-4091-868C-8A785C43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consolidació</a:t>
            </a:r>
            <a:r>
              <a:rPr lang="es-ES" dirty="0"/>
              <a:t> estructures clúster  </a:t>
            </a:r>
            <a:r>
              <a:rPr lang="es-ES" dirty="0" err="1"/>
              <a:t>Versió</a:t>
            </a:r>
            <a:r>
              <a:rPr lang="es-ES" dirty="0"/>
              <a:t> 1, 7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405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1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95088" y="1289837"/>
            <a:ext cx="19489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i 13.7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4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200177" y="1751692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Serveis i despeses externes</a:t>
            </a:r>
          </a:p>
        </p:txBody>
      </p:sp>
      <p:pic>
        <p:nvPicPr>
          <p:cNvPr id="35" name="Graphic 4" descr="Atenció!">
            <a:extLst>
              <a:ext uri="{FF2B5EF4-FFF2-40B4-BE49-F238E27FC236}">
                <a16:creationId xmlns:a16="http://schemas.microsoft.com/office/drawing/2014/main" id="{E28EE811-B091-4427-8CD3-A9233395BC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020" y="4312453"/>
            <a:ext cx="344283" cy="344283"/>
          </a:xfrm>
          <a:prstGeom prst="rect">
            <a:avLst/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DC950702-E342-4B9F-B3CF-C1AADCF1ED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2088" y="4676141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82551" y="2364816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2771824" y="2419930"/>
            <a:ext cx="5740439" cy="48852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Factures electròniques o escanejades de tot el període subvencionat </a:t>
            </a:r>
            <a:r>
              <a:rPr lang="ca-ES" sz="1350" dirty="0"/>
              <a:t>en el format que estableix el Reial Decret 1619/2012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FF5BB-0B1E-4D79-9145-0D419CABD967}"/>
              </a:ext>
            </a:extLst>
          </p:cNvPr>
          <p:cNvSpPr/>
          <p:nvPr/>
        </p:nvSpPr>
        <p:spPr>
          <a:xfrm>
            <a:off x="3451457" y="3032568"/>
            <a:ext cx="370646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/>
              <a:t>Cliqueu a la icona per a consultar </a:t>
            </a:r>
            <a:r>
              <a:rPr lang="ca-ES" sz="1050" dirty="0"/>
              <a:t>el Reial Decret</a:t>
            </a:r>
          </a:p>
        </p:txBody>
      </p:sp>
      <p:grpSp>
        <p:nvGrpSpPr>
          <p:cNvPr id="60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FC884B23-0041-41CE-A271-CE4D129D19EB}"/>
              </a:ext>
            </a:extLst>
          </p:cNvPr>
          <p:cNvGrpSpPr>
            <a:grpSpLocks noChangeAspect="1"/>
          </p:cNvGrpSpPr>
          <p:nvPr/>
        </p:nvGrpSpPr>
        <p:grpSpPr>
          <a:xfrm>
            <a:off x="3344162" y="3004012"/>
            <a:ext cx="308142" cy="308142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65CE257-803A-48A5-B00D-79AC363418C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68" name="Graphic 66" descr="Link">
              <a:hlinkClick r:id="rId12"/>
              <a:extLst>
                <a:ext uri="{FF2B5EF4-FFF2-40B4-BE49-F238E27FC236}">
                  <a16:creationId xmlns:a16="http://schemas.microsoft.com/office/drawing/2014/main" id="{CDD55417-6DE4-4664-BE6B-FF3A7BE91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4C3B721-2921-4143-BFFA-445A02EFB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7097" y="3514085"/>
            <a:ext cx="426557" cy="42655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60E7B67-8030-4EDB-B30A-7D91F5D7F532}"/>
              </a:ext>
            </a:extLst>
          </p:cNvPr>
          <p:cNvSpPr txBox="1">
            <a:spLocks/>
          </p:cNvSpPr>
          <p:nvPr/>
        </p:nvSpPr>
        <p:spPr>
          <a:xfrm>
            <a:off x="2767496" y="3591455"/>
            <a:ext cx="429004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13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48" name="Graphic 4">
            <a:extLst>
              <a:ext uri="{FF2B5EF4-FFF2-40B4-BE49-F238E27FC236}">
                <a16:creationId xmlns:a16="http://schemas.microsoft.com/office/drawing/2014/main" id="{5F496D10-C15D-40E8-9C2E-6126FE1EA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6674" y="3173707"/>
            <a:ext cx="1163277" cy="1163277"/>
          </a:xfrm>
          <a:prstGeom prst="rect">
            <a:avLst/>
          </a:prstGeom>
        </p:spPr>
      </p:pic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2772245" y="4266236"/>
            <a:ext cx="5889316" cy="616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s’escau, tres pressupostos </a:t>
            </a:r>
            <a:r>
              <a:rPr lang="ca-ES" sz="1350" dirty="0"/>
              <a:t>de diferents proveïdors.</a:t>
            </a:r>
            <a:r>
              <a:rPr lang="ca-ES" sz="1350" b="1" dirty="0"/>
              <a:t> </a:t>
            </a:r>
            <a:r>
              <a:rPr lang="ca-ES" sz="1350" dirty="0">
                <a:hlinkClick r:id="rId16" action="ppaction://hlinksldjump"/>
              </a:rPr>
              <a:t>Veure secció específica</a:t>
            </a:r>
            <a:endParaRPr lang="ca-ES" sz="1350" dirty="0"/>
          </a:p>
          <a:p>
            <a:pPr marL="0" indent="0">
              <a:buNone/>
            </a:pPr>
            <a:endParaRPr lang="ca-ES" sz="135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842160-50F8-4855-9BCA-A63D2A069F4B}"/>
              </a:ext>
            </a:extLst>
          </p:cNvPr>
          <p:cNvSpPr txBox="1">
            <a:spLocks/>
          </p:cNvSpPr>
          <p:nvPr/>
        </p:nvSpPr>
        <p:spPr>
          <a:xfrm>
            <a:off x="2754525" y="4900504"/>
            <a:ext cx="5917446" cy="5488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Si s’escau</a:t>
            </a:r>
            <a:r>
              <a:rPr lang="ca-ES" sz="1350" dirty="0"/>
              <a:t>, documentació demostrativa de les accions realitzades en matèria de </a:t>
            </a:r>
            <a:r>
              <a:rPr lang="ca-ES" sz="1350" b="1" dirty="0"/>
              <a:t>publicitat</a:t>
            </a:r>
            <a:r>
              <a:rPr lang="ca-ES" sz="1350" dirty="0"/>
              <a:t>. </a:t>
            </a:r>
            <a:r>
              <a:rPr lang="ca-ES" sz="1350" dirty="0">
                <a:hlinkClick r:id="rId17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4447" y="4252358"/>
            <a:ext cx="426557" cy="426557"/>
          </a:xfrm>
          <a:prstGeom prst="rect">
            <a:avLst/>
          </a:prstGeom>
        </p:spPr>
      </p:pic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06035" y="3459154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83" name="Graphic 3">
            <a:extLst>
              <a:ext uri="{FF2B5EF4-FFF2-40B4-BE49-F238E27FC236}">
                <a16:creationId xmlns:a16="http://schemas.microsoft.com/office/drawing/2014/main" id="{360D3128-1242-4929-8BFB-1BCC46F4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304691" y="5174932"/>
            <a:ext cx="397416" cy="397416"/>
          </a:xfrm>
          <a:prstGeom prst="rect">
            <a:avLst/>
          </a:prstGeom>
        </p:spPr>
      </p:pic>
      <p:pic>
        <p:nvPicPr>
          <p:cNvPr id="97" name="Graphic 79">
            <a:hlinkClick r:id="rId22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4" name="Gràfic 3">
            <a:extLst>
              <a:ext uri="{FF2B5EF4-FFF2-40B4-BE49-F238E27FC236}">
                <a16:creationId xmlns:a16="http://schemas.microsoft.com/office/drawing/2014/main" id="{B656394E-DE34-48FF-9FD0-FBAA46CB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80878" y="2307234"/>
            <a:ext cx="348695" cy="348695"/>
          </a:xfrm>
          <a:prstGeom prst="rect">
            <a:avLst/>
          </a:prstGeom>
        </p:spPr>
      </p:pic>
      <p:pic>
        <p:nvPicPr>
          <p:cNvPr id="45" name="Graphic 26">
            <a:extLst>
              <a:ext uri="{FF2B5EF4-FFF2-40B4-BE49-F238E27FC236}">
                <a16:creationId xmlns:a16="http://schemas.microsoft.com/office/drawing/2014/main" id="{E2BAF9B0-B398-419A-961C-32F35CD97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27968" y="4919027"/>
            <a:ext cx="426557" cy="426557"/>
          </a:xfrm>
          <a:prstGeom prst="rect">
            <a:avLst/>
          </a:prstGeom>
        </p:spPr>
      </p:pic>
      <p:pic>
        <p:nvPicPr>
          <p:cNvPr id="49" name="Gràfic 48">
            <a:extLst>
              <a:ext uri="{FF2B5EF4-FFF2-40B4-BE49-F238E27FC236}">
                <a16:creationId xmlns:a16="http://schemas.microsoft.com/office/drawing/2014/main" id="{7B305D58-AF6A-4983-976E-FD9A2B4C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71971" y="4188164"/>
            <a:ext cx="348695" cy="348695"/>
          </a:xfrm>
          <a:prstGeom prst="rect">
            <a:avLst/>
          </a:prstGeom>
        </p:spPr>
      </p:pic>
      <p:pic>
        <p:nvPicPr>
          <p:cNvPr id="51" name="Gràfic 50">
            <a:extLst>
              <a:ext uri="{FF2B5EF4-FFF2-40B4-BE49-F238E27FC236}">
                <a16:creationId xmlns:a16="http://schemas.microsoft.com/office/drawing/2014/main" id="{5A76C11B-7B60-4D48-A0F4-8201A75AD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20373" y="4187802"/>
            <a:ext cx="348695" cy="348695"/>
          </a:xfrm>
          <a:prstGeom prst="rect">
            <a:avLst/>
          </a:prstGeom>
        </p:spPr>
      </p:pic>
      <p:pic>
        <p:nvPicPr>
          <p:cNvPr id="52" name="Gràfic 51">
            <a:extLst>
              <a:ext uri="{FF2B5EF4-FFF2-40B4-BE49-F238E27FC236}">
                <a16:creationId xmlns:a16="http://schemas.microsoft.com/office/drawing/2014/main" id="{00D5F849-BB06-4AD8-9013-916AE5F8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179185" y="4185564"/>
            <a:ext cx="348695" cy="348695"/>
          </a:xfrm>
          <a:prstGeom prst="rect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331B3B7-1BA9-4E13-BCDE-C3070468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6872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1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95088" y="1289837"/>
            <a:ext cx="19489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g) a 13.5 h)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4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909CE691-E4B5-461C-BA82-4F4BE36D321D}"/>
              </a:ext>
            </a:extLst>
          </p:cNvPr>
          <p:cNvSpPr txBox="1"/>
          <p:nvPr/>
        </p:nvSpPr>
        <p:spPr>
          <a:xfrm>
            <a:off x="200177" y="1751692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Serveis i despeses externes</a:t>
            </a:r>
          </a:p>
        </p:txBody>
      </p:sp>
      <p:pic>
        <p:nvPicPr>
          <p:cNvPr id="18" name="Graphic 4" descr="Atenció!">
            <a:extLst>
              <a:ext uri="{FF2B5EF4-FFF2-40B4-BE49-F238E27FC236}">
                <a16:creationId xmlns:a16="http://schemas.microsoft.com/office/drawing/2014/main" id="{71FDEB53-FC07-44B1-BC30-792F2783A5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4020" y="4312453"/>
            <a:ext cx="344283" cy="344283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1CEF18C2-9FCF-411E-85AF-56833B4021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2088" y="4676141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12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82551" y="2364816"/>
            <a:ext cx="426557" cy="426557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64D2046-9BBC-46C6-95EB-32D5F9B2C3B0}"/>
              </a:ext>
            </a:extLst>
          </p:cNvPr>
          <p:cNvSpPr txBox="1">
            <a:spLocks/>
          </p:cNvSpPr>
          <p:nvPr/>
        </p:nvSpPr>
        <p:spPr>
          <a:xfrm>
            <a:off x="2696186" y="2419435"/>
            <a:ext cx="6236096" cy="307631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Factures emeses per empresaris o professionals</a:t>
            </a:r>
          </a:p>
          <a:p>
            <a:pPr algn="just"/>
            <a:r>
              <a:rPr lang="ca-ES" sz="1350" dirty="0"/>
              <a:t>Currículum</a:t>
            </a:r>
          </a:p>
          <a:p>
            <a:pPr algn="just"/>
            <a:r>
              <a:rPr lang="ca-ES" sz="1350" dirty="0"/>
              <a:t>Si hi ha retenció d’IRPF, Models 111 i 190</a:t>
            </a:r>
          </a:p>
          <a:p>
            <a:pPr algn="just">
              <a:buFontTx/>
              <a:buChar char="-"/>
            </a:pP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En cas d’imputació d’IVA per estar subjecte al règim de prorrata general</a:t>
            </a:r>
          </a:p>
          <a:p>
            <a:pPr algn="just"/>
            <a:r>
              <a:rPr lang="ca-ES" sz="1350" dirty="0"/>
              <a:t>Certificat de declaració censal de l’Agència Tributària conforme no hi ha declaració d’IVA pels anys del projecte</a:t>
            </a:r>
          </a:p>
          <a:p>
            <a:pPr algn="just"/>
            <a:r>
              <a:rPr lang="ca-ES" sz="1350" dirty="0"/>
              <a:t>Model 390 per cada any del projecte</a:t>
            </a:r>
          </a:p>
          <a:p>
            <a:pPr algn="just"/>
            <a:r>
              <a:rPr lang="ca-ES" sz="1350" dirty="0"/>
              <a:t>En cas de prorrata especial: Certificat de declaració censal de l'Agència Tributària i còpia del llibre d’IVA</a:t>
            </a:r>
          </a:p>
          <a:p>
            <a:pPr marL="0" indent="0">
              <a:buNone/>
            </a:pPr>
            <a:endParaRPr lang="ca-ES" sz="1350" dirty="0"/>
          </a:p>
        </p:txBody>
      </p:sp>
      <p:pic>
        <p:nvPicPr>
          <p:cNvPr id="49" name="Graphic 15">
            <a:extLst>
              <a:ext uri="{FF2B5EF4-FFF2-40B4-BE49-F238E27FC236}">
                <a16:creationId xmlns:a16="http://schemas.microsoft.com/office/drawing/2014/main" id="{A409BB01-0947-47B8-942E-059329827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03269" y="3654270"/>
            <a:ext cx="426557" cy="426557"/>
          </a:xfrm>
          <a:prstGeom prst="rect">
            <a:avLst/>
          </a:prstGeom>
        </p:spPr>
      </p:pic>
      <p:pic>
        <p:nvPicPr>
          <p:cNvPr id="51" name="Graphic 4">
            <a:extLst>
              <a:ext uri="{FF2B5EF4-FFF2-40B4-BE49-F238E27FC236}">
                <a16:creationId xmlns:a16="http://schemas.microsoft.com/office/drawing/2014/main" id="{6518165E-5FDF-455E-9E95-FAA8E3F9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674" y="3173707"/>
            <a:ext cx="1163277" cy="1163277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3291A3E-60C6-468B-BA16-5EB3B4C9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6252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1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95088" y="1289837"/>
            <a:ext cx="19489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la base reguladora 13.5 i)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4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909CE691-E4B5-461C-BA82-4F4BE36D321D}"/>
              </a:ext>
            </a:extLst>
          </p:cNvPr>
          <p:cNvSpPr txBox="1"/>
          <p:nvPr/>
        </p:nvSpPr>
        <p:spPr>
          <a:xfrm>
            <a:off x="200177" y="1751692"/>
            <a:ext cx="2022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Serveis i despeses externes</a:t>
            </a:r>
          </a:p>
        </p:txBody>
      </p:sp>
      <p:pic>
        <p:nvPicPr>
          <p:cNvPr id="20" name="Graphic 4" descr="Atenció!">
            <a:extLst>
              <a:ext uri="{FF2B5EF4-FFF2-40B4-BE49-F238E27FC236}">
                <a16:creationId xmlns:a16="http://schemas.microsoft.com/office/drawing/2014/main" id="{805A5E06-27CB-478B-AA7E-D865B460DB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4020" y="4312453"/>
            <a:ext cx="344283" cy="344283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:a16="http://schemas.microsoft.com/office/drawing/2014/main" id="{A5AB8DD2-04E6-41A1-AFCD-A8175A7C6B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2088" y="4676141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12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82551" y="2364816"/>
            <a:ext cx="426557" cy="426557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64D2046-9BBC-46C6-95EB-32D5F9B2C3B0}"/>
              </a:ext>
            </a:extLst>
          </p:cNvPr>
          <p:cNvSpPr txBox="1">
            <a:spLocks/>
          </p:cNvSpPr>
          <p:nvPr/>
        </p:nvSpPr>
        <p:spPr>
          <a:xfrm>
            <a:off x="2780485" y="2445109"/>
            <a:ext cx="6236096" cy="370864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Documents probatoris de les activitats</a:t>
            </a:r>
          </a:p>
          <a:p>
            <a:pPr marL="0" indent="0" algn="just">
              <a:buNone/>
            </a:pPr>
            <a:r>
              <a:rPr lang="ca-ES" sz="1350" u="sng" dirty="0"/>
              <a:t>Estudis, plans, assessoraments diversos i enquestes</a:t>
            </a:r>
            <a:endParaRPr lang="ca-ES" sz="1350" u="sng" dirty="0">
              <a:sym typeface="Wingdings" panose="05000000000000000000" pitchFamily="2" charset="2"/>
            </a:endParaRP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Còpia del document resultant (si no hi ha un document cal aportar actes de reunions o documents probatoris)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Informe del proveïdor extern on es desglossin les activitats, les hores dedicades a cada activitat i el cost/hora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Celebració de jornades i accions de difusió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Memòria explicativa de les jornades, relació d’empreses participants i material demostratiu de la celebració com fulletons o fotografies</a:t>
            </a:r>
          </a:p>
          <a:p>
            <a:pPr marL="0" indent="0" algn="just">
              <a:buNone/>
            </a:pPr>
            <a:r>
              <a:rPr lang="ca-ES" sz="1350" u="sng" dirty="0">
                <a:sym typeface="Wingdings" panose="05000000000000000000" pitchFamily="2" charset="2"/>
              </a:rPr>
              <a:t>Formació</a:t>
            </a:r>
          </a:p>
          <a:p>
            <a:pPr algn="just"/>
            <a:r>
              <a:rPr lang="ca-ES" sz="1350" dirty="0">
                <a:sym typeface="Wingdings" panose="05000000000000000000" pitchFamily="2" charset="2"/>
              </a:rPr>
              <a:t>Rebuda: Programa del curs i certificat d’assistència</a:t>
            </a:r>
          </a:p>
          <a:p>
            <a:pPr algn="just"/>
            <a:r>
              <a:rPr lang="ca-ES" sz="1350" dirty="0"/>
              <a:t>Organitzada: Programa del curs i llistat d’assistència signat</a:t>
            </a:r>
          </a:p>
          <a:p>
            <a:pPr marL="0" indent="0">
              <a:buNone/>
            </a:pPr>
            <a:endParaRPr lang="ca-ES" sz="1350" dirty="0"/>
          </a:p>
        </p:txBody>
      </p:sp>
      <p:pic>
        <p:nvPicPr>
          <p:cNvPr id="51" name="Graphic 4">
            <a:extLst>
              <a:ext uri="{FF2B5EF4-FFF2-40B4-BE49-F238E27FC236}">
                <a16:creationId xmlns:a16="http://schemas.microsoft.com/office/drawing/2014/main" id="{6518165E-5FDF-455E-9E95-FAA8E3F9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674" y="3173707"/>
            <a:ext cx="1163277" cy="1163277"/>
          </a:xfrm>
          <a:prstGeom prst="rect">
            <a:avLst/>
          </a:prstGeom>
        </p:spPr>
      </p:pic>
      <p:grpSp>
        <p:nvGrpSpPr>
          <p:cNvPr id="34" name="Graphic 5">
            <a:extLst>
              <a:ext uri="{FF2B5EF4-FFF2-40B4-BE49-F238E27FC236}">
                <a16:creationId xmlns:a16="http://schemas.microsoft.com/office/drawing/2014/main" id="{5946FE59-34D2-401D-8360-8DDE1D85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48708" y="2384892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5" name="Freeform: Shape 49">
              <a:extLst>
                <a:ext uri="{FF2B5EF4-FFF2-40B4-BE49-F238E27FC236}">
                  <a16:creationId xmlns:a16="http://schemas.microsoft.com/office/drawing/2014/main" id="{57DB76A4-C282-4F13-AA96-4AEC9CEEDA7D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6" name="Freeform: Shape 50">
              <a:extLst>
                <a:ext uri="{FF2B5EF4-FFF2-40B4-BE49-F238E27FC236}">
                  <a16:creationId xmlns:a16="http://schemas.microsoft.com/office/drawing/2014/main" id="{4BDA5DD8-C6C9-4B99-95C1-630C6F8DCD7A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FF1D505-D291-4915-ADA9-EE5716B8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7152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89144" y="2512475"/>
            <a:ext cx="0" cy="27167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82566" y="1289837"/>
            <a:ext cx="196143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4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200177" y="1751692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Hores del personal</a:t>
            </a:r>
          </a:p>
        </p:txBody>
      </p:sp>
      <p:pic>
        <p:nvPicPr>
          <p:cNvPr id="127" name="Graphic 4" descr="Atenció!">
            <a:extLst>
              <a:ext uri="{FF2B5EF4-FFF2-40B4-BE49-F238E27FC236}">
                <a16:creationId xmlns:a16="http://schemas.microsoft.com/office/drawing/2014/main" id="{970C2607-C1B1-4B76-8DA2-19240FE106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020" y="4312453"/>
            <a:ext cx="344283" cy="344283"/>
          </a:xfrm>
          <a:prstGeom prst="rect">
            <a:avLst/>
          </a:prstGeom>
        </p:spPr>
      </p:pic>
      <p:sp>
        <p:nvSpPr>
          <p:cNvPr id="126" name="TextBox 2">
            <a:extLst>
              <a:ext uri="{FF2B5EF4-FFF2-40B4-BE49-F238E27FC236}">
                <a16:creationId xmlns:a16="http://schemas.microsoft.com/office/drawing/2014/main" id="{D483B298-9F3E-4922-B2C7-589C6DD802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2088" y="4676141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4CB4424-8BB4-4300-B3BC-EDBB4B904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5113" y="2435028"/>
            <a:ext cx="426557" cy="4265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C4F6C-162A-43F2-8178-D2F295211F71}"/>
              </a:ext>
            </a:extLst>
          </p:cNvPr>
          <p:cNvSpPr txBox="1">
            <a:spLocks/>
          </p:cNvSpPr>
          <p:nvPr/>
        </p:nvSpPr>
        <p:spPr>
          <a:xfrm>
            <a:off x="2671313" y="2480298"/>
            <a:ext cx="6217565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Nòmines</a:t>
            </a:r>
            <a:endParaRPr lang="ca-ES" sz="1350" dirty="0"/>
          </a:p>
        </p:txBody>
      </p:sp>
      <p:pic>
        <p:nvPicPr>
          <p:cNvPr id="60" name="Graphic 4" descr="Atenció!">
            <a:extLst>
              <a:ext uri="{FF2B5EF4-FFF2-40B4-BE49-F238E27FC236}">
                <a16:creationId xmlns:a16="http://schemas.microsoft.com/office/drawing/2014/main" id="{39AA35EF-8AFF-481D-89A1-02D0504942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6249" y="2880969"/>
            <a:ext cx="344283" cy="344283"/>
          </a:xfrm>
          <a:prstGeom prst="rect">
            <a:avLst/>
          </a:prstGeom>
        </p:spPr>
      </p:pic>
      <p:sp>
        <p:nvSpPr>
          <p:cNvPr id="58" name="TextBox 2">
            <a:extLst>
              <a:ext uri="{FF2B5EF4-FFF2-40B4-BE49-F238E27FC236}">
                <a16:creationId xmlns:a16="http://schemas.microsoft.com/office/drawing/2014/main" id="{B895D779-202A-4307-8A77-1327EFE964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698139" y="2886833"/>
            <a:ext cx="601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De tot l’any, encara que el projecte només s’executi uns mesos dins d’un any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9A84FAD-85E6-4627-8560-C4C5EECFD67D}"/>
              </a:ext>
            </a:extLst>
          </p:cNvPr>
          <p:cNvSpPr txBox="1">
            <a:spLocks/>
          </p:cNvSpPr>
          <p:nvPr/>
        </p:nvSpPr>
        <p:spPr>
          <a:xfrm>
            <a:off x="2721266" y="3457291"/>
            <a:ext cx="6346518" cy="6869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Rebut de Liquidació de Cotitzacions </a:t>
            </a:r>
            <a:r>
              <a:rPr lang="ca-ES" sz="1350" dirty="0"/>
              <a:t>(RLC) i </a:t>
            </a:r>
            <a:r>
              <a:rPr lang="ca-ES" sz="1350" b="1" dirty="0"/>
              <a:t>Relació Nominal de Treballadors </a:t>
            </a:r>
            <a:r>
              <a:rPr lang="ca-ES" sz="1350" dirty="0"/>
              <a:t>(RNT)</a:t>
            </a:r>
            <a:r>
              <a:rPr lang="ca-ES" sz="1350" b="1" dirty="0"/>
              <a:t> </a:t>
            </a:r>
            <a:r>
              <a:rPr lang="ca-ES" sz="1350" dirty="0"/>
              <a:t>validats per la Seguretat Social corresponent a les nòmines presentades</a:t>
            </a:r>
          </a:p>
        </p:txBody>
      </p:sp>
      <p:pic>
        <p:nvPicPr>
          <p:cNvPr id="105" name="Graphic 4" descr="Atenció!">
            <a:extLst>
              <a:ext uri="{FF2B5EF4-FFF2-40B4-BE49-F238E27FC236}">
                <a16:creationId xmlns:a16="http://schemas.microsoft.com/office/drawing/2014/main" id="{5CD011A2-EC25-4088-8D0E-C29E37005F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4884" y="4081956"/>
            <a:ext cx="344283" cy="344283"/>
          </a:xfrm>
          <a:prstGeom prst="rect">
            <a:avLst/>
          </a:prstGeom>
        </p:spPr>
      </p:pic>
      <p:sp>
        <p:nvSpPr>
          <p:cNvPr id="104" name="TextBox 2">
            <a:extLst>
              <a:ext uri="{FF2B5EF4-FFF2-40B4-BE49-F238E27FC236}">
                <a16:creationId xmlns:a16="http://schemas.microsoft.com/office/drawing/2014/main" id="{49184606-E996-48F2-804F-FA14E6B653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709431" y="4090095"/>
            <a:ext cx="59811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350" dirty="0">
                <a:solidFill>
                  <a:srgbClr val="FF0000"/>
                </a:solidFill>
              </a:rPr>
              <a:t>El RLC haurà d’estar segellat o mecanitzat pel banc o acompanyat del justificant d’ingrés bancari</a:t>
            </a:r>
          </a:p>
          <a:p>
            <a:pPr algn="just"/>
            <a:r>
              <a:rPr lang="ca-ES" sz="1350" dirty="0">
                <a:solidFill>
                  <a:srgbClr val="FF0000"/>
                </a:solidFill>
              </a:rPr>
              <a:t>La RNT de tot l’any, encara que el projecte només s’executi uns mesos dins d’un any</a:t>
            </a:r>
          </a:p>
        </p:txBody>
      </p:sp>
      <p:pic>
        <p:nvPicPr>
          <p:cNvPr id="51" name="Graphic 26">
            <a:extLst>
              <a:ext uri="{FF2B5EF4-FFF2-40B4-BE49-F238E27FC236}">
                <a16:creationId xmlns:a16="http://schemas.microsoft.com/office/drawing/2014/main" id="{93002C0B-F838-4DD4-9025-D61A54EDF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4709" y="3437730"/>
            <a:ext cx="426557" cy="426557"/>
          </a:xfrm>
          <a:prstGeom prst="rect">
            <a:avLst/>
          </a:prstGeom>
        </p:spPr>
      </p:pic>
      <p:grpSp>
        <p:nvGrpSpPr>
          <p:cNvPr id="77" name="Group 52">
            <a:extLst>
              <a:ext uri="{FF2B5EF4-FFF2-40B4-BE49-F238E27FC236}">
                <a16:creationId xmlns:a16="http://schemas.microsoft.com/office/drawing/2014/main" id="{348C291A-89A8-4507-AB77-2082BA2B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86126" y="3477590"/>
            <a:ext cx="410055" cy="429057"/>
            <a:chOff x="-94408" y="2761858"/>
            <a:chExt cx="1488797" cy="1488797"/>
          </a:xfrm>
        </p:grpSpPr>
        <p:sp>
          <p:nvSpPr>
            <p:cNvPr id="78" name="Rectangle: Rounded Corners 53">
              <a:extLst>
                <a:ext uri="{FF2B5EF4-FFF2-40B4-BE49-F238E27FC236}">
                  <a16:creationId xmlns:a16="http://schemas.microsoft.com/office/drawing/2014/main" id="{A3716D02-62AB-4A88-A310-F866140D9A17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79" name="Graphic 54" descr="Clipboard Mixed with solid fill">
              <a:extLst>
                <a:ext uri="{FF2B5EF4-FFF2-40B4-BE49-F238E27FC236}">
                  <a16:creationId xmlns:a16="http://schemas.microsoft.com/office/drawing/2014/main" id="{3D0A44EF-17C0-4F19-844D-FC546AEED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14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5" name="Gràfic 4">
            <a:extLst>
              <a:ext uri="{FF2B5EF4-FFF2-40B4-BE49-F238E27FC236}">
                <a16:creationId xmlns:a16="http://schemas.microsoft.com/office/drawing/2014/main" id="{3114D675-BCBF-453B-8F04-1C71A4A9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61966" y="2398117"/>
            <a:ext cx="382111" cy="382111"/>
          </a:xfrm>
          <a:prstGeom prst="rect">
            <a:avLst/>
          </a:prstGeom>
        </p:spPr>
      </p:pic>
      <p:pic>
        <p:nvPicPr>
          <p:cNvPr id="56" name="Gràfic 55">
            <a:extLst>
              <a:ext uri="{FF2B5EF4-FFF2-40B4-BE49-F238E27FC236}">
                <a16:creationId xmlns:a16="http://schemas.microsoft.com/office/drawing/2014/main" id="{07462309-74B0-49C3-8C5D-4A6E677D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7344" y="3284984"/>
            <a:ext cx="805111" cy="805111"/>
          </a:xfrm>
          <a:prstGeom prst="rect">
            <a:avLst/>
          </a:prstGeom>
        </p:spPr>
      </p:pic>
      <p:pic>
        <p:nvPicPr>
          <p:cNvPr id="57" name="Gràfic 56">
            <a:extLst>
              <a:ext uri="{FF2B5EF4-FFF2-40B4-BE49-F238E27FC236}">
                <a16:creationId xmlns:a16="http://schemas.microsoft.com/office/drawing/2014/main" id="{87A7CFE9-3CDC-4F91-9756-7D71EF271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05087" y="3293346"/>
            <a:ext cx="762718" cy="762718"/>
          </a:xfrm>
          <a:prstGeom prst="rect">
            <a:avLst/>
          </a:prstGeom>
        </p:spPr>
      </p:pic>
      <p:pic>
        <p:nvPicPr>
          <p:cNvPr id="132" name="Graphic 15">
            <a:extLst>
              <a:ext uri="{FF2B5EF4-FFF2-40B4-BE49-F238E27FC236}">
                <a16:creationId xmlns:a16="http://schemas.microsoft.com/office/drawing/2014/main" id="{A2E133B9-6038-481E-9185-B01A9FB6E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8282" y="4932345"/>
            <a:ext cx="426557" cy="426557"/>
          </a:xfrm>
          <a:prstGeom prst="rect">
            <a:avLst/>
          </a:prstGeom>
        </p:spPr>
      </p:pic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FF38B210-C9F9-40E1-96FA-47EBC89C7098}"/>
              </a:ext>
            </a:extLst>
          </p:cNvPr>
          <p:cNvSpPr txBox="1">
            <a:spLocks/>
          </p:cNvSpPr>
          <p:nvPr/>
        </p:nvSpPr>
        <p:spPr>
          <a:xfrm>
            <a:off x="2724967" y="4989124"/>
            <a:ext cx="614340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23" action="ppaction://hlinksldjump"/>
              </a:rPr>
              <a:t>Veure secció específica</a:t>
            </a:r>
            <a:endParaRPr lang="ca-ES" sz="1350" b="1" dirty="0"/>
          </a:p>
        </p:txBody>
      </p:sp>
      <p:grpSp>
        <p:nvGrpSpPr>
          <p:cNvPr id="134" name="Group 52">
            <a:extLst>
              <a:ext uri="{FF2B5EF4-FFF2-40B4-BE49-F238E27FC236}">
                <a16:creationId xmlns:a16="http://schemas.microsoft.com/office/drawing/2014/main" id="{26D0D893-9E42-47B7-A83E-66BE9420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0060" y="4857286"/>
            <a:ext cx="410055" cy="429057"/>
            <a:chOff x="-94408" y="2761858"/>
            <a:chExt cx="1488797" cy="1488797"/>
          </a:xfrm>
        </p:grpSpPr>
        <p:sp>
          <p:nvSpPr>
            <p:cNvPr id="135" name="Rectangle: Rounded Corners 53">
              <a:extLst>
                <a:ext uri="{FF2B5EF4-FFF2-40B4-BE49-F238E27FC236}">
                  <a16:creationId xmlns:a16="http://schemas.microsoft.com/office/drawing/2014/main" id="{2EF26163-2E01-4991-B543-0CE529E6E3BB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36" name="Graphic 54" descr="Clipboard Mixed with solid fill">
              <a:extLst>
                <a:ext uri="{FF2B5EF4-FFF2-40B4-BE49-F238E27FC236}">
                  <a16:creationId xmlns:a16="http://schemas.microsoft.com/office/drawing/2014/main" id="{659E9CF6-AE9D-495D-8FDF-451E14A0B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DFD552A-881E-49F7-9A55-64CD345A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0682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92894" y="2564904"/>
            <a:ext cx="0" cy="273630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82566" y="1289837"/>
            <a:ext cx="1961434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a 13.6</a:t>
            </a:r>
          </a:p>
        </p:txBody>
      </p:sp>
      <p:grpSp>
        <p:nvGrpSpPr>
          <p:cNvPr id="59" name="Group 5" descr="Enllaç cap a les bases reguladores">
            <a:extLst>
              <a:ext uri="{FF2B5EF4-FFF2-40B4-BE49-F238E27FC236}">
                <a16:creationId xmlns:a16="http://schemas.microsoft.com/office/drawing/2014/main" id="{29C38996-AA26-4B17-A42C-911AE17E4E96}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2C13C12-D168-4F76-8BFF-229187E6158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7" descr="Link">
              <a:hlinkClick r:id="rId4"/>
              <a:extLst>
                <a:ext uri="{FF2B5EF4-FFF2-40B4-BE49-F238E27FC236}">
                  <a16:creationId xmlns:a16="http://schemas.microsoft.com/office/drawing/2014/main" id="{2748F286-745B-4798-B749-1BD6BBF8A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3DFEB4-7234-4030-AFB4-D6200479708F}"/>
              </a:ext>
            </a:extLst>
          </p:cNvPr>
          <p:cNvSpPr txBox="1"/>
          <p:nvPr/>
        </p:nvSpPr>
        <p:spPr>
          <a:xfrm>
            <a:off x="200177" y="1751692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Hores del personal</a:t>
            </a:r>
          </a:p>
        </p:txBody>
      </p:sp>
      <p:pic>
        <p:nvPicPr>
          <p:cNvPr id="127" name="Graphic 4" descr="Atenció!">
            <a:extLst>
              <a:ext uri="{FF2B5EF4-FFF2-40B4-BE49-F238E27FC236}">
                <a16:creationId xmlns:a16="http://schemas.microsoft.com/office/drawing/2014/main" id="{970C2607-C1B1-4B76-8DA2-19240FE106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020" y="4312453"/>
            <a:ext cx="344283" cy="344283"/>
          </a:xfrm>
          <a:prstGeom prst="rect">
            <a:avLst/>
          </a:prstGeom>
        </p:spPr>
      </p:pic>
      <p:sp>
        <p:nvSpPr>
          <p:cNvPr id="126" name="TextBox 2">
            <a:extLst>
              <a:ext uri="{FF2B5EF4-FFF2-40B4-BE49-F238E27FC236}">
                <a16:creationId xmlns:a16="http://schemas.microsoft.com/office/drawing/2014/main" id="{D483B298-9F3E-4922-B2C7-589C6DD802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2088" y="4676141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9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4AA712E-D243-4C71-9D06-0715FFDD2120}"/>
              </a:ext>
            </a:extLst>
          </p:cNvPr>
          <p:cNvSpPr txBox="1">
            <a:spLocks/>
          </p:cNvSpPr>
          <p:nvPr/>
        </p:nvSpPr>
        <p:spPr>
          <a:xfrm>
            <a:off x="2732999" y="2619348"/>
            <a:ext cx="5889316" cy="3093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Contracte </a:t>
            </a:r>
            <a:r>
              <a:rPr lang="ca-ES" sz="1350" dirty="0"/>
              <a:t>laboral de cada persona treballadora i </a:t>
            </a:r>
            <a:r>
              <a:rPr lang="ca-ES" sz="1350" b="1" dirty="0"/>
              <a:t>conveni </a:t>
            </a:r>
            <a:r>
              <a:rPr lang="ca-ES" sz="1350" dirty="0"/>
              <a:t>col·lectiu aplicable</a:t>
            </a:r>
          </a:p>
        </p:txBody>
      </p:sp>
      <p:pic>
        <p:nvPicPr>
          <p:cNvPr id="63" name="Graphic 26">
            <a:extLst>
              <a:ext uri="{FF2B5EF4-FFF2-40B4-BE49-F238E27FC236}">
                <a16:creationId xmlns:a16="http://schemas.microsoft.com/office/drawing/2014/main" id="{9439924D-4E43-4C2F-97E1-E50AF30A9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82460" y="2564904"/>
            <a:ext cx="426557" cy="426557"/>
          </a:xfrm>
          <a:prstGeom prst="rect">
            <a:avLst/>
          </a:prstGeom>
        </p:spPr>
      </p:pic>
      <p:pic>
        <p:nvPicPr>
          <p:cNvPr id="97" name="Graphic 79">
            <a:hlinkClick r:id="rId12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10" name="Gràfic 9">
            <a:extLst>
              <a:ext uri="{FF2B5EF4-FFF2-40B4-BE49-F238E27FC236}">
                <a16:creationId xmlns:a16="http://schemas.microsoft.com/office/drawing/2014/main" id="{90998721-94EA-4E22-A12A-37212099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00392" y="2463919"/>
            <a:ext cx="404688" cy="404688"/>
          </a:xfrm>
          <a:prstGeom prst="rect">
            <a:avLst/>
          </a:prstGeom>
        </p:spPr>
      </p:pic>
      <p:pic>
        <p:nvPicPr>
          <p:cNvPr id="56" name="Gràfic 55">
            <a:extLst>
              <a:ext uri="{FF2B5EF4-FFF2-40B4-BE49-F238E27FC236}">
                <a16:creationId xmlns:a16="http://schemas.microsoft.com/office/drawing/2014/main" id="{07462309-74B0-49C3-8C5D-4A6E677D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7344" y="3284984"/>
            <a:ext cx="805111" cy="805111"/>
          </a:xfrm>
          <a:prstGeom prst="rect">
            <a:avLst/>
          </a:prstGeom>
        </p:spPr>
      </p:pic>
      <p:pic>
        <p:nvPicPr>
          <p:cNvPr id="57" name="Gràfic 56">
            <a:extLst>
              <a:ext uri="{FF2B5EF4-FFF2-40B4-BE49-F238E27FC236}">
                <a16:creationId xmlns:a16="http://schemas.microsoft.com/office/drawing/2014/main" id="{87A7CFE9-3CDC-4F91-9756-7D71EF271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05087" y="3293346"/>
            <a:ext cx="762718" cy="762718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823639FC-9ECF-48D6-87FC-010EF4604D12}"/>
              </a:ext>
            </a:extLst>
          </p:cNvPr>
          <p:cNvSpPr txBox="1">
            <a:spLocks/>
          </p:cNvSpPr>
          <p:nvPr/>
        </p:nvSpPr>
        <p:spPr>
          <a:xfrm>
            <a:off x="2726298" y="3290289"/>
            <a:ext cx="6095444" cy="8224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Temporització mensual per cada any natural </a:t>
            </a:r>
            <a:r>
              <a:rPr lang="ca-ES" sz="1350" dirty="0"/>
              <a:t>de les hores imputades i les activitats realitzades pel personal. </a:t>
            </a:r>
            <a:r>
              <a:rPr lang="ca-ES" sz="1350" b="1" dirty="0"/>
              <a:t>Signat digitalment </a:t>
            </a:r>
            <a:r>
              <a:rPr lang="ca-ES" sz="1350" dirty="0"/>
              <a:t>per la persona representant legal i la persona treballadora</a:t>
            </a:r>
          </a:p>
        </p:txBody>
      </p:sp>
      <p:pic>
        <p:nvPicPr>
          <p:cNvPr id="76" name="Graphic 15">
            <a:extLst>
              <a:ext uri="{FF2B5EF4-FFF2-40B4-BE49-F238E27FC236}">
                <a16:creationId xmlns:a16="http://schemas.microsoft.com/office/drawing/2014/main" id="{401055D0-A257-46A7-B5BA-8769CA7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9741" y="3242276"/>
            <a:ext cx="426557" cy="426557"/>
          </a:xfrm>
          <a:prstGeom prst="rect">
            <a:avLst/>
          </a:prstGeom>
        </p:spPr>
      </p:pic>
      <p:pic>
        <p:nvPicPr>
          <p:cNvPr id="11" name="Gràfic 10">
            <a:extLst>
              <a:ext uri="{FF2B5EF4-FFF2-40B4-BE49-F238E27FC236}">
                <a16:creationId xmlns:a16="http://schemas.microsoft.com/office/drawing/2014/main" id="{908FDAA7-1772-401A-9950-97DC9977F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10525" y="4304290"/>
            <a:ext cx="435962" cy="435962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91FEC4C5-4F85-4515-A8ED-097AEC4E2B4B}"/>
              </a:ext>
            </a:extLst>
          </p:cNvPr>
          <p:cNvSpPr txBox="1"/>
          <p:nvPr/>
        </p:nvSpPr>
        <p:spPr>
          <a:xfrm>
            <a:off x="6556395" y="4334948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85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AB367A87-F6E2-46A1-A5FC-585AC26BB386}"/>
              </a:ext>
            </a:extLst>
          </p:cNvPr>
          <p:cNvGrpSpPr>
            <a:grpSpLocks noChangeAspect="1"/>
          </p:cNvGrpSpPr>
          <p:nvPr/>
        </p:nvGrpSpPr>
        <p:grpSpPr>
          <a:xfrm>
            <a:off x="6261933" y="4312453"/>
            <a:ext cx="308142" cy="308142"/>
            <a:chOff x="9381248" y="3637015"/>
            <a:chExt cx="684000" cy="684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EF4D2E3-6136-4D31-A1CC-FBCA7FFF1A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88" name="Graphic 66" descr="Link">
              <a:hlinkClick r:id="rId23"/>
              <a:extLst>
                <a:ext uri="{FF2B5EF4-FFF2-40B4-BE49-F238E27FC236}">
                  <a16:creationId xmlns:a16="http://schemas.microsoft.com/office/drawing/2014/main" id="{6D82D8BD-2800-4B1C-985E-74AF818DE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pSp>
        <p:nvGrpSpPr>
          <p:cNvPr id="89" name="Group 20">
            <a:extLst>
              <a:ext uri="{FF2B5EF4-FFF2-40B4-BE49-F238E27FC236}">
                <a16:creationId xmlns:a16="http://schemas.microsoft.com/office/drawing/2014/main" id="{3BE21E86-22D8-4C87-87AF-C5846A1F5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953077" y="4042583"/>
            <a:ext cx="640792" cy="623248"/>
            <a:chOff x="731578" y="1599665"/>
            <a:chExt cx="1489108" cy="1448339"/>
          </a:xfrm>
        </p:grpSpPr>
        <p:grpSp>
          <p:nvGrpSpPr>
            <p:cNvPr id="90" name="Group 21">
              <a:extLst>
                <a:ext uri="{FF2B5EF4-FFF2-40B4-BE49-F238E27FC236}">
                  <a16:creationId xmlns:a16="http://schemas.microsoft.com/office/drawing/2014/main" id="{9E41FD10-160C-4707-A8E0-9D6F2060F864}"/>
                </a:ext>
              </a:extLst>
            </p:cNvPr>
            <p:cNvGrpSpPr/>
            <p:nvPr/>
          </p:nvGrpSpPr>
          <p:grpSpPr>
            <a:xfrm>
              <a:off x="731578" y="1599665"/>
              <a:ext cx="1489108" cy="1448339"/>
              <a:chOff x="731578" y="1599665"/>
              <a:chExt cx="1489108" cy="1448339"/>
            </a:xfrm>
          </p:grpSpPr>
          <p:sp>
            <p:nvSpPr>
              <p:cNvPr id="108" name="Flowchart: Delay 23">
                <a:extLst>
                  <a:ext uri="{FF2B5EF4-FFF2-40B4-BE49-F238E27FC236}">
                    <a16:creationId xmlns:a16="http://schemas.microsoft.com/office/drawing/2014/main" id="{2A4A7592-9417-491D-BFA2-E58D11F1F488}"/>
                  </a:ext>
                </a:extLst>
              </p:cNvPr>
              <p:cNvSpPr/>
              <p:nvPr/>
            </p:nvSpPr>
            <p:spPr>
              <a:xfrm rot="16200000">
                <a:off x="1120025" y="1951505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09" name="Group 24">
                <a:extLst>
                  <a:ext uri="{FF2B5EF4-FFF2-40B4-BE49-F238E27FC236}">
                    <a16:creationId xmlns:a16="http://schemas.microsoft.com/office/drawing/2014/main" id="{D1B3B4A8-ABCC-4F9A-93A7-942C1F2C123A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10" name="Freeform: Shape 25">
                  <a:extLst>
                    <a:ext uri="{FF2B5EF4-FFF2-40B4-BE49-F238E27FC236}">
                      <a16:creationId xmlns:a16="http://schemas.microsoft.com/office/drawing/2014/main" id="{8F57BA8E-CBA8-400E-9E4C-36491A1EDF78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11" name="Freeform: Shape 27">
                  <a:extLst>
                    <a:ext uri="{FF2B5EF4-FFF2-40B4-BE49-F238E27FC236}">
                      <a16:creationId xmlns:a16="http://schemas.microsoft.com/office/drawing/2014/main" id="{916DA877-0607-4817-BC64-1957CA3A0AAE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 dirty="0"/>
                </a:p>
              </p:txBody>
            </p:sp>
            <p:sp>
              <p:nvSpPr>
                <p:cNvPr id="112" name="Freeform: Shape 28">
                  <a:extLst>
                    <a:ext uri="{FF2B5EF4-FFF2-40B4-BE49-F238E27FC236}">
                      <a16:creationId xmlns:a16="http://schemas.microsoft.com/office/drawing/2014/main" id="{A7FD2A5C-4B92-4A87-B5D4-69D0BAC95733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13" name="Freeform: Shape 29">
                  <a:extLst>
                    <a:ext uri="{FF2B5EF4-FFF2-40B4-BE49-F238E27FC236}">
                      <a16:creationId xmlns:a16="http://schemas.microsoft.com/office/drawing/2014/main" id="{890B50FF-C23C-4BA5-9B3B-F604B53374D7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91" name="Graphic 49" descr="Employee badge">
              <a:extLst>
                <a:ext uri="{FF2B5EF4-FFF2-40B4-BE49-F238E27FC236}">
                  <a16:creationId xmlns:a16="http://schemas.microsoft.com/office/drawing/2014/main" id="{E43EFB0D-A1B7-48F9-A209-7F24BD5B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830666" y="2719420"/>
              <a:ext cx="272079" cy="258020"/>
            </a:xfrm>
            <a:prstGeom prst="rect">
              <a:avLst/>
            </a:prstGeom>
          </p:spPr>
        </p:pic>
      </p:grpSp>
      <p:grpSp>
        <p:nvGrpSpPr>
          <p:cNvPr id="114" name="Group 140">
            <a:extLst>
              <a:ext uri="{FF2B5EF4-FFF2-40B4-BE49-F238E27FC236}">
                <a16:creationId xmlns:a16="http://schemas.microsoft.com/office/drawing/2014/main" id="{A4E617CB-4145-4004-8DD7-C3BFF68B8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16291" y="4035287"/>
            <a:ext cx="657920" cy="623967"/>
            <a:chOff x="735739" y="1599665"/>
            <a:chExt cx="1527152" cy="1448339"/>
          </a:xfrm>
        </p:grpSpPr>
        <p:grpSp>
          <p:nvGrpSpPr>
            <p:cNvPr id="115" name="Group 141">
              <a:extLst>
                <a:ext uri="{FF2B5EF4-FFF2-40B4-BE49-F238E27FC236}">
                  <a16:creationId xmlns:a16="http://schemas.microsoft.com/office/drawing/2014/main" id="{57714B33-7987-4BD9-B36F-EECA47D542AB}"/>
                </a:ext>
              </a:extLst>
            </p:cNvPr>
            <p:cNvGrpSpPr/>
            <p:nvPr/>
          </p:nvGrpSpPr>
          <p:grpSpPr>
            <a:xfrm>
              <a:off x="735739" y="1599665"/>
              <a:ext cx="1527152" cy="1448339"/>
              <a:chOff x="735739" y="1599665"/>
              <a:chExt cx="1527152" cy="1448339"/>
            </a:xfrm>
          </p:grpSpPr>
          <p:sp>
            <p:nvSpPr>
              <p:cNvPr id="117" name="Flowchart: Delay 143">
                <a:extLst>
                  <a:ext uri="{FF2B5EF4-FFF2-40B4-BE49-F238E27FC236}">
                    <a16:creationId xmlns:a16="http://schemas.microsoft.com/office/drawing/2014/main" id="{FC151F4F-9661-4C09-AC89-6847876FD942}"/>
                  </a:ext>
                </a:extLst>
              </p:cNvPr>
              <p:cNvSpPr/>
              <p:nvPr/>
            </p:nvSpPr>
            <p:spPr>
              <a:xfrm rot="16200000">
                <a:off x="1166393" y="1951503"/>
                <a:ext cx="708052" cy="1484945"/>
              </a:xfrm>
              <a:prstGeom prst="flowChartDelay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grpSp>
            <p:nvGrpSpPr>
              <p:cNvPr id="118" name="Group 144">
                <a:extLst>
                  <a:ext uri="{FF2B5EF4-FFF2-40B4-BE49-F238E27FC236}">
                    <a16:creationId xmlns:a16="http://schemas.microsoft.com/office/drawing/2014/main" id="{35571AFF-6475-45B8-9F20-A1E5D862DC60}"/>
                  </a:ext>
                </a:extLst>
              </p:cNvPr>
              <p:cNvGrpSpPr/>
              <p:nvPr/>
            </p:nvGrpSpPr>
            <p:grpSpPr>
              <a:xfrm>
                <a:off x="735739" y="1599665"/>
                <a:ext cx="1484947" cy="1448339"/>
                <a:chOff x="8695770" y="3464604"/>
                <a:chExt cx="741735" cy="762871"/>
              </a:xfrm>
              <a:solidFill>
                <a:srgbClr val="798BBC"/>
              </a:solidFill>
            </p:grpSpPr>
            <p:sp>
              <p:nvSpPr>
                <p:cNvPr id="119" name="Freeform: Shape 145">
                  <a:extLst>
                    <a:ext uri="{FF2B5EF4-FFF2-40B4-BE49-F238E27FC236}">
                      <a16:creationId xmlns:a16="http://schemas.microsoft.com/office/drawing/2014/main" id="{4BE9647D-6181-409A-B742-8390D45EB345}"/>
                    </a:ext>
                  </a:extLst>
                </p:cNvPr>
                <p:cNvSpPr/>
                <p:nvPr/>
              </p:nvSpPr>
              <p:spPr>
                <a:xfrm>
                  <a:off x="8878086" y="3464604"/>
                  <a:ext cx="372946" cy="372946"/>
                </a:xfrm>
                <a:custGeom>
                  <a:avLst/>
                  <a:gdLst>
                    <a:gd name="connsiteX0" fmla="*/ 372947 w 372946"/>
                    <a:gd name="connsiteY0" fmla="*/ 186473 h 372946"/>
                    <a:gd name="connsiteX1" fmla="*/ 186473 w 372946"/>
                    <a:gd name="connsiteY1" fmla="*/ 372947 h 372946"/>
                    <a:gd name="connsiteX2" fmla="*/ 0 w 372946"/>
                    <a:gd name="connsiteY2" fmla="*/ 186473 h 372946"/>
                    <a:gd name="connsiteX3" fmla="*/ 186473 w 372946"/>
                    <a:gd name="connsiteY3" fmla="*/ 0 h 372946"/>
                    <a:gd name="connsiteX4" fmla="*/ 372947 w 372946"/>
                    <a:gd name="connsiteY4" fmla="*/ 186473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946" h="372946">
                      <a:moveTo>
                        <a:pt x="372947" y="186473"/>
                      </a:moveTo>
                      <a:cubicBezTo>
                        <a:pt x="372947" y="289460"/>
                        <a:pt x="289460" y="372947"/>
                        <a:pt x="186473" y="372947"/>
                      </a:cubicBezTo>
                      <a:cubicBezTo>
                        <a:pt x="83487" y="372947"/>
                        <a:pt x="0" y="289460"/>
                        <a:pt x="0" y="186473"/>
                      </a:cubicBezTo>
                      <a:cubicBezTo>
                        <a:pt x="0" y="83487"/>
                        <a:pt x="83487" y="0"/>
                        <a:pt x="186473" y="0"/>
                      </a:cubicBezTo>
                      <a:cubicBezTo>
                        <a:pt x="289460" y="0"/>
                        <a:pt x="372947" y="83487"/>
                        <a:pt x="372947" y="186473"/>
                      </a:cubicBezTo>
                      <a:close/>
                    </a:path>
                  </a:pathLst>
                </a:custGeom>
                <a:solidFill>
                  <a:schemeClr val="bg2">
                    <a:lumMod val="65000"/>
                  </a:schemeClr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0" name="Freeform: Shape 146">
                  <a:extLst>
                    <a:ext uri="{FF2B5EF4-FFF2-40B4-BE49-F238E27FC236}">
                      <a16:creationId xmlns:a16="http://schemas.microsoft.com/office/drawing/2014/main" id="{875EE7C1-D48F-4E48-8E45-D801BBFB3926}"/>
                    </a:ext>
                  </a:extLst>
                </p:cNvPr>
                <p:cNvSpPr/>
                <p:nvPr/>
              </p:nvSpPr>
              <p:spPr>
                <a:xfrm>
                  <a:off x="8946848" y="3854529"/>
                  <a:ext cx="236588" cy="372946"/>
                </a:xfrm>
                <a:custGeom>
                  <a:avLst/>
                  <a:gdLst>
                    <a:gd name="connsiteX0" fmla="*/ 82748 w 236588"/>
                    <a:gd name="connsiteY0" fmla="*/ 256401 h 372946"/>
                    <a:gd name="connsiteX1" fmla="*/ 82748 w 236588"/>
                    <a:gd name="connsiteY1" fmla="*/ 372947 h 372946"/>
                    <a:gd name="connsiteX2" fmla="*/ 152675 w 236588"/>
                    <a:gd name="connsiteY2" fmla="*/ 372947 h 372946"/>
                    <a:gd name="connsiteX3" fmla="*/ 152675 w 236588"/>
                    <a:gd name="connsiteY3" fmla="*/ 256401 h 372946"/>
                    <a:gd name="connsiteX4" fmla="*/ 236588 w 236588"/>
                    <a:gd name="connsiteY4" fmla="*/ 13986 h 372946"/>
                    <a:gd name="connsiteX5" fmla="*/ 117711 w 236588"/>
                    <a:gd name="connsiteY5" fmla="*/ 0 h 372946"/>
                    <a:gd name="connsiteX6" fmla="*/ 0 w 236588"/>
                    <a:gd name="connsiteY6" fmla="*/ 13986 h 372946"/>
                    <a:gd name="connsiteX7" fmla="*/ 82748 w 236588"/>
                    <a:gd name="connsiteY7" fmla="*/ 256401 h 37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588" h="372946">
                      <a:moveTo>
                        <a:pt x="82748" y="256401"/>
                      </a:moveTo>
                      <a:lnTo>
                        <a:pt x="82748" y="372947"/>
                      </a:lnTo>
                      <a:lnTo>
                        <a:pt x="152675" y="372947"/>
                      </a:lnTo>
                      <a:lnTo>
                        <a:pt x="152675" y="256401"/>
                      </a:lnTo>
                      <a:lnTo>
                        <a:pt x="236588" y="13986"/>
                      </a:lnTo>
                      <a:cubicBezTo>
                        <a:pt x="196962" y="4662"/>
                        <a:pt x="157337" y="0"/>
                        <a:pt x="117711" y="0"/>
                      </a:cubicBezTo>
                      <a:cubicBezTo>
                        <a:pt x="78086" y="0"/>
                        <a:pt x="38460" y="4662"/>
                        <a:pt x="0" y="13986"/>
                      </a:cubicBezTo>
                      <a:lnTo>
                        <a:pt x="82748" y="25640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1" name="Freeform: Shape 147">
                  <a:extLst>
                    <a:ext uri="{FF2B5EF4-FFF2-40B4-BE49-F238E27FC236}">
                      <a16:creationId xmlns:a16="http://schemas.microsoft.com/office/drawing/2014/main" id="{C2422A8F-25FC-4DB3-9909-AFABE25C9215}"/>
                    </a:ext>
                  </a:extLst>
                </p:cNvPr>
                <p:cNvSpPr/>
                <p:nvPr/>
              </p:nvSpPr>
              <p:spPr>
                <a:xfrm>
                  <a:off x="9122832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  <p:sp>
              <p:nvSpPr>
                <p:cNvPr id="122" name="Freeform: Shape 148">
                  <a:extLst>
                    <a:ext uri="{FF2B5EF4-FFF2-40B4-BE49-F238E27FC236}">
                      <a16:creationId xmlns:a16="http://schemas.microsoft.com/office/drawing/2014/main" id="{4EACBF87-AE5D-4ACA-94EA-526B86A6E197}"/>
                    </a:ext>
                  </a:extLst>
                </p:cNvPr>
                <p:cNvSpPr/>
                <p:nvPr/>
              </p:nvSpPr>
              <p:spPr>
                <a:xfrm flipH="1">
                  <a:off x="8695770" y="3881334"/>
                  <a:ext cx="314673" cy="346141"/>
                </a:xfrm>
                <a:custGeom>
                  <a:avLst/>
                  <a:gdLst>
                    <a:gd name="connsiteX0" fmla="*/ 277379 w 314673"/>
                    <a:gd name="connsiteY0" fmla="*/ 85078 h 346141"/>
                    <a:gd name="connsiteX1" fmla="*/ 106057 w 314673"/>
                    <a:gd name="connsiteY1" fmla="*/ 0 h 346141"/>
                    <a:gd name="connsiteX2" fmla="*/ 108388 w 314673"/>
                    <a:gd name="connsiteY2" fmla="*/ 99064 h 346141"/>
                    <a:gd name="connsiteX3" fmla="*/ 37295 w 314673"/>
                    <a:gd name="connsiteY3" fmla="*/ 92071 h 346141"/>
                    <a:gd name="connsiteX4" fmla="*/ 37295 w 314673"/>
                    <a:gd name="connsiteY4" fmla="*/ 93237 h 346141"/>
                    <a:gd name="connsiteX5" fmla="*/ 83913 w 314673"/>
                    <a:gd name="connsiteY5" fmla="*/ 151510 h 346141"/>
                    <a:gd name="connsiteX6" fmla="*/ 0 w 314673"/>
                    <a:gd name="connsiteY6" fmla="*/ 240084 h 346141"/>
                    <a:gd name="connsiteX7" fmla="*/ 0 w 314673"/>
                    <a:gd name="connsiteY7" fmla="*/ 346141 h 346141"/>
                    <a:gd name="connsiteX8" fmla="*/ 314674 w 314673"/>
                    <a:gd name="connsiteY8" fmla="*/ 346141 h 346141"/>
                    <a:gd name="connsiteX9" fmla="*/ 314674 w 314673"/>
                    <a:gd name="connsiteY9" fmla="*/ 159668 h 346141"/>
                    <a:gd name="connsiteX10" fmla="*/ 277379 w 314673"/>
                    <a:gd name="connsiteY10" fmla="*/ 85078 h 346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673" h="346141">
                      <a:moveTo>
                        <a:pt x="277379" y="85078"/>
                      </a:moveTo>
                      <a:cubicBezTo>
                        <a:pt x="226099" y="45453"/>
                        <a:pt x="167826" y="17482"/>
                        <a:pt x="106057" y="0"/>
                      </a:cubicBezTo>
                      <a:lnTo>
                        <a:pt x="108388" y="99064"/>
                      </a:lnTo>
                      <a:lnTo>
                        <a:pt x="37295" y="92071"/>
                      </a:lnTo>
                      <a:lnTo>
                        <a:pt x="37295" y="93237"/>
                      </a:lnTo>
                      <a:lnTo>
                        <a:pt x="83913" y="151510"/>
                      </a:lnTo>
                      <a:lnTo>
                        <a:pt x="0" y="240084"/>
                      </a:lnTo>
                      <a:lnTo>
                        <a:pt x="0" y="346141"/>
                      </a:lnTo>
                      <a:lnTo>
                        <a:pt x="314674" y="346141"/>
                      </a:lnTo>
                      <a:lnTo>
                        <a:pt x="314674" y="159668"/>
                      </a:lnTo>
                      <a:cubicBezTo>
                        <a:pt x="313508" y="130531"/>
                        <a:pt x="300688" y="102560"/>
                        <a:pt x="277379" y="850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609" cap="flat">
                  <a:noFill/>
                  <a:prstDash val="solid"/>
                  <a:miter/>
                </a:ln>
              </p:spPr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350"/>
                </a:p>
              </p:txBody>
            </p:sp>
          </p:grpSp>
        </p:grpSp>
        <p:pic>
          <p:nvPicPr>
            <p:cNvPr id="116" name="Graphic 142" descr="Employee badge">
              <a:extLst>
                <a:ext uri="{FF2B5EF4-FFF2-40B4-BE49-F238E27FC236}">
                  <a16:creationId xmlns:a16="http://schemas.microsoft.com/office/drawing/2014/main" id="{4D310C15-96BA-4A8B-BF6B-DE5B33865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830666" y="2719419"/>
              <a:ext cx="272079" cy="258019"/>
            </a:xfrm>
            <a:prstGeom prst="rect">
              <a:avLst/>
            </a:prstGeom>
          </p:spPr>
        </p:pic>
      </p:grpSp>
      <p:pic>
        <p:nvPicPr>
          <p:cNvPr id="123" name="Graphic 51">
            <a:extLst>
              <a:ext uri="{FF2B5EF4-FFF2-40B4-BE49-F238E27FC236}">
                <a16:creationId xmlns:a16="http://schemas.microsoft.com/office/drawing/2014/main" id="{5421B2AE-40EE-44C7-83CE-AA482892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11997" y="4197620"/>
            <a:ext cx="574575" cy="574575"/>
          </a:xfrm>
          <a:prstGeom prst="rect">
            <a:avLst/>
          </a:prstGeom>
        </p:spPr>
      </p:pic>
      <p:pic>
        <p:nvPicPr>
          <p:cNvPr id="124" name="Graphic 66">
            <a:extLst>
              <a:ext uri="{FF2B5EF4-FFF2-40B4-BE49-F238E27FC236}">
                <a16:creationId xmlns:a16="http://schemas.microsoft.com/office/drawing/2014/main" id="{E5F4EE0A-9663-4650-8BB6-341A73E66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76481" y="4193870"/>
            <a:ext cx="394994" cy="394994"/>
          </a:xfrm>
          <a:prstGeom prst="rect">
            <a:avLst/>
          </a:prstGeom>
        </p:spPr>
      </p:pic>
      <p:pic>
        <p:nvPicPr>
          <p:cNvPr id="125" name="Graphic 66">
            <a:extLst>
              <a:ext uri="{FF2B5EF4-FFF2-40B4-BE49-F238E27FC236}">
                <a16:creationId xmlns:a16="http://schemas.microsoft.com/office/drawing/2014/main" id="{C8BCD743-566A-46B2-BB0E-D2DBFC30B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4638083" y="4200714"/>
            <a:ext cx="367615" cy="394994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8CB67F8-C5CB-4F21-9E9B-F86EC1E8C779}"/>
              </a:ext>
            </a:extLst>
          </p:cNvPr>
          <p:cNvSpPr txBox="1">
            <a:spLocks/>
          </p:cNvSpPr>
          <p:nvPr/>
        </p:nvSpPr>
        <p:spPr>
          <a:xfrm>
            <a:off x="2819029" y="4915448"/>
            <a:ext cx="6452228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Model d’Excel disponible de càlcul de despeses de personal</a:t>
            </a:r>
            <a:r>
              <a:rPr lang="ca-ES" sz="1350" dirty="0"/>
              <a:t>. </a:t>
            </a:r>
            <a:r>
              <a:rPr lang="ca-ES" sz="1350" dirty="0">
                <a:hlinkClick r:id="rId30" action="ppaction://hlinksldjump"/>
              </a:rPr>
              <a:t>Veure secció específica</a:t>
            </a:r>
            <a:endParaRPr lang="ca-ES" sz="1350" dirty="0"/>
          </a:p>
        </p:txBody>
      </p:sp>
      <p:pic>
        <p:nvPicPr>
          <p:cNvPr id="67" name="Graphic 11">
            <a:extLst>
              <a:ext uri="{FF2B5EF4-FFF2-40B4-BE49-F238E27FC236}">
                <a16:creationId xmlns:a16="http://schemas.microsoft.com/office/drawing/2014/main" id="{AB8550ED-69B4-4AD7-849E-748E987E3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44992" y="4864111"/>
            <a:ext cx="426557" cy="426557"/>
          </a:xfrm>
          <a:prstGeom prst="rect">
            <a:avLst/>
          </a:prstGeom>
        </p:spPr>
      </p:pic>
      <p:pic>
        <p:nvPicPr>
          <p:cNvPr id="70" name="Graphic 49">
            <a:extLst>
              <a:ext uri="{FF2B5EF4-FFF2-40B4-BE49-F238E27FC236}">
                <a16:creationId xmlns:a16="http://schemas.microsoft.com/office/drawing/2014/main" id="{C18D6144-5EBA-4EAF-9074-8E2CDD905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flipH="1">
            <a:off x="3457322" y="5303701"/>
            <a:ext cx="435786" cy="435786"/>
          </a:xfrm>
          <a:prstGeom prst="rect">
            <a:avLst/>
          </a:prstGeom>
        </p:spPr>
      </p:pic>
      <p:sp>
        <p:nvSpPr>
          <p:cNvPr id="72" name="Rectangle: Rounded Corners 52">
            <a:extLst>
              <a:ext uri="{FF2B5EF4-FFF2-40B4-BE49-F238E27FC236}">
                <a16:creationId xmlns:a16="http://schemas.microsoft.com/office/drawing/2014/main" id="{E3B69BA4-CDAE-47E7-9768-D234E291F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2336" y="5250048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98" name="TextBox 79">
            <a:extLst>
              <a:ext uri="{FF2B5EF4-FFF2-40B4-BE49-F238E27FC236}">
                <a16:creationId xmlns:a16="http://schemas.microsoft.com/office/drawing/2014/main" id="{459FA907-D633-402E-93EA-9172279480DF}"/>
              </a:ext>
            </a:extLst>
          </p:cNvPr>
          <p:cNvSpPr txBox="1"/>
          <p:nvPr/>
        </p:nvSpPr>
        <p:spPr>
          <a:xfrm>
            <a:off x="4362852" y="5391607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94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468C699E-A106-4FDC-A8BE-F0FAB0DD168B}"/>
              </a:ext>
            </a:extLst>
          </p:cNvPr>
          <p:cNvGrpSpPr>
            <a:grpSpLocks noChangeAspect="1"/>
          </p:cNvGrpSpPr>
          <p:nvPr/>
        </p:nvGrpSpPr>
        <p:grpSpPr>
          <a:xfrm>
            <a:off x="4087024" y="5367191"/>
            <a:ext cx="308142" cy="308142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6509F87-623F-4DF3-9B03-5F20D70D3B0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96" name="Graphic 66" descr="Link">
              <a:hlinkClick r:id="rId33"/>
              <a:extLst>
                <a:ext uri="{FF2B5EF4-FFF2-40B4-BE49-F238E27FC236}">
                  <a16:creationId xmlns:a16="http://schemas.microsoft.com/office/drawing/2014/main" id="{1B47029F-4B39-4CBE-803E-3DC990CA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E18E599-1F0B-47AB-BF84-DD2B1C7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4905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1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95088" y="1289837"/>
            <a:ext cx="19489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i 13.7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4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909CE691-E4B5-461C-BA82-4F4BE36D321D}"/>
              </a:ext>
            </a:extLst>
          </p:cNvPr>
          <p:cNvSpPr txBox="1"/>
          <p:nvPr/>
        </p:nvSpPr>
        <p:spPr>
          <a:xfrm>
            <a:off x="200177" y="1751692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Mobilitat</a:t>
            </a:r>
          </a:p>
        </p:txBody>
      </p:sp>
      <p:pic>
        <p:nvPicPr>
          <p:cNvPr id="59" name="Graphic 4" descr="Atenció!">
            <a:extLst>
              <a:ext uri="{FF2B5EF4-FFF2-40B4-BE49-F238E27FC236}">
                <a16:creationId xmlns:a16="http://schemas.microsoft.com/office/drawing/2014/main" id="{24E4053F-0DDE-4238-B9D6-E157026AF4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4020" y="4312453"/>
            <a:ext cx="344283" cy="344283"/>
          </a:xfrm>
          <a:prstGeom prst="rect">
            <a:avLst/>
          </a:prstGeom>
        </p:spPr>
      </p:pic>
      <p:sp>
        <p:nvSpPr>
          <p:cNvPr id="60" name="TextBox 2">
            <a:extLst>
              <a:ext uri="{FF2B5EF4-FFF2-40B4-BE49-F238E27FC236}">
                <a16:creationId xmlns:a16="http://schemas.microsoft.com/office/drawing/2014/main" id="{DD672E3F-A1A6-4396-95D4-48687F2999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2088" y="4676141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12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70493" y="2454132"/>
            <a:ext cx="426557" cy="426557"/>
          </a:xfrm>
          <a:prstGeom prst="rect">
            <a:avLst/>
          </a:prstGeom>
        </p:spPr>
      </p:pic>
      <p:pic>
        <p:nvPicPr>
          <p:cNvPr id="39" name="Gràfic 38">
            <a:extLst>
              <a:ext uri="{FF2B5EF4-FFF2-40B4-BE49-F238E27FC236}">
                <a16:creationId xmlns:a16="http://schemas.microsoft.com/office/drawing/2014/main" id="{DCD92F94-6910-4684-B9E1-B5B5CBE23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5602" y="3081742"/>
            <a:ext cx="575800" cy="575800"/>
          </a:xfrm>
          <a:prstGeom prst="rect">
            <a:avLst/>
          </a:prstGeom>
        </p:spPr>
      </p:pic>
      <p:pic>
        <p:nvPicPr>
          <p:cNvPr id="40" name="Gràfic 39">
            <a:extLst>
              <a:ext uri="{FF2B5EF4-FFF2-40B4-BE49-F238E27FC236}">
                <a16:creationId xmlns:a16="http://schemas.microsoft.com/office/drawing/2014/main" id="{771DD9E9-A9CF-4384-AE6A-C70CF5D8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9364" y="3429000"/>
            <a:ext cx="608318" cy="608318"/>
          </a:xfrm>
          <a:prstGeom prst="rect">
            <a:avLst/>
          </a:prstGeom>
        </p:spPr>
      </p:pic>
      <p:pic>
        <p:nvPicPr>
          <p:cNvPr id="41" name="Gràfic 40">
            <a:extLst>
              <a:ext uri="{FF2B5EF4-FFF2-40B4-BE49-F238E27FC236}">
                <a16:creationId xmlns:a16="http://schemas.microsoft.com/office/drawing/2014/main" id="{CF18E327-2688-4B66-90EF-2D4316B9F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14369" y="3812298"/>
            <a:ext cx="511464" cy="511464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D23F007-00DC-4787-8D1B-50559E862AA7}"/>
              </a:ext>
            </a:extLst>
          </p:cNvPr>
          <p:cNvSpPr txBox="1">
            <a:spLocks/>
          </p:cNvSpPr>
          <p:nvPr/>
        </p:nvSpPr>
        <p:spPr>
          <a:xfrm>
            <a:off x="2693443" y="2477108"/>
            <a:ext cx="6143406" cy="10525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Desplaçament</a:t>
            </a:r>
          </a:p>
          <a:p>
            <a:pPr algn="just"/>
            <a:r>
              <a:rPr lang="ca-ES" sz="1350" b="1" dirty="0"/>
              <a:t>Bitllets </a:t>
            </a:r>
            <a:r>
              <a:rPr lang="ca-ES" sz="1350" dirty="0"/>
              <a:t>originals o electrònics </a:t>
            </a:r>
            <a:r>
              <a:rPr lang="ca-ES" sz="1350" b="1" dirty="0"/>
              <a:t>i targes d’embarcament o confirmació electrònica </a:t>
            </a:r>
            <a:r>
              <a:rPr lang="ca-ES" sz="1350" dirty="0"/>
              <a:t>de la compra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9E7ECAF-987B-4BBA-AD00-A280C036EA1C}"/>
              </a:ext>
            </a:extLst>
          </p:cNvPr>
          <p:cNvSpPr txBox="1">
            <a:spLocks/>
          </p:cNvSpPr>
          <p:nvPr/>
        </p:nvSpPr>
        <p:spPr>
          <a:xfrm>
            <a:off x="2715663" y="3483668"/>
            <a:ext cx="6143406" cy="105250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Allotjament</a:t>
            </a:r>
          </a:p>
          <a:p>
            <a:pPr algn="just"/>
            <a:r>
              <a:rPr lang="ca-ES" sz="1350" b="1" dirty="0"/>
              <a:t>Factures d’hotel</a:t>
            </a:r>
            <a:r>
              <a:rPr lang="ca-ES" sz="1350" dirty="0"/>
              <a:t> amb el nom de la persona hostatjada i dates d’estada</a:t>
            </a:r>
            <a:r>
              <a:rPr lang="ca-ES" sz="1350" b="1" dirty="0"/>
              <a:t> o factura de l’agència de viatges </a:t>
            </a:r>
            <a:r>
              <a:rPr lang="ca-ES" sz="1350" dirty="0"/>
              <a:t>amb un certificat on hi consti el nom complet de la persona, les dates i el detall dels hotels on ha estat 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03FCFCB7-0EB3-4117-856C-D901AD5898A9}"/>
              </a:ext>
            </a:extLst>
          </p:cNvPr>
          <p:cNvSpPr txBox="1">
            <a:spLocks/>
          </p:cNvSpPr>
          <p:nvPr/>
        </p:nvSpPr>
        <p:spPr>
          <a:xfrm>
            <a:off x="2750823" y="4735253"/>
            <a:ext cx="6143406" cy="3954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Comprovants</a:t>
            </a:r>
            <a:r>
              <a:rPr lang="ca-ES" sz="1350" dirty="0"/>
              <a:t> de pagament bancari. </a:t>
            </a:r>
            <a:r>
              <a:rPr lang="ca-ES" sz="1350" dirty="0">
                <a:hlinkClick r:id="rId21" action="ppaction://hlinksldjump"/>
              </a:rPr>
              <a:t>Veure secció específica</a:t>
            </a:r>
            <a:endParaRPr lang="ca-ES" sz="1350" b="1" dirty="0"/>
          </a:p>
        </p:txBody>
      </p:sp>
      <p:pic>
        <p:nvPicPr>
          <p:cNvPr id="62" name="Graphic 11">
            <a:extLst>
              <a:ext uri="{FF2B5EF4-FFF2-40B4-BE49-F238E27FC236}">
                <a16:creationId xmlns:a16="http://schemas.microsoft.com/office/drawing/2014/main" id="{647E3B92-8313-4B52-9FB2-A99E4C4CD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47276" y="4712841"/>
            <a:ext cx="426557" cy="426557"/>
          </a:xfrm>
          <a:prstGeom prst="rect">
            <a:avLst/>
          </a:prstGeom>
        </p:spPr>
      </p:pic>
      <p:grpSp>
        <p:nvGrpSpPr>
          <p:cNvPr id="63" name="Group 52">
            <a:extLst>
              <a:ext uri="{FF2B5EF4-FFF2-40B4-BE49-F238E27FC236}">
                <a16:creationId xmlns:a16="http://schemas.microsoft.com/office/drawing/2014/main" id="{9605A605-DD1F-43B6-BD5E-388A4B22F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06035" y="4584697"/>
            <a:ext cx="410055" cy="429057"/>
            <a:chOff x="-94408" y="2761858"/>
            <a:chExt cx="1488797" cy="1488797"/>
          </a:xfrm>
        </p:grpSpPr>
        <p:sp>
          <p:nvSpPr>
            <p:cNvPr id="64" name="Rectangle: Rounded Corners 53">
              <a:extLst>
                <a:ext uri="{FF2B5EF4-FFF2-40B4-BE49-F238E27FC236}">
                  <a16:creationId xmlns:a16="http://schemas.microsoft.com/office/drawing/2014/main" id="{8860CC81-60D0-48B4-8A8D-63C61A4039B9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8" name="Graphic 54" descr="Clipboard Mixed with solid fill">
              <a:extLst>
                <a:ext uri="{FF2B5EF4-FFF2-40B4-BE49-F238E27FC236}">
                  <a16:creationId xmlns:a16="http://schemas.microsoft.com/office/drawing/2014/main" id="{8A634699-459D-4DE4-8EC3-3C079A97F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pic>
        <p:nvPicPr>
          <p:cNvPr id="76" name="Graphic 11">
            <a:extLst>
              <a:ext uri="{FF2B5EF4-FFF2-40B4-BE49-F238E27FC236}">
                <a16:creationId xmlns:a16="http://schemas.microsoft.com/office/drawing/2014/main" id="{CCE683B6-19DB-4672-BDB7-5A1566A59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70493" y="3432437"/>
            <a:ext cx="426557" cy="426557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7A37484-5669-44AF-966F-86E530B8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8239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42D145-741B-492B-A5E3-C4FC098CB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1732"/>
            <a:ext cx="3531683" cy="37354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BFE0E-38E5-40C6-96B8-206A88CB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181846" y="2488081"/>
            <a:ext cx="14288" cy="30076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76715D68-91FD-455C-B64B-1530B8E2DA0E}"/>
              </a:ext>
            </a:extLst>
          </p:cNvPr>
          <p:cNvSpPr txBox="1">
            <a:spLocks/>
          </p:cNvSpPr>
          <p:nvPr/>
        </p:nvSpPr>
        <p:spPr>
          <a:xfrm>
            <a:off x="7195088" y="1289837"/>
            <a:ext cx="1948912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</a:t>
            </a:r>
            <a:r>
              <a:rPr lang="ca-ES" sz="1050" dirty="0"/>
              <a:t> les bases reguladores 13.5 i 13.7</a:t>
            </a:r>
          </a:p>
        </p:txBody>
      </p:sp>
      <p:grpSp>
        <p:nvGrpSpPr>
          <p:cNvPr id="94" name="Group 5" descr="Enllaç cap a les bases reguladores">
            <a:extLst>
              <a:ext uri="{FF2B5EF4-FFF2-40B4-BE49-F238E27FC236}">
                <a16:creationId xmlns:a16="http://schemas.microsoft.com/office/drawing/2014/main" id="{FF660D10-B4DC-4DD3-8BF3-A61B32553A89}"/>
              </a:ext>
            </a:extLst>
          </p:cNvPr>
          <p:cNvGrpSpPr>
            <a:grpSpLocks noChangeAspect="1"/>
          </p:cNvGrpSpPr>
          <p:nvPr/>
        </p:nvGrpSpPr>
        <p:grpSpPr>
          <a:xfrm>
            <a:off x="6816983" y="1296557"/>
            <a:ext cx="378105" cy="378105"/>
            <a:chOff x="9381248" y="3637015"/>
            <a:chExt cx="684000" cy="684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54D1007-3B92-44FE-8658-F122CA2593E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96" name="Graphic 7" descr="Link">
              <a:hlinkClick r:id="rId4"/>
              <a:extLst>
                <a:ext uri="{FF2B5EF4-FFF2-40B4-BE49-F238E27FC236}">
                  <a16:creationId xmlns:a16="http://schemas.microsoft.com/office/drawing/2014/main" id="{FCD4E67B-6AB6-4618-B44E-3819B1BF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97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909CE691-E4B5-461C-BA82-4F4BE36D321D}"/>
              </a:ext>
            </a:extLst>
          </p:cNvPr>
          <p:cNvSpPr txBox="1"/>
          <p:nvPr/>
        </p:nvSpPr>
        <p:spPr>
          <a:xfrm>
            <a:off x="200177" y="1751692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/>
              <a:t>Mobilitat</a:t>
            </a:r>
          </a:p>
        </p:txBody>
      </p:sp>
      <p:pic>
        <p:nvPicPr>
          <p:cNvPr id="52" name="Graphic 4" descr="Atenció!">
            <a:extLst>
              <a:ext uri="{FF2B5EF4-FFF2-40B4-BE49-F238E27FC236}">
                <a16:creationId xmlns:a16="http://schemas.microsoft.com/office/drawing/2014/main" id="{71BC73C4-9785-437C-9844-3F0CE71DC8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4020" y="4312453"/>
            <a:ext cx="344283" cy="344283"/>
          </a:xfrm>
          <a:prstGeom prst="rect">
            <a:avLst/>
          </a:prstGeom>
        </p:spPr>
      </p:pic>
      <p:sp>
        <p:nvSpPr>
          <p:cNvPr id="53" name="TextBox 2">
            <a:extLst>
              <a:ext uri="{FF2B5EF4-FFF2-40B4-BE49-F238E27FC236}">
                <a16:creationId xmlns:a16="http://schemas.microsoft.com/office/drawing/2014/main" id="{6E60C884-A20B-43E9-AE22-D4461711FD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2088" y="4676141"/>
            <a:ext cx="139650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>
                <a:solidFill>
                  <a:srgbClr val="FF0000"/>
                </a:solidFill>
              </a:rPr>
              <a:t>Recordeu els criteris d’elegibilitat. </a:t>
            </a:r>
            <a:r>
              <a:rPr lang="ca-ES" sz="1350" dirty="0">
                <a:solidFill>
                  <a:srgbClr val="FF0000"/>
                </a:solidFill>
                <a:hlinkClick r:id="rId12" action="ppaction://hlinksldjump"/>
              </a:rPr>
              <a:t>Veure secció específica</a:t>
            </a: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45" name="Graphic 11">
            <a:extLst>
              <a:ext uri="{FF2B5EF4-FFF2-40B4-BE49-F238E27FC236}">
                <a16:creationId xmlns:a16="http://schemas.microsoft.com/office/drawing/2014/main" id="{E8754E60-5DDF-4C03-ADF2-973753DC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294291" y="2488081"/>
            <a:ext cx="426557" cy="426557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64D2046-9BBC-46C6-95EB-32D5F9B2C3B0}"/>
              </a:ext>
            </a:extLst>
          </p:cNvPr>
          <p:cNvSpPr txBox="1">
            <a:spLocks/>
          </p:cNvSpPr>
          <p:nvPr/>
        </p:nvSpPr>
        <p:spPr>
          <a:xfrm>
            <a:off x="2760298" y="2484345"/>
            <a:ext cx="6236096" cy="20981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Documents probatoris de les activitats</a:t>
            </a:r>
          </a:p>
          <a:p>
            <a:pPr>
              <a:buFontTx/>
              <a:buChar char="-"/>
            </a:pPr>
            <a:r>
              <a:rPr lang="ca-ES" sz="1350" u="sng" dirty="0"/>
              <a:t>Viatges</a:t>
            </a:r>
            <a:endParaRPr lang="ca-ES" sz="1350" u="sng" dirty="0">
              <a:sym typeface="Wingdings" panose="05000000000000000000" pitchFamily="2" charset="2"/>
            </a:endParaRPr>
          </a:p>
          <a:p>
            <a:pPr lvl="1">
              <a:buFontTx/>
              <a:buChar char="-"/>
            </a:pPr>
            <a:r>
              <a:rPr lang="ca-ES" sz="1350" dirty="0">
                <a:sym typeface="Wingdings" panose="05000000000000000000" pitchFamily="2" charset="2"/>
              </a:rPr>
              <a:t>Explicació del viatge amb el projecte (a la memòria tècnica) i demostració de la vinculació de les persones que viatgen amb l’empresa (RNT o nòmina)</a:t>
            </a:r>
          </a:p>
          <a:p>
            <a:pPr>
              <a:buFontTx/>
              <a:buChar char="-"/>
            </a:pPr>
            <a:r>
              <a:rPr lang="ca-ES" sz="1350" u="sng" dirty="0">
                <a:sym typeface="Wingdings" panose="05000000000000000000" pitchFamily="2" charset="2"/>
              </a:rPr>
              <a:t>Assistència a fires</a:t>
            </a:r>
          </a:p>
          <a:p>
            <a:pPr lvl="1">
              <a:buFontTx/>
              <a:buChar char="-"/>
            </a:pPr>
            <a:r>
              <a:rPr lang="ca-ES" sz="1350" dirty="0">
                <a:sym typeface="Wingdings" panose="05000000000000000000" pitchFamily="2" charset="2"/>
              </a:rPr>
              <a:t>Memòria explicativa de la participació a la fira i documentació demostrativa com fotografies, catàlegs o programa</a:t>
            </a:r>
          </a:p>
        </p:txBody>
      </p:sp>
      <p:pic>
        <p:nvPicPr>
          <p:cNvPr id="39" name="Gràfic 38">
            <a:extLst>
              <a:ext uri="{FF2B5EF4-FFF2-40B4-BE49-F238E27FC236}">
                <a16:creationId xmlns:a16="http://schemas.microsoft.com/office/drawing/2014/main" id="{DCD92F94-6910-4684-B9E1-B5B5CBE23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5602" y="3081742"/>
            <a:ext cx="575800" cy="575800"/>
          </a:xfrm>
          <a:prstGeom prst="rect">
            <a:avLst/>
          </a:prstGeom>
        </p:spPr>
      </p:pic>
      <p:pic>
        <p:nvPicPr>
          <p:cNvPr id="40" name="Gràfic 39">
            <a:extLst>
              <a:ext uri="{FF2B5EF4-FFF2-40B4-BE49-F238E27FC236}">
                <a16:creationId xmlns:a16="http://schemas.microsoft.com/office/drawing/2014/main" id="{771DD9E9-A9CF-4384-AE6A-C70CF5D8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9364" y="3429000"/>
            <a:ext cx="608318" cy="608318"/>
          </a:xfrm>
          <a:prstGeom prst="rect">
            <a:avLst/>
          </a:prstGeom>
        </p:spPr>
      </p:pic>
      <p:pic>
        <p:nvPicPr>
          <p:cNvPr id="41" name="Gràfic 40">
            <a:extLst>
              <a:ext uri="{FF2B5EF4-FFF2-40B4-BE49-F238E27FC236}">
                <a16:creationId xmlns:a16="http://schemas.microsoft.com/office/drawing/2014/main" id="{CF18E327-2688-4B66-90EF-2D4316B9F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14369" y="3812298"/>
            <a:ext cx="511464" cy="511464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D51F6B3F-2E95-495B-9FD8-83DC69B7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56860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>
            <a:extLst>
              <a:ext uri="{FF2B5EF4-FFF2-40B4-BE49-F238E27FC236}">
                <a16:creationId xmlns:a16="http://schemas.microsoft.com/office/drawing/2014/main" id="{E48E39FE-0849-4CC3-BFE5-33FFB689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Documentació</a:t>
            </a:r>
          </a:p>
        </p:txBody>
      </p:sp>
      <p:sp>
        <p:nvSpPr>
          <p:cNvPr id="35" name="Rectangle: Rounded Corners 129">
            <a:extLst>
              <a:ext uri="{FF2B5EF4-FFF2-40B4-BE49-F238E27FC236}">
                <a16:creationId xmlns:a16="http://schemas.microsoft.com/office/drawing/2014/main" id="{5D0E95FD-E808-4ECC-9E59-DF7BBF37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1433" y="2198910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03C9A590-EFA1-4FF1-AAC3-FFF48A3D1856}"/>
              </a:ext>
            </a:extLst>
          </p:cNvPr>
          <p:cNvSpPr txBox="1"/>
          <p:nvPr/>
        </p:nvSpPr>
        <p:spPr>
          <a:xfrm>
            <a:off x="2138678" y="3181290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SERVEIS I DESPESES EXTERNES</a:t>
            </a:r>
          </a:p>
        </p:txBody>
      </p:sp>
      <p:sp>
        <p:nvSpPr>
          <p:cNvPr id="38" name="Rectangle: Rounded Corners 129">
            <a:extLst>
              <a:ext uri="{FF2B5EF4-FFF2-40B4-BE49-F238E27FC236}">
                <a16:creationId xmlns:a16="http://schemas.microsoft.com/office/drawing/2014/main" id="{9C480CC8-7946-4B38-8B23-FE8608C9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3225" y="2205595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48" name="TextBox 66">
            <a:extLst>
              <a:ext uri="{FF2B5EF4-FFF2-40B4-BE49-F238E27FC236}">
                <a16:creationId xmlns:a16="http://schemas.microsoft.com/office/drawing/2014/main" id="{D45B5280-2040-4822-BCCB-4DE2918CD87F}"/>
              </a:ext>
            </a:extLst>
          </p:cNvPr>
          <p:cNvSpPr txBox="1"/>
          <p:nvPr/>
        </p:nvSpPr>
        <p:spPr>
          <a:xfrm>
            <a:off x="3863184" y="3308810"/>
            <a:ext cx="174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HORES DEL PERSONAL</a:t>
            </a:r>
          </a:p>
        </p:txBody>
      </p:sp>
      <p:sp>
        <p:nvSpPr>
          <p:cNvPr id="49" name="Rectangle: Rounded Corners 129">
            <a:extLst>
              <a:ext uri="{FF2B5EF4-FFF2-40B4-BE49-F238E27FC236}">
                <a16:creationId xmlns:a16="http://schemas.microsoft.com/office/drawing/2014/main" id="{9C086311-CD96-4A62-B604-CE18CEB19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9802" y="2137149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F7DEFC18-94DD-4FAB-A21F-34735F0DA893}"/>
              </a:ext>
            </a:extLst>
          </p:cNvPr>
          <p:cNvSpPr txBox="1"/>
          <p:nvPr/>
        </p:nvSpPr>
        <p:spPr>
          <a:xfrm>
            <a:off x="6153802" y="3303437"/>
            <a:ext cx="10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MOBILITAT</a:t>
            </a:r>
          </a:p>
        </p:txBody>
      </p:sp>
      <p:pic>
        <p:nvPicPr>
          <p:cNvPr id="72" name="Graphic 4" descr="Atenció!">
            <a:extLst>
              <a:ext uri="{FF2B5EF4-FFF2-40B4-BE49-F238E27FC236}">
                <a16:creationId xmlns:a16="http://schemas.microsoft.com/office/drawing/2014/main" id="{D7F1BDA3-FEB1-4A0C-9E94-418529343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664" y="4037123"/>
            <a:ext cx="344283" cy="344283"/>
          </a:xfrm>
          <a:prstGeom prst="rect">
            <a:avLst/>
          </a:prstGeom>
        </p:spPr>
      </p:pic>
      <p:sp>
        <p:nvSpPr>
          <p:cNvPr id="73" name="TextBox 2">
            <a:extLst>
              <a:ext uri="{FF2B5EF4-FFF2-40B4-BE49-F238E27FC236}">
                <a16:creationId xmlns:a16="http://schemas.microsoft.com/office/drawing/2014/main" id="{F6A1A26B-301F-43D8-886E-9A9B8E6AF045}"/>
              </a:ext>
            </a:extLst>
          </p:cNvPr>
          <p:cNvSpPr txBox="1"/>
          <p:nvPr/>
        </p:nvSpPr>
        <p:spPr>
          <a:xfrm>
            <a:off x="2054917" y="4054070"/>
            <a:ext cx="59949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50" dirty="0">
                <a:solidFill>
                  <a:srgbClr val="FF0000"/>
                </a:solidFill>
              </a:rPr>
              <a:t>Adjuntar-ho tota la documentació justificativa en un únic document </a:t>
            </a:r>
            <a:r>
              <a:rPr lang="ca-ES" sz="1350" dirty="0" err="1">
                <a:solidFill>
                  <a:srgbClr val="FF0000"/>
                </a:solidFill>
              </a:rPr>
              <a:t>pdf</a:t>
            </a:r>
            <a:r>
              <a:rPr lang="ca-ES" sz="1350" dirty="0">
                <a:solidFill>
                  <a:srgbClr val="FF0000"/>
                </a:solidFill>
              </a:rPr>
              <a:t>, </a:t>
            </a:r>
            <a:r>
              <a:rPr lang="ca-ES" sz="1350" dirty="0" err="1">
                <a:solidFill>
                  <a:srgbClr val="FF0000"/>
                </a:solidFill>
              </a:rPr>
              <a:t>zip</a:t>
            </a:r>
            <a:r>
              <a:rPr lang="ca-ES" sz="1350" dirty="0">
                <a:solidFill>
                  <a:srgbClr val="FF0000"/>
                </a:solidFill>
              </a:rPr>
              <a:t> o rar</a:t>
            </a:r>
          </a:p>
        </p:txBody>
      </p:sp>
      <p:pic>
        <p:nvPicPr>
          <p:cNvPr id="9" name="Gràfic 8">
            <a:extLst>
              <a:ext uri="{FF2B5EF4-FFF2-40B4-BE49-F238E27FC236}">
                <a16:creationId xmlns:a16="http://schemas.microsoft.com/office/drawing/2014/main" id="{CC01DB7F-2E51-4FE2-8860-8A9A2B46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649" y="4960330"/>
            <a:ext cx="507832" cy="507832"/>
          </a:xfrm>
          <a:prstGeom prst="rect">
            <a:avLst/>
          </a:prstGeom>
        </p:spPr>
      </p:pic>
      <p:grpSp>
        <p:nvGrpSpPr>
          <p:cNvPr id="65" name="Group 52">
            <a:extLst>
              <a:ext uri="{FF2B5EF4-FFF2-40B4-BE49-F238E27FC236}">
                <a16:creationId xmlns:a16="http://schemas.microsoft.com/office/drawing/2014/main" id="{2D972C9F-4C97-4E79-A41F-74C8F5EA2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50499" y="4925416"/>
            <a:ext cx="540130" cy="560221"/>
            <a:chOff x="-94408" y="2761858"/>
            <a:chExt cx="1488797" cy="1488797"/>
          </a:xfrm>
        </p:grpSpPr>
        <p:sp>
          <p:nvSpPr>
            <p:cNvPr id="66" name="Rectangle: Rounded Corners 53">
              <a:extLst>
                <a:ext uri="{FF2B5EF4-FFF2-40B4-BE49-F238E27FC236}">
                  <a16:creationId xmlns:a16="http://schemas.microsoft.com/office/drawing/2014/main" id="{9E720A3F-C803-4DB4-9250-76045C1339B0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67" name="Graphic 54" descr="Clipboard Mixed with solid fill">
              <a:extLst>
                <a:ext uri="{FF2B5EF4-FFF2-40B4-BE49-F238E27FC236}">
                  <a16:creationId xmlns:a16="http://schemas.microsoft.com/office/drawing/2014/main" id="{E936C70E-4492-4B6E-929D-1F1777F6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89" name="Graphic 5">
            <a:extLst>
              <a:ext uri="{FF2B5EF4-FFF2-40B4-BE49-F238E27FC236}">
                <a16:creationId xmlns:a16="http://schemas.microsoft.com/office/drawing/2014/main" id="{92161975-C00B-4575-A946-FA285D4F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24587" y="5008344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C0FC47B5-3578-41F4-9424-77DD098F7F77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91" name="Freeform: Shape 50">
              <a:extLst>
                <a:ext uri="{FF2B5EF4-FFF2-40B4-BE49-F238E27FC236}">
                  <a16:creationId xmlns:a16="http://schemas.microsoft.com/office/drawing/2014/main" id="{543F8FDB-BB84-42FB-A95F-C3113FFB3E37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70" name="Gràfic 69">
            <a:extLst>
              <a:ext uri="{FF2B5EF4-FFF2-40B4-BE49-F238E27FC236}">
                <a16:creationId xmlns:a16="http://schemas.microsoft.com/office/drawing/2014/main" id="{77E29333-FC84-40E6-9F4D-772D98F84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9324" y="4960330"/>
            <a:ext cx="507832" cy="507832"/>
          </a:xfrm>
          <a:prstGeom prst="rect">
            <a:avLst/>
          </a:prstGeom>
        </p:spPr>
      </p:pic>
      <p:pic>
        <p:nvPicPr>
          <p:cNvPr id="56" name="Graphic 65">
            <a:extLst>
              <a:ext uri="{FF2B5EF4-FFF2-40B4-BE49-F238E27FC236}">
                <a16:creationId xmlns:a16="http://schemas.microsoft.com/office/drawing/2014/main" id="{CE42F361-550A-4218-AA6E-6FDC2D4C8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0667" y="4955651"/>
            <a:ext cx="517867" cy="517867"/>
          </a:xfrm>
          <a:prstGeom prst="rect">
            <a:avLst/>
          </a:prstGeom>
        </p:spPr>
      </p:pic>
      <p:pic>
        <p:nvPicPr>
          <p:cNvPr id="74" name="Graphic 62">
            <a:extLst>
              <a:ext uri="{FF2B5EF4-FFF2-40B4-BE49-F238E27FC236}">
                <a16:creationId xmlns:a16="http://schemas.microsoft.com/office/drawing/2014/main" id="{2EA919BF-CDBD-4F6E-95AC-8012ABA07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28949" y="5138795"/>
            <a:ext cx="452957" cy="452957"/>
          </a:xfrm>
          <a:prstGeom prst="rect">
            <a:avLst/>
          </a:prstGeom>
        </p:spPr>
      </p:pic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id="{051FA708-12FD-45C5-A661-8DB42A5A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8216" y="5138795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75" name="Arrow: Right 40">
            <a:extLst>
              <a:ext uri="{FF2B5EF4-FFF2-40B4-BE49-F238E27FC236}">
                <a16:creationId xmlns:a16="http://schemas.microsoft.com/office/drawing/2014/main" id="{BC486BB9-06C3-425F-AD22-2070553AC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418" y="5103114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97" name="Graphic 79">
            <a:hlinkClick r:id="rId14" action="ppaction://hlinksldjump"/>
            <a:extLst>
              <a:ext uri="{FF2B5EF4-FFF2-40B4-BE49-F238E27FC236}">
                <a16:creationId xmlns:a16="http://schemas.microsoft.com/office/drawing/2014/main" id="{19229BDB-38A8-451F-86B5-DC9B1FFB7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84" name="Graphic 68">
            <a:extLst>
              <a:ext uri="{FF2B5EF4-FFF2-40B4-BE49-F238E27FC236}">
                <a16:creationId xmlns:a16="http://schemas.microsoft.com/office/drawing/2014/main" id="{D33946A0-8583-4FE3-8406-8369EC6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26139" y="4634739"/>
            <a:ext cx="455767" cy="455767"/>
          </a:xfrm>
          <a:prstGeom prst="rect">
            <a:avLst/>
          </a:prstGeom>
        </p:spPr>
      </p:pic>
      <p:sp>
        <p:nvSpPr>
          <p:cNvPr id="86" name="Rectangle: Rounded Corners 73">
            <a:extLst>
              <a:ext uri="{FF2B5EF4-FFF2-40B4-BE49-F238E27FC236}">
                <a16:creationId xmlns:a16="http://schemas.microsoft.com/office/drawing/2014/main" id="{BF0D2E57-4BAF-48BB-AF1B-9F931811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5882" y="4751053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ZIP / RAR</a:t>
            </a:r>
            <a:endParaRPr lang="fr-BE" sz="1600" dirty="0">
              <a:solidFill>
                <a:schemeClr val="bg1"/>
              </a:solidFill>
            </a:endParaRPr>
          </a:p>
        </p:txBody>
      </p:sp>
      <p:pic>
        <p:nvPicPr>
          <p:cNvPr id="37" name="Gràfic 36">
            <a:extLst>
              <a:ext uri="{FF2B5EF4-FFF2-40B4-BE49-F238E27FC236}">
                <a16:creationId xmlns:a16="http://schemas.microsoft.com/office/drawing/2014/main" id="{7AE4E233-630D-4CCB-A49D-5C9CBE396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65492" y="2180790"/>
            <a:ext cx="914400" cy="914400"/>
          </a:xfrm>
          <a:prstGeom prst="rect">
            <a:avLst/>
          </a:prstGeom>
        </p:spPr>
      </p:pic>
      <p:pic>
        <p:nvPicPr>
          <p:cNvPr id="43" name="Gràfic 42">
            <a:extLst>
              <a:ext uri="{FF2B5EF4-FFF2-40B4-BE49-F238E27FC236}">
                <a16:creationId xmlns:a16="http://schemas.microsoft.com/office/drawing/2014/main" id="{394B80DC-6EE9-403B-9098-08E31FFD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33915" y="2284396"/>
            <a:ext cx="805111" cy="805111"/>
          </a:xfrm>
          <a:prstGeom prst="rect">
            <a:avLst/>
          </a:prstGeom>
        </p:spPr>
      </p:pic>
      <p:pic>
        <p:nvPicPr>
          <p:cNvPr id="47" name="Gràfic 46">
            <a:extLst>
              <a:ext uri="{FF2B5EF4-FFF2-40B4-BE49-F238E27FC236}">
                <a16:creationId xmlns:a16="http://schemas.microsoft.com/office/drawing/2014/main" id="{8A3355B2-D9C6-4DE3-8A3F-2282AF677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01091" y="2284396"/>
            <a:ext cx="762718" cy="762718"/>
          </a:xfrm>
          <a:prstGeom prst="rect">
            <a:avLst/>
          </a:prstGeom>
        </p:spPr>
      </p:pic>
      <p:pic>
        <p:nvPicPr>
          <p:cNvPr id="50" name="Gràfic 49">
            <a:extLst>
              <a:ext uri="{FF2B5EF4-FFF2-40B4-BE49-F238E27FC236}">
                <a16:creationId xmlns:a16="http://schemas.microsoft.com/office/drawing/2014/main" id="{6A422F3A-7BAA-4ED9-B741-C5E3DF3E0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934164" y="2257527"/>
            <a:ext cx="575800" cy="575800"/>
          </a:xfrm>
          <a:prstGeom prst="rect">
            <a:avLst/>
          </a:prstGeom>
        </p:spPr>
      </p:pic>
      <p:pic>
        <p:nvPicPr>
          <p:cNvPr id="54" name="Gràfic 53">
            <a:extLst>
              <a:ext uri="{FF2B5EF4-FFF2-40B4-BE49-F238E27FC236}">
                <a16:creationId xmlns:a16="http://schemas.microsoft.com/office/drawing/2014/main" id="{BDB5303C-5ED4-49BA-8632-FACCA7BF2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445437" y="2591547"/>
            <a:ext cx="608318" cy="608318"/>
          </a:xfrm>
          <a:prstGeom prst="rect">
            <a:avLst/>
          </a:prstGeom>
        </p:spPr>
      </p:pic>
      <p:pic>
        <p:nvPicPr>
          <p:cNvPr id="55" name="Gràfic 54">
            <a:extLst>
              <a:ext uri="{FF2B5EF4-FFF2-40B4-BE49-F238E27FC236}">
                <a16:creationId xmlns:a16="http://schemas.microsoft.com/office/drawing/2014/main" id="{278017EC-F489-46AE-A405-E356EF59B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06671" y="2941107"/>
            <a:ext cx="511464" cy="511464"/>
          </a:xfrm>
          <a:prstGeom prst="rect">
            <a:avLst/>
          </a:prstGeom>
        </p:spPr>
      </p:pic>
      <p:pic>
        <p:nvPicPr>
          <p:cNvPr id="57" name="Graphic 49">
            <a:extLst>
              <a:ext uri="{FF2B5EF4-FFF2-40B4-BE49-F238E27FC236}">
                <a16:creationId xmlns:a16="http://schemas.microsoft.com/office/drawing/2014/main" id="{312289D3-49D9-4278-87D5-96BE599C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813785" y="4955651"/>
            <a:ext cx="503805" cy="503805"/>
          </a:xfrm>
          <a:prstGeom prst="rect">
            <a:avLst/>
          </a:prstGeom>
        </p:spPr>
      </p:pic>
      <p:sp>
        <p:nvSpPr>
          <p:cNvPr id="58" name="Rectangle: Rounded Corners 52">
            <a:extLst>
              <a:ext uri="{FF2B5EF4-FFF2-40B4-BE49-F238E27FC236}">
                <a16:creationId xmlns:a16="http://schemas.microsoft.com/office/drawing/2014/main" id="{698D8A8A-4595-479F-95DF-C9CF46AD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4715" y="4938970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1093BB0-07E6-4062-B8F4-ED98885D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40830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0" y="2726583"/>
            <a:ext cx="2165038" cy="87530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ca-ES" sz="3300" dirty="0"/>
              <a:t>Justificació - </a:t>
            </a:r>
            <a:br>
              <a:rPr lang="ca-ES" sz="3300" dirty="0"/>
            </a:br>
            <a:r>
              <a:rPr lang="ca-ES" sz="3300" dirty="0"/>
              <a:t>Presentació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7AD81-26DF-4C7E-A022-0433E25A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5D964AE-7026-401D-AB75-A41D3C648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268760"/>
            <a:ext cx="7162492" cy="4028902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03E27C22-D144-4373-AE1A-22439A0E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2320" y="6552293"/>
            <a:ext cx="1691680" cy="405099"/>
          </a:xfrm>
        </p:spPr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616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D7BE14E-537F-4B35-9E4E-B3494B56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CDA28-5511-4359-87A9-E564C5C49A39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B688C1-2477-4D49-9F76-C7AB4DFEBEDF}"/>
              </a:ext>
            </a:extLst>
          </p:cNvPr>
          <p:cNvSpPr/>
          <p:nvPr/>
        </p:nvSpPr>
        <p:spPr>
          <a:xfrm>
            <a:off x="414646" y="2284737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9DA7A91-3CBD-4ECE-9867-472DB0F3C007}"/>
              </a:ext>
            </a:extLst>
          </p:cNvPr>
          <p:cNvSpPr txBox="1">
            <a:spLocks/>
          </p:cNvSpPr>
          <p:nvPr/>
        </p:nvSpPr>
        <p:spPr>
          <a:xfrm>
            <a:off x="770208" y="2284737"/>
            <a:ext cx="6106047" cy="318739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tota la documentació annexa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6A9796-5EC9-478C-B675-572105A8DA66}"/>
              </a:ext>
            </a:extLst>
          </p:cNvPr>
          <p:cNvSpPr txBox="1">
            <a:spLocks/>
          </p:cNvSpPr>
          <p:nvPr/>
        </p:nvSpPr>
        <p:spPr>
          <a:xfrm>
            <a:off x="958560" y="2702488"/>
            <a:ext cx="8066845" cy="3867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 dirty="0"/>
              <a:t>Organitzar i preparar prèviament la documentació que s’ha d’adjuntar a la justificació. </a:t>
            </a:r>
            <a:r>
              <a:rPr lang="ca-ES" sz="1350" dirty="0">
                <a:hlinkClick r:id="rId4" action="ppaction://hlinksldjump"/>
              </a:rPr>
              <a:t>Veure secció específica </a:t>
            </a:r>
            <a:endParaRPr lang="ca-ES" sz="135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439677" y="3567755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795239" y="3585475"/>
            <a:ext cx="6081016" cy="328530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76" name="Arrow: Right 34">
            <a:extLst>
              <a:ext uri="{FF2B5EF4-FFF2-40B4-BE49-F238E27FC236}">
                <a16:creationId xmlns:a16="http://schemas.microsoft.com/office/drawing/2014/main" id="{589BA329-9588-4F3D-8FAC-D8D969F5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887" y="2762435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C8D7641-11A7-497C-91FC-B1F2BFCDAE92}"/>
              </a:ext>
            </a:extLst>
          </p:cNvPr>
          <p:cNvSpPr txBox="1">
            <a:spLocks/>
          </p:cNvSpPr>
          <p:nvPr/>
        </p:nvSpPr>
        <p:spPr>
          <a:xfrm>
            <a:off x="7366323" y="3532308"/>
            <a:ext cx="1777677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78" name="Group 5" descr="Enllaç cap a la justificació en línia">
            <a:extLst>
              <a:ext uri="{FF2B5EF4-FFF2-40B4-BE49-F238E27FC236}">
                <a16:creationId xmlns:a16="http://schemas.microsoft.com/office/drawing/2014/main" id="{933CAB33-247B-4F47-B0E6-890F0A64C03E}"/>
              </a:ext>
            </a:extLst>
          </p:cNvPr>
          <p:cNvGrpSpPr>
            <a:grpSpLocks noChangeAspect="1"/>
          </p:cNvGrpSpPr>
          <p:nvPr/>
        </p:nvGrpSpPr>
        <p:grpSpPr>
          <a:xfrm>
            <a:off x="6945887" y="3556389"/>
            <a:ext cx="386701" cy="386701"/>
            <a:chOff x="9381248" y="3637015"/>
            <a:chExt cx="684000" cy="6840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6D861F-5CEE-4163-96E1-6AE7C098A792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0" name="Graphic 7" descr="Link">
              <a:hlinkClick r:id="rId5"/>
              <a:extLst>
                <a:ext uri="{FF2B5EF4-FFF2-40B4-BE49-F238E27FC236}">
                  <a16:creationId xmlns:a16="http://schemas.microsoft.com/office/drawing/2014/main" id="{3FA2C166-08B5-4A85-B13C-20599C0BA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9440919" y="3694407"/>
              <a:ext cx="577415" cy="577415"/>
            </a:xfrm>
            <a:prstGeom prst="rect">
              <a:avLst/>
            </a:prstGeom>
          </p:spPr>
        </p:pic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913DE9D8-700A-4828-806D-1D4930247F15}"/>
              </a:ext>
            </a:extLst>
          </p:cNvPr>
          <p:cNvSpPr txBox="1">
            <a:spLocks/>
          </p:cNvSpPr>
          <p:nvPr/>
        </p:nvSpPr>
        <p:spPr>
          <a:xfrm>
            <a:off x="1103281" y="4095658"/>
            <a:ext cx="6035957" cy="3787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b="1"/>
              <a:t>Accedir al formulari, en format html, de justificació en línia</a:t>
            </a:r>
            <a:endParaRPr lang="ca-ES" sz="1350"/>
          </a:p>
        </p:txBody>
      </p:sp>
      <p:pic>
        <p:nvPicPr>
          <p:cNvPr id="98" name="Graphic 32" descr="Atenció!">
            <a:extLst>
              <a:ext uri="{FF2B5EF4-FFF2-40B4-BE49-F238E27FC236}">
                <a16:creationId xmlns:a16="http://schemas.microsoft.com/office/drawing/2014/main" id="{EB4B6828-0B4D-43A0-87A7-023867FEC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208" y="5006944"/>
            <a:ext cx="261371" cy="261371"/>
          </a:xfrm>
          <a:prstGeom prst="rect">
            <a:avLst/>
          </a:prstGeom>
        </p:spPr>
      </p:pic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176F0DCF-C476-4A8A-820B-34C508B43C90}"/>
              </a:ext>
            </a:extLst>
          </p:cNvPr>
          <p:cNvSpPr txBox="1">
            <a:spLocks/>
          </p:cNvSpPr>
          <p:nvPr/>
        </p:nvSpPr>
        <p:spPr>
          <a:xfrm>
            <a:off x="1138023" y="4474428"/>
            <a:ext cx="7356245" cy="14028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Hi ha un temps determinat per a fer la presentació de la justificació.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aconsellable accedir prèviament al formulari en línia per a descarregar i omplir a banda l’Excel de despeses que formarà part de la justificació. </a:t>
            </a:r>
          </a:p>
          <a:p>
            <a:pPr marL="0" indent="0">
              <a:buNone/>
            </a:pPr>
            <a:r>
              <a:rPr lang="ca-ES" sz="1350" dirty="0">
                <a:solidFill>
                  <a:srgbClr val="FF0000"/>
                </a:solidFill>
              </a:rPr>
              <a:t>És necessari disposar de signatura electrònica com a persona representant legal per a poder finalitzar la justificació.</a:t>
            </a:r>
          </a:p>
        </p:txBody>
      </p:sp>
      <p:sp>
        <p:nvSpPr>
          <p:cNvPr id="104" name="Arrow: Right 34">
            <a:extLst>
              <a:ext uri="{FF2B5EF4-FFF2-40B4-BE49-F238E27FC236}">
                <a16:creationId xmlns:a16="http://schemas.microsoft.com/office/drawing/2014/main" id="{84C5657D-4E0A-4D93-A619-B39BAAB5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918" y="4135412"/>
            <a:ext cx="326642" cy="25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31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5C73812E-FE77-41E3-AF0F-572DBD02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B3F87A4-6CEC-4666-80A8-E0CE4455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0335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funciona aquesta guia?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61CA-33A5-4FB0-8DC9-0305F29F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48" y="2015158"/>
            <a:ext cx="8373299" cy="2827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1500" dirty="0"/>
              <a:t>Per a una millor navegació aquesta guia està dissenyada per veure’s en format de Presentació de diapositives (</a:t>
            </a:r>
            <a:r>
              <a:rPr lang="ca-ES" sz="1500" b="1" dirty="0"/>
              <a:t>pantalla completa</a:t>
            </a:r>
            <a:r>
              <a:rPr lang="ca-ES" sz="1500" dirty="0"/>
              <a:t>)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Us informem que la informació continguda en aquesta guia no té efectes legals. El marc legal són les </a:t>
            </a:r>
            <a:r>
              <a:rPr lang="ca-ES" sz="1500" b="1" dirty="0"/>
              <a:t>bases reguladores </a:t>
            </a:r>
            <a:r>
              <a:rPr lang="ca-ES" sz="1500" dirty="0"/>
              <a:t>de la convocatòria.</a:t>
            </a:r>
          </a:p>
          <a:p>
            <a:pPr marL="0" indent="0" algn="ctr">
              <a:buNone/>
            </a:pPr>
            <a:endParaRPr lang="ca-ES" sz="1500" dirty="0"/>
          </a:p>
          <a:p>
            <a:pPr marL="0" indent="0" algn="ctr">
              <a:buNone/>
            </a:pPr>
            <a:r>
              <a:rPr lang="ca-ES" sz="1500" dirty="0"/>
              <a:t>Cliqueu sobre la icona per a consultar les bases reguladores</a:t>
            </a:r>
          </a:p>
        </p:txBody>
      </p:sp>
      <p:grpSp>
        <p:nvGrpSpPr>
          <p:cNvPr id="6" name="Group 5" descr="Enllaç cap a les bases reguladores dels ajuts dels cupons a la competitivitat empresarial Indústria 4.0">
            <a:extLst>
              <a:ext uri="{FF2B5EF4-FFF2-40B4-BE49-F238E27FC236}">
                <a16:creationId xmlns:a16="http://schemas.microsoft.com/office/drawing/2014/main" id="{4652E325-53A5-420B-A969-54B692C5F9DF}"/>
              </a:ext>
            </a:extLst>
          </p:cNvPr>
          <p:cNvGrpSpPr>
            <a:grpSpLocks noChangeAspect="1"/>
          </p:cNvGrpSpPr>
          <p:nvPr/>
        </p:nvGrpSpPr>
        <p:grpSpPr>
          <a:xfrm>
            <a:off x="4319968" y="4862207"/>
            <a:ext cx="504057" cy="504057"/>
            <a:chOff x="9381248" y="3637015"/>
            <a:chExt cx="684000" cy="684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23A4F3-4840-4D43-B9DF-FCB9563947B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8" name="Graphic 7" descr="Link">
              <a:hlinkClick r:id="rId3"/>
              <a:extLst>
                <a:ext uri="{FF2B5EF4-FFF2-40B4-BE49-F238E27FC236}">
                  <a16:creationId xmlns:a16="http://schemas.microsoft.com/office/drawing/2014/main" id="{7721F2AA-F7DF-49C8-8FAB-8AA286CD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13" name="Graphic 73">
            <a:extLst>
              <a:ext uri="{FF2B5EF4-FFF2-40B4-BE49-F238E27FC236}">
                <a16:creationId xmlns:a16="http://schemas.microsoft.com/office/drawing/2014/main" id="{5B3BB847-7F49-40E7-9958-5E951216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6635" y="2462618"/>
            <a:ext cx="950724" cy="950724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A43E827E-FE2A-4359-A26A-64270765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768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23FCC5B-4EF3-4455-A493-E8E03EDA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0C077615-624A-46F6-BF86-677A03955552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CD26A86-FF8F-43EF-BB63-3EAFBBFF4435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4" name="Group 5" descr="Enllaç cap a la justificació en línia">
            <a:extLst>
              <a:ext uri="{FF2B5EF4-FFF2-40B4-BE49-F238E27FC236}">
                <a16:creationId xmlns:a16="http://schemas.microsoft.com/office/drawing/2014/main" id="{D8FC39C6-B700-4EE6-97DF-C5D96DE359A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AF712E-92D1-44D2-AB5C-AF26A6B855C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6" name="Graphic 7" descr="Link">
              <a:hlinkClick r:id="rId4"/>
              <a:extLst>
                <a:ext uri="{FF2B5EF4-FFF2-40B4-BE49-F238E27FC236}">
                  <a16:creationId xmlns:a16="http://schemas.microsoft.com/office/drawing/2014/main" id="{93D422F4-E876-468E-BC69-E4C0782E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A24038FA-E74B-44A4-9B9E-90281AD3E969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1F15F39-0A55-4C7E-9F06-C16449AB637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62446"/>
            <a:ext cx="7882709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dins del formulari de justificació, introduir un nom pel tràmit - codi personal (optatiu) i clicar sobre </a:t>
            </a:r>
            <a:r>
              <a:rPr lang="ca-ES" sz="1350" b="1" dirty="0"/>
              <a:t>Recuperar dades</a:t>
            </a:r>
            <a:endParaRPr lang="ca-ES" sz="1350" dirty="0"/>
          </a:p>
        </p:txBody>
      </p:sp>
      <p:pic>
        <p:nvPicPr>
          <p:cNvPr id="29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B319BE24-458E-4C17-8B22-98536470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3" name="Imatge 2" descr="Captura de pantalla del sistema de justificació per a recuperar dades de la línia de subvenció">
            <a:extLst>
              <a:ext uri="{FF2B5EF4-FFF2-40B4-BE49-F238E27FC236}">
                <a16:creationId xmlns:a16="http://schemas.microsoft.com/office/drawing/2014/main" id="{72E13FF8-9FCD-40C3-B480-65CEADBE26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9" y="3123988"/>
            <a:ext cx="8334047" cy="2775594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B196083D-11E6-4109-BFDC-EF641E9D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2233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AE8023A-546A-435B-9787-73DD79EF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850816A4-266D-4503-B35C-3DF503126C5B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24FAFBAD-7218-41AB-BD16-97291A4D5D62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9" name="Group 5" descr="Enllaç cap a la justificació en línia">
            <a:extLst>
              <a:ext uri="{FF2B5EF4-FFF2-40B4-BE49-F238E27FC236}">
                <a16:creationId xmlns:a16="http://schemas.microsoft.com/office/drawing/2014/main" id="{C33AB862-B00E-43AD-9365-2E7CEA3121A6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700649-76DF-4557-BE47-8467E9875D91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4"/>
              <a:extLst>
                <a:ext uri="{FF2B5EF4-FFF2-40B4-BE49-F238E27FC236}">
                  <a16:creationId xmlns:a16="http://schemas.microsoft.com/office/drawing/2014/main" id="{5ABA266F-1A80-4998-B918-F6380D67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D9F8078-7707-4C18-BDA2-60E5E606B8CB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BFE3A8-B2A9-4222-B406-3968EAD87188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0924" y="2413415"/>
            <a:ext cx="7575197" cy="71262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A continuació cliqueu sobre </a:t>
            </a:r>
            <a:r>
              <a:rPr lang="ca-ES" sz="1350" b="1" dirty="0"/>
              <a:t>Descarregueu compte justificatiu</a:t>
            </a:r>
            <a:endParaRPr lang="ca-ES" sz="1350" dirty="0"/>
          </a:p>
        </p:txBody>
      </p:sp>
      <p:pic>
        <p:nvPicPr>
          <p:cNvPr id="3" name="Imatge 2" descr="Captura de pantalla de la justificació per a descarregar l'Excel a omplir del compte justificatiu de la subvenció">
            <a:extLst>
              <a:ext uri="{FF2B5EF4-FFF2-40B4-BE49-F238E27FC236}">
                <a16:creationId xmlns:a16="http://schemas.microsoft.com/office/drawing/2014/main" id="{C21ADF08-AA11-4F50-8154-C57469F289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" y="3150602"/>
            <a:ext cx="7653713" cy="2260823"/>
          </a:xfrm>
          <a:prstGeom prst="rect">
            <a:avLst/>
          </a:prstGeom>
        </p:spPr>
      </p:pic>
      <p:pic>
        <p:nvPicPr>
          <p:cNvPr id="33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797D452D-9802-4093-9470-4143495C1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86A467E3-76F0-45F5-A5AC-422BBE80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39717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ED764E3-F5F6-4A2F-BAA6-BBC04648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4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2497" y="2406634"/>
            <a:ext cx="7848871" cy="38306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Ompliu l’Excel en totes les seves columnes, seguint les </a:t>
            </a:r>
            <a:r>
              <a:rPr lang="ca-ES" sz="1350" b="1" dirty="0"/>
              <a:t>instruccions</a:t>
            </a:r>
            <a:r>
              <a:rPr lang="ca-ES" sz="1350" dirty="0"/>
              <a:t> disponibles a la primera pestanya del mateix document: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A </a:t>
            </a:r>
            <a:r>
              <a:rPr lang="ca-ES" sz="1350" dirty="0"/>
              <a:t>Tipus de despesa: Seleccionar </a:t>
            </a:r>
            <a:r>
              <a:rPr lang="ca-ES" sz="1350" b="1" dirty="0"/>
              <a:t>Directa </a:t>
            </a:r>
          </a:p>
          <a:p>
            <a:pPr marL="0" indent="0" algn="just">
              <a:buNone/>
            </a:pPr>
            <a:r>
              <a:rPr lang="ca-ES" sz="1350" b="1" dirty="0"/>
              <a:t>Columna B </a:t>
            </a:r>
            <a:r>
              <a:rPr lang="ca-ES" sz="1350" dirty="0"/>
              <a:t>Concepte de despesa: Seleccionar </a:t>
            </a:r>
            <a:r>
              <a:rPr lang="ca-ES" sz="1350" b="1" dirty="0"/>
              <a:t>Servei Professional (Serveis i despeses externes), despesa personal (Hores del personal) o servei general (Mobilitat)</a:t>
            </a:r>
          </a:p>
          <a:p>
            <a:pPr marL="0" indent="0" algn="just">
              <a:buNone/>
            </a:pPr>
            <a:r>
              <a:rPr lang="ca-ES" sz="1350" b="1" dirty="0"/>
              <a:t>Columna C </a:t>
            </a:r>
            <a:r>
              <a:rPr lang="ca-ES" sz="1350" dirty="0" err="1"/>
              <a:t>Núm</a:t>
            </a:r>
            <a:r>
              <a:rPr lang="ca-ES" sz="1350" dirty="0"/>
              <a:t> factura: Indicar el </a:t>
            </a:r>
            <a:r>
              <a:rPr lang="ca-ES" sz="1350" b="1" dirty="0"/>
              <a:t>número de la factura </a:t>
            </a:r>
            <a:r>
              <a:rPr lang="ca-ES" sz="1350" dirty="0"/>
              <a:t>per a </a:t>
            </a:r>
            <a:r>
              <a:rPr lang="ca-ES" sz="1350" b="1" dirty="0"/>
              <a:t>serveis i despeses externes </a:t>
            </a:r>
            <a:r>
              <a:rPr lang="ca-ES" sz="1350" dirty="0"/>
              <a:t>i per a </a:t>
            </a:r>
            <a:r>
              <a:rPr lang="ca-ES" sz="1350" b="1" dirty="0"/>
              <a:t>despeses de mobilitat. Per a despeses de personal introduir la nòmina del personal de la següent manera</a:t>
            </a:r>
            <a:r>
              <a:rPr lang="ca-ES" sz="1350" dirty="0"/>
              <a:t>: Per exemple, la nòmina del mes de març de 2020 seria 03N/2020 o la nòmina de l’extra de juny 2020 seria 06E/2020</a:t>
            </a:r>
          </a:p>
          <a:p>
            <a:pPr marL="0" indent="0" algn="just">
              <a:buNone/>
            </a:pPr>
            <a:r>
              <a:rPr lang="ca-ES" sz="1350" b="1" dirty="0"/>
              <a:t>Columna D </a:t>
            </a:r>
            <a:r>
              <a:rPr lang="ca-ES" sz="1350" dirty="0"/>
              <a:t>Data emissió justificant: Per a factures, data d’emissió de la factura en format DD/MM/AAAA. Per a despeses de personal, data del darrer dia del mes de la nòmina que s'imputa en format DD/MM/AAAA.</a:t>
            </a:r>
          </a:p>
          <a:p>
            <a:pPr marL="0" indent="0" algn="just">
              <a:buNone/>
            </a:pPr>
            <a:r>
              <a:rPr lang="ca-ES" sz="1350" b="1" dirty="0"/>
              <a:t>Columna E </a:t>
            </a:r>
            <a:r>
              <a:rPr lang="ca-ES" sz="1350" dirty="0"/>
              <a:t>Data de pagament: Per a factures, data de pagament de la factura en format DD/MM/AAAA. Per a despeses de personal, data de pagament de la nòmina en format DD/MM/AAAA.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054754" y="2864042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4761" y="2899855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506DF5B-AFE2-447C-BCED-94CF7579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6191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ED764E3-F5F6-4A2F-BAA6-BBC04648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59DE045D-ADEC-4A07-9AB3-85331A644D8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5" name="Group 5" descr="Enllaç cap a la justificació en línia">
            <a:extLst>
              <a:ext uri="{FF2B5EF4-FFF2-40B4-BE49-F238E27FC236}">
                <a16:creationId xmlns:a16="http://schemas.microsoft.com/office/drawing/2014/main" id="{582B1269-378D-46F7-B489-9E753920F3C2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1D0C28-F69B-49E2-AE8C-0D7D2833D7A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8" name="Graphic 7" descr="Link">
              <a:hlinkClick r:id="rId4"/>
              <a:extLst>
                <a:ext uri="{FF2B5EF4-FFF2-40B4-BE49-F238E27FC236}">
                  <a16:creationId xmlns:a16="http://schemas.microsoft.com/office/drawing/2014/main" id="{3001BD41-6F13-4656-B7F9-D67944676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2497" y="2406635"/>
            <a:ext cx="7848871" cy="16704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F </a:t>
            </a:r>
            <a:r>
              <a:rPr lang="ca-ES" sz="1350" dirty="0"/>
              <a:t>Nom creditor/treballador: Indicar el nom complet del creditor o del titular de la nòmina (màxim 255 caràcters)</a:t>
            </a:r>
          </a:p>
          <a:p>
            <a:pPr marL="0" indent="0" algn="just">
              <a:buNone/>
            </a:pPr>
            <a:r>
              <a:rPr lang="ca-ES" sz="1350" b="1" dirty="0"/>
              <a:t>Columna G </a:t>
            </a:r>
            <a:r>
              <a:rPr lang="ca-ES" sz="1350" dirty="0"/>
              <a:t>NIF: Número d’identificació fiscal del creditor o del titular de la nòmina </a:t>
            </a:r>
          </a:p>
          <a:p>
            <a:pPr marL="0" indent="0" algn="just">
              <a:buNone/>
            </a:pPr>
            <a:r>
              <a:rPr lang="ca-ES" sz="1350" b="1" dirty="0"/>
              <a:t>Columna H </a:t>
            </a:r>
            <a:r>
              <a:rPr lang="ca-ES" sz="1350" dirty="0"/>
              <a:t>Descripció: </a:t>
            </a:r>
            <a:r>
              <a:rPr lang="ca-ES" sz="1350" b="1" dirty="0"/>
              <a:t>Breu descripció </a:t>
            </a:r>
            <a:r>
              <a:rPr lang="ca-ES" sz="1350" dirty="0"/>
              <a:t>de la despesa</a:t>
            </a:r>
          </a:p>
          <a:p>
            <a:pPr marL="0" indent="0" algn="just">
              <a:buNone/>
            </a:pPr>
            <a:r>
              <a:rPr lang="ca-ES" sz="1400" b="1" dirty="0"/>
              <a:t>Columna I </a:t>
            </a:r>
            <a:r>
              <a:rPr lang="ca-ES" sz="1400" dirty="0"/>
              <a:t>Import total justificant: Per a despeses amb </a:t>
            </a:r>
            <a:r>
              <a:rPr lang="ca-ES" sz="1400" b="1" dirty="0"/>
              <a:t>factura</a:t>
            </a:r>
            <a:r>
              <a:rPr lang="ca-ES" sz="1400" dirty="0"/>
              <a:t>: Import base de la factura. </a:t>
            </a:r>
          </a:p>
        </p:txBody>
      </p:sp>
      <p:pic>
        <p:nvPicPr>
          <p:cNvPr id="17" name="Graphic 49">
            <a:extLst>
              <a:ext uri="{FF2B5EF4-FFF2-40B4-BE49-F238E27FC236}">
                <a16:creationId xmlns:a16="http://schemas.microsoft.com/office/drawing/2014/main" id="{CDDA145B-EA32-41EC-BE80-6A71B9FC2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968576" y="5589240"/>
            <a:ext cx="564958" cy="564958"/>
          </a:xfrm>
          <a:prstGeom prst="rect">
            <a:avLst/>
          </a:prstGeom>
        </p:spPr>
      </p:pic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6A3777AF-1F6F-4D44-8EC4-11A92CBF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5173" y="5643627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0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16" name="Graphic 32" descr="Atenció!">
            <a:extLst>
              <a:ext uri="{FF2B5EF4-FFF2-40B4-BE49-F238E27FC236}">
                <a16:creationId xmlns:a16="http://schemas.microsoft.com/office/drawing/2014/main" id="{749407F7-0CA5-4916-966A-5FF48BB382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1778" y="4776561"/>
            <a:ext cx="355562" cy="35556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E0ABB7-549C-46DA-A25C-C1CF290DE9D7}"/>
              </a:ext>
            </a:extLst>
          </p:cNvPr>
          <p:cNvSpPr txBox="1">
            <a:spLocks/>
          </p:cNvSpPr>
          <p:nvPr/>
        </p:nvSpPr>
        <p:spPr>
          <a:xfrm>
            <a:off x="765357" y="4413633"/>
            <a:ext cx="7848871" cy="161156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Com calcular la Columna I per a despeses de personal?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1) Utilitzar el model d’Excel de càlcul de despeses de personal disponible. </a:t>
            </a:r>
          </a:p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2) Per a cada mes incloure a l’Excel del compte justificatiu descarregat del sistema de justificació l’import total justificant a la Columna I</a:t>
            </a:r>
          </a:p>
        </p:txBody>
      </p:sp>
      <p:sp>
        <p:nvSpPr>
          <p:cNvPr id="32" name="TextBox 79">
            <a:extLst>
              <a:ext uri="{FF2B5EF4-FFF2-40B4-BE49-F238E27FC236}">
                <a16:creationId xmlns:a16="http://schemas.microsoft.com/office/drawing/2014/main" id="{55F84717-4434-421E-B1C8-472E3B8AD518}"/>
              </a:ext>
            </a:extLst>
          </p:cNvPr>
          <p:cNvSpPr txBox="1"/>
          <p:nvPr/>
        </p:nvSpPr>
        <p:spPr>
          <a:xfrm>
            <a:off x="7734419" y="4560957"/>
            <a:ext cx="11891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/>
              <a:t>Model disponible</a:t>
            </a:r>
          </a:p>
        </p:txBody>
      </p:sp>
      <p:grpSp>
        <p:nvGrpSpPr>
          <p:cNvPr id="19" name="Group 64" descr="Enllaç cap el model de memòria tècnica disponible a la web d'ACCIÓ">
            <a:extLst>
              <a:ext uri="{FF2B5EF4-FFF2-40B4-BE49-F238E27FC236}">
                <a16:creationId xmlns:a16="http://schemas.microsoft.com/office/drawing/2014/main" id="{9588F1D9-FE52-4BE0-8B1D-1F229FAC425C}"/>
              </a:ext>
            </a:extLst>
          </p:cNvPr>
          <p:cNvGrpSpPr>
            <a:grpSpLocks noChangeAspect="1"/>
          </p:cNvGrpSpPr>
          <p:nvPr/>
        </p:nvGrpSpPr>
        <p:grpSpPr>
          <a:xfrm>
            <a:off x="7458591" y="4536541"/>
            <a:ext cx="308142" cy="308142"/>
            <a:chOff x="9381248" y="3637015"/>
            <a:chExt cx="684000" cy="684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3CC83B-9BE2-46C4-9907-BDA982B53D87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pic>
          <p:nvPicPr>
            <p:cNvPr id="31" name="Graphic 66" descr="Link">
              <a:hlinkClick r:id="rId14"/>
              <a:extLst>
                <a:ext uri="{FF2B5EF4-FFF2-40B4-BE49-F238E27FC236}">
                  <a16:creationId xmlns:a16="http://schemas.microsoft.com/office/drawing/2014/main" id="{E507D2F0-7084-4A23-B1FC-460B51E05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D08B3A8F-CBDC-45D4-BD2B-74AFCFA1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41684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ED764E3-F5F6-4A2F-BAA6-BBC04648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2A96CDD9-F060-49AB-BAB6-8786CECA5146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ca-ES" b="1" dirty="0"/>
              <a:t>Com i on elaborar i enviar la justificació?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6E35AE-10B8-40AC-AB8A-FB93CB0A78E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7ADF004-3516-4894-BFF8-C5E9B38F72EA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 dirty="0">
                <a:solidFill>
                  <a:schemeClr val="bg2"/>
                </a:solidFill>
              </a:rPr>
              <a:t>Preparar el formulari de justificació</a:t>
            </a:r>
          </a:p>
        </p:txBody>
      </p:sp>
      <p:pic>
        <p:nvPicPr>
          <p:cNvPr id="30" name="Graphic 79">
            <a:hlinkClick r:id="rId5" action="ppaction://hlinksldjump"/>
            <a:extLst>
              <a:ext uri="{FF2B5EF4-FFF2-40B4-BE49-F238E27FC236}">
                <a16:creationId xmlns:a16="http://schemas.microsoft.com/office/drawing/2014/main" id="{4546D97B-6E3A-4A76-BF07-EA819A24C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2CD9D3-F779-4C62-99A9-67CEB65F6350}"/>
              </a:ext>
            </a:extLst>
          </p:cNvPr>
          <p:cNvSpPr txBox="1">
            <a:spLocks/>
          </p:cNvSpPr>
          <p:nvPr/>
        </p:nvSpPr>
        <p:spPr>
          <a:xfrm>
            <a:off x="795379" y="2473231"/>
            <a:ext cx="7848871" cy="37645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800" b="1" dirty="0">
                <a:solidFill>
                  <a:srgbClr val="FF0000"/>
                </a:solidFill>
              </a:rPr>
              <a:t>Columnes de l’Excel de càlcul de despeses de personal</a:t>
            </a:r>
          </a:p>
          <a:p>
            <a:pPr marL="0" indent="0" algn="just">
              <a:buNone/>
            </a:pPr>
            <a:r>
              <a:rPr lang="ca-ES" sz="1800" dirty="0"/>
              <a:t>Salari brut: La remuneració total o total meritat en euros present a la nòmina</a:t>
            </a:r>
          </a:p>
          <a:p>
            <a:pPr marL="0" indent="0" algn="just">
              <a:buNone/>
            </a:pPr>
            <a:r>
              <a:rPr lang="ca-ES" sz="1800" dirty="0"/>
              <a:t>Contingències comuns: L’import mensual que es declara a la Seguretat Social per a cada persona treballadora i es troba present a la Relació Nominal de Treballadors</a:t>
            </a:r>
          </a:p>
          <a:p>
            <a:pPr marL="0" indent="0" algn="just">
              <a:buNone/>
            </a:pPr>
            <a:r>
              <a:rPr lang="ca-ES" sz="1800" dirty="0"/>
              <a:t>Bonificacions: Si s’escau, l’import de les bonificacions mensuals a la Seguretat Social que pugui tenir la persona treballadora.</a:t>
            </a:r>
          </a:p>
          <a:p>
            <a:pPr marL="0" indent="0" algn="just">
              <a:buNone/>
            </a:pPr>
            <a:r>
              <a:rPr lang="ca-ES" sz="1800" dirty="0"/>
              <a:t>Quota patronal: El percentatge d’aportació a la Seguretat Social mensual per part de l’empresa per a cada persona treballadora  </a:t>
            </a:r>
          </a:p>
          <a:p>
            <a:pPr marL="0" indent="0" algn="just">
              <a:buNone/>
            </a:pPr>
            <a:r>
              <a:rPr lang="ca-ES" sz="1800" dirty="0"/>
              <a:t>Hores treballades: El número d’hores laborables d’acord amb el conveni o el contracte treballades mensualment per la persona treballadora (detreure del còmput mensual les hores de vacances o baixes laborals)</a:t>
            </a:r>
          </a:p>
          <a:p>
            <a:pPr marL="0" indent="0" algn="just">
              <a:buNone/>
            </a:pPr>
            <a:r>
              <a:rPr lang="ca-ES" sz="1800" dirty="0"/>
              <a:t>Hores imputades: Del número total d’hores laborables mensuals aquelles que es dediquen al mes concret a l’actuació subvencionada</a:t>
            </a:r>
          </a:p>
          <a:p>
            <a:pPr marL="0" indent="0" algn="just">
              <a:buNone/>
            </a:pPr>
            <a:r>
              <a:rPr lang="ca-ES" sz="1800" dirty="0"/>
              <a:t>Cost/hora: Cost salarial per cada hora treballada en el còmput mensual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790012F-3A68-43AD-9727-D93191A0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28884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EEDA39-4FF1-4500-BC52-7D436F99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A0FB2BCC-DB7D-4FA0-AAA1-C9CB9A83B549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8B989CC2-5C67-4774-B94D-CC14A026DBBC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31" name="Group 5" descr="Enllaç cap a la justificació en línia">
            <a:extLst>
              <a:ext uri="{FF2B5EF4-FFF2-40B4-BE49-F238E27FC236}">
                <a16:creationId xmlns:a16="http://schemas.microsoft.com/office/drawing/2014/main" id="{67B2D19C-D096-4B00-829A-D58F862F18AD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B94480-7C87-45E5-A5FB-CEE941AF0C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3" name="Graphic 7" descr="Link">
              <a:hlinkClick r:id="rId4"/>
              <a:extLst>
                <a:ext uri="{FF2B5EF4-FFF2-40B4-BE49-F238E27FC236}">
                  <a16:creationId xmlns:a16="http://schemas.microsoft.com/office/drawing/2014/main" id="{2F54E503-CCDD-42A5-BF24-8D42123E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44291D5-B1F1-477E-B706-36795229D4C8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D6503A6-4E60-42F4-8B17-11CCA1BA41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3794" y="2559527"/>
            <a:ext cx="8061556" cy="29140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b="1" dirty="0"/>
              <a:t>Columna J </a:t>
            </a:r>
            <a:r>
              <a:rPr lang="ca-ES" sz="1350" dirty="0"/>
              <a:t>Import IVA:</a:t>
            </a:r>
            <a:r>
              <a:rPr lang="ca-ES" sz="1350" b="1" dirty="0"/>
              <a:t> Import de l’IVA </a:t>
            </a:r>
            <a:r>
              <a:rPr lang="ca-ES" sz="1350" dirty="0"/>
              <a:t>de la factura </a:t>
            </a:r>
          </a:p>
          <a:p>
            <a:pPr marL="0" indent="0" algn="just">
              <a:buNone/>
            </a:pPr>
            <a:r>
              <a:rPr lang="ca-ES" sz="1350" b="1" dirty="0"/>
              <a:t>Columna K </a:t>
            </a:r>
            <a:r>
              <a:rPr lang="ca-ES" sz="1350" dirty="0"/>
              <a:t>Import imputat a l’acció: Import de la </a:t>
            </a:r>
            <a:r>
              <a:rPr lang="ca-ES" sz="1350" b="1" dirty="0"/>
              <a:t>factura</a:t>
            </a:r>
            <a:r>
              <a:rPr lang="ca-ES" sz="1350" dirty="0"/>
              <a:t> (sense IVA) </a:t>
            </a:r>
            <a:r>
              <a:rPr lang="ca-ES" sz="1350" b="1" dirty="0"/>
              <a:t>o de la despesa de personal </a:t>
            </a:r>
            <a:r>
              <a:rPr lang="ca-ES" sz="1350" dirty="0"/>
              <a:t>que s’imputa </a:t>
            </a:r>
            <a:r>
              <a:rPr lang="ca-ES" sz="1350" b="1" dirty="0"/>
              <a:t>al projecte</a:t>
            </a:r>
            <a:endParaRPr lang="ca-ES" sz="1350" dirty="0"/>
          </a:p>
          <a:p>
            <a:pPr marL="0" indent="0" algn="just">
              <a:buNone/>
            </a:pPr>
            <a:r>
              <a:rPr lang="ca-ES" sz="1350" b="1" dirty="0"/>
              <a:t>Columna L </a:t>
            </a:r>
            <a:r>
              <a:rPr lang="ca-ES" sz="1350" dirty="0"/>
              <a:t>Import imputat a la subvenció: </a:t>
            </a:r>
            <a:r>
              <a:rPr lang="ca-ES" sz="1350" b="1" dirty="0"/>
              <a:t>Import d’ajut </a:t>
            </a:r>
            <a:r>
              <a:rPr lang="ca-ES" sz="1350" dirty="0"/>
              <a:t>que es correspon a aquesta </a:t>
            </a:r>
            <a:r>
              <a:rPr lang="ca-ES" sz="1350" b="1" dirty="0"/>
              <a:t>factura o despesa de personal</a:t>
            </a:r>
            <a:r>
              <a:rPr lang="ca-ES" sz="1350" dirty="0"/>
              <a:t> (Import de la Columna K multiplicat pel percentatge de subvenció. Aquest percentatge s’obté, en base a la resolució d’atorgament, import total de l’ajut / cost subvencionable acceptat)</a:t>
            </a:r>
          </a:p>
          <a:p>
            <a:pPr marL="0" indent="0" algn="just">
              <a:buNone/>
            </a:pPr>
            <a:r>
              <a:rPr lang="ca-ES" sz="1350" b="1" dirty="0"/>
              <a:t>Columna M </a:t>
            </a:r>
            <a:r>
              <a:rPr lang="ca-ES" sz="1350" dirty="0"/>
              <a:t>Import imputat a altra subvenció: </a:t>
            </a:r>
            <a:r>
              <a:rPr lang="ca-ES" sz="1350" b="1" dirty="0"/>
              <a:t>Si s’escau, </a:t>
            </a:r>
            <a:r>
              <a:rPr lang="ca-ES" sz="1350" dirty="0"/>
              <a:t>import total del justificant que s'ha presentat prèviament en d'altres subvencions</a:t>
            </a:r>
          </a:p>
          <a:p>
            <a:pPr marL="0" indent="0" algn="just">
              <a:buNone/>
            </a:pPr>
            <a:r>
              <a:rPr lang="ca-ES" sz="1350" b="1" dirty="0"/>
              <a:t>Columna N </a:t>
            </a:r>
            <a:r>
              <a:rPr lang="ca-ES" sz="1350" dirty="0"/>
              <a:t>Òrgan </a:t>
            </a:r>
            <a:r>
              <a:rPr lang="ca-ES" sz="1350" dirty="0" err="1"/>
              <a:t>concedent</a:t>
            </a:r>
            <a:r>
              <a:rPr lang="ca-ES" sz="1350" dirty="0"/>
              <a:t>: </a:t>
            </a:r>
            <a:r>
              <a:rPr lang="ca-ES" sz="1350" b="1" dirty="0"/>
              <a:t>Si s’escau</a:t>
            </a:r>
            <a:r>
              <a:rPr lang="ca-ES" sz="1350" dirty="0"/>
              <a:t>, òrgan que concedeix l'altra subvenció on s'ha presentat el justificant actual (màxim 255 caràcters)</a:t>
            </a:r>
          </a:p>
        </p:txBody>
      </p:sp>
      <p:pic>
        <p:nvPicPr>
          <p:cNvPr id="30" name="Graphic 32" descr="Atenció!">
            <a:extLst>
              <a:ext uri="{FF2B5EF4-FFF2-40B4-BE49-F238E27FC236}">
                <a16:creationId xmlns:a16="http://schemas.microsoft.com/office/drawing/2014/main" id="{D124430D-8947-471F-96CF-415B01E057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274" y="5741033"/>
            <a:ext cx="261371" cy="261371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3993E703-C312-499E-94C6-79D32913D7C1}"/>
              </a:ext>
            </a:extLst>
          </p:cNvPr>
          <p:cNvSpPr txBox="1"/>
          <p:nvPr/>
        </p:nvSpPr>
        <p:spPr>
          <a:xfrm>
            <a:off x="830924" y="5751165"/>
            <a:ext cx="604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FF0000"/>
                </a:solidFill>
              </a:rPr>
              <a:t>Una vegada complimentat l’Excel deseu-lo a l’ordinador, el necessitareu més endavant</a:t>
            </a:r>
          </a:p>
        </p:txBody>
      </p:sp>
      <p:pic>
        <p:nvPicPr>
          <p:cNvPr id="35" name="Graphic 79">
            <a:hlinkClick r:id="rId9" action="ppaction://hlinksldjump"/>
            <a:extLst>
              <a:ext uri="{FF2B5EF4-FFF2-40B4-BE49-F238E27FC236}">
                <a16:creationId xmlns:a16="http://schemas.microsoft.com/office/drawing/2014/main" id="{BBF93639-B68A-4A52-9FBE-C7C3D67C1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16" name="Graphic 49">
            <a:extLst>
              <a:ext uri="{FF2B5EF4-FFF2-40B4-BE49-F238E27FC236}">
                <a16:creationId xmlns:a16="http://schemas.microsoft.com/office/drawing/2014/main" id="{0506559B-9BF7-4AAE-AF66-98F881F0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7968576" y="5589240"/>
            <a:ext cx="564958" cy="564958"/>
          </a:xfrm>
          <a:prstGeom prst="rect">
            <a:avLst/>
          </a:prstGeom>
        </p:spPr>
      </p:pic>
      <p:sp>
        <p:nvSpPr>
          <p:cNvPr id="17" name="Rectangle: Rounded Corners 52">
            <a:extLst>
              <a:ext uri="{FF2B5EF4-FFF2-40B4-BE49-F238E27FC236}">
                <a16:creationId xmlns:a16="http://schemas.microsoft.com/office/drawing/2014/main" id="{161FB9BB-6A71-4466-B6DD-D7C7F2A06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5173" y="5643627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F986E727-A2DC-41F5-85F2-E8F7106F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8816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EAEA9443-AD5D-457D-9BE3-29D6303F37A7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9" name="Group 5" descr="Enllaç cap a la justificació en línia">
            <a:extLst>
              <a:ext uri="{FF2B5EF4-FFF2-40B4-BE49-F238E27FC236}">
                <a16:creationId xmlns:a16="http://schemas.microsoft.com/office/drawing/2014/main" id="{3C002692-49B2-4307-9BAC-E2D96E58896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66FDFB-2959-450E-8BE1-B4451F92B41C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1" name="Graphic 7" descr="Link">
              <a:hlinkClick r:id="rId4"/>
              <a:extLst>
                <a:ext uri="{FF2B5EF4-FFF2-40B4-BE49-F238E27FC236}">
                  <a16:creationId xmlns:a16="http://schemas.microsoft.com/office/drawing/2014/main" id="{E03049E2-53F6-4454-A74C-8A83DB0C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13B07E5-9761-49B9-A153-8C7356707AC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9E53DE-F901-482D-9F50-3B9B125D5A8E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0924" y="2493213"/>
            <a:ext cx="7575197" cy="743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A </a:t>
            </a:r>
            <a:r>
              <a:rPr lang="ca-ES" sz="1350" b="1" dirty="0"/>
              <a:t>Document d’Identitat </a:t>
            </a:r>
            <a:r>
              <a:rPr lang="ca-ES" sz="1350" dirty="0"/>
              <a:t>indicar el NIF de l’empresa i a </a:t>
            </a:r>
            <a:r>
              <a:rPr lang="ca-ES" sz="1350" b="1" dirty="0"/>
              <a:t>Expedient</a:t>
            </a:r>
            <a:r>
              <a:rPr lang="ca-ES" sz="1350" dirty="0"/>
              <a:t>, el codi d’expedient disponible a la resolució d’atorgament (format ACE007/20/XXXXXX) i clicar sobre </a:t>
            </a:r>
            <a:r>
              <a:rPr lang="ca-ES" sz="1350" b="1" dirty="0"/>
              <a:t>Cercar accions</a:t>
            </a:r>
          </a:p>
        </p:txBody>
      </p:sp>
      <p:pic>
        <p:nvPicPr>
          <p:cNvPr id="15" name="Graphic 79">
            <a:hlinkClick r:id="rId7" action="ppaction://hlinksldjump"/>
            <a:extLst>
              <a:ext uri="{FF2B5EF4-FFF2-40B4-BE49-F238E27FC236}">
                <a16:creationId xmlns:a16="http://schemas.microsoft.com/office/drawing/2014/main" id="{E37D057E-72DA-4FC8-82F4-7E6543482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4" name="Imatge 3" descr="Captura de pantalla del sistema de justificació per a identificar l'entitat i el número d'expedient subvencionat">
            <a:extLst>
              <a:ext uri="{FF2B5EF4-FFF2-40B4-BE49-F238E27FC236}">
                <a16:creationId xmlns:a16="http://schemas.microsoft.com/office/drawing/2014/main" id="{7DDBB610-5449-4D93-AB9B-D16470999C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6" y="3069514"/>
            <a:ext cx="8112718" cy="3118402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501A34D-0C70-4CF9-94B6-8FEEF10F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9424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4401" y="2580653"/>
            <a:ext cx="7575197" cy="9746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informació de la subvenció atorgada. </a:t>
            </a:r>
          </a:p>
          <a:p>
            <a:pPr marL="0" indent="0" algn="just">
              <a:buNone/>
            </a:pPr>
            <a:r>
              <a:rPr lang="ca-ES" sz="1350" dirty="0"/>
              <a:t>Al final de la pàgina haureu d’indicar si heu demanat altres ajuts per a la mateixa finalitat marcant </a:t>
            </a:r>
            <a:r>
              <a:rPr lang="ca-ES" sz="1350" b="1" dirty="0"/>
              <a:t>NO/SÍ </a:t>
            </a:r>
            <a:r>
              <a:rPr lang="ca-ES" sz="1350" dirty="0"/>
              <a:t>i clicant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3" name="Imatge 2" descr="Captura de pantalla pregunta si s'han rebut o demanat altres ajuts per la mateixa finalitat">
            <a:extLst>
              <a:ext uri="{FF2B5EF4-FFF2-40B4-BE49-F238E27FC236}">
                <a16:creationId xmlns:a16="http://schemas.microsoft.com/office/drawing/2014/main" id="{A785E8DD-86DC-4DFE-B452-F28ACFC83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3" y="3607382"/>
            <a:ext cx="8743266" cy="2415697"/>
          </a:xfrm>
          <a:prstGeom prst="rect">
            <a:avLst/>
          </a:prstGeom>
        </p:spPr>
      </p:pic>
      <p:pic>
        <p:nvPicPr>
          <p:cNvPr id="25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EF717833-3045-47AF-A9E6-2ECF48AA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4127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566AE30-B6A1-4946-8576-BB8BCF48D69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16" name="Group 5" descr="Enllaç cap a la justificació en línia">
            <a:extLst>
              <a:ext uri="{FF2B5EF4-FFF2-40B4-BE49-F238E27FC236}">
                <a16:creationId xmlns:a16="http://schemas.microsoft.com/office/drawing/2014/main" id="{EE5ABFB4-12C3-447B-A776-EABFD6434A8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BA34EB-C610-4986-8A30-7AD8990531D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0" name="Graphic 7" descr="Link">
              <a:hlinkClick r:id="rId4"/>
              <a:extLst>
                <a:ext uri="{FF2B5EF4-FFF2-40B4-BE49-F238E27FC236}">
                  <a16:creationId xmlns:a16="http://schemas.microsoft.com/office/drawing/2014/main" id="{1E9B5FF7-F3EA-436E-98AC-96BBDE2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D55EE39-1034-4636-9F7D-D5A146BCA10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A7B70B-039C-40D4-A9F6-6CFEC813659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4401" y="2580653"/>
            <a:ext cx="7575197" cy="4883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En el cas de marcar </a:t>
            </a:r>
            <a:r>
              <a:rPr lang="ca-ES" sz="1350" b="1" dirty="0"/>
              <a:t>SÍ </a:t>
            </a:r>
            <a:r>
              <a:rPr lang="ca-ES" sz="1350" dirty="0"/>
              <a:t>s’han rebut o demanat altres ajuts per a la mateixa finalitat </a:t>
            </a:r>
            <a:r>
              <a:rPr lang="ca-ES" sz="1350" b="1" dirty="0"/>
              <a:t>omplir les dades </a:t>
            </a:r>
            <a:r>
              <a:rPr lang="ca-ES" sz="1350" dirty="0"/>
              <a:t>i clicar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  <a:endParaRPr lang="ca-ES" sz="1350" b="1" dirty="0"/>
          </a:p>
        </p:txBody>
      </p:sp>
      <p:pic>
        <p:nvPicPr>
          <p:cNvPr id="4" name="Imatge 3" descr="Captura de pantalla dades a omplir en cas d'haver rebut o demanat altres ajuts per a la mateixa finalitat">
            <a:extLst>
              <a:ext uri="{FF2B5EF4-FFF2-40B4-BE49-F238E27FC236}">
                <a16:creationId xmlns:a16="http://schemas.microsoft.com/office/drawing/2014/main" id="{9604ED70-B4AF-4E93-98B3-A45D2496B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852936"/>
            <a:ext cx="5297588" cy="3366532"/>
          </a:xfrm>
          <a:prstGeom prst="rect">
            <a:avLst/>
          </a:prstGeom>
        </p:spPr>
      </p:pic>
      <p:pic>
        <p:nvPicPr>
          <p:cNvPr id="25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DD83BE9D-7CBF-45EC-B5EA-1160CCED2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34C022A1-68C3-44E7-B252-1FFE9169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6822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166" y="2919814"/>
            <a:ext cx="2768722" cy="269929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d’</a:t>
            </a:r>
            <a:r>
              <a:rPr lang="ca-ES" sz="1350" b="1" dirty="0"/>
              <a:t>Adjunts:</a:t>
            </a:r>
          </a:p>
          <a:p>
            <a:pPr marL="0" indent="0" algn="just">
              <a:buNone/>
            </a:pPr>
            <a:r>
              <a:rPr lang="ca-ES" sz="1350" b="1" dirty="0"/>
              <a:t>Memòria econòmica justificativa</a:t>
            </a:r>
          </a:p>
          <a:p>
            <a:pPr marL="0" indent="0" algn="just">
              <a:buNone/>
            </a:pPr>
            <a:r>
              <a:rPr lang="ca-ES" sz="1350" dirty="0"/>
              <a:t>Factures, nòmines, comprovants... </a:t>
            </a:r>
          </a:p>
          <a:p>
            <a:pPr marL="0" indent="0" algn="just">
              <a:buNone/>
            </a:pPr>
            <a:r>
              <a:rPr lang="ca-ES" sz="1350" b="1" dirty="0"/>
              <a:t>Memòria tècnica justificativa</a:t>
            </a:r>
          </a:p>
          <a:p>
            <a:pPr marL="0" indent="0" algn="just">
              <a:buNone/>
            </a:pPr>
            <a:r>
              <a:rPr lang="ca-ES" sz="1350" b="1" dirty="0"/>
              <a:t>Documentació demostrativa accions publicitat</a:t>
            </a:r>
          </a:p>
          <a:p>
            <a:pPr marL="0" indent="0" algn="just">
              <a:buNone/>
            </a:pPr>
            <a:r>
              <a:rPr lang="ca-ES" sz="1350" b="1" dirty="0"/>
              <a:t>Declaracions responsables</a:t>
            </a:r>
          </a:p>
          <a:p>
            <a:pPr marL="0" indent="0" algn="just">
              <a:buNone/>
            </a:pPr>
            <a:r>
              <a:rPr lang="ca-ES" sz="1350" b="1" dirty="0"/>
              <a:t>Altra documentació aportada</a:t>
            </a:r>
          </a:p>
        </p:txBody>
      </p:sp>
      <p:pic>
        <p:nvPicPr>
          <p:cNvPr id="3" name="Imatge 2" descr="Captura de pantalla documents a adjuntar">
            <a:extLst>
              <a:ext uri="{FF2B5EF4-FFF2-40B4-BE49-F238E27FC236}">
                <a16:creationId xmlns:a16="http://schemas.microsoft.com/office/drawing/2014/main" id="{079E961F-C35B-4EB2-BCC6-BACAA46B0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81377"/>
            <a:ext cx="3848488" cy="3683927"/>
          </a:xfrm>
          <a:prstGeom prst="rect">
            <a:avLst/>
          </a:prstGeom>
        </p:spPr>
      </p:pic>
      <p:pic>
        <p:nvPicPr>
          <p:cNvPr id="28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DC5FB9E6-479D-471C-8A3F-550B506B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348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BD3DEE-EA65-4C6F-B753-4EFE0731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a-ES" dirty="0"/>
              <a:t>Índex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F3FC51-6B02-4908-95CF-5301E1BE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>
                <a:hlinkClick r:id="rId2" action="ppaction://hlinksldjump"/>
              </a:rPr>
              <a:t>Despeses subvencionables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3" action="ppaction://hlinksldjump"/>
              </a:rPr>
              <a:t>Publicitat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4" action="ppaction://hlinksldjump"/>
              </a:rPr>
              <a:t>Justificació – Documentació</a:t>
            </a:r>
            <a:endParaRPr lang="ca-ES" dirty="0"/>
          </a:p>
          <a:p>
            <a:pPr marL="0" indent="0">
              <a:buNone/>
            </a:pPr>
            <a:r>
              <a:rPr lang="ca-ES" dirty="0">
                <a:hlinkClick r:id="rId5" action="ppaction://hlinksldjump"/>
              </a:rPr>
              <a:t>Justificació – Presentació</a:t>
            </a:r>
            <a:endParaRPr lang="ca-ES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A15EBC24-9703-495E-AF5F-2C8D144D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r="29027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9C4DEA41-34DA-43CE-93D7-AE3CE6E5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4248" y="6534151"/>
            <a:ext cx="2339752" cy="323849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consolidació</a:t>
            </a:r>
            <a:r>
              <a:rPr lang="es-ES" dirty="0"/>
              <a:t> estructures clúster  </a:t>
            </a:r>
            <a:r>
              <a:rPr lang="es-ES" dirty="0" err="1"/>
              <a:t>Versió</a:t>
            </a:r>
            <a:r>
              <a:rPr lang="es-ES" dirty="0"/>
              <a:t> 1, 7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96219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E28F106-2D3F-44FB-AA9E-5454D402C841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7383519F-A46E-4B28-BD4C-4A22FF61A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BC7198-5B1F-40A3-8331-44CB15C1FC9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45086FBC-19F6-4578-BC55-309850DD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25686E5-8F21-455A-A07E-A011CDE68B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5DED9B-A4AB-4D6D-BCB1-D8A1AA3640D2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166" y="2499067"/>
            <a:ext cx="7575197" cy="35213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Inclogueu tota la documentació justificativa de la subvenció. </a:t>
            </a:r>
            <a:r>
              <a:rPr lang="ca-ES" sz="1350" dirty="0">
                <a:hlinkClick r:id="rId7" action="ppaction://hlinksldjump"/>
              </a:rPr>
              <a:t>Veure secció específica.</a:t>
            </a:r>
            <a:endParaRPr lang="ca-ES" sz="1350" dirty="0"/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Els noms dels arxius no han de portar ni accents ni caràcters especials (per exemple Justificacio.pdf)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Recordeu, adjuntar a l’espai “Memòria econòmica” tot en un únic document </a:t>
            </a:r>
            <a:r>
              <a:rPr lang="ca-ES" sz="1400" dirty="0" err="1">
                <a:solidFill>
                  <a:srgbClr val="FF0000"/>
                </a:solidFill>
              </a:rPr>
              <a:t>pdf</a:t>
            </a:r>
            <a:r>
              <a:rPr lang="ca-ES" sz="1400" dirty="0">
                <a:solidFill>
                  <a:srgbClr val="FF0000"/>
                </a:solidFill>
              </a:rPr>
              <a:t>, </a:t>
            </a:r>
            <a:r>
              <a:rPr lang="ca-ES" sz="1400" dirty="0" err="1">
                <a:solidFill>
                  <a:srgbClr val="FF0000"/>
                </a:solidFill>
              </a:rPr>
              <a:t>zip</a:t>
            </a:r>
            <a:r>
              <a:rPr lang="ca-ES" sz="1400" dirty="0">
                <a:solidFill>
                  <a:srgbClr val="FF0000"/>
                </a:solidFill>
              </a:rPr>
              <a:t> o rar (factura, comprovants, documents demostratius de l’activitat...)</a:t>
            </a:r>
          </a:p>
          <a:p>
            <a:pPr marL="0" indent="0" algn="just">
              <a:buNone/>
            </a:pPr>
            <a:r>
              <a:rPr lang="ca-ES" sz="1400" dirty="0">
                <a:solidFill>
                  <a:srgbClr val="FF0000"/>
                </a:solidFill>
              </a:rPr>
              <a:t>22.000 KB màxim!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Una vegada carregat cliqueu a </a:t>
            </a:r>
            <a:r>
              <a:rPr lang="ca-ES" sz="1350" b="1" dirty="0"/>
              <a:t>Següent.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10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2987177"/>
            <a:ext cx="261371" cy="261371"/>
          </a:xfrm>
          <a:prstGeom prst="rect">
            <a:avLst/>
          </a:prstGeom>
        </p:spPr>
      </p:pic>
      <p:pic>
        <p:nvPicPr>
          <p:cNvPr id="32" name="Gràfic 31">
            <a:extLst>
              <a:ext uri="{FF2B5EF4-FFF2-40B4-BE49-F238E27FC236}">
                <a16:creationId xmlns:a16="http://schemas.microsoft.com/office/drawing/2014/main" id="{349395E0-730E-4FBE-8EAD-9A51B7C32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3845" y="5017186"/>
            <a:ext cx="507832" cy="507832"/>
          </a:xfrm>
          <a:prstGeom prst="rect">
            <a:avLst/>
          </a:prstGeom>
        </p:spPr>
      </p:pic>
      <p:grpSp>
        <p:nvGrpSpPr>
          <p:cNvPr id="33" name="Group 52">
            <a:extLst>
              <a:ext uri="{FF2B5EF4-FFF2-40B4-BE49-F238E27FC236}">
                <a16:creationId xmlns:a16="http://schemas.microsoft.com/office/drawing/2014/main" id="{C8BF23A0-93F0-4888-B942-AE60FFE2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91521" y="4978138"/>
            <a:ext cx="540130" cy="560221"/>
            <a:chOff x="-94408" y="2761858"/>
            <a:chExt cx="1488797" cy="1488797"/>
          </a:xfrm>
        </p:grpSpPr>
        <p:sp>
          <p:nvSpPr>
            <p:cNvPr id="34" name="Rectangle: Rounded Corners 53">
              <a:extLst>
                <a:ext uri="{FF2B5EF4-FFF2-40B4-BE49-F238E27FC236}">
                  <a16:creationId xmlns:a16="http://schemas.microsoft.com/office/drawing/2014/main" id="{8506F890-A26B-4EE6-A5B1-856093132034}"/>
                </a:ext>
              </a:extLst>
            </p:cNvPr>
            <p:cNvSpPr/>
            <p:nvPr/>
          </p:nvSpPr>
          <p:spPr>
            <a:xfrm>
              <a:off x="191068" y="3038814"/>
              <a:ext cx="920564" cy="1013773"/>
            </a:xfrm>
            <a:prstGeom prst="roundRect">
              <a:avLst>
                <a:gd name="adj" fmla="val 777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8" name="Graphic 54" descr="Clipboard Mixed with solid fill">
              <a:extLst>
                <a:ext uri="{FF2B5EF4-FFF2-40B4-BE49-F238E27FC236}">
                  <a16:creationId xmlns:a16="http://schemas.microsoft.com/office/drawing/2014/main" id="{BF3A3D51-8A18-45AA-9A44-F9ED3F805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94408" y="2761858"/>
              <a:ext cx="1488797" cy="1488797"/>
            </a:xfrm>
            <a:prstGeom prst="rect">
              <a:avLst/>
            </a:prstGeom>
          </p:spPr>
        </p:pic>
      </p:grpSp>
      <p:grpSp>
        <p:nvGrpSpPr>
          <p:cNvPr id="35" name="Graphic 5">
            <a:extLst>
              <a:ext uri="{FF2B5EF4-FFF2-40B4-BE49-F238E27FC236}">
                <a16:creationId xmlns:a16="http://schemas.microsoft.com/office/drawing/2014/main" id="{41923473-137E-4999-B73F-74D5C1CB7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60945" y="5082354"/>
            <a:ext cx="331051" cy="411804"/>
            <a:chOff x="5829300" y="3048000"/>
            <a:chExt cx="533400" cy="762000"/>
          </a:xfrm>
          <a:solidFill>
            <a:schemeClr val="accent6">
              <a:lumMod val="75000"/>
            </a:schemeClr>
          </a:solidFill>
        </p:grpSpPr>
        <p:sp>
          <p:nvSpPr>
            <p:cNvPr id="36" name="Freeform: Shape 49">
              <a:extLst>
                <a:ext uri="{FF2B5EF4-FFF2-40B4-BE49-F238E27FC236}">
                  <a16:creationId xmlns:a16="http://schemas.microsoft.com/office/drawing/2014/main" id="{7830B65F-CDB7-442B-92E5-3803FB4303F5}"/>
                </a:ext>
              </a:extLst>
            </p:cNvPr>
            <p:cNvSpPr/>
            <p:nvPr/>
          </p:nvSpPr>
          <p:spPr>
            <a:xfrm>
              <a:off x="5829300" y="3049905"/>
              <a:ext cx="57150" cy="760095"/>
            </a:xfrm>
            <a:custGeom>
              <a:avLst/>
              <a:gdLst>
                <a:gd name="connsiteX0" fmla="*/ 0 w 57150"/>
                <a:gd name="connsiteY0" fmla="*/ 0 h 760095"/>
                <a:gd name="connsiteX1" fmla="*/ 57150 w 57150"/>
                <a:gd name="connsiteY1" fmla="*/ 0 h 760095"/>
                <a:gd name="connsiteX2" fmla="*/ 57150 w 57150"/>
                <a:gd name="connsiteY2" fmla="*/ 760095 h 760095"/>
                <a:gd name="connsiteX3" fmla="*/ 0 w 57150"/>
                <a:gd name="connsiteY3" fmla="*/ 760095 h 76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0095">
                  <a:moveTo>
                    <a:pt x="0" y="0"/>
                  </a:moveTo>
                  <a:lnTo>
                    <a:pt x="57150" y="0"/>
                  </a:lnTo>
                  <a:lnTo>
                    <a:pt x="57150" y="760095"/>
                  </a:lnTo>
                  <a:lnTo>
                    <a:pt x="0" y="7600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37" name="Freeform: Shape 50">
              <a:extLst>
                <a:ext uri="{FF2B5EF4-FFF2-40B4-BE49-F238E27FC236}">
                  <a16:creationId xmlns:a16="http://schemas.microsoft.com/office/drawing/2014/main" id="{7A9FAA2A-49EC-415C-9843-85D60516A3A0}"/>
                </a:ext>
              </a:extLst>
            </p:cNvPr>
            <p:cNvSpPr/>
            <p:nvPr/>
          </p:nvSpPr>
          <p:spPr>
            <a:xfrm>
              <a:off x="5924550" y="3048000"/>
              <a:ext cx="438150" cy="762000"/>
            </a:xfrm>
            <a:custGeom>
              <a:avLst/>
              <a:gdLst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85725 w 438150"/>
                <a:gd name="connsiteY2" fmla="*/ 228600 h 762000"/>
                <a:gd name="connsiteX3" fmla="*/ 352425 w 438150"/>
                <a:gd name="connsiteY3" fmla="*/ 228600 h 762000"/>
                <a:gd name="connsiteX4" fmla="*/ 352425 w 438150"/>
                <a:gd name="connsiteY4" fmla="*/ 285750 h 762000"/>
                <a:gd name="connsiteX5" fmla="*/ 295275 w 438150"/>
                <a:gd name="connsiteY5" fmla="*/ 381000 h 762000"/>
                <a:gd name="connsiteX6" fmla="*/ 147638 w 438150"/>
                <a:gd name="connsiteY6" fmla="*/ 381000 h 762000"/>
                <a:gd name="connsiteX7" fmla="*/ 147638 w 438150"/>
                <a:gd name="connsiteY7" fmla="*/ 342900 h 762000"/>
                <a:gd name="connsiteX8" fmla="*/ 295275 w 438150"/>
                <a:gd name="connsiteY8" fmla="*/ 342900 h 762000"/>
                <a:gd name="connsiteX9" fmla="*/ 295275 w 438150"/>
                <a:gd name="connsiteY9" fmla="*/ 381000 h 762000"/>
                <a:gd name="connsiteX10" fmla="*/ 400050 w 438150"/>
                <a:gd name="connsiteY10" fmla="*/ 0 h 762000"/>
                <a:gd name="connsiteX11" fmla="*/ 0 w 438150"/>
                <a:gd name="connsiteY11" fmla="*/ 1905 h 762000"/>
                <a:gd name="connsiteX12" fmla="*/ 0 w 438150"/>
                <a:gd name="connsiteY12" fmla="*/ 762000 h 762000"/>
                <a:gd name="connsiteX13" fmla="*/ 400050 w 438150"/>
                <a:gd name="connsiteY13" fmla="*/ 762000 h 762000"/>
                <a:gd name="connsiteX14" fmla="*/ 438150 w 438150"/>
                <a:gd name="connsiteY14" fmla="*/ 723900 h 762000"/>
                <a:gd name="connsiteX15" fmla="*/ 438150 w 438150"/>
                <a:gd name="connsiteY15" fmla="*/ 38100 h 762000"/>
                <a:gd name="connsiteX16" fmla="*/ 400050 w 438150"/>
                <a:gd name="connsiteY16" fmla="*/ 0 h 762000"/>
                <a:gd name="connsiteX0" fmla="*/ 352425 w 438150"/>
                <a:gd name="connsiteY0" fmla="*/ 285750 h 762000"/>
                <a:gd name="connsiteX1" fmla="*/ 85725 w 438150"/>
                <a:gd name="connsiteY1" fmla="*/ 285750 h 762000"/>
                <a:gd name="connsiteX2" fmla="*/ 352425 w 438150"/>
                <a:gd name="connsiteY2" fmla="*/ 228600 h 762000"/>
                <a:gd name="connsiteX3" fmla="*/ 352425 w 438150"/>
                <a:gd name="connsiteY3" fmla="*/ 285750 h 762000"/>
                <a:gd name="connsiteX4" fmla="*/ 295275 w 438150"/>
                <a:gd name="connsiteY4" fmla="*/ 381000 h 762000"/>
                <a:gd name="connsiteX5" fmla="*/ 147638 w 438150"/>
                <a:gd name="connsiteY5" fmla="*/ 381000 h 762000"/>
                <a:gd name="connsiteX6" fmla="*/ 147638 w 438150"/>
                <a:gd name="connsiteY6" fmla="*/ 342900 h 762000"/>
                <a:gd name="connsiteX7" fmla="*/ 295275 w 438150"/>
                <a:gd name="connsiteY7" fmla="*/ 342900 h 762000"/>
                <a:gd name="connsiteX8" fmla="*/ 295275 w 438150"/>
                <a:gd name="connsiteY8" fmla="*/ 381000 h 762000"/>
                <a:gd name="connsiteX9" fmla="*/ 400050 w 438150"/>
                <a:gd name="connsiteY9" fmla="*/ 0 h 762000"/>
                <a:gd name="connsiteX10" fmla="*/ 0 w 438150"/>
                <a:gd name="connsiteY10" fmla="*/ 1905 h 762000"/>
                <a:gd name="connsiteX11" fmla="*/ 0 w 438150"/>
                <a:gd name="connsiteY11" fmla="*/ 762000 h 762000"/>
                <a:gd name="connsiteX12" fmla="*/ 400050 w 438150"/>
                <a:gd name="connsiteY12" fmla="*/ 762000 h 762000"/>
                <a:gd name="connsiteX13" fmla="*/ 438150 w 438150"/>
                <a:gd name="connsiteY13" fmla="*/ 723900 h 762000"/>
                <a:gd name="connsiteX14" fmla="*/ 438150 w 438150"/>
                <a:gd name="connsiteY14" fmla="*/ 38100 h 762000"/>
                <a:gd name="connsiteX15" fmla="*/ 400050 w 438150"/>
                <a:gd name="connsiteY15" fmla="*/ 0 h 762000"/>
                <a:gd name="connsiteX0" fmla="*/ 352425 w 438150"/>
                <a:gd name="connsiteY0" fmla="*/ 285750 h 762000"/>
                <a:gd name="connsiteX1" fmla="*/ 352425 w 438150"/>
                <a:gd name="connsiteY1" fmla="*/ 228600 h 762000"/>
                <a:gd name="connsiteX2" fmla="*/ 352425 w 438150"/>
                <a:gd name="connsiteY2" fmla="*/ 285750 h 762000"/>
                <a:gd name="connsiteX3" fmla="*/ 295275 w 438150"/>
                <a:gd name="connsiteY3" fmla="*/ 381000 h 762000"/>
                <a:gd name="connsiteX4" fmla="*/ 147638 w 438150"/>
                <a:gd name="connsiteY4" fmla="*/ 381000 h 762000"/>
                <a:gd name="connsiteX5" fmla="*/ 147638 w 438150"/>
                <a:gd name="connsiteY5" fmla="*/ 342900 h 762000"/>
                <a:gd name="connsiteX6" fmla="*/ 295275 w 438150"/>
                <a:gd name="connsiteY6" fmla="*/ 342900 h 762000"/>
                <a:gd name="connsiteX7" fmla="*/ 295275 w 438150"/>
                <a:gd name="connsiteY7" fmla="*/ 381000 h 762000"/>
                <a:gd name="connsiteX8" fmla="*/ 400050 w 438150"/>
                <a:gd name="connsiteY8" fmla="*/ 0 h 762000"/>
                <a:gd name="connsiteX9" fmla="*/ 0 w 438150"/>
                <a:gd name="connsiteY9" fmla="*/ 1905 h 762000"/>
                <a:gd name="connsiteX10" fmla="*/ 0 w 438150"/>
                <a:gd name="connsiteY10" fmla="*/ 762000 h 762000"/>
                <a:gd name="connsiteX11" fmla="*/ 400050 w 438150"/>
                <a:gd name="connsiteY11" fmla="*/ 762000 h 762000"/>
                <a:gd name="connsiteX12" fmla="*/ 438150 w 438150"/>
                <a:gd name="connsiteY12" fmla="*/ 723900 h 762000"/>
                <a:gd name="connsiteX13" fmla="*/ 438150 w 438150"/>
                <a:gd name="connsiteY13" fmla="*/ 38100 h 762000"/>
                <a:gd name="connsiteX14" fmla="*/ 400050 w 438150"/>
                <a:gd name="connsiteY14" fmla="*/ 0 h 762000"/>
                <a:gd name="connsiteX0" fmla="*/ 295275 w 438150"/>
                <a:gd name="connsiteY0" fmla="*/ 3810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295275 w 438150"/>
                <a:gd name="connsiteY4" fmla="*/ 381000 h 762000"/>
                <a:gd name="connsiteX5" fmla="*/ 400050 w 438150"/>
                <a:gd name="connsiteY5" fmla="*/ 0 h 762000"/>
                <a:gd name="connsiteX6" fmla="*/ 0 w 438150"/>
                <a:gd name="connsiteY6" fmla="*/ 1905 h 762000"/>
                <a:gd name="connsiteX7" fmla="*/ 0 w 438150"/>
                <a:gd name="connsiteY7" fmla="*/ 762000 h 762000"/>
                <a:gd name="connsiteX8" fmla="*/ 400050 w 438150"/>
                <a:gd name="connsiteY8" fmla="*/ 762000 h 762000"/>
                <a:gd name="connsiteX9" fmla="*/ 438150 w 438150"/>
                <a:gd name="connsiteY9" fmla="*/ 723900 h 762000"/>
                <a:gd name="connsiteX10" fmla="*/ 438150 w 438150"/>
                <a:gd name="connsiteY10" fmla="*/ 38100 h 762000"/>
                <a:gd name="connsiteX11" fmla="*/ 400050 w 438150"/>
                <a:gd name="connsiteY11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147638 w 438150"/>
                <a:gd name="connsiteY2" fmla="*/ 342900 h 762000"/>
                <a:gd name="connsiteX3" fmla="*/ 295275 w 438150"/>
                <a:gd name="connsiteY3" fmla="*/ 342900 h 762000"/>
                <a:gd name="connsiteX4" fmla="*/ 400050 w 438150"/>
                <a:gd name="connsiteY4" fmla="*/ 0 h 762000"/>
                <a:gd name="connsiteX5" fmla="*/ 0 w 438150"/>
                <a:gd name="connsiteY5" fmla="*/ 1905 h 762000"/>
                <a:gd name="connsiteX6" fmla="*/ 0 w 438150"/>
                <a:gd name="connsiteY6" fmla="*/ 762000 h 762000"/>
                <a:gd name="connsiteX7" fmla="*/ 400050 w 438150"/>
                <a:gd name="connsiteY7" fmla="*/ 762000 h 762000"/>
                <a:gd name="connsiteX8" fmla="*/ 438150 w 438150"/>
                <a:gd name="connsiteY8" fmla="*/ 723900 h 762000"/>
                <a:gd name="connsiteX9" fmla="*/ 438150 w 438150"/>
                <a:gd name="connsiteY9" fmla="*/ 38100 h 762000"/>
                <a:gd name="connsiteX10" fmla="*/ 400050 w 438150"/>
                <a:gd name="connsiteY10" fmla="*/ 0 h 762000"/>
                <a:gd name="connsiteX0" fmla="*/ 295275 w 438150"/>
                <a:gd name="connsiteY0" fmla="*/ 342900 h 762000"/>
                <a:gd name="connsiteX1" fmla="*/ 147638 w 438150"/>
                <a:gd name="connsiteY1" fmla="*/ 381000 h 762000"/>
                <a:gd name="connsiteX2" fmla="*/ 295275 w 438150"/>
                <a:gd name="connsiteY2" fmla="*/ 342900 h 762000"/>
                <a:gd name="connsiteX3" fmla="*/ 400050 w 438150"/>
                <a:gd name="connsiteY3" fmla="*/ 0 h 762000"/>
                <a:gd name="connsiteX4" fmla="*/ 0 w 438150"/>
                <a:gd name="connsiteY4" fmla="*/ 1905 h 762000"/>
                <a:gd name="connsiteX5" fmla="*/ 0 w 438150"/>
                <a:gd name="connsiteY5" fmla="*/ 762000 h 762000"/>
                <a:gd name="connsiteX6" fmla="*/ 400050 w 438150"/>
                <a:gd name="connsiteY6" fmla="*/ 762000 h 762000"/>
                <a:gd name="connsiteX7" fmla="*/ 438150 w 438150"/>
                <a:gd name="connsiteY7" fmla="*/ 723900 h 762000"/>
                <a:gd name="connsiteX8" fmla="*/ 438150 w 438150"/>
                <a:gd name="connsiteY8" fmla="*/ 38100 h 762000"/>
                <a:gd name="connsiteX9" fmla="*/ 400050 w 438150"/>
                <a:gd name="connsiteY9" fmla="*/ 0 h 762000"/>
                <a:gd name="connsiteX0" fmla="*/ 400050 w 438150"/>
                <a:gd name="connsiteY0" fmla="*/ 0 h 762000"/>
                <a:gd name="connsiteX1" fmla="*/ 0 w 438150"/>
                <a:gd name="connsiteY1" fmla="*/ 1905 h 762000"/>
                <a:gd name="connsiteX2" fmla="*/ 0 w 438150"/>
                <a:gd name="connsiteY2" fmla="*/ 762000 h 762000"/>
                <a:gd name="connsiteX3" fmla="*/ 400050 w 438150"/>
                <a:gd name="connsiteY3" fmla="*/ 762000 h 762000"/>
                <a:gd name="connsiteX4" fmla="*/ 438150 w 438150"/>
                <a:gd name="connsiteY4" fmla="*/ 723900 h 762000"/>
                <a:gd name="connsiteX5" fmla="*/ 438150 w 438150"/>
                <a:gd name="connsiteY5" fmla="*/ 38100 h 762000"/>
                <a:gd name="connsiteX6" fmla="*/ 400050 w 438150"/>
                <a:gd name="connsiteY6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50" h="762000">
                  <a:moveTo>
                    <a:pt x="400050" y="0"/>
                  </a:moveTo>
                  <a:lnTo>
                    <a:pt x="0" y="1905"/>
                  </a:lnTo>
                  <a:lnTo>
                    <a:pt x="0" y="762000"/>
                  </a:lnTo>
                  <a:lnTo>
                    <a:pt x="400050" y="762000"/>
                  </a:lnTo>
                  <a:cubicBezTo>
                    <a:pt x="421005" y="762000"/>
                    <a:pt x="438150" y="744855"/>
                    <a:pt x="438150" y="723900"/>
                  </a:cubicBezTo>
                  <a:lnTo>
                    <a:pt x="438150" y="38100"/>
                  </a:lnTo>
                  <a:cubicBezTo>
                    <a:pt x="438150" y="17145"/>
                    <a:pt x="421005" y="0"/>
                    <a:pt x="400050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pic>
        <p:nvPicPr>
          <p:cNvPr id="45" name="Gràfic 44">
            <a:extLst>
              <a:ext uri="{FF2B5EF4-FFF2-40B4-BE49-F238E27FC236}">
                <a16:creationId xmlns:a16="http://schemas.microsoft.com/office/drawing/2014/main" id="{40F86797-7C54-4576-8C9B-1A9D26D94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18323" y="5034340"/>
            <a:ext cx="507832" cy="507832"/>
          </a:xfrm>
          <a:prstGeom prst="rect">
            <a:avLst/>
          </a:prstGeom>
        </p:spPr>
      </p:pic>
      <p:pic>
        <p:nvPicPr>
          <p:cNvPr id="46" name="Graphic 65">
            <a:extLst>
              <a:ext uri="{FF2B5EF4-FFF2-40B4-BE49-F238E27FC236}">
                <a16:creationId xmlns:a16="http://schemas.microsoft.com/office/drawing/2014/main" id="{618E5503-7D56-4E3B-BDBF-AA87FB6F2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57979" y="5020492"/>
            <a:ext cx="517867" cy="517867"/>
          </a:xfrm>
          <a:prstGeom prst="rect">
            <a:avLst/>
          </a:prstGeom>
        </p:spPr>
      </p:pic>
      <p:pic>
        <p:nvPicPr>
          <p:cNvPr id="43" name="Graphic 68">
            <a:extLst>
              <a:ext uri="{FF2B5EF4-FFF2-40B4-BE49-F238E27FC236}">
                <a16:creationId xmlns:a16="http://schemas.microsoft.com/office/drawing/2014/main" id="{1B4E6E70-A798-47F0-A5F9-A414847A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95295" y="4757592"/>
            <a:ext cx="455767" cy="455767"/>
          </a:xfrm>
          <a:prstGeom prst="rect">
            <a:avLst/>
          </a:prstGeom>
        </p:spPr>
      </p:pic>
      <p:pic>
        <p:nvPicPr>
          <p:cNvPr id="39" name="Graphic 62">
            <a:extLst>
              <a:ext uri="{FF2B5EF4-FFF2-40B4-BE49-F238E27FC236}">
                <a16:creationId xmlns:a16="http://schemas.microsoft.com/office/drawing/2014/main" id="{DFEE4E62-58EB-4E16-89BB-13AA94F5B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75988" y="5235553"/>
            <a:ext cx="489374" cy="489374"/>
          </a:xfrm>
          <a:prstGeom prst="rect">
            <a:avLst/>
          </a:prstGeom>
        </p:spPr>
      </p:pic>
      <p:pic>
        <p:nvPicPr>
          <p:cNvPr id="28" name="Graphic 79">
            <a:hlinkClick r:id="rId22" action="ppaction://hlinksldjump"/>
            <a:extLst>
              <a:ext uri="{FF2B5EF4-FFF2-40B4-BE49-F238E27FC236}">
                <a16:creationId xmlns:a16="http://schemas.microsoft.com/office/drawing/2014/main" id="{3314F2B0-DC20-4D2E-BF99-EE747CB8A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40" name="Rectangle: Rounded Corners 66">
            <a:extLst>
              <a:ext uri="{FF2B5EF4-FFF2-40B4-BE49-F238E27FC236}">
                <a16:creationId xmlns:a16="http://schemas.microsoft.com/office/drawing/2014/main" id="{E945DA59-BA26-4488-8737-64117235A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5078" y="5273806"/>
            <a:ext cx="491722" cy="20993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PDF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5441C1D-1153-486A-B8B9-700BF0787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5582" y="5164242"/>
            <a:ext cx="459432" cy="179697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44" name="Rectangle: Rounded Corners 73">
            <a:extLst>
              <a:ext uri="{FF2B5EF4-FFF2-40B4-BE49-F238E27FC236}">
                <a16:creationId xmlns:a16="http://schemas.microsoft.com/office/drawing/2014/main" id="{A9E5C2B5-0931-48FA-B303-144799490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8415" y="4818039"/>
            <a:ext cx="831011" cy="17171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ZIP / RAR</a:t>
            </a:r>
            <a:endParaRPr lang="fr-BE" sz="1600" dirty="0"/>
          </a:p>
        </p:txBody>
      </p:sp>
      <p:pic>
        <p:nvPicPr>
          <p:cNvPr id="29" name="Graphic 49">
            <a:extLst>
              <a:ext uri="{FF2B5EF4-FFF2-40B4-BE49-F238E27FC236}">
                <a16:creationId xmlns:a16="http://schemas.microsoft.com/office/drawing/2014/main" id="{0F81BDED-CEE1-4FFD-B9BE-5B7B03FC0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110625" y="5026207"/>
            <a:ext cx="508339" cy="508339"/>
          </a:xfrm>
          <a:prstGeom prst="rect">
            <a:avLst/>
          </a:prstGeom>
        </p:spPr>
      </p:pic>
      <p:sp>
        <p:nvSpPr>
          <p:cNvPr id="30" name="Rectangle: Rounded Corners 52">
            <a:extLst>
              <a:ext uri="{FF2B5EF4-FFF2-40B4-BE49-F238E27FC236}">
                <a16:creationId xmlns:a16="http://schemas.microsoft.com/office/drawing/2014/main" id="{42829BDA-9AA9-42A7-AC29-564CDC714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4358" y="4985475"/>
            <a:ext cx="564957" cy="20491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12961E58-5D30-4FBE-81C7-9273EDEA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14053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89882" y="2444366"/>
            <a:ext cx="7824369" cy="3144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Justificacions de Despeses.</a:t>
            </a:r>
          </a:p>
          <a:p>
            <a:pPr marL="0" indent="0" algn="just">
              <a:buNone/>
            </a:pPr>
            <a:r>
              <a:rPr lang="ca-ES" sz="1350" dirty="0"/>
              <a:t>Adjunteu l’</a:t>
            </a:r>
            <a:r>
              <a:rPr lang="ca-ES" sz="1350" b="1" dirty="0"/>
              <a:t>Excel del compte justificatiu </a:t>
            </a:r>
            <a:r>
              <a:rPr lang="ca-ES" sz="1350" dirty="0"/>
              <a:t>que heu descarregat, complimentat i guardat al vostre ordinador prèviament. La informació de l’Excel es carregarà en pantalla. Una vegada carregat i sense errors cliqueu a </a:t>
            </a:r>
            <a:r>
              <a:rPr lang="ca-ES" sz="1350" b="1" dirty="0"/>
              <a:t>Següent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28" name="Graphic 49">
            <a:extLst>
              <a:ext uri="{FF2B5EF4-FFF2-40B4-BE49-F238E27FC236}">
                <a16:creationId xmlns:a16="http://schemas.microsoft.com/office/drawing/2014/main" id="{8A0878F8-609F-4021-8018-F7B96DF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108360" y="2507786"/>
            <a:ext cx="491516" cy="491516"/>
          </a:xfrm>
          <a:prstGeom prst="rect">
            <a:avLst/>
          </a:prstGeom>
        </p:spPr>
      </p:pic>
      <p:sp>
        <p:nvSpPr>
          <p:cNvPr id="29" name="Rectangle: Rounded Corners 52">
            <a:extLst>
              <a:ext uri="{FF2B5EF4-FFF2-40B4-BE49-F238E27FC236}">
                <a16:creationId xmlns:a16="http://schemas.microsoft.com/office/drawing/2014/main" id="{75D618C3-A67E-4B54-ACBA-C77432E21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3260" y="2512741"/>
            <a:ext cx="491515" cy="19617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pic>
        <p:nvPicPr>
          <p:cNvPr id="3" name="Imatge 2" descr="Captura de pantalla de Justificacions de despeses per a càrrega de l'Excel del compte justificatiu">
            <a:extLst>
              <a:ext uri="{FF2B5EF4-FFF2-40B4-BE49-F238E27FC236}">
                <a16:creationId xmlns:a16="http://schemas.microsoft.com/office/drawing/2014/main" id="{C398244E-9248-4288-9CE7-7CDA263786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88" y="3429001"/>
            <a:ext cx="5913899" cy="2816142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CAC2308C-F402-4467-A7FD-98A20AF7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92469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576415F7-2956-4FC5-9126-1BE6D7331B10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269083A5-E75C-4EB8-A69D-591F0B5408A5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69153E-E5B7-4275-96C1-E4E130C5DB60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524947A7-1C6F-46B9-987D-8A3E33703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B1BDF1C-3B49-456E-A3BF-C80D6EBF2CD6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A55DB31-286E-4984-9AA3-9697D7151A36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519821"/>
            <a:ext cx="7824369" cy="7287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Si el sistema detecta qualsevol error a l’Excel ho informarà i s’haurà de modificar i adjuntar-ho de nou.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El nom de l’arxiu Excel no ha de portar ni accents ni caràcters especials (per exemple Justificacio.xlsx).</a:t>
            </a: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096" y="2753498"/>
            <a:ext cx="261371" cy="261371"/>
          </a:xfrm>
          <a:prstGeom prst="rect">
            <a:avLst/>
          </a:prstGeom>
        </p:spPr>
      </p:pic>
      <p:pic>
        <p:nvPicPr>
          <p:cNvPr id="4" name="Imatge 3" descr="Captura de pantalla error de càrrega de l'Excel del compte justificatiu">
            <a:extLst>
              <a:ext uri="{FF2B5EF4-FFF2-40B4-BE49-F238E27FC236}">
                <a16:creationId xmlns:a16="http://schemas.microsoft.com/office/drawing/2014/main" id="{4B45FE2B-8478-43E0-9B14-1DF272A3E5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07" y="3215146"/>
            <a:ext cx="4735386" cy="2996823"/>
          </a:xfrm>
          <a:prstGeom prst="rect">
            <a:avLst/>
          </a:prstGeom>
        </p:spPr>
      </p:pic>
      <p:pic>
        <p:nvPicPr>
          <p:cNvPr id="30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A26D2558-2E17-42F7-86E8-01DD6D49F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pic>
        <p:nvPicPr>
          <p:cNvPr id="16" name="Graphic 49">
            <a:extLst>
              <a:ext uri="{FF2B5EF4-FFF2-40B4-BE49-F238E27FC236}">
                <a16:creationId xmlns:a16="http://schemas.microsoft.com/office/drawing/2014/main" id="{D3209B91-B761-4677-BE48-4C791FB5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8224712" y="2507740"/>
            <a:ext cx="491516" cy="491516"/>
          </a:xfrm>
          <a:prstGeom prst="rect">
            <a:avLst/>
          </a:prstGeom>
        </p:spPr>
      </p:pic>
      <p:sp>
        <p:nvSpPr>
          <p:cNvPr id="19" name="Rectangle: Rounded Corners 52">
            <a:extLst>
              <a:ext uri="{FF2B5EF4-FFF2-40B4-BE49-F238E27FC236}">
                <a16:creationId xmlns:a16="http://schemas.microsoft.com/office/drawing/2014/main" id="{2C696F05-9064-46B9-8D7B-62643F805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5297" y="2515517"/>
            <a:ext cx="491515" cy="19617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900" dirty="0">
                <a:solidFill>
                  <a:schemeClr val="tx1"/>
                </a:solidFill>
              </a:rPr>
              <a:t>XLSX</a:t>
            </a:r>
          </a:p>
        </p:txBody>
      </p:sp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545FDB7D-4CBE-431D-B4C5-1D3CBD94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7611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9F683BD0-5719-41D5-84AF-5BDD41498F5E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</a:t>
            </a:r>
            <a:r>
              <a:rPr lang="ca-ES" sz="1050" dirty="0"/>
              <a:t>accedir a la justificació en línia</a:t>
            </a:r>
          </a:p>
        </p:txBody>
      </p:sp>
      <p:grpSp>
        <p:nvGrpSpPr>
          <p:cNvPr id="20" name="Group 5" descr="Enllaç cap a la justificació en línia">
            <a:extLst>
              <a:ext uri="{FF2B5EF4-FFF2-40B4-BE49-F238E27FC236}">
                <a16:creationId xmlns:a16="http://schemas.microsoft.com/office/drawing/2014/main" id="{C22125A8-C0EB-4E7C-9F5F-F2FEC32AFA9B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1F38859-3E2F-4D30-A030-783D3CC94F2D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22" name="Graphic 7" descr="Link">
              <a:hlinkClick r:id="rId4"/>
              <a:extLst>
                <a:ext uri="{FF2B5EF4-FFF2-40B4-BE49-F238E27FC236}">
                  <a16:creationId xmlns:a16="http://schemas.microsoft.com/office/drawing/2014/main" id="{6F505C72-C177-4DB6-8EBA-C59F02595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82F251E7-E9FC-41AE-AE29-7DED2F77B4C2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37EF386-BA00-4C5B-BBF6-99311314AB5C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Preparar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830924" y="2484726"/>
            <a:ext cx="8015364" cy="38430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/>
              <a:t>Es carregarà la pantalla de </a:t>
            </a:r>
            <a:r>
              <a:rPr lang="ca-ES" sz="1350" b="1" dirty="0"/>
              <a:t>Declaracions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r>
              <a:rPr lang="ca-ES" sz="1350" dirty="0"/>
              <a:t>S’haurà de </a:t>
            </a:r>
            <a:r>
              <a:rPr lang="ca-ES" sz="1350" b="1" dirty="0"/>
              <a:t>marcar sobre el camp obligatori </a:t>
            </a:r>
            <a:r>
              <a:rPr lang="ca-ES" sz="1350" dirty="0"/>
              <a:t>conforme s’ha llegit i acceptat la informació bàsica de protecció de dades. A continuació clicar sobre </a:t>
            </a:r>
            <a:r>
              <a:rPr lang="ca-ES" sz="1350" b="1" dirty="0"/>
              <a:t>Signa i envia</a:t>
            </a:r>
            <a:r>
              <a:rPr lang="ca-ES" sz="1350" dirty="0"/>
              <a:t>.</a:t>
            </a:r>
          </a:p>
          <a:p>
            <a:pPr marL="0" indent="0" algn="just">
              <a:buNone/>
            </a:pPr>
            <a:endParaRPr lang="ca-ES" sz="1350" dirty="0"/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La signatura és digital per tant s’han d’utilitzar els mecanismes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habilitats per fer-ho.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Ha de signar una persona de l’entitat beneficiària que tingui </a:t>
            </a:r>
          </a:p>
          <a:p>
            <a:pPr marL="0" indent="0" algn="just">
              <a:buNone/>
            </a:pPr>
            <a:r>
              <a:rPr lang="ca-ES" sz="1350" dirty="0">
                <a:solidFill>
                  <a:srgbClr val="FF0000"/>
                </a:solidFill>
              </a:rPr>
              <a:t>un certificat de representació de persona jurídica.</a:t>
            </a: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a-ES" sz="1350" dirty="0">
              <a:solidFill>
                <a:srgbClr val="FF0000"/>
              </a:solidFill>
            </a:endParaRPr>
          </a:p>
        </p:txBody>
      </p:sp>
      <p:pic>
        <p:nvPicPr>
          <p:cNvPr id="12" name="Graphic 32">
            <a:extLst>
              <a:ext uri="{FF2B5EF4-FFF2-40B4-BE49-F238E27FC236}">
                <a16:creationId xmlns:a16="http://schemas.microsoft.com/office/drawing/2014/main" id="{6DB43867-3A1C-4E4F-9041-A9164506E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" y="4413634"/>
            <a:ext cx="261371" cy="261371"/>
          </a:xfrm>
          <a:prstGeom prst="rect">
            <a:avLst/>
          </a:prstGeom>
        </p:spPr>
      </p:pic>
      <p:pic>
        <p:nvPicPr>
          <p:cNvPr id="3" name="Imatge 2" descr="Captura de pantalla de declaracions sobre protecció de dades i signatura i enviament de la justificació">
            <a:extLst>
              <a:ext uri="{FF2B5EF4-FFF2-40B4-BE49-F238E27FC236}">
                <a16:creationId xmlns:a16="http://schemas.microsoft.com/office/drawing/2014/main" id="{20A9C62D-8DA0-42E1-A3E6-97072D8081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171662"/>
            <a:ext cx="3847071" cy="3013207"/>
          </a:xfrm>
          <a:prstGeom prst="rect">
            <a:avLst/>
          </a:prstGeom>
        </p:spPr>
      </p:pic>
      <p:pic>
        <p:nvPicPr>
          <p:cNvPr id="28" name="Graphic 79">
            <a:hlinkClick r:id="rId10" action="ppaction://hlinksldjump"/>
            <a:extLst>
              <a:ext uri="{FF2B5EF4-FFF2-40B4-BE49-F238E27FC236}">
                <a16:creationId xmlns:a16="http://schemas.microsoft.com/office/drawing/2014/main" id="{63E14AAB-32FB-4A75-9652-03847AB46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63707A3A-D8EF-4A12-A5AB-AFB21F88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20261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1ED7EB-286B-45CA-A384-F3B36A7A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 dirty="0"/>
              <a:t>Justificació - Presentació</a:t>
            </a:r>
          </a:p>
        </p:txBody>
      </p:sp>
      <p:sp>
        <p:nvSpPr>
          <p:cNvPr id="18" name="TextBox 46">
            <a:extLst>
              <a:ext uri="{FF2B5EF4-FFF2-40B4-BE49-F238E27FC236}">
                <a16:creationId xmlns:a16="http://schemas.microsoft.com/office/drawing/2014/main" id="{E65EB3A6-D4B8-4CD8-8EAF-3142DDDE3A38}"/>
              </a:ext>
            </a:extLst>
          </p:cNvPr>
          <p:cNvSpPr txBox="1"/>
          <p:nvPr/>
        </p:nvSpPr>
        <p:spPr>
          <a:xfrm>
            <a:off x="389458" y="1558087"/>
            <a:ext cx="66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a-ES" b="1"/>
              <a:t>Com i on elaborar i enviar la justificació?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08EF9875-DBB8-4989-8F6F-D81F6B89EFAB}"/>
              </a:ext>
            </a:extLst>
          </p:cNvPr>
          <p:cNvSpPr txBox="1">
            <a:spLocks/>
          </p:cNvSpPr>
          <p:nvPr/>
        </p:nvSpPr>
        <p:spPr>
          <a:xfrm>
            <a:off x="7372685" y="1421423"/>
            <a:ext cx="1756741" cy="591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/>
              <a:t>Cliqueu a la icona per a accedir a la justificació en línia</a:t>
            </a:r>
          </a:p>
        </p:txBody>
      </p:sp>
      <p:grpSp>
        <p:nvGrpSpPr>
          <p:cNvPr id="14" name="Group 5" descr="Enllaç cap a la justificació en línia">
            <a:extLst>
              <a:ext uri="{FF2B5EF4-FFF2-40B4-BE49-F238E27FC236}">
                <a16:creationId xmlns:a16="http://schemas.microsoft.com/office/drawing/2014/main" id="{295DCDBF-1832-43D9-A9EF-EE5EE539C75D}"/>
              </a:ext>
            </a:extLst>
          </p:cNvPr>
          <p:cNvGrpSpPr>
            <a:grpSpLocks noChangeAspect="1"/>
          </p:cNvGrpSpPr>
          <p:nvPr/>
        </p:nvGrpSpPr>
        <p:grpSpPr>
          <a:xfrm>
            <a:off x="6952249" y="1503708"/>
            <a:ext cx="386701" cy="386701"/>
            <a:chOff x="9381248" y="3637015"/>
            <a:chExt cx="684000" cy="684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06B114-7B5A-4EAD-9D1B-735ADFE1037E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16" name="Graphic 7" descr="Link">
              <a:hlinkClick r:id="rId4"/>
              <a:extLst>
                <a:ext uri="{FF2B5EF4-FFF2-40B4-BE49-F238E27FC236}">
                  <a16:creationId xmlns:a16="http://schemas.microsoft.com/office/drawing/2014/main" id="{7E7C406B-C056-4513-9520-95B9F7AD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865FABF3-C29F-43A7-8C34-F3B98B84DBFF}"/>
              </a:ext>
            </a:extLst>
          </p:cNvPr>
          <p:cNvSpPr/>
          <p:nvPr/>
        </p:nvSpPr>
        <p:spPr>
          <a:xfrm>
            <a:off x="475362" y="2098118"/>
            <a:ext cx="355562" cy="346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500" b="1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6137EA-D407-4134-9829-40D7B31C2CE7}"/>
              </a:ext>
            </a:extLst>
          </p:cNvPr>
          <p:cNvSpPr txBox="1">
            <a:spLocks/>
          </p:cNvSpPr>
          <p:nvPr/>
        </p:nvSpPr>
        <p:spPr>
          <a:xfrm>
            <a:off x="795379" y="2119594"/>
            <a:ext cx="6467840" cy="332161"/>
          </a:xfrm>
          <a:prstGeom prst="round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None/>
            </a:pPr>
            <a:r>
              <a:rPr lang="ca-ES" sz="1500" b="1">
                <a:solidFill>
                  <a:schemeClr val="bg2"/>
                </a:solidFill>
              </a:rPr>
              <a:t>Signar i enviar el formulari de justificació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CE6454E-D08F-4096-B44E-E77FD7F1B9E4}"/>
              </a:ext>
            </a:extLst>
          </p:cNvPr>
          <p:cNvSpPr txBox="1">
            <a:spLocks/>
          </p:cNvSpPr>
          <p:nvPr/>
        </p:nvSpPr>
        <p:spPr>
          <a:xfrm>
            <a:off x="795379" y="2451755"/>
            <a:ext cx="8036071" cy="5918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350" dirty="0"/>
              <a:t>Una vegada presentada la justificació apareixerà la següent pàgina, on podreu descarregar </a:t>
            </a:r>
            <a:r>
              <a:rPr lang="ca-ES" sz="1350" b="1" dirty="0"/>
              <a:t>l’acusament de rebuda.</a:t>
            </a:r>
            <a:endParaRPr lang="ca-ES" sz="1350" dirty="0"/>
          </a:p>
        </p:txBody>
      </p:sp>
      <p:pic>
        <p:nvPicPr>
          <p:cNvPr id="3" name="Imatge 2" descr="Captura de pantalla d'enviament correcte del formulari de justificació i descàrrega de l'acusament de rebuda">
            <a:extLst>
              <a:ext uri="{FF2B5EF4-FFF2-40B4-BE49-F238E27FC236}">
                <a16:creationId xmlns:a16="http://schemas.microsoft.com/office/drawing/2014/main" id="{1254E942-D39F-4FF2-B22B-0B0D9A5E8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55354"/>
            <a:ext cx="6308029" cy="3420599"/>
          </a:xfrm>
          <a:prstGeom prst="rect">
            <a:avLst/>
          </a:prstGeom>
        </p:spPr>
      </p:pic>
      <p:pic>
        <p:nvPicPr>
          <p:cNvPr id="22" name="Graphic 79">
            <a:hlinkClick r:id="rId8" action="ppaction://hlinksldjump"/>
            <a:extLst>
              <a:ext uri="{FF2B5EF4-FFF2-40B4-BE49-F238E27FC236}">
                <a16:creationId xmlns:a16="http://schemas.microsoft.com/office/drawing/2014/main" id="{E71084F0-5FEE-4B27-A5A7-7C01F05D5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589240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71F3BDA0-5BC6-4910-9763-C3925A30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3852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3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EB97-24ED-4676-81D1-61C00E1D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967" y="1340768"/>
            <a:ext cx="3059832" cy="2403101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ca-ES" sz="3300" dirty="0"/>
              <a:t>Despeses subvencionables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BC4A0-B273-41DA-BC16-8043B063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8486" y="5648286"/>
            <a:ext cx="1650922" cy="383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350" dirty="0"/>
              <a:t>Retorn a l’índex</a:t>
            </a:r>
          </a:p>
        </p:txBody>
      </p:sp>
      <p:pic>
        <p:nvPicPr>
          <p:cNvPr id="15" name="Graphic 14">
            <a:hlinkClick r:id="rId2" action="ppaction://hlinksldjump"/>
            <a:extLst>
              <a:ext uri="{FF2B5EF4-FFF2-40B4-BE49-F238E27FC236}">
                <a16:creationId xmlns:a16="http://schemas.microsoft.com/office/drawing/2014/main" id="{426298C6-8EE1-46CC-851D-B2473506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2242B877-D007-4E47-83AB-5BDF1C651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" y="1268760"/>
            <a:ext cx="7162492" cy="4028902"/>
          </a:xfrm>
          <a:prstGeom prst="flowChartOnlineStorage">
            <a:avLst/>
          </a:prstGeom>
        </p:spPr>
      </p:pic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46B6045-E433-40C8-88C1-B39B2B17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20272" y="6552293"/>
            <a:ext cx="2123728" cy="189075"/>
          </a:xfrm>
        </p:spPr>
        <p:txBody>
          <a:bodyPr/>
          <a:lstStyle/>
          <a:p>
            <a:r>
              <a:rPr lang="es-ES" dirty="0" err="1"/>
              <a:t>Guia</a:t>
            </a:r>
            <a:r>
              <a:rPr lang="es-ES" dirty="0"/>
              <a:t> </a:t>
            </a:r>
            <a:r>
              <a:rPr lang="es-ES" dirty="0" err="1"/>
              <a:t>justificació</a:t>
            </a:r>
            <a:r>
              <a:rPr lang="es-ES" dirty="0"/>
              <a:t> </a:t>
            </a:r>
            <a:r>
              <a:rPr lang="es-ES" dirty="0" err="1"/>
              <a:t>consolidació</a:t>
            </a:r>
            <a:r>
              <a:rPr lang="es-ES" dirty="0"/>
              <a:t> estructures clúster  </a:t>
            </a:r>
            <a:r>
              <a:rPr lang="es-ES" dirty="0" err="1"/>
              <a:t>Versió</a:t>
            </a:r>
            <a:r>
              <a:rPr lang="es-ES" dirty="0"/>
              <a:t> 1, 7 </a:t>
            </a:r>
            <a:r>
              <a:rPr lang="es-ES" dirty="0" err="1"/>
              <a:t>d'abril</a:t>
            </a:r>
            <a:r>
              <a:rPr lang="es-ES" dirty="0"/>
              <a:t>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67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32C81-F2A4-4A6D-8859-41339B49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1704B4A4-4F35-4012-A7A7-26F708AED501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la base reguladora 4, 13, 16 i 18 de les bases reguladores</a:t>
            </a:r>
          </a:p>
        </p:txBody>
      </p:sp>
      <p:grpSp>
        <p:nvGrpSpPr>
          <p:cNvPr id="26" name="Group 5" descr="Enllaç cap a les bases reguladores">
            <a:extLst>
              <a:ext uri="{FF2B5EF4-FFF2-40B4-BE49-F238E27FC236}">
                <a16:creationId xmlns:a16="http://schemas.microsoft.com/office/drawing/2014/main" id="{E2975857-4BB6-4945-AA23-10FF5F06494A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C3BD1DE-C52E-4588-90CB-ECA3C8FE5645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1" name="Graphic 7" descr="Link">
              <a:hlinkClick r:id="rId3"/>
              <a:extLst>
                <a:ext uri="{FF2B5EF4-FFF2-40B4-BE49-F238E27FC236}">
                  <a16:creationId xmlns:a16="http://schemas.microsoft.com/office/drawing/2014/main" id="{EE320C8D-8745-4152-90E1-24F8B3F4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graphicFrame>
        <p:nvGraphicFramePr>
          <p:cNvPr id="20" name="Diagrama 19" descr="Característiques de les despeses subvencionables:&#10;Aprovada per resolució d’atorgament&#10;Incorreguda només per l’empresa beneficiària&#10;Realitzada entre l’01/01/2020 i el 30/11/2021&#10;Necessària per a les activitats del projecte&#10;Identificable i verificable">
            <a:extLst>
              <a:ext uri="{FF2B5EF4-FFF2-40B4-BE49-F238E27FC236}">
                <a16:creationId xmlns:a16="http://schemas.microsoft.com/office/drawing/2014/main" id="{DC9D5D11-5EEE-4F84-8FDD-FC05CCF3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947065"/>
              </p:ext>
            </p:extLst>
          </p:nvPr>
        </p:nvGraphicFramePr>
        <p:xfrm>
          <a:off x="0" y="1454477"/>
          <a:ext cx="8892480" cy="515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Graphic 4" descr="Atenció!">
            <a:extLst>
              <a:ext uri="{FF2B5EF4-FFF2-40B4-BE49-F238E27FC236}">
                <a16:creationId xmlns:a16="http://schemas.microsoft.com/office/drawing/2014/main" id="{669DA254-7A5D-432C-9985-1A5B6BDE56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575" y="5028808"/>
            <a:ext cx="344283" cy="344283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D762EC1-310D-4CA1-8B22-C9E7B9742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478" y="4966245"/>
            <a:ext cx="2834988" cy="9876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a-ES" sz="1600" i="1" dirty="0">
                <a:solidFill>
                  <a:srgbClr val="FF0000"/>
                </a:solidFill>
              </a:rPr>
              <a:t>No és possible l’ampliació del termini de realització de la despesa</a:t>
            </a:r>
          </a:p>
        </p:txBody>
      </p:sp>
      <p:pic>
        <p:nvPicPr>
          <p:cNvPr id="18" name="Gràfic 17">
            <a:extLst>
              <a:ext uri="{FF2B5EF4-FFF2-40B4-BE49-F238E27FC236}">
                <a16:creationId xmlns:a16="http://schemas.microsoft.com/office/drawing/2014/main" id="{CCA8C656-96E2-4735-A6A2-3E9F4A3EE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52065" y="2486039"/>
            <a:ext cx="669709" cy="66970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027E8A-F4C7-4DB5-9238-DE67F6E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03551" y="4352768"/>
            <a:ext cx="518223" cy="51822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BA63E8-B30D-4502-B452-D60A6F72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3094" y="3989145"/>
            <a:ext cx="727247" cy="72724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32ECB15-10C0-4525-9DE2-51AE0068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16520" y="3290023"/>
            <a:ext cx="784294" cy="784293"/>
          </a:xfrm>
          <a:prstGeom prst="rect">
            <a:avLst/>
          </a:prstGeom>
        </p:spPr>
      </p:pic>
      <p:pic>
        <p:nvPicPr>
          <p:cNvPr id="29" name="Content Placeholder 15">
            <a:extLst>
              <a:ext uri="{FF2B5EF4-FFF2-40B4-BE49-F238E27FC236}">
                <a16:creationId xmlns:a16="http://schemas.microsoft.com/office/drawing/2014/main" id="{16DC3CEC-629C-440D-9E7D-3041A361A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6061" y="2811233"/>
            <a:ext cx="801314" cy="801314"/>
          </a:xfrm>
          <a:prstGeom prst="rect">
            <a:avLst/>
          </a:prstGeom>
        </p:spPr>
      </p:pic>
      <p:pic>
        <p:nvPicPr>
          <p:cNvPr id="24" name="Graphic 65">
            <a:extLst>
              <a:ext uri="{FF2B5EF4-FFF2-40B4-BE49-F238E27FC236}">
                <a16:creationId xmlns:a16="http://schemas.microsoft.com/office/drawing/2014/main" id="{B304C113-482B-4CD1-8C98-BEBC542D4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8564" y="1695348"/>
            <a:ext cx="739287" cy="739287"/>
          </a:xfrm>
          <a:prstGeom prst="rect">
            <a:avLst/>
          </a:prstGeom>
        </p:spPr>
      </p:pic>
      <p:pic>
        <p:nvPicPr>
          <p:cNvPr id="28" name="Graphic 27">
            <a:hlinkClick r:id="rId25" action="ppaction://hlinksldjump"/>
            <a:extLst>
              <a:ext uri="{FF2B5EF4-FFF2-40B4-BE49-F238E27FC236}">
                <a16:creationId xmlns:a16="http://schemas.microsoft.com/office/drawing/2014/main" id="{CA9B5E7A-657D-42EC-978F-F2A7CE83E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2" name="Contenidor de peu de pàgina 1">
            <a:extLst>
              <a:ext uri="{FF2B5EF4-FFF2-40B4-BE49-F238E27FC236}">
                <a16:creationId xmlns:a16="http://schemas.microsoft.com/office/drawing/2014/main" id="{25CC8BEB-A54C-4411-9E31-BE0BD63C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540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15F0-6259-47AF-BDBA-40C8E48C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8B7F5A9-DF51-4169-8FEA-EF0D0577DE6C}"/>
              </a:ext>
            </a:extLst>
          </p:cNvPr>
          <p:cNvSpPr txBox="1">
            <a:spLocks/>
          </p:cNvSpPr>
          <p:nvPr/>
        </p:nvSpPr>
        <p:spPr>
          <a:xfrm>
            <a:off x="7335786" y="1193765"/>
            <a:ext cx="1724165" cy="7658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1050" dirty="0"/>
              <a:t>Cliqueu a la icona per a consultar les bases reguladores 4.1 a 4.3 i 5</a:t>
            </a:r>
          </a:p>
        </p:txBody>
      </p:sp>
      <p:grpSp>
        <p:nvGrpSpPr>
          <p:cNvPr id="37" name="Group 5" descr="Enllaç cap a les bases reguladores&#10;">
            <a:extLst>
              <a:ext uri="{FF2B5EF4-FFF2-40B4-BE49-F238E27FC236}">
                <a16:creationId xmlns:a16="http://schemas.microsoft.com/office/drawing/2014/main" id="{56D00F61-9143-4A6E-A6C8-6D3329CB6E55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34ADD64-3391-4D2E-8942-8BEC4D3AE3F3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39" name="Graphic 7" descr="Link">
              <a:hlinkClick r:id="rId2"/>
              <a:extLst>
                <a:ext uri="{FF2B5EF4-FFF2-40B4-BE49-F238E27FC236}">
                  <a16:creationId xmlns:a16="http://schemas.microsoft.com/office/drawing/2014/main" id="{8F6563FC-A4CB-4895-B3B2-0F25B6DFF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C3FC-9DD2-4297-8E74-8B418782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5" y="1634105"/>
            <a:ext cx="8373299" cy="572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a-ES" sz="1500" dirty="0"/>
          </a:p>
          <a:p>
            <a:pPr marL="0" indent="0">
              <a:buNone/>
            </a:pPr>
            <a:r>
              <a:rPr lang="ca-ES" sz="1500" dirty="0"/>
              <a:t>Única i exclusivament despeses per a dur a terme </a:t>
            </a:r>
            <a:r>
              <a:rPr lang="ca-ES" sz="1500" b="1" dirty="0"/>
              <a:t>pla d’actuacions anuals </a:t>
            </a:r>
            <a:r>
              <a:rPr lang="ca-ES" sz="1500" dirty="0"/>
              <a:t>del clúster:</a:t>
            </a:r>
          </a:p>
        </p:txBody>
      </p:sp>
      <p:sp>
        <p:nvSpPr>
          <p:cNvPr id="5" name="Rectangle: Rounded Corners 4" descr="Diagnosi Indústria 4.0&#10;Identificació d’oportunitats d’incorporació de tecnologies 4.0 i l’establiment de plans de transformació.&#10;Màxim 8.000 €">
            <a:extLst>
              <a:ext uri="{FF2B5EF4-FFF2-40B4-BE49-F238E27FC236}">
                <a16:creationId xmlns:a16="http://schemas.microsoft.com/office/drawing/2014/main" id="{9DF11714-E319-44D0-B9D6-7087AB040BD9}"/>
              </a:ext>
            </a:extLst>
          </p:cNvPr>
          <p:cNvSpPr/>
          <p:nvPr/>
        </p:nvSpPr>
        <p:spPr>
          <a:xfrm>
            <a:off x="2261760" y="3352089"/>
            <a:ext cx="4902528" cy="1261485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b="1" dirty="0">
                <a:solidFill>
                  <a:schemeClr val="tx2"/>
                </a:solidFill>
              </a:rPr>
              <a:t>Plans d’actuació</a:t>
            </a:r>
          </a:p>
          <a:p>
            <a:pPr algn="ctr">
              <a:spcBef>
                <a:spcPts val="900"/>
              </a:spcBef>
            </a:pPr>
            <a:r>
              <a:rPr lang="ca-ES" sz="1350" dirty="0">
                <a:solidFill>
                  <a:schemeClr val="tx1"/>
                </a:solidFill>
              </a:rPr>
              <a:t>Per a donar resposta al </a:t>
            </a:r>
            <a:r>
              <a:rPr lang="ca-ES" sz="1350" b="1" dirty="0">
                <a:solidFill>
                  <a:schemeClr val="tx1"/>
                </a:solidFill>
              </a:rPr>
              <a:t>pla estratègic</a:t>
            </a:r>
            <a:r>
              <a:rPr lang="ca-ES" sz="1350" dirty="0">
                <a:solidFill>
                  <a:schemeClr val="tx1"/>
                </a:solidFill>
              </a:rPr>
              <a:t> del clúster, la seva </a:t>
            </a:r>
            <a:r>
              <a:rPr lang="ca-ES" sz="1350" b="1" dirty="0">
                <a:solidFill>
                  <a:schemeClr val="tx1"/>
                </a:solidFill>
              </a:rPr>
              <a:t>actualització</a:t>
            </a:r>
            <a:r>
              <a:rPr lang="ca-ES" sz="1350" dirty="0">
                <a:solidFill>
                  <a:schemeClr val="tx1"/>
                </a:solidFill>
              </a:rPr>
              <a:t>, entre d’altres, les accions </a:t>
            </a:r>
            <a:r>
              <a:rPr lang="ca-ES" sz="1350" b="1" dirty="0">
                <a:solidFill>
                  <a:schemeClr val="tx1"/>
                </a:solidFill>
              </a:rPr>
              <a:t>de capacitació internacional</a:t>
            </a:r>
            <a:r>
              <a:rPr lang="ca-ES" sz="1350" dirty="0">
                <a:solidFill>
                  <a:schemeClr val="tx1"/>
                </a:solidFill>
              </a:rPr>
              <a:t> i la </a:t>
            </a:r>
            <a:r>
              <a:rPr lang="ca-ES" sz="1350" b="1" dirty="0">
                <a:solidFill>
                  <a:schemeClr val="tx1"/>
                </a:solidFill>
              </a:rPr>
              <a:t>detecció de convocatòries europees</a:t>
            </a:r>
            <a:endParaRPr lang="ca-ES" sz="1350" dirty="0">
              <a:solidFill>
                <a:schemeClr val="tx1"/>
              </a:solidFill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E1A0122-35E1-4313-8749-0F62CDD12E28}"/>
              </a:ext>
            </a:extLst>
          </p:cNvPr>
          <p:cNvSpPr/>
          <p:nvPr/>
        </p:nvSpPr>
        <p:spPr>
          <a:xfrm>
            <a:off x="3923928" y="4627904"/>
            <a:ext cx="1863000" cy="485552"/>
          </a:xfrm>
          <a:prstGeom prst="round2SameRect">
            <a:avLst>
              <a:gd name="adj1" fmla="val 0"/>
              <a:gd name="adj2" fmla="val 2795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1350" dirty="0">
                <a:solidFill>
                  <a:schemeClr val="tx1"/>
                </a:solidFill>
              </a:rPr>
              <a:t>Màxim 75% sobre 60.000 €</a:t>
            </a:r>
            <a:endParaRPr lang="ca-ES" sz="1050" dirty="0">
              <a:solidFill>
                <a:schemeClr val="tx1"/>
              </a:solidFill>
            </a:endParaRPr>
          </a:p>
        </p:txBody>
      </p:sp>
      <p:pic>
        <p:nvPicPr>
          <p:cNvPr id="40" name="Graphic 4" descr="Atenció!">
            <a:extLst>
              <a:ext uri="{FF2B5EF4-FFF2-40B4-BE49-F238E27FC236}">
                <a16:creationId xmlns:a16="http://schemas.microsoft.com/office/drawing/2014/main" id="{6BB44348-CA17-46F6-940A-354C079834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876" y="5418821"/>
            <a:ext cx="344283" cy="344283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A1373BC-448D-4D99-9485-786C460AF8C4}"/>
              </a:ext>
            </a:extLst>
          </p:cNvPr>
          <p:cNvSpPr txBox="1">
            <a:spLocks/>
          </p:cNvSpPr>
          <p:nvPr/>
        </p:nvSpPr>
        <p:spPr>
          <a:xfrm>
            <a:off x="1042492" y="5416865"/>
            <a:ext cx="5333380" cy="6100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a-ES" sz="1200" dirty="0">
                <a:solidFill>
                  <a:srgbClr val="FF0000"/>
                </a:solidFill>
              </a:rPr>
              <a:t>Despesa mínima i objecte de l’ajut a realitzar i justificar, </a:t>
            </a:r>
            <a:r>
              <a:rPr lang="ca-ES" sz="1200" b="1" dirty="0">
                <a:solidFill>
                  <a:srgbClr val="FF0000"/>
                </a:solidFill>
              </a:rPr>
              <a:t>60% del cost aprovat: </a:t>
            </a:r>
          </a:p>
          <a:p>
            <a:pPr marL="0" indent="0" algn="just">
              <a:buNone/>
            </a:pPr>
            <a:r>
              <a:rPr lang="ca-ES" sz="1200" b="1" dirty="0">
                <a:solidFill>
                  <a:srgbClr val="FF0000"/>
                </a:solidFill>
              </a:rPr>
              <a:t>Si &lt;60% </a:t>
            </a:r>
            <a:r>
              <a:rPr lang="ca-E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Revocació de l’ajut</a:t>
            </a:r>
          </a:p>
        </p:txBody>
      </p:sp>
      <p:pic>
        <p:nvPicPr>
          <p:cNvPr id="23" name="Graphic 22">
            <a:hlinkClick r:id="rId7" action="ppaction://hlinksldjump"/>
            <a:extLst>
              <a:ext uri="{FF2B5EF4-FFF2-40B4-BE49-F238E27FC236}">
                <a16:creationId xmlns:a16="http://schemas.microsoft.com/office/drawing/2014/main" id="{202830B5-F617-4E62-84C0-EEA73128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6" name="Gràfic 5">
            <a:extLst>
              <a:ext uri="{FF2B5EF4-FFF2-40B4-BE49-F238E27FC236}">
                <a16:creationId xmlns:a16="http://schemas.microsoft.com/office/drawing/2014/main" id="{8813856E-ADDF-44E2-A595-47107607B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2124" y="2322144"/>
            <a:ext cx="914400" cy="914400"/>
          </a:xfrm>
          <a:prstGeom prst="rect">
            <a:avLst/>
          </a:prstGeom>
        </p:spPr>
      </p:pic>
      <p:pic>
        <p:nvPicPr>
          <p:cNvPr id="8" name="Gràfic 7">
            <a:extLst>
              <a:ext uri="{FF2B5EF4-FFF2-40B4-BE49-F238E27FC236}">
                <a16:creationId xmlns:a16="http://schemas.microsoft.com/office/drawing/2014/main" id="{F7901824-4FA0-465D-9F3B-D3BC2151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07724" y="2379917"/>
            <a:ext cx="914400" cy="914400"/>
          </a:xfrm>
          <a:prstGeom prst="rect">
            <a:avLst/>
          </a:prstGeom>
        </p:spPr>
      </p:pic>
      <p:pic>
        <p:nvPicPr>
          <p:cNvPr id="10" name="Gràfic 9">
            <a:extLst>
              <a:ext uri="{FF2B5EF4-FFF2-40B4-BE49-F238E27FC236}">
                <a16:creationId xmlns:a16="http://schemas.microsoft.com/office/drawing/2014/main" id="{01871FC1-99F6-4859-A86C-CA7B3D329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81810" y="2351031"/>
            <a:ext cx="914400" cy="914400"/>
          </a:xfrm>
          <a:prstGeom prst="rect">
            <a:avLst/>
          </a:prstGeom>
        </p:spPr>
      </p:pic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099F9442-AB5E-474A-AEF1-A0117B2B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204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7312331" y="1289837"/>
            <a:ext cx="1831669" cy="626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4.2 i 5.1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sp>
        <p:nvSpPr>
          <p:cNvPr id="41" name="Rectangle: Rounded Corners 129">
            <a:extLst>
              <a:ext uri="{FF2B5EF4-FFF2-40B4-BE49-F238E27FC236}">
                <a16:creationId xmlns:a16="http://schemas.microsoft.com/office/drawing/2014/main" id="{59ACFF7D-6164-459C-884F-2E1E62377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806" y="186120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881D5A-AC0B-4346-8AEE-72BF641E5E50}"/>
              </a:ext>
            </a:extLst>
          </p:cNvPr>
          <p:cNvSpPr txBox="1"/>
          <p:nvPr/>
        </p:nvSpPr>
        <p:spPr>
          <a:xfrm>
            <a:off x="304854" y="2753977"/>
            <a:ext cx="160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SERVEIS I DESPESES EXTERNES</a:t>
            </a:r>
          </a:p>
        </p:txBody>
      </p:sp>
      <p:pic>
        <p:nvPicPr>
          <p:cNvPr id="48" name="Graphic 47">
            <a:hlinkClick r:id="rId5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pic>
        <p:nvPicPr>
          <p:cNvPr id="13" name="Gràfic 12">
            <a:extLst>
              <a:ext uri="{FF2B5EF4-FFF2-40B4-BE49-F238E27FC236}">
                <a16:creationId xmlns:a16="http://schemas.microsoft.com/office/drawing/2014/main" id="{CDB29855-91D2-44C1-95DA-5B3545E1B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701" y="1878080"/>
            <a:ext cx="914400" cy="914400"/>
          </a:xfrm>
          <a:prstGeom prst="rect">
            <a:avLst/>
          </a:prstGeom>
        </p:spPr>
      </p:pic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2F968F0-73A8-4541-BFF8-CEFB2DF4F2BC}"/>
              </a:ext>
            </a:extLst>
          </p:cNvPr>
          <p:cNvSpPr txBox="1">
            <a:spLocks/>
          </p:cNvSpPr>
          <p:nvPr/>
        </p:nvSpPr>
        <p:spPr>
          <a:xfrm>
            <a:off x="2228667" y="1980301"/>
            <a:ext cx="6593947" cy="1624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1600" dirty="0"/>
              <a:t>Consultoria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dirty="0"/>
              <a:t>Contractació d’experts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dirty="0"/>
              <a:t>Lloguer d’espais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dirty="0"/>
              <a:t>Material promocional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600" dirty="0"/>
              <a:t>Assistència a congressos/fires (</a:t>
            </a:r>
            <a:r>
              <a:rPr lang="ca-ES" sz="1600" dirty="0">
                <a:solidFill>
                  <a:srgbClr val="FF0000"/>
                </a:solidFill>
              </a:rPr>
              <a:t>màxim 2 persones </a:t>
            </a:r>
            <a:r>
              <a:rPr lang="ca-ES" sz="1600" dirty="0"/>
              <a:t>vinculades laboralment al clúster)</a:t>
            </a:r>
          </a:p>
        </p:txBody>
      </p:sp>
      <p:sp>
        <p:nvSpPr>
          <p:cNvPr id="56" name="Rectangle: Rounded Corners 129">
            <a:extLst>
              <a:ext uri="{FF2B5EF4-FFF2-40B4-BE49-F238E27FC236}">
                <a16:creationId xmlns:a16="http://schemas.microsoft.com/office/drawing/2014/main" id="{7E44ABED-06D7-4E09-9541-CC539F99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642" y="4011588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sp>
        <p:nvSpPr>
          <p:cNvPr id="63" name="TextBox 66">
            <a:extLst>
              <a:ext uri="{FF2B5EF4-FFF2-40B4-BE49-F238E27FC236}">
                <a16:creationId xmlns:a16="http://schemas.microsoft.com/office/drawing/2014/main" id="{0E664C51-70E1-4A80-ADAA-7FC719485762}"/>
              </a:ext>
            </a:extLst>
          </p:cNvPr>
          <p:cNvSpPr txBox="1"/>
          <p:nvPr/>
        </p:nvSpPr>
        <p:spPr>
          <a:xfrm>
            <a:off x="197614" y="5073146"/>
            <a:ext cx="1742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350" dirty="0"/>
              <a:t>HORES DEL PERSONAL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3A06102-2B27-4C17-904E-E4880DCDE06C}"/>
              </a:ext>
            </a:extLst>
          </p:cNvPr>
          <p:cNvSpPr txBox="1">
            <a:spLocks/>
          </p:cNvSpPr>
          <p:nvPr/>
        </p:nvSpPr>
        <p:spPr>
          <a:xfrm>
            <a:off x="2241260" y="4263629"/>
            <a:ext cx="6325698" cy="934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dirty="0"/>
              <a:t>Personal del clúster</a:t>
            </a:r>
          </a:p>
          <a:p>
            <a:pPr marL="0" indent="0">
              <a:buNone/>
            </a:pPr>
            <a:r>
              <a:rPr lang="ca-ES" sz="1600" dirty="0"/>
              <a:t>Si és extern, aportar conveni i contracte signat</a:t>
            </a:r>
          </a:p>
          <a:p>
            <a:pPr marL="0" indent="0">
              <a:buNone/>
            </a:pPr>
            <a:r>
              <a:rPr lang="ca-ES" sz="1600" dirty="0">
                <a:solidFill>
                  <a:srgbClr val="FF0000"/>
                </a:solidFill>
              </a:rPr>
              <a:t>Màxim 49,37 euros de cost/hora</a:t>
            </a:r>
          </a:p>
        </p:txBody>
      </p:sp>
      <p:pic>
        <p:nvPicPr>
          <p:cNvPr id="58" name="Gràfic 57">
            <a:extLst>
              <a:ext uri="{FF2B5EF4-FFF2-40B4-BE49-F238E27FC236}">
                <a16:creationId xmlns:a16="http://schemas.microsoft.com/office/drawing/2014/main" id="{91C3A448-C39F-4B9A-8E30-E2FE5A92B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267" y="4120457"/>
            <a:ext cx="805111" cy="805111"/>
          </a:xfrm>
          <a:prstGeom prst="rect">
            <a:avLst/>
          </a:prstGeom>
        </p:spPr>
      </p:pic>
      <p:pic>
        <p:nvPicPr>
          <p:cNvPr id="59" name="Gràfic 58">
            <a:extLst>
              <a:ext uri="{FF2B5EF4-FFF2-40B4-BE49-F238E27FC236}">
                <a16:creationId xmlns:a16="http://schemas.microsoft.com/office/drawing/2014/main" id="{E7AD915A-2CF0-4249-BF96-E007C9F6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010" y="4128819"/>
            <a:ext cx="762718" cy="762718"/>
          </a:xfrm>
          <a:prstGeom prst="rect">
            <a:avLst/>
          </a:prstGeom>
        </p:spPr>
      </p:pic>
      <p:pic>
        <p:nvPicPr>
          <p:cNvPr id="64" name="Gràfic 63">
            <a:extLst>
              <a:ext uri="{FF2B5EF4-FFF2-40B4-BE49-F238E27FC236}">
                <a16:creationId xmlns:a16="http://schemas.microsoft.com/office/drawing/2014/main" id="{6F017379-08C2-4318-B8AF-9EED5572D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67787" y="2518238"/>
            <a:ext cx="520756" cy="520756"/>
          </a:xfrm>
          <a:prstGeom prst="rect">
            <a:avLst/>
          </a:prstGeom>
        </p:spPr>
      </p:pic>
      <p:pic>
        <p:nvPicPr>
          <p:cNvPr id="22" name="Gràfic 21">
            <a:extLst>
              <a:ext uri="{FF2B5EF4-FFF2-40B4-BE49-F238E27FC236}">
                <a16:creationId xmlns:a16="http://schemas.microsoft.com/office/drawing/2014/main" id="{17620179-17BD-49EA-A58B-24DB29C9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04027" y="4842793"/>
            <a:ext cx="300082" cy="300082"/>
          </a:xfrm>
          <a:prstGeom prst="rect">
            <a:avLst/>
          </a:prstGeom>
        </p:spPr>
      </p:pic>
      <p:cxnSp>
        <p:nvCxnSpPr>
          <p:cNvPr id="65" name="Straight Connector 17">
            <a:extLst>
              <a:ext uri="{FF2B5EF4-FFF2-40B4-BE49-F238E27FC236}">
                <a16:creationId xmlns:a16="http://schemas.microsoft.com/office/drawing/2014/main" id="{84106127-0D51-43EA-8AF8-2922E9AD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23728" y="1861208"/>
            <a:ext cx="0" cy="1662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7">
            <a:extLst>
              <a:ext uri="{FF2B5EF4-FFF2-40B4-BE49-F238E27FC236}">
                <a16:creationId xmlns:a16="http://schemas.microsoft.com/office/drawing/2014/main" id="{D26D72DA-C288-4BA9-81E9-1215B31B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23728" y="4011588"/>
            <a:ext cx="0" cy="16624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05E05FBD-EBBD-43DC-87FB-FCA33928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0455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4CA6-4D6E-40B8-AF65-E0BB63FD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Despeses subvencionables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5B81F17-218F-444C-BE53-D1818489B5B7}"/>
              </a:ext>
            </a:extLst>
          </p:cNvPr>
          <p:cNvSpPr txBox="1">
            <a:spLocks/>
          </p:cNvSpPr>
          <p:nvPr/>
        </p:nvSpPr>
        <p:spPr>
          <a:xfrm>
            <a:off x="7312331" y="1289837"/>
            <a:ext cx="1831669" cy="626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050" dirty="0"/>
              <a:t>Cliqueu a la icona per a consultar </a:t>
            </a:r>
            <a:r>
              <a:rPr lang="ca-ES" sz="1050" dirty="0"/>
              <a:t>les bases reguladores 4.2 i 5.1</a:t>
            </a:r>
          </a:p>
        </p:txBody>
      </p:sp>
      <p:grpSp>
        <p:nvGrpSpPr>
          <p:cNvPr id="47" name="Group 5" descr="Enllaç cap a les bases reguladores&#10;">
            <a:extLst>
              <a:ext uri="{FF2B5EF4-FFF2-40B4-BE49-F238E27FC236}">
                <a16:creationId xmlns:a16="http://schemas.microsoft.com/office/drawing/2014/main" id="{F1B4F546-1C7F-4812-8BC9-23C9DCED7849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25" y="1272235"/>
            <a:ext cx="378105" cy="378105"/>
            <a:chOff x="9381248" y="3637015"/>
            <a:chExt cx="684000" cy="684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821A116-9FA8-45C8-96D0-F561E652BD4B}"/>
                </a:ext>
              </a:extLst>
            </p:cNvPr>
            <p:cNvSpPr/>
            <p:nvPr/>
          </p:nvSpPr>
          <p:spPr>
            <a:xfrm>
              <a:off x="9381248" y="3637015"/>
              <a:ext cx="684000" cy="68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350"/>
            </a:p>
          </p:txBody>
        </p:sp>
        <p:pic>
          <p:nvPicPr>
            <p:cNvPr id="50" name="Graphic 7" descr="Link">
              <a:hlinkClick r:id="rId2"/>
              <a:extLst>
                <a:ext uri="{FF2B5EF4-FFF2-40B4-BE49-F238E27FC236}">
                  <a16:creationId xmlns:a16="http://schemas.microsoft.com/office/drawing/2014/main" id="{4D9FE2B4-F931-45B4-ADD2-1507504E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40918" y="3694406"/>
              <a:ext cx="577415" cy="577415"/>
            </a:xfrm>
            <a:prstGeom prst="rect">
              <a:avLst/>
            </a:prstGeom>
          </p:spPr>
        </p:pic>
      </p:grpSp>
      <p:pic>
        <p:nvPicPr>
          <p:cNvPr id="48" name="Graphic 47">
            <a:hlinkClick r:id="rId5" action="ppaction://hlinksldjump"/>
            <a:extLst>
              <a:ext uri="{FF2B5EF4-FFF2-40B4-BE49-F238E27FC236}">
                <a16:creationId xmlns:a16="http://schemas.microsoft.com/office/drawing/2014/main" id="{E01F94F4-94EC-4B1E-AAC8-5A8643123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862" y="5590963"/>
            <a:ext cx="435961" cy="435961"/>
          </a:xfrm>
          <a:prstGeom prst="rect">
            <a:avLst/>
          </a:prstGeom>
        </p:spPr>
      </p:pic>
      <p:sp>
        <p:nvSpPr>
          <p:cNvPr id="23" name="Rectangle: Rounded Corners 129">
            <a:extLst>
              <a:ext uri="{FF2B5EF4-FFF2-40B4-BE49-F238E27FC236}">
                <a16:creationId xmlns:a16="http://schemas.microsoft.com/office/drawing/2014/main" id="{F96D4656-7A13-4275-8A33-579A009A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832" y="2920886"/>
            <a:ext cx="1602518" cy="1505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  <p:pic>
        <p:nvPicPr>
          <p:cNvPr id="8" name="Gràfic 7">
            <a:extLst>
              <a:ext uri="{FF2B5EF4-FFF2-40B4-BE49-F238E27FC236}">
                <a16:creationId xmlns:a16="http://schemas.microsoft.com/office/drawing/2014/main" id="{C6494EE0-4996-43C0-BDE8-4C8F03E3F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7306" y="2996503"/>
            <a:ext cx="575800" cy="575800"/>
          </a:xfrm>
          <a:prstGeom prst="rect">
            <a:avLst/>
          </a:prstGeom>
        </p:spPr>
      </p:pic>
      <p:sp>
        <p:nvSpPr>
          <p:cNvPr id="70" name="TextBox 28">
            <a:extLst>
              <a:ext uri="{FF2B5EF4-FFF2-40B4-BE49-F238E27FC236}">
                <a16:creationId xmlns:a16="http://schemas.microsoft.com/office/drawing/2014/main" id="{735818F7-2704-49B8-A251-B1B689959905}"/>
              </a:ext>
            </a:extLst>
          </p:cNvPr>
          <p:cNvSpPr txBox="1"/>
          <p:nvPr/>
        </p:nvSpPr>
        <p:spPr>
          <a:xfrm>
            <a:off x="569443" y="4059377"/>
            <a:ext cx="101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MOBILITAT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13D75FA-7AB7-4A78-BD63-82FED7F7E588}"/>
              </a:ext>
            </a:extLst>
          </p:cNvPr>
          <p:cNvSpPr txBox="1">
            <a:spLocks/>
          </p:cNvSpPr>
          <p:nvPr/>
        </p:nvSpPr>
        <p:spPr>
          <a:xfrm>
            <a:off x="2249515" y="1916832"/>
            <a:ext cx="6881959" cy="2735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b="1" dirty="0"/>
              <a:t>Personal del clúster</a:t>
            </a:r>
          </a:p>
          <a:p>
            <a:pPr marL="0" indent="0">
              <a:buNone/>
            </a:pPr>
            <a:r>
              <a:rPr lang="ca-ES" sz="1600" dirty="0"/>
              <a:t>Viatges fora d’Espanya</a:t>
            </a:r>
          </a:p>
          <a:p>
            <a:pPr marL="0" indent="0">
              <a:buNone/>
            </a:pPr>
            <a:r>
              <a:rPr lang="ca-ES" sz="1600" dirty="0">
                <a:solidFill>
                  <a:srgbClr val="FF0000"/>
                </a:solidFill>
              </a:rPr>
              <a:t>Màxim 2 persones </a:t>
            </a:r>
            <a:r>
              <a:rPr lang="ca-ES" sz="1600" dirty="0"/>
              <a:t>vinculades laboralment al clúster</a:t>
            </a:r>
          </a:p>
          <a:p>
            <a:r>
              <a:rPr lang="ca-ES" sz="1600" dirty="0"/>
              <a:t>Si no hi ha vinculació laboral aportar conveni, contracte o estatuts, que acrediti que la persona realitza un tasca de representació del clúster</a:t>
            </a:r>
          </a:p>
          <a:p>
            <a:pPr marL="0" indent="0">
              <a:buNone/>
            </a:pPr>
            <a:r>
              <a:rPr lang="ca-ES" sz="1600" dirty="0">
                <a:solidFill>
                  <a:srgbClr val="FF0000"/>
                </a:solidFill>
              </a:rPr>
              <a:t>Màxim quatre sortides </a:t>
            </a:r>
            <a:r>
              <a:rPr lang="ca-ES" sz="1600" dirty="0"/>
              <a:t>a l’estranger sense repetir país</a:t>
            </a:r>
          </a:p>
          <a:p>
            <a:r>
              <a:rPr lang="ca-ES" sz="1600" dirty="0"/>
              <a:t>Despeses de desplaçament (avió, autocar o tren) – </a:t>
            </a:r>
            <a:r>
              <a:rPr lang="ca-ES" sz="1600" dirty="0">
                <a:solidFill>
                  <a:srgbClr val="FF0000"/>
                </a:solidFill>
              </a:rPr>
              <a:t>Classe turista</a:t>
            </a:r>
          </a:p>
          <a:p>
            <a:r>
              <a:rPr lang="ca-ES" sz="1600" dirty="0"/>
              <a:t>Despeses d’allotjament – </a:t>
            </a:r>
            <a:r>
              <a:rPr lang="ca-ES" sz="1600" dirty="0">
                <a:solidFill>
                  <a:srgbClr val="FF0000"/>
                </a:solidFill>
              </a:rPr>
              <a:t>Màxim 200 euros persona/nit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835ECE1-AFFD-470C-BA93-76DD5E17AF57}"/>
              </a:ext>
            </a:extLst>
          </p:cNvPr>
          <p:cNvSpPr txBox="1">
            <a:spLocks/>
          </p:cNvSpPr>
          <p:nvPr/>
        </p:nvSpPr>
        <p:spPr>
          <a:xfrm>
            <a:off x="2234241" y="4479515"/>
            <a:ext cx="6894485" cy="132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600" b="1" dirty="0"/>
              <a:t>Ponents, experts o compradors</a:t>
            </a:r>
          </a:p>
          <a:p>
            <a:pPr marL="0" indent="0">
              <a:buNone/>
            </a:pPr>
            <a:r>
              <a:rPr lang="ca-ES" sz="1600" dirty="0"/>
              <a:t>Viatges des de fora de Catalunya cap a Catalunya</a:t>
            </a:r>
          </a:p>
          <a:p>
            <a:r>
              <a:rPr lang="ca-ES" sz="1600" dirty="0"/>
              <a:t>Despeses de desplaçament (avió, autocar o tren) – </a:t>
            </a:r>
            <a:r>
              <a:rPr lang="ca-ES" sz="1600" dirty="0">
                <a:solidFill>
                  <a:srgbClr val="FF0000"/>
                </a:solidFill>
              </a:rPr>
              <a:t>Classe turista</a:t>
            </a:r>
          </a:p>
          <a:p>
            <a:r>
              <a:rPr lang="ca-ES" sz="1600" dirty="0"/>
              <a:t>Despeses d’allotjament – </a:t>
            </a:r>
            <a:r>
              <a:rPr lang="ca-ES" sz="1600" dirty="0">
                <a:solidFill>
                  <a:srgbClr val="FF0000"/>
                </a:solidFill>
              </a:rPr>
              <a:t>Màxim 200 euros persona/nit</a:t>
            </a:r>
          </a:p>
        </p:txBody>
      </p:sp>
      <p:pic>
        <p:nvPicPr>
          <p:cNvPr id="7" name="Gràfic 6">
            <a:extLst>
              <a:ext uri="{FF2B5EF4-FFF2-40B4-BE49-F238E27FC236}">
                <a16:creationId xmlns:a16="http://schemas.microsoft.com/office/drawing/2014/main" id="{634619C8-BADA-4897-B062-1AF634BB0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068" y="3343761"/>
            <a:ext cx="608318" cy="608318"/>
          </a:xfrm>
          <a:prstGeom prst="rect">
            <a:avLst/>
          </a:prstGeom>
        </p:spPr>
      </p:pic>
      <p:pic>
        <p:nvPicPr>
          <p:cNvPr id="10" name="Gràfic 9">
            <a:extLst>
              <a:ext uri="{FF2B5EF4-FFF2-40B4-BE49-F238E27FC236}">
                <a16:creationId xmlns:a16="http://schemas.microsoft.com/office/drawing/2014/main" id="{0B1D5A9C-5B64-4AEC-9345-72C72848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6073" y="3727059"/>
            <a:ext cx="511464" cy="511464"/>
          </a:xfrm>
          <a:prstGeom prst="rect">
            <a:avLst/>
          </a:prstGeom>
        </p:spPr>
      </p:pic>
      <p:pic>
        <p:nvPicPr>
          <p:cNvPr id="12" name="Gràfic 11">
            <a:extLst>
              <a:ext uri="{FF2B5EF4-FFF2-40B4-BE49-F238E27FC236}">
                <a16:creationId xmlns:a16="http://schemas.microsoft.com/office/drawing/2014/main" id="{9CEB7AC4-E664-4DF1-B8BB-9483BF5F2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75527" y="2283449"/>
            <a:ext cx="520756" cy="520756"/>
          </a:xfrm>
          <a:prstGeom prst="rect">
            <a:avLst/>
          </a:prstGeom>
        </p:spPr>
      </p:pic>
      <p:pic>
        <p:nvPicPr>
          <p:cNvPr id="16" name="Gràfic 15">
            <a:extLst>
              <a:ext uri="{FF2B5EF4-FFF2-40B4-BE49-F238E27FC236}">
                <a16:creationId xmlns:a16="http://schemas.microsoft.com/office/drawing/2014/main" id="{9FADC145-0389-4ED9-A6F4-0564592DE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75527" y="4663440"/>
            <a:ext cx="487728" cy="487728"/>
          </a:xfrm>
          <a:prstGeom prst="rect">
            <a:avLst/>
          </a:prstGeom>
        </p:spPr>
      </p:pic>
      <p:cxnSp>
        <p:nvCxnSpPr>
          <p:cNvPr id="36" name="Straight Connector 17">
            <a:extLst>
              <a:ext uri="{FF2B5EF4-FFF2-40B4-BE49-F238E27FC236}">
                <a16:creationId xmlns:a16="http://schemas.microsoft.com/office/drawing/2014/main" id="{8DDCEA9C-923B-430E-B7F1-6037FFD39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18815" y="1942248"/>
            <a:ext cx="0" cy="3648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A1AE4E94-175B-4103-A02E-D2D1B880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Guia justificació consolidació estructures clúster  Versió 1, 7 d'abril de 2021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8217748"/>
      </p:ext>
    </p:extLst>
  </p:cSld>
  <p:clrMapOvr>
    <a:masterClrMapping/>
  </p:clrMapOvr>
</p:sld>
</file>

<file path=ppt/theme/theme1.xml><?xml version="1.0" encoding="utf-8"?>
<a:theme xmlns:a="http://schemas.openxmlformats.org/drawingml/2006/main" name="ACCIÓ c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4208</Words>
  <Application>Microsoft Office PowerPoint</Application>
  <PresentationFormat>Presentació en pantalla (4:3)</PresentationFormat>
  <Paragraphs>497</Paragraphs>
  <Slides>45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45</vt:i4>
      </vt:variant>
    </vt:vector>
  </HeadingPairs>
  <TitlesOfParts>
    <vt:vector size="49" baseType="lpstr">
      <vt:lpstr>Arial</vt:lpstr>
      <vt:lpstr>Calibri</vt:lpstr>
      <vt:lpstr>HelveticaNeueLT Std Thin</vt:lpstr>
      <vt:lpstr>ACCIÓ cat</vt:lpstr>
      <vt:lpstr>Guia de justificació  Consolidació d’estructures clúster (ACE007/20)  19 de març de 2021</vt:lpstr>
      <vt:lpstr>Com funciona aquesta guia?</vt:lpstr>
      <vt:lpstr>Com funciona aquesta guia?</vt:lpstr>
      <vt:lpstr>Índex</vt:lpstr>
      <vt:lpstr>Despeses subvencionables</vt:lpstr>
      <vt:lpstr>Despeses subvencionables</vt:lpstr>
      <vt:lpstr>Despeses subvencionables</vt:lpstr>
      <vt:lpstr>Despeses subvencionables</vt:lpstr>
      <vt:lpstr>Despeses subvencionables</vt:lpstr>
      <vt:lpstr>Despeses no subvencionables</vt:lpstr>
      <vt:lpstr>Publicitat</vt:lpstr>
      <vt:lpstr>Publicitat</vt:lpstr>
      <vt:lpstr>Justificació - 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Documentació</vt:lpstr>
      <vt:lpstr>Justificació - 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Justificació - Presentació</vt:lpstr>
      <vt:lpstr>Presentació del PowerPoint</vt:lpstr>
    </vt:vector>
  </TitlesOfParts>
  <Company>ACCIÓ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justificació  Consolidació d’estructures clúster  18 de març de 2021</dc:title>
  <dc:creator>Juan Luis Aparicio</dc:creator>
  <cp:keywords>Guia justificació, justificació, consolidació estructures clúster 2020</cp:keywords>
  <cp:lastModifiedBy>Juan Luis Aparicio</cp:lastModifiedBy>
  <cp:revision>74</cp:revision>
  <dcterms:created xsi:type="dcterms:W3CDTF">2021-03-16T15:17:06Z</dcterms:created>
  <dcterms:modified xsi:type="dcterms:W3CDTF">2021-04-16T08:39:12Z</dcterms:modified>
</cp:coreProperties>
</file>