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350" r:id="rId3"/>
    <p:sldId id="384" r:id="rId4"/>
    <p:sldId id="390" r:id="rId5"/>
    <p:sldId id="391" r:id="rId6"/>
    <p:sldId id="292" r:id="rId7"/>
    <p:sldId id="352" r:id="rId8"/>
    <p:sldId id="406" r:id="rId9"/>
    <p:sldId id="397" r:id="rId10"/>
    <p:sldId id="407" r:id="rId11"/>
    <p:sldId id="396" r:id="rId12"/>
    <p:sldId id="368" r:id="rId13"/>
    <p:sldId id="393" r:id="rId14"/>
    <p:sldId id="369" r:id="rId15"/>
    <p:sldId id="347" r:id="rId16"/>
    <p:sldId id="367" r:id="rId17"/>
    <p:sldId id="376" r:id="rId18"/>
    <p:sldId id="322" r:id="rId19"/>
    <p:sldId id="305" r:id="rId20"/>
    <p:sldId id="398" r:id="rId21"/>
    <p:sldId id="324" r:id="rId22"/>
    <p:sldId id="409" r:id="rId23"/>
    <p:sldId id="402" r:id="rId24"/>
    <p:sldId id="404" r:id="rId25"/>
    <p:sldId id="403" r:id="rId26"/>
    <p:sldId id="399" r:id="rId27"/>
    <p:sldId id="408" r:id="rId28"/>
    <p:sldId id="377" r:id="rId29"/>
    <p:sldId id="349" r:id="rId30"/>
    <p:sldId id="371" r:id="rId31"/>
    <p:sldId id="375" r:id="rId32"/>
    <p:sldId id="373" r:id="rId33"/>
    <p:sldId id="410" r:id="rId34"/>
    <p:sldId id="411" r:id="rId35"/>
    <p:sldId id="374" r:id="rId36"/>
    <p:sldId id="378" r:id="rId37"/>
    <p:sldId id="418" r:id="rId38"/>
    <p:sldId id="385" r:id="rId39"/>
    <p:sldId id="380" r:id="rId40"/>
    <p:sldId id="381" r:id="rId41"/>
    <p:sldId id="388" r:id="rId42"/>
    <p:sldId id="382" r:id="rId43"/>
    <p:sldId id="383" r:id="rId44"/>
    <p:sldId id="427" r:id="rId45"/>
    <p:sldId id="419" r:id="rId46"/>
    <p:sldId id="420" r:id="rId47"/>
    <p:sldId id="421" r:id="rId48"/>
    <p:sldId id="422" r:id="rId49"/>
    <p:sldId id="426" r:id="rId50"/>
    <p:sldId id="423" r:id="rId51"/>
    <p:sldId id="424" r:id="rId52"/>
    <p:sldId id="425" r:id="rId53"/>
    <p:sldId id="259" r:id="rId5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286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CF2C-698E-4CCD-AD17-2EA14D65B8DD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27A0668B-3AF7-4E3C-A9FE-0A200D86742F}">
      <dgm:prSet phldrT="[Text]" custT="1"/>
      <dgm:spPr/>
      <dgm:t>
        <a:bodyPr/>
        <a:lstStyle/>
        <a:p>
          <a:r>
            <a:rPr lang="ca-ES" sz="1600" i="1" dirty="0"/>
            <a:t>Aprovada per resolució d’atorgament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28CFBF9E-DEE4-4E32-B243-3FC042DA42B2}" type="parTrans" cxnId="{8EE87BEB-1E7D-4C3F-BA44-130752ECBACC}">
      <dgm:prSet/>
      <dgm:spPr/>
      <dgm:t>
        <a:bodyPr/>
        <a:lstStyle/>
        <a:p>
          <a:endParaRPr lang="ca-ES" sz="1800"/>
        </a:p>
      </dgm:t>
    </dgm:pt>
    <dgm:pt modelId="{AB8BF8E1-9183-4A24-BED4-2D1C235C454F}" type="sibTrans" cxnId="{8EE87BEB-1E7D-4C3F-BA44-130752ECBACC}">
      <dgm:prSet/>
      <dgm:spPr/>
      <dgm:t>
        <a:bodyPr/>
        <a:lstStyle/>
        <a:p>
          <a:endParaRPr lang="ca-ES" sz="1800"/>
        </a:p>
      </dgm:t>
    </dgm:pt>
    <dgm:pt modelId="{D291C4F7-6C67-4764-8105-D13D30719FB3}">
      <dgm:prSet phldrT="[Text]" custT="1"/>
      <dgm:spPr/>
      <dgm:t>
        <a:bodyPr/>
        <a:lstStyle/>
        <a:p>
          <a:r>
            <a:rPr lang="ca-ES" sz="1600" i="1" dirty="0"/>
            <a:t>Necessària per a les activitats del projecte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F0216B8C-107F-4423-85BA-0EA4222D0D33}" type="parTrans" cxnId="{79CA75DB-38FE-4EF4-83AA-4652FF7085CE}">
      <dgm:prSet/>
      <dgm:spPr/>
      <dgm:t>
        <a:bodyPr/>
        <a:lstStyle/>
        <a:p>
          <a:endParaRPr lang="ca-ES" sz="1800"/>
        </a:p>
      </dgm:t>
    </dgm:pt>
    <dgm:pt modelId="{4E570B97-2445-4B86-8C4C-E0497BED39CE}" type="sibTrans" cxnId="{79CA75DB-38FE-4EF4-83AA-4652FF7085CE}">
      <dgm:prSet/>
      <dgm:spPr/>
      <dgm:t>
        <a:bodyPr/>
        <a:lstStyle/>
        <a:p>
          <a:endParaRPr lang="ca-ES" sz="1800"/>
        </a:p>
      </dgm:t>
    </dgm:pt>
    <dgm:pt modelId="{256C2BF9-6D0E-48D6-AD6A-3426E8B818A8}">
      <dgm:prSet phldrT="[Text]" custT="1"/>
      <dgm:spPr/>
      <dgm:t>
        <a:bodyPr/>
        <a:lstStyle/>
        <a:p>
          <a:pPr algn="ctr"/>
          <a:r>
            <a:rPr lang="ca-ES" sz="1600" i="1" dirty="0"/>
            <a:t>Despeses realitzades entre l’01/01/2020 i el 31/05/2021 (reforç competitiu) i entre la data de sol·licitud i el 31/12/2021 (desenvolupament i innovació)</a:t>
          </a:r>
        </a:p>
      </dgm:t>
      <dgm:extLst>
        <a:ext uri="{E40237B7-FDA0-4F09-8148-C483321AD2D9}">
          <dgm14:cNvPr xmlns:dgm14="http://schemas.microsoft.com/office/drawing/2010/diagram" id="0" name="" descr="Necessària per a les activitats del projecte&#10;"/>
        </a:ext>
      </dgm:extLst>
    </dgm:pt>
    <dgm:pt modelId="{3F8C96B5-E497-42B8-9C6B-7D06BCF29DEA}" type="parTrans" cxnId="{D416AED0-5FFD-4DDC-9C92-27015E857980}">
      <dgm:prSet/>
      <dgm:spPr/>
      <dgm:t>
        <a:bodyPr/>
        <a:lstStyle/>
        <a:p>
          <a:endParaRPr lang="ca-ES" sz="1800"/>
        </a:p>
      </dgm:t>
    </dgm:pt>
    <dgm:pt modelId="{3CAD1BAE-6EBD-4DB9-9C6B-F0154391E540}" type="sibTrans" cxnId="{D416AED0-5FFD-4DDC-9C92-27015E857980}">
      <dgm:prSet/>
      <dgm:spPr/>
      <dgm:t>
        <a:bodyPr/>
        <a:lstStyle/>
        <a:p>
          <a:endParaRPr lang="ca-ES" sz="1800"/>
        </a:p>
      </dgm:t>
    </dgm:pt>
    <dgm:pt modelId="{7D7E93F1-49FF-4581-B3D9-4E614D43670A}">
      <dgm:prSet phldrT="[Text]" custT="1"/>
      <dgm:spPr/>
      <dgm:t>
        <a:bodyPr/>
        <a:lstStyle/>
        <a:p>
          <a:r>
            <a:rPr lang="ca-ES" sz="1600" i="1" dirty="0"/>
            <a:t>Identificable i verificable</a:t>
          </a:r>
        </a:p>
      </dgm:t>
      <dgm:extLst>
        <a:ext uri="{E40237B7-FDA0-4F09-8148-C483321AD2D9}">
          <dgm14:cNvPr xmlns:dgm14="http://schemas.microsoft.com/office/drawing/2010/diagram" id="0" name="" descr="Identificable i verificable&#10;"/>
        </a:ext>
      </dgm:extLst>
    </dgm:pt>
    <dgm:pt modelId="{6BA5EF1D-174E-4E2A-AE89-005E14D913D3}" type="parTrans" cxnId="{95C29E60-5B83-4B40-BA30-E0393A1F5395}">
      <dgm:prSet/>
      <dgm:spPr/>
      <dgm:t>
        <a:bodyPr/>
        <a:lstStyle/>
        <a:p>
          <a:endParaRPr lang="ca-ES" sz="1800"/>
        </a:p>
      </dgm:t>
    </dgm:pt>
    <dgm:pt modelId="{41A26201-61BC-4BC0-9C55-5AD95DA1A7FF}" type="sibTrans" cxnId="{95C29E60-5B83-4B40-BA30-E0393A1F5395}">
      <dgm:prSet/>
      <dgm:spPr/>
      <dgm:t>
        <a:bodyPr/>
        <a:lstStyle/>
        <a:p>
          <a:endParaRPr lang="ca-ES" sz="1800"/>
        </a:p>
      </dgm:t>
    </dgm:pt>
    <dgm:pt modelId="{87296D8E-35DC-4DBC-BB2A-AA2AD14A918E}">
      <dgm:prSet custT="1"/>
      <dgm:spPr/>
      <dgm:t>
        <a:bodyPr/>
        <a:lstStyle/>
        <a:p>
          <a:pPr algn="ctr"/>
          <a:r>
            <a:rPr lang="ca-ES" sz="1600" i="1" dirty="0"/>
            <a:t>Incorreguda només per l’entitat beneficiària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101EE282-F1EC-43EE-8664-368B2966784A}" type="parTrans" cxnId="{FB3B8165-19BB-4A0B-827E-A4CBC5114E84}">
      <dgm:prSet/>
      <dgm:spPr/>
      <dgm:t>
        <a:bodyPr/>
        <a:lstStyle/>
        <a:p>
          <a:endParaRPr lang="ca-ES" sz="1800"/>
        </a:p>
      </dgm:t>
    </dgm:pt>
    <dgm:pt modelId="{761092F1-71E2-4309-ABCE-F647AD26DB4D}" type="sibTrans" cxnId="{FB3B8165-19BB-4A0B-827E-A4CBC5114E84}">
      <dgm:prSet/>
      <dgm:spPr/>
      <dgm:t>
        <a:bodyPr/>
        <a:lstStyle/>
        <a:p>
          <a:endParaRPr lang="ca-ES" sz="1800"/>
        </a:p>
      </dgm:t>
    </dgm:pt>
    <dgm:pt modelId="{523E3332-BCC0-461D-8B87-7F576A53E311}">
      <dgm:prSet phldrT="[Text]" custT="1"/>
      <dgm:spPr/>
      <dgm:t>
        <a:bodyPr/>
        <a:lstStyle/>
        <a:p>
          <a:r>
            <a:rPr lang="ca-ES" sz="1600" i="1" dirty="0"/>
            <a:t>Es poden acumular amb altres ajuts sempre que en cap cas superi el cost de l’activitat ni els llindars establerts per la Comissió Europea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4CC86AC5-CB2F-45A7-9D46-81D6C65EC637}" type="parTrans" cxnId="{EE2BF2D0-9A60-4575-9BAA-79E70A328351}">
      <dgm:prSet/>
      <dgm:spPr/>
      <dgm:t>
        <a:bodyPr/>
        <a:lstStyle/>
        <a:p>
          <a:endParaRPr lang="ca-ES"/>
        </a:p>
      </dgm:t>
    </dgm:pt>
    <dgm:pt modelId="{1B20A1F8-7DE5-4F5A-99ED-8D57959CE5AA}" type="sibTrans" cxnId="{EE2BF2D0-9A60-4575-9BAA-79E70A328351}">
      <dgm:prSet/>
      <dgm:spPr/>
      <dgm:t>
        <a:bodyPr/>
        <a:lstStyle/>
        <a:p>
          <a:endParaRPr lang="ca-ES"/>
        </a:p>
      </dgm:t>
    </dgm:pt>
    <dgm:pt modelId="{1CA9ADBC-1A8F-4651-8704-5AF5520EBF58}" type="pres">
      <dgm:prSet presAssocID="{51E9CF2C-698E-4CCD-AD17-2EA14D65B8DD}" presName="Name0" presStyleCnt="0">
        <dgm:presLayoutVars>
          <dgm:chMax val="7"/>
          <dgm:chPref val="5"/>
        </dgm:presLayoutVars>
      </dgm:prSet>
      <dgm:spPr/>
    </dgm:pt>
    <dgm:pt modelId="{77171AC3-F62D-4D13-AE37-84A59AECED95}" type="pres">
      <dgm:prSet presAssocID="{51E9CF2C-698E-4CCD-AD17-2EA14D65B8DD}" presName="arrowNode" presStyleLbl="node1" presStyleIdx="0" presStyleCnt="1" custLinFactNeighborX="-1481" custLinFactNeighborY="-1939"/>
      <dgm:spPr/>
    </dgm:pt>
    <dgm:pt modelId="{2394A786-8460-451B-AF3C-8ECEEB39171C}" type="pres">
      <dgm:prSet presAssocID="{27A0668B-3AF7-4E3C-A9FE-0A200D86742F}" presName="txNode1" presStyleLbl="revTx" presStyleIdx="0" presStyleCnt="6" custScaleY="60451" custLinFactNeighborX="-69140" custLinFactNeighborY="20835">
        <dgm:presLayoutVars>
          <dgm:bulletEnabled val="1"/>
        </dgm:presLayoutVars>
      </dgm:prSet>
      <dgm:spPr/>
    </dgm:pt>
    <dgm:pt modelId="{8096F6FD-4FAE-4DAB-A418-6E7989F305FE}" type="pres">
      <dgm:prSet presAssocID="{523E3332-BCC0-461D-8B87-7F576A53E311}" presName="txNode2" presStyleLbl="revTx" presStyleIdx="1" presStyleCnt="6" custScaleX="125083" custLinFactNeighborX="11265" custLinFactNeighborY="-38086">
        <dgm:presLayoutVars>
          <dgm:bulletEnabled val="1"/>
        </dgm:presLayoutVars>
      </dgm:prSet>
      <dgm:spPr/>
    </dgm:pt>
    <dgm:pt modelId="{ADF583EC-ECE8-4BD3-A22F-D19A62EA12F4}" type="pres">
      <dgm:prSet presAssocID="{1B20A1F8-7DE5-4F5A-99ED-8D57959CE5AA}" presName="dotNode2" presStyleCnt="0"/>
      <dgm:spPr/>
    </dgm:pt>
    <dgm:pt modelId="{BFD1B62C-FB27-4186-9AA1-02BCA6A58FA7}" type="pres">
      <dgm:prSet presAssocID="{1B20A1F8-7DE5-4F5A-99ED-8D57959CE5AA}" presName="dotRepeatNode" presStyleLbl="fgShp" presStyleIdx="0" presStyleCnt="4"/>
      <dgm:spPr/>
    </dgm:pt>
    <dgm:pt modelId="{68CE20B6-40D0-4CF5-8526-846DF1B5C837}" type="pres">
      <dgm:prSet presAssocID="{87296D8E-35DC-4DBC-BB2A-AA2AD14A918E}" presName="txNode3" presStyleLbl="revTx" presStyleIdx="2" presStyleCnt="6" custScaleX="158724" custLinFactNeighborX="-52146" custLinFactNeighborY="-14690">
        <dgm:presLayoutVars>
          <dgm:bulletEnabled val="1"/>
        </dgm:presLayoutVars>
      </dgm:prSet>
      <dgm:spPr/>
    </dgm:pt>
    <dgm:pt modelId="{78174FBF-D5C7-498E-A3C2-ACE809FD2FA1}" type="pres">
      <dgm:prSet presAssocID="{761092F1-71E2-4309-ABCE-F647AD26DB4D}" presName="dotNode3" presStyleCnt="0"/>
      <dgm:spPr/>
    </dgm:pt>
    <dgm:pt modelId="{03F6606E-322C-4420-8748-8A74B1060C6E}" type="pres">
      <dgm:prSet presAssocID="{761092F1-71E2-4309-ABCE-F647AD26DB4D}" presName="dotRepeatNode" presStyleLbl="fgShp" presStyleIdx="1" presStyleCnt="4"/>
      <dgm:spPr/>
    </dgm:pt>
    <dgm:pt modelId="{E5780184-2B4E-47E3-89D0-FE212FA090C5}" type="pres">
      <dgm:prSet presAssocID="{D291C4F7-6C67-4764-8105-D13D30719FB3}" presName="txNode4" presStyleLbl="revTx" presStyleIdx="3" presStyleCnt="6" custScaleX="118963" custLinFactNeighborX="12782" custLinFactNeighborY="-45277">
        <dgm:presLayoutVars>
          <dgm:bulletEnabled val="1"/>
        </dgm:presLayoutVars>
      </dgm:prSet>
      <dgm:spPr/>
    </dgm:pt>
    <dgm:pt modelId="{0A66636C-E1DA-43F7-9B25-E2A7BAA47771}" type="pres">
      <dgm:prSet presAssocID="{4E570B97-2445-4B86-8C4C-E0497BED39CE}" presName="dotNode4" presStyleCnt="0"/>
      <dgm:spPr/>
    </dgm:pt>
    <dgm:pt modelId="{6A36FED8-CA1F-4E84-BE5D-47588130BF59}" type="pres">
      <dgm:prSet presAssocID="{4E570B97-2445-4B86-8C4C-E0497BED39CE}" presName="dotRepeatNode" presStyleLbl="fgShp" presStyleIdx="2" presStyleCnt="4"/>
      <dgm:spPr/>
    </dgm:pt>
    <dgm:pt modelId="{64491A1F-4333-415F-BDC3-7ABCA706B7BC}" type="pres">
      <dgm:prSet presAssocID="{256C2BF9-6D0E-48D6-AD6A-3426E8B818A8}" presName="txNode5" presStyleLbl="revTx" presStyleIdx="4" presStyleCnt="6" custScaleX="116069" custLinFactNeighborX="-40570" custLinFactNeighborY="-39043">
        <dgm:presLayoutVars>
          <dgm:bulletEnabled val="1"/>
        </dgm:presLayoutVars>
      </dgm:prSet>
      <dgm:spPr/>
    </dgm:pt>
    <dgm:pt modelId="{1D62D6F8-65B9-4CF2-AD70-E6587FB615F8}" type="pres">
      <dgm:prSet presAssocID="{3CAD1BAE-6EBD-4DB9-9C6B-F0154391E540}" presName="dotNode5" presStyleCnt="0"/>
      <dgm:spPr/>
    </dgm:pt>
    <dgm:pt modelId="{C136FC4D-2D8A-4CD0-A903-B62BA3B9084F}" type="pres">
      <dgm:prSet presAssocID="{3CAD1BAE-6EBD-4DB9-9C6B-F0154391E540}" presName="dotRepeatNode" presStyleLbl="fgShp" presStyleIdx="3" presStyleCnt="4"/>
      <dgm:spPr/>
    </dgm:pt>
    <dgm:pt modelId="{C0B3AFB5-76AA-4597-AAD5-403D334F4C31}" type="pres">
      <dgm:prSet presAssocID="{7D7E93F1-49FF-4581-B3D9-4E614D43670A}" presName="txNode6" presStyleLbl="revTx" presStyleIdx="5" presStyleCnt="6" custScaleY="40583" custLinFactY="-42774" custLinFactNeighborX="53368" custLinFactNeighborY="-100000">
        <dgm:presLayoutVars>
          <dgm:bulletEnabled val="1"/>
        </dgm:presLayoutVars>
      </dgm:prSet>
      <dgm:spPr/>
    </dgm:pt>
  </dgm:ptLst>
  <dgm:cxnLst>
    <dgm:cxn modelId="{D8BC031E-2B24-4762-97CD-C98F4369C4AD}" type="presOf" srcId="{3CAD1BAE-6EBD-4DB9-9C6B-F0154391E540}" destId="{C136FC4D-2D8A-4CD0-A903-B62BA3B9084F}" srcOrd="0" destOrd="0" presId="urn:microsoft.com/office/officeart/2009/3/layout/DescendingProcess"/>
    <dgm:cxn modelId="{95C29E60-5B83-4B40-BA30-E0393A1F5395}" srcId="{51E9CF2C-698E-4CCD-AD17-2EA14D65B8DD}" destId="{7D7E93F1-49FF-4581-B3D9-4E614D43670A}" srcOrd="5" destOrd="0" parTransId="{6BA5EF1D-174E-4E2A-AE89-005E14D913D3}" sibTransId="{41A26201-61BC-4BC0-9C55-5AD95DA1A7FF}"/>
    <dgm:cxn modelId="{FB3B8165-19BB-4A0B-827E-A4CBC5114E84}" srcId="{51E9CF2C-698E-4CCD-AD17-2EA14D65B8DD}" destId="{87296D8E-35DC-4DBC-BB2A-AA2AD14A918E}" srcOrd="2" destOrd="0" parTransId="{101EE282-F1EC-43EE-8664-368B2966784A}" sibTransId="{761092F1-71E2-4309-ABCE-F647AD26DB4D}"/>
    <dgm:cxn modelId="{A28B6152-2CCC-407E-A41A-7B38EBC162B9}" type="presOf" srcId="{761092F1-71E2-4309-ABCE-F647AD26DB4D}" destId="{03F6606E-322C-4420-8748-8A74B1060C6E}" srcOrd="0" destOrd="0" presId="urn:microsoft.com/office/officeart/2009/3/layout/DescendingProcess"/>
    <dgm:cxn modelId="{2DA3EA83-C1A2-4BF8-A00E-878E45614CE9}" type="presOf" srcId="{7D7E93F1-49FF-4581-B3D9-4E614D43670A}" destId="{C0B3AFB5-76AA-4597-AAD5-403D334F4C31}" srcOrd="0" destOrd="0" presId="urn:microsoft.com/office/officeart/2009/3/layout/DescendingProcess"/>
    <dgm:cxn modelId="{A55EC989-0302-4F6E-A433-05AAFB972D77}" type="presOf" srcId="{1B20A1F8-7DE5-4F5A-99ED-8D57959CE5AA}" destId="{BFD1B62C-FB27-4186-9AA1-02BCA6A58FA7}" srcOrd="0" destOrd="0" presId="urn:microsoft.com/office/officeart/2009/3/layout/DescendingProcess"/>
    <dgm:cxn modelId="{C96E9D9F-C426-46B1-8A63-0DCCFBDC0EA2}" type="presOf" srcId="{87296D8E-35DC-4DBC-BB2A-AA2AD14A918E}" destId="{68CE20B6-40D0-4CF5-8526-846DF1B5C837}" srcOrd="0" destOrd="0" presId="urn:microsoft.com/office/officeart/2009/3/layout/DescendingProcess"/>
    <dgm:cxn modelId="{A18AB7B2-4527-4FEE-84C2-875036833465}" type="presOf" srcId="{51E9CF2C-698E-4CCD-AD17-2EA14D65B8DD}" destId="{1CA9ADBC-1A8F-4651-8704-5AF5520EBF58}" srcOrd="0" destOrd="0" presId="urn:microsoft.com/office/officeart/2009/3/layout/DescendingProcess"/>
    <dgm:cxn modelId="{CDB181BF-3245-494B-B9E1-69AAD5E21451}" type="presOf" srcId="{D291C4F7-6C67-4764-8105-D13D30719FB3}" destId="{E5780184-2B4E-47E3-89D0-FE212FA090C5}" srcOrd="0" destOrd="0" presId="urn:microsoft.com/office/officeart/2009/3/layout/DescendingProcess"/>
    <dgm:cxn modelId="{D499DEC9-ACA8-4E35-82E5-D58519591FE5}" type="presOf" srcId="{523E3332-BCC0-461D-8B87-7F576A53E311}" destId="{8096F6FD-4FAE-4DAB-A418-6E7989F305FE}" srcOrd="0" destOrd="0" presId="urn:microsoft.com/office/officeart/2009/3/layout/DescendingProcess"/>
    <dgm:cxn modelId="{325C29CF-EEFC-42D9-AA9A-B6DC63C18FA1}" type="presOf" srcId="{27A0668B-3AF7-4E3C-A9FE-0A200D86742F}" destId="{2394A786-8460-451B-AF3C-8ECEEB39171C}" srcOrd="0" destOrd="0" presId="urn:microsoft.com/office/officeart/2009/3/layout/DescendingProcess"/>
    <dgm:cxn modelId="{EDE3F5CF-EF30-49A1-8384-032221A88E0E}" type="presOf" srcId="{4E570B97-2445-4B86-8C4C-E0497BED39CE}" destId="{6A36FED8-CA1F-4E84-BE5D-47588130BF59}" srcOrd="0" destOrd="0" presId="urn:microsoft.com/office/officeart/2009/3/layout/DescendingProcess"/>
    <dgm:cxn modelId="{D416AED0-5FFD-4DDC-9C92-27015E857980}" srcId="{51E9CF2C-698E-4CCD-AD17-2EA14D65B8DD}" destId="{256C2BF9-6D0E-48D6-AD6A-3426E8B818A8}" srcOrd="4" destOrd="0" parTransId="{3F8C96B5-E497-42B8-9C6B-7D06BCF29DEA}" sibTransId="{3CAD1BAE-6EBD-4DB9-9C6B-F0154391E540}"/>
    <dgm:cxn modelId="{EE2BF2D0-9A60-4575-9BAA-79E70A328351}" srcId="{51E9CF2C-698E-4CCD-AD17-2EA14D65B8DD}" destId="{523E3332-BCC0-461D-8B87-7F576A53E311}" srcOrd="1" destOrd="0" parTransId="{4CC86AC5-CB2F-45A7-9D46-81D6C65EC637}" sibTransId="{1B20A1F8-7DE5-4F5A-99ED-8D57959CE5AA}"/>
    <dgm:cxn modelId="{79CA75DB-38FE-4EF4-83AA-4652FF7085CE}" srcId="{51E9CF2C-698E-4CCD-AD17-2EA14D65B8DD}" destId="{D291C4F7-6C67-4764-8105-D13D30719FB3}" srcOrd="3" destOrd="0" parTransId="{F0216B8C-107F-4423-85BA-0EA4222D0D33}" sibTransId="{4E570B97-2445-4B86-8C4C-E0497BED39CE}"/>
    <dgm:cxn modelId="{8FCA5DE7-B1CA-4DD8-9C62-1F36C1E95692}" type="presOf" srcId="{256C2BF9-6D0E-48D6-AD6A-3426E8B818A8}" destId="{64491A1F-4333-415F-BDC3-7ABCA706B7BC}" srcOrd="0" destOrd="0" presId="urn:microsoft.com/office/officeart/2009/3/layout/DescendingProcess"/>
    <dgm:cxn modelId="{8EE87BEB-1E7D-4C3F-BA44-130752ECBACC}" srcId="{51E9CF2C-698E-4CCD-AD17-2EA14D65B8DD}" destId="{27A0668B-3AF7-4E3C-A9FE-0A200D86742F}" srcOrd="0" destOrd="0" parTransId="{28CFBF9E-DEE4-4E32-B243-3FC042DA42B2}" sibTransId="{AB8BF8E1-9183-4A24-BED4-2D1C235C454F}"/>
    <dgm:cxn modelId="{CC365A31-0019-43C3-9EF7-43809A88772D}" type="presParOf" srcId="{1CA9ADBC-1A8F-4651-8704-5AF5520EBF58}" destId="{77171AC3-F62D-4D13-AE37-84A59AECED95}" srcOrd="0" destOrd="0" presId="urn:microsoft.com/office/officeart/2009/3/layout/DescendingProcess"/>
    <dgm:cxn modelId="{2BBAFB83-61A1-4EAC-8A59-CB8FE2F863A7}" type="presParOf" srcId="{1CA9ADBC-1A8F-4651-8704-5AF5520EBF58}" destId="{2394A786-8460-451B-AF3C-8ECEEB39171C}" srcOrd="1" destOrd="0" presId="urn:microsoft.com/office/officeart/2009/3/layout/DescendingProcess"/>
    <dgm:cxn modelId="{B02A0F2D-BBA7-41B5-8F14-7DA9D28D7FA8}" type="presParOf" srcId="{1CA9ADBC-1A8F-4651-8704-5AF5520EBF58}" destId="{8096F6FD-4FAE-4DAB-A418-6E7989F305FE}" srcOrd="2" destOrd="0" presId="urn:microsoft.com/office/officeart/2009/3/layout/DescendingProcess"/>
    <dgm:cxn modelId="{3F8E4D8E-D851-47C5-B58A-011271844691}" type="presParOf" srcId="{1CA9ADBC-1A8F-4651-8704-5AF5520EBF58}" destId="{ADF583EC-ECE8-4BD3-A22F-D19A62EA12F4}" srcOrd="3" destOrd="0" presId="urn:microsoft.com/office/officeart/2009/3/layout/DescendingProcess"/>
    <dgm:cxn modelId="{E738FBDB-9D14-4A04-920A-922B8DDC21B3}" type="presParOf" srcId="{ADF583EC-ECE8-4BD3-A22F-D19A62EA12F4}" destId="{BFD1B62C-FB27-4186-9AA1-02BCA6A58FA7}" srcOrd="0" destOrd="0" presId="urn:microsoft.com/office/officeart/2009/3/layout/DescendingProcess"/>
    <dgm:cxn modelId="{4EE9907E-1CEB-4A75-B0A3-0EC337341911}" type="presParOf" srcId="{1CA9ADBC-1A8F-4651-8704-5AF5520EBF58}" destId="{68CE20B6-40D0-4CF5-8526-846DF1B5C837}" srcOrd="4" destOrd="0" presId="urn:microsoft.com/office/officeart/2009/3/layout/DescendingProcess"/>
    <dgm:cxn modelId="{C125C277-1BB5-45BA-9BEE-88DDB372AA17}" type="presParOf" srcId="{1CA9ADBC-1A8F-4651-8704-5AF5520EBF58}" destId="{78174FBF-D5C7-498E-A3C2-ACE809FD2FA1}" srcOrd="5" destOrd="0" presId="urn:microsoft.com/office/officeart/2009/3/layout/DescendingProcess"/>
    <dgm:cxn modelId="{3EF6D75D-5EEF-431A-9BCA-776ECC8F12F3}" type="presParOf" srcId="{78174FBF-D5C7-498E-A3C2-ACE809FD2FA1}" destId="{03F6606E-322C-4420-8748-8A74B1060C6E}" srcOrd="0" destOrd="0" presId="urn:microsoft.com/office/officeart/2009/3/layout/DescendingProcess"/>
    <dgm:cxn modelId="{07E26F72-48C8-4F0C-944D-5F334F5DD060}" type="presParOf" srcId="{1CA9ADBC-1A8F-4651-8704-5AF5520EBF58}" destId="{E5780184-2B4E-47E3-89D0-FE212FA090C5}" srcOrd="6" destOrd="0" presId="urn:microsoft.com/office/officeart/2009/3/layout/DescendingProcess"/>
    <dgm:cxn modelId="{CE911429-C7D2-4423-93EE-2503E71FCEFD}" type="presParOf" srcId="{1CA9ADBC-1A8F-4651-8704-5AF5520EBF58}" destId="{0A66636C-E1DA-43F7-9B25-E2A7BAA47771}" srcOrd="7" destOrd="0" presId="urn:microsoft.com/office/officeart/2009/3/layout/DescendingProcess"/>
    <dgm:cxn modelId="{66A5D86E-A68C-49F4-9A55-2A1B3E6BD674}" type="presParOf" srcId="{0A66636C-E1DA-43F7-9B25-E2A7BAA47771}" destId="{6A36FED8-CA1F-4E84-BE5D-47588130BF59}" srcOrd="0" destOrd="0" presId="urn:microsoft.com/office/officeart/2009/3/layout/DescendingProcess"/>
    <dgm:cxn modelId="{2FF9152F-3A49-4187-8748-7211977D4C88}" type="presParOf" srcId="{1CA9ADBC-1A8F-4651-8704-5AF5520EBF58}" destId="{64491A1F-4333-415F-BDC3-7ABCA706B7BC}" srcOrd="8" destOrd="0" presId="urn:microsoft.com/office/officeart/2009/3/layout/DescendingProcess"/>
    <dgm:cxn modelId="{42773D44-9E17-4B60-9F87-0B904BBF2C42}" type="presParOf" srcId="{1CA9ADBC-1A8F-4651-8704-5AF5520EBF58}" destId="{1D62D6F8-65B9-4CF2-AD70-E6587FB615F8}" srcOrd="9" destOrd="0" presId="urn:microsoft.com/office/officeart/2009/3/layout/DescendingProcess"/>
    <dgm:cxn modelId="{B9BAE6B0-F538-426A-A60F-FCB7DC011505}" type="presParOf" srcId="{1D62D6F8-65B9-4CF2-AD70-E6587FB615F8}" destId="{C136FC4D-2D8A-4CD0-A903-B62BA3B9084F}" srcOrd="0" destOrd="0" presId="urn:microsoft.com/office/officeart/2009/3/layout/DescendingProcess"/>
    <dgm:cxn modelId="{EC2A0A9E-048A-4907-B4DF-B6E170EDDF54}" type="presParOf" srcId="{1CA9ADBC-1A8F-4651-8704-5AF5520EBF58}" destId="{C0B3AFB5-76AA-4597-AAD5-403D334F4C31}" srcOrd="10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1AC3-F62D-4D13-AE37-84A59AECED95}">
      <dsp:nvSpPr>
        <dsp:cNvPr id="0" name=""/>
        <dsp:cNvSpPr/>
      </dsp:nvSpPr>
      <dsp:spPr>
        <a:xfrm rot="4396374">
          <a:off x="2912275" y="1005435"/>
          <a:ext cx="4361735" cy="304176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D1B62C-FB27-4186-9AA1-02BCA6A58FA7}">
      <dsp:nvSpPr>
        <dsp:cNvPr id="0" name=""/>
        <dsp:cNvSpPr/>
      </dsp:nvSpPr>
      <dsp:spPr>
        <a:xfrm>
          <a:off x="4460645" y="1305601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3F6606E-322C-4420-8748-8A74B1060C6E}">
      <dsp:nvSpPr>
        <dsp:cNvPr id="0" name=""/>
        <dsp:cNvSpPr/>
      </dsp:nvSpPr>
      <dsp:spPr>
        <a:xfrm>
          <a:off x="5082574" y="1783075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A36FED8-CA1F-4E84-BE5D-47588130BF59}">
      <dsp:nvSpPr>
        <dsp:cNvPr id="0" name=""/>
        <dsp:cNvSpPr/>
      </dsp:nvSpPr>
      <dsp:spPr>
        <a:xfrm>
          <a:off x="5641699" y="2341897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394A786-8460-451B-AF3C-8ECEEB39171C}">
      <dsp:nvSpPr>
        <dsp:cNvPr id="0" name=""/>
        <dsp:cNvSpPr/>
      </dsp:nvSpPr>
      <dsp:spPr>
        <a:xfrm>
          <a:off x="1259800" y="328296"/>
          <a:ext cx="2056423" cy="48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Aprovada per resolució d’atorgament</a:t>
          </a:r>
        </a:p>
      </dsp:txBody>
      <dsp:txXfrm>
        <a:off x="1259800" y="328296"/>
        <a:ext cx="2056423" cy="488699"/>
      </dsp:txXfrm>
    </dsp:sp>
    <dsp:sp modelId="{8096F6FD-4FAE-4DAB-A418-6E7989F305FE}">
      <dsp:nvSpPr>
        <dsp:cNvPr id="0" name=""/>
        <dsp:cNvSpPr/>
      </dsp:nvSpPr>
      <dsp:spPr>
        <a:xfrm>
          <a:off x="5143646" y="648568"/>
          <a:ext cx="3823593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Es poden acumular amb altres ajuts sempre que en cap cas superi el cost de l’activitat ni els llindars establerts per la Comissió Europea</a:t>
          </a:r>
        </a:p>
      </dsp:txBody>
      <dsp:txXfrm>
        <a:off x="5143646" y="648568"/>
        <a:ext cx="3823593" cy="808421"/>
      </dsp:txXfrm>
    </dsp:sp>
    <dsp:sp modelId="{68CE20B6-40D0-4CF5-8526-846DF1B5C837}">
      <dsp:nvSpPr>
        <dsp:cNvPr id="0" name=""/>
        <dsp:cNvSpPr/>
      </dsp:nvSpPr>
      <dsp:spPr>
        <a:xfrm>
          <a:off x="1005462" y="1315181"/>
          <a:ext cx="3264037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Incorreguda només per l’entitat beneficiària</a:t>
          </a:r>
        </a:p>
      </dsp:txBody>
      <dsp:txXfrm>
        <a:off x="1005462" y="1315181"/>
        <a:ext cx="3264037" cy="808421"/>
      </dsp:txXfrm>
    </dsp:sp>
    <dsp:sp modelId="{C136FC4D-2D8A-4CD0-A903-B62BA3B9084F}">
      <dsp:nvSpPr>
        <dsp:cNvPr id="0" name=""/>
        <dsp:cNvSpPr/>
      </dsp:nvSpPr>
      <dsp:spPr>
        <a:xfrm>
          <a:off x="6046314" y="2956803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5780184-2B4E-47E3-89D0-FE212FA090C5}">
      <dsp:nvSpPr>
        <dsp:cNvPr id="0" name=""/>
        <dsp:cNvSpPr/>
      </dsp:nvSpPr>
      <dsp:spPr>
        <a:xfrm>
          <a:off x="6250961" y="1626730"/>
          <a:ext cx="2446382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Necessària per a les activitats del projecte</a:t>
          </a:r>
        </a:p>
      </dsp:txBody>
      <dsp:txXfrm>
        <a:off x="6250961" y="1626730"/>
        <a:ext cx="2446382" cy="808421"/>
      </dsp:txXfrm>
    </dsp:sp>
    <dsp:sp modelId="{64491A1F-4333-415F-BDC3-7ABCA706B7BC}">
      <dsp:nvSpPr>
        <dsp:cNvPr id="0" name=""/>
        <dsp:cNvSpPr/>
      </dsp:nvSpPr>
      <dsp:spPr>
        <a:xfrm>
          <a:off x="1195847" y="2292033"/>
          <a:ext cx="3548049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Despeses realitzades entre l’01/01/2020 i el 31/05/2021 (reforç competitiu) i entre la data de sol·licitud i el 31/12/2021 (desenvolupament i innovació)</a:t>
          </a:r>
        </a:p>
      </dsp:txBody>
      <dsp:txXfrm>
        <a:off x="1195847" y="2292033"/>
        <a:ext cx="3548049" cy="808421"/>
      </dsp:txXfrm>
    </dsp:sp>
    <dsp:sp modelId="{C0B3AFB5-76AA-4597-AAD5-403D334F4C31}">
      <dsp:nvSpPr>
        <dsp:cNvPr id="0" name=""/>
        <dsp:cNvSpPr/>
      </dsp:nvSpPr>
      <dsp:spPr>
        <a:xfrm>
          <a:off x="6943632" y="3330168"/>
          <a:ext cx="2778950" cy="328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Identificable i verificable</a:t>
          </a:r>
        </a:p>
      </dsp:txBody>
      <dsp:txXfrm>
        <a:off x="6943632" y="3330168"/>
        <a:ext cx="2778950" cy="32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90FD-FE29-417F-B0B3-3C3C7F2DC371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DFB0-6B8C-4B42-90CC-E33D0D53C2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067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90C81C6-556B-47D8-BFE4-2203B0F59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 dirty="0"/>
              <a:t>Guia justificació cupons 4.0</a:t>
            </a:r>
          </a:p>
          <a:p>
            <a:r>
              <a:rPr lang="ca-ES" dirty="0"/>
              <a:t>Versió 1, 19 de febrer de 2021</a:t>
            </a:r>
          </a:p>
        </p:txBody>
      </p:sp>
    </p:spTree>
    <p:extLst>
      <p:ext uri="{BB962C8B-B14F-4D97-AF65-F5344CB8AC3E}">
        <p14:creationId xmlns:p14="http://schemas.microsoft.com/office/powerpoint/2010/main" val="6860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6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60F00E-A6CC-46D6-B953-392E6CAE5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88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59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2612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09483A1-E55C-4A01-938A-3BCF6CFFF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F859A1E1-83AE-4529-83F4-3ACD8ACFD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71BCC52-6227-4384-BA4E-87C3C7A5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B34B-7DD7-4988-8829-BC4FDAABE9E6}" type="datetime1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6DB0B03-FE66-4000-BD67-02A073A3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projectes reforç clústers      Versió 1, 17 de juny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243DD52-C278-4964-B61C-5503DA8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65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955C302-7BAA-4804-A19F-3AFB7759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1E9D613B-F0F1-457A-8BD8-DE50ED7F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EC31E49-63BC-458C-B08A-DC46DC59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7EDA-90F4-4569-81EE-40ECE6DE507E}" type="datetime1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E77B438-FC93-4DCC-9C20-8496CA2A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projectes reforç clústers      Versió 1, 17 de juny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9CFBA6C-2AE0-4C5D-A38D-F4778922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82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5388E5B6-EB5E-42E6-BF24-FF8EE09D3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A42D831-BDB7-45FB-B42C-875D25A9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53E0F75-0C8B-44FF-9D48-6F934B2B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FD20-94D6-4D69-AAD1-73CF31AF2E32}" type="datetime1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1074040-EB47-4174-BB56-2EF4BBD6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projectes reforç clústers      Versió 1, 17 de juny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F36CD9B-AB8B-43E2-A81E-6BE865D3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515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1D86AD-0AB4-46E6-B019-B21AD3D4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F6E42F4-F2D3-4BA4-8D13-584F385D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A542597-EC16-471C-8935-9FD20483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5348-3416-4DDB-83B3-FC3F67CCEB6F}" type="datetime1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2676871-25CE-4DD1-B486-27E2DECE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48925" y="6580187"/>
            <a:ext cx="1743075" cy="277813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713F8BE-4017-4A27-B4A4-DC0CCB4B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68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A6558D1-5084-45A4-BAEB-BEDCC0A6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BDD15CE-B711-422A-AFB2-9ED96890C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9FE3C2A-AF29-424D-A2E4-503E81A3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FC48-A975-42CD-A949-392D036F7A20}" type="datetime1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D8DE795-541F-4B97-BC6E-712D9814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projectes reforç clústers      Versió 1, 17 de juny de 2021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CAA207C-A18D-44BC-9AD4-A4CACF2F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71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AB8C9F3-0158-447E-8D30-1514EBE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AB95EBD-68AF-4D52-9291-B82970C69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3C7C5FB-A3E0-4226-BEB9-3D8E1B7E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EC3C9F4-BDBB-41EC-AA67-360F1EBC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70F8-67D2-402B-8093-E42F6742BECB}" type="datetime1">
              <a:rPr lang="ca-ES" smtClean="0"/>
              <a:t>6/7/2021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FE3A20C-1782-496C-B0DB-0AFFB600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91776" y="6575425"/>
            <a:ext cx="1780828" cy="2825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ABAFF1D9-8FFA-45A5-BEDB-E30C7839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4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1346EA-8275-4D75-BA99-9E603938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76DF8BF-7BE1-4149-8B45-F1898D1D5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843F9CE-B63D-4288-ACAD-E5B4B2B1F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4D38F72E-091D-49BA-A8AB-3126A41DE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4FFB09C8-29D2-4009-B060-C0106C022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7416BEBE-DCEC-4E58-93D0-600C78A3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EC7D-4E68-4D88-AE2E-08CD8AB965D2}" type="datetime1">
              <a:rPr lang="ca-ES" smtClean="0"/>
              <a:t>6/7/2021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8675AAED-5C38-41A3-AB1C-F309ABE6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projectes reforç clústers      Versió 1, 17 de juny de 2021</a:t>
            </a:r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FE692D8-72A4-4D2A-A253-9DA050AB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439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BD2AB6-53B3-44F0-AA55-DA569390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5C6D297A-E696-4A9F-B64F-8709C4F5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3905-0E24-47F1-9A75-846E7394A750}" type="datetime1">
              <a:rPr lang="ca-ES" smtClean="0"/>
              <a:t>6/7/2021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4F6B71E6-EE2E-4C31-812A-3FF677B5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83636" y="6616700"/>
            <a:ext cx="1828800" cy="1047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465A988-B6F8-483F-B6A6-A788398A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27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E7AB4EA3-6C2D-499E-BBB7-85CC2E67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F408-1780-4002-9B92-989FBF25AC7F}" type="datetime1">
              <a:rPr lang="ca-ES" smtClean="0"/>
              <a:t>6/7/2021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89017C9-C92D-41C6-86EC-27C9A554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AFC26DB-9585-4C41-9126-198720C0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142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E2FCD9-786A-4126-A237-EFDEFBB5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D5011F0-D1E7-4654-920E-1A9BE32D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D4F3907-B5FD-4A04-8E42-7F058FBF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91473D2-1668-4193-858C-8CCB7B56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7016-B739-4336-8E4D-D272925887C6}" type="datetime1">
              <a:rPr lang="ca-ES" smtClean="0"/>
              <a:t>6/7/2021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0466541-1699-44AE-99DE-76403EE1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projectes reforç clústers      Versió 1, 17 de juny de 2021</a:t>
            </a:r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66CBF64-A382-4AAE-93F2-A581566B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701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C1FAE52-1C7D-4E9C-BD03-8D50713A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1D26E1C-567E-4B08-BB6D-0B8168033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6273CC9-845F-4777-83C7-8742919C7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5ECF7CD-E347-433B-9CC6-F5CFE475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670-E16B-4CEE-AC39-1ABF3182E17D}" type="datetime1">
              <a:rPr lang="ca-ES" smtClean="0"/>
              <a:t>6/7/2021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E306E0F-81A4-43F3-B839-DC0A7A95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Guia justificació projectes reforç clústers      Versió 1, 17 de juny de 2021</a:t>
            </a:r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8D95876-456D-4534-AFB4-FA2C7292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08855B0-4441-42A2-99BE-452C87ACA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340A7A5-7D1A-4FD4-B4F5-D2BB9A617C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CA8A285-3998-4775-9001-9A051EBDB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36589CA-87B7-4B40-A3C8-DE6C512AB0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B5949B38-B40F-4392-BC22-6D1D7B87C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4AFB3DF6-0FCA-41FD-A8BD-C8DBF60E23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ADA1A89-7D0E-479E-9852-9F88D4C1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649AE4C1-C8D1-43B9-AF5E-4E92E926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47CF288-F755-4865-9D06-EF68782F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Feu clic per editar els estils del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95B7315-14E5-42B3-B6CE-8675D2DB5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3254-987E-4F28-8C0B-3A0BDB21454B}" type="datetime1">
              <a:rPr lang="ca-ES" smtClean="0"/>
              <a:t>6/7/2021</a:t>
            </a:fld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224DE46-5214-40B3-AC5C-6F5E604CA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725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  <p:pic>
        <p:nvPicPr>
          <p:cNvPr id="7" name="Picture 2" descr="R:\Premsa\Any 2013\IMATGE CORPORATIVA\05_PPT\Filet per ppt.png">
            <a:extLst>
              <a:ext uri="{FF2B5EF4-FFF2-40B4-BE49-F238E27FC236}">
                <a16:creationId xmlns:a16="http://schemas.microsoft.com/office/drawing/2014/main" id="{4AC2BC2E-F200-45A1-9EB1-EC2BF100A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60650"/>
            <a:ext cx="12191997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F75EE47-0C6B-48DB-9147-2162D8DFC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464614"/>
            <a:ext cx="1476983" cy="196433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0C0E5140-349C-4690-926D-9BABA1AB66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06" y="6240278"/>
            <a:ext cx="2726103" cy="196433"/>
          </a:xfrm>
          <a:prstGeom prst="rect">
            <a:avLst/>
          </a:prstGeom>
        </p:spPr>
      </p:pic>
      <p:pic>
        <p:nvPicPr>
          <p:cNvPr id="11" name="Imatge 10" descr="Imatge que conté text, clipArt&#10;&#10;Descripció generada automàticament">
            <a:extLst>
              <a:ext uri="{FF2B5EF4-FFF2-40B4-BE49-F238E27FC236}">
                <a16:creationId xmlns:a16="http://schemas.microsoft.com/office/drawing/2014/main" id="{BEEBE9C4-E765-498B-A40A-D4A986E74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1" y="6064953"/>
            <a:ext cx="2743200" cy="6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42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33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5" Type="http://schemas.openxmlformats.org/officeDocument/2006/relationships/slide" Target="slide5.xml"/><Relationship Id="rId10" Type="http://schemas.openxmlformats.org/officeDocument/2006/relationships/image" Target="../media/image41.svg"/><Relationship Id="rId4" Type="http://schemas.openxmlformats.org/officeDocument/2006/relationships/image" Target="../media/image13.svg"/><Relationship Id="rId9" Type="http://schemas.openxmlformats.org/officeDocument/2006/relationships/image" Target="../media/image40.png"/><Relationship Id="rId1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18" Type="http://schemas.openxmlformats.org/officeDocument/2006/relationships/image" Target="../media/image27.svg"/><Relationship Id="rId26" Type="http://schemas.openxmlformats.org/officeDocument/2006/relationships/image" Target="../media/image69.svg"/><Relationship Id="rId3" Type="http://schemas.openxmlformats.org/officeDocument/2006/relationships/image" Target="../media/image12.png"/><Relationship Id="rId21" Type="http://schemas.openxmlformats.org/officeDocument/2006/relationships/image" Target="../media/image64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17" Type="http://schemas.openxmlformats.org/officeDocument/2006/relationships/image" Target="../media/image26.png"/><Relationship Id="rId25" Type="http://schemas.openxmlformats.org/officeDocument/2006/relationships/image" Target="../media/image68.pn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61.svg"/><Relationship Id="rId20" Type="http://schemas.openxmlformats.org/officeDocument/2006/relationships/image" Target="../media/image63.svg"/><Relationship Id="rId29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11" Type="http://schemas.openxmlformats.org/officeDocument/2006/relationships/image" Target="../media/image56.png"/><Relationship Id="rId24" Type="http://schemas.openxmlformats.org/officeDocument/2006/relationships/image" Target="../media/image67.svg"/><Relationship Id="rId5" Type="http://schemas.openxmlformats.org/officeDocument/2006/relationships/image" Target="../media/image42.png"/><Relationship Id="rId15" Type="http://schemas.openxmlformats.org/officeDocument/2006/relationships/image" Target="../media/image60.png"/><Relationship Id="rId23" Type="http://schemas.openxmlformats.org/officeDocument/2006/relationships/image" Target="../media/image66.png"/><Relationship Id="rId28" Type="http://schemas.openxmlformats.org/officeDocument/2006/relationships/image" Target="../media/image19.svg"/><Relationship Id="rId10" Type="http://schemas.openxmlformats.org/officeDocument/2006/relationships/image" Target="../media/image55.svg"/><Relationship Id="rId19" Type="http://schemas.openxmlformats.org/officeDocument/2006/relationships/image" Target="../media/image62.png"/><Relationship Id="rId31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Relationship Id="rId22" Type="http://schemas.openxmlformats.org/officeDocument/2006/relationships/image" Target="../media/image65.svg"/><Relationship Id="rId27" Type="http://schemas.openxmlformats.org/officeDocument/2006/relationships/image" Target="../media/image18.png"/><Relationship Id="rId30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2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10.png"/><Relationship Id="rId5" Type="http://schemas.openxmlformats.org/officeDocument/2006/relationships/image" Target="../media/image70.png"/><Relationship Id="rId10" Type="http://schemas.openxmlformats.org/officeDocument/2006/relationships/slide" Target="slide12.xml"/><Relationship Id="rId4" Type="http://schemas.openxmlformats.org/officeDocument/2006/relationships/image" Target="../media/image13.svg"/><Relationship Id="rId9" Type="http://schemas.openxmlformats.org/officeDocument/2006/relationships/hyperlink" Target="https://www.accio.gencat.cat/web/.content/05_ACCIO/sala_premsa/doc/identitat-corporativa.zi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31.svg"/><Relationship Id="rId2" Type="http://schemas.openxmlformats.org/officeDocument/2006/relationships/hyperlink" Target="https://dogc.gencat.cat/ca/document-del-dogc/?documentId=882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11" Type="http://schemas.openxmlformats.org/officeDocument/2006/relationships/image" Target="../media/image30.png"/><Relationship Id="rId5" Type="http://schemas.openxmlformats.org/officeDocument/2006/relationships/image" Target="../media/image72.png"/><Relationship Id="rId15" Type="http://schemas.openxmlformats.org/officeDocument/2006/relationships/image" Target="../media/image11.sv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3.xml"/><Relationship Id="rId18" Type="http://schemas.openxmlformats.org/officeDocument/2006/relationships/slide" Target="slide25.xml"/><Relationship Id="rId26" Type="http://schemas.openxmlformats.org/officeDocument/2006/relationships/image" Target="../media/image80.svg"/><Relationship Id="rId3" Type="http://schemas.openxmlformats.org/officeDocument/2006/relationships/image" Target="../media/image73.svg"/><Relationship Id="rId21" Type="http://schemas.openxmlformats.org/officeDocument/2006/relationships/image" Target="../media/image46.png"/><Relationship Id="rId7" Type="http://schemas.openxmlformats.org/officeDocument/2006/relationships/slide" Target="slide18.xml"/><Relationship Id="rId12" Type="http://schemas.openxmlformats.org/officeDocument/2006/relationships/image" Target="../media/image78.svg"/><Relationship Id="rId17" Type="http://schemas.openxmlformats.org/officeDocument/2006/relationships/image" Target="../media/image33.svg"/><Relationship Id="rId25" Type="http://schemas.openxmlformats.org/officeDocument/2006/relationships/image" Target="../media/image79.png"/><Relationship Id="rId2" Type="http://schemas.openxmlformats.org/officeDocument/2006/relationships/image" Target="../media/image72.png"/><Relationship Id="rId16" Type="http://schemas.openxmlformats.org/officeDocument/2006/relationships/image" Target="../media/image32.png"/><Relationship Id="rId20" Type="http://schemas.openxmlformats.org/officeDocument/2006/relationships/image" Target="../media/image45.svg"/><Relationship Id="rId29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11" Type="http://schemas.openxmlformats.org/officeDocument/2006/relationships/image" Target="../media/image36.png"/><Relationship Id="rId24" Type="http://schemas.openxmlformats.org/officeDocument/2006/relationships/image" Target="../media/image49.svg"/><Relationship Id="rId5" Type="http://schemas.openxmlformats.org/officeDocument/2006/relationships/image" Target="../media/image75.png"/><Relationship Id="rId15" Type="http://schemas.openxmlformats.org/officeDocument/2006/relationships/image" Target="../media/image41.svg"/><Relationship Id="rId23" Type="http://schemas.openxmlformats.org/officeDocument/2006/relationships/image" Target="../media/image48.png"/><Relationship Id="rId28" Type="http://schemas.openxmlformats.org/officeDocument/2006/relationships/image" Target="../media/image10.png"/><Relationship Id="rId10" Type="http://schemas.openxmlformats.org/officeDocument/2006/relationships/slide" Target="slide21.xml"/><Relationship Id="rId19" Type="http://schemas.openxmlformats.org/officeDocument/2006/relationships/image" Target="../media/image44.png"/><Relationship Id="rId4" Type="http://schemas.openxmlformats.org/officeDocument/2006/relationships/slide" Target="slide17.xml"/><Relationship Id="rId9" Type="http://schemas.openxmlformats.org/officeDocument/2006/relationships/image" Target="../media/image77.svg"/><Relationship Id="rId14" Type="http://schemas.openxmlformats.org/officeDocument/2006/relationships/image" Target="../media/image40.png"/><Relationship Id="rId22" Type="http://schemas.openxmlformats.org/officeDocument/2006/relationships/image" Target="../media/image47.svg"/><Relationship Id="rId27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19.svg"/><Relationship Id="rId3" Type="http://schemas.openxmlformats.org/officeDocument/2006/relationships/hyperlink" Target="https://dogc.gencat.cat/ca/document-del-dogc/?documentId=882817" TargetMode="External"/><Relationship Id="rId21" Type="http://schemas.openxmlformats.org/officeDocument/2006/relationships/slide" Target="slide14.xml"/><Relationship Id="rId7" Type="http://schemas.openxmlformats.org/officeDocument/2006/relationships/image" Target="../media/image77.svg"/><Relationship Id="rId12" Type="http://schemas.openxmlformats.org/officeDocument/2006/relationships/image" Target="../media/image8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accio.gencat.cat/web/.content/01_Serveis/convocatories-ajuts/justificacio-ajuts/2020/docs/Memoria-justificacio-projectes-reforc-clusters.docx" TargetMode="External"/><Relationship Id="rId20" Type="http://schemas.openxmlformats.org/officeDocument/2006/relationships/hyperlink" Target="https://www.accio.gencat.cat/web/.content/01_Serveis/convocatories-ajuts/justificacio-ajuts/2020/docs/declaracio-concurrencia-ajuts-no-compatibles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4.svg"/><Relationship Id="rId5" Type="http://schemas.openxmlformats.org/officeDocument/2006/relationships/image" Target="../media/image13.svg"/><Relationship Id="rId15" Type="http://schemas.openxmlformats.org/officeDocument/2006/relationships/image" Target="../media/image15.svg"/><Relationship Id="rId23" Type="http://schemas.openxmlformats.org/officeDocument/2006/relationships/image" Target="../media/image11.svg"/><Relationship Id="rId10" Type="http://schemas.openxmlformats.org/officeDocument/2006/relationships/image" Target="../media/image83.png"/><Relationship Id="rId19" Type="http://schemas.openxmlformats.org/officeDocument/2006/relationships/hyperlink" Target="https://www.accio.gencat.cat/web/.content/01_Serveis/convocatories-ajuts/justificacio-ajuts/2020/docs/declaracio-vinculacio.docx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82.svg"/><Relationship Id="rId14" Type="http://schemas.openxmlformats.org/officeDocument/2006/relationships/image" Target="../media/image14.png"/><Relationship Id="rId2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89.png"/><Relationship Id="rId3" Type="http://schemas.openxmlformats.org/officeDocument/2006/relationships/image" Target="../media/image12.png"/><Relationship Id="rId7" Type="http://schemas.openxmlformats.org/officeDocument/2006/relationships/image" Target="../media/image81.png"/><Relationship Id="rId12" Type="http://schemas.openxmlformats.org/officeDocument/2006/relationships/image" Target="../media/image19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11" Type="http://schemas.openxmlformats.org/officeDocument/2006/relationships/image" Target="../media/image18.png"/><Relationship Id="rId5" Type="http://schemas.openxmlformats.org/officeDocument/2006/relationships/image" Target="../media/image75.png"/><Relationship Id="rId15" Type="http://schemas.openxmlformats.org/officeDocument/2006/relationships/slide" Target="slide14.xml"/><Relationship Id="rId10" Type="http://schemas.openxmlformats.org/officeDocument/2006/relationships/image" Target="../media/image88.svg"/><Relationship Id="rId4" Type="http://schemas.openxmlformats.org/officeDocument/2006/relationships/image" Target="../media/image13.svg"/><Relationship Id="rId9" Type="http://schemas.openxmlformats.org/officeDocument/2006/relationships/image" Target="../media/image87.png"/><Relationship Id="rId14" Type="http://schemas.openxmlformats.org/officeDocument/2006/relationships/image" Target="../media/image9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93.png"/><Relationship Id="rId18" Type="http://schemas.openxmlformats.org/officeDocument/2006/relationships/image" Target="../media/image98.svg"/><Relationship Id="rId26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56.png"/><Relationship Id="rId7" Type="http://schemas.openxmlformats.org/officeDocument/2006/relationships/image" Target="../media/image81.png"/><Relationship Id="rId12" Type="http://schemas.openxmlformats.org/officeDocument/2006/relationships/image" Target="../media/image92.svg"/><Relationship Id="rId17" Type="http://schemas.openxmlformats.org/officeDocument/2006/relationships/image" Target="../media/image97.png"/><Relationship Id="rId25" Type="http://schemas.openxmlformats.org/officeDocument/2006/relationships/slide" Target="slide14.xml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96.sv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11" Type="http://schemas.openxmlformats.org/officeDocument/2006/relationships/image" Target="../media/image91.png"/><Relationship Id="rId24" Type="http://schemas.openxmlformats.org/officeDocument/2006/relationships/image" Target="../media/image102.svg"/><Relationship Id="rId5" Type="http://schemas.openxmlformats.org/officeDocument/2006/relationships/image" Target="../media/image75.png"/><Relationship Id="rId15" Type="http://schemas.openxmlformats.org/officeDocument/2006/relationships/image" Target="../media/image95.png"/><Relationship Id="rId23" Type="http://schemas.openxmlformats.org/officeDocument/2006/relationships/image" Target="../media/image101.png"/><Relationship Id="rId10" Type="http://schemas.openxmlformats.org/officeDocument/2006/relationships/image" Target="../media/image19.svg"/><Relationship Id="rId19" Type="http://schemas.openxmlformats.org/officeDocument/2006/relationships/image" Target="../media/image9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94.svg"/><Relationship Id="rId22" Type="http://schemas.openxmlformats.org/officeDocument/2006/relationships/image" Target="../media/image57.svg"/><Relationship Id="rId27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107.png"/><Relationship Id="rId3" Type="http://schemas.openxmlformats.org/officeDocument/2006/relationships/image" Target="../media/image12.png"/><Relationship Id="rId7" Type="http://schemas.openxmlformats.org/officeDocument/2006/relationships/image" Target="../media/image81.png"/><Relationship Id="rId12" Type="http://schemas.openxmlformats.org/officeDocument/2006/relationships/image" Target="../media/image106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11" Type="http://schemas.openxmlformats.org/officeDocument/2006/relationships/image" Target="../media/image105.png"/><Relationship Id="rId5" Type="http://schemas.openxmlformats.org/officeDocument/2006/relationships/image" Target="../media/image75.png"/><Relationship Id="rId15" Type="http://schemas.openxmlformats.org/officeDocument/2006/relationships/slide" Target="slide14.xml"/><Relationship Id="rId10" Type="http://schemas.openxmlformats.org/officeDocument/2006/relationships/image" Target="../media/image104.svg"/><Relationship Id="rId4" Type="http://schemas.openxmlformats.org/officeDocument/2006/relationships/image" Target="../media/image13.svg"/><Relationship Id="rId9" Type="http://schemas.openxmlformats.org/officeDocument/2006/relationships/image" Target="../media/image103.png"/><Relationship Id="rId14" Type="http://schemas.openxmlformats.org/officeDocument/2006/relationships/image" Target="../media/image10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112.svg"/><Relationship Id="rId18" Type="http://schemas.openxmlformats.org/officeDocument/2006/relationships/image" Target="../media/image91.png"/><Relationship Id="rId26" Type="http://schemas.openxmlformats.org/officeDocument/2006/relationships/image" Target="../media/image11.svg"/><Relationship Id="rId3" Type="http://schemas.openxmlformats.org/officeDocument/2006/relationships/image" Target="../media/image12.png"/><Relationship Id="rId21" Type="http://schemas.openxmlformats.org/officeDocument/2006/relationships/slide" Target="slide12.xml"/><Relationship Id="rId7" Type="http://schemas.openxmlformats.org/officeDocument/2006/relationships/image" Target="../media/image36.png"/><Relationship Id="rId12" Type="http://schemas.openxmlformats.org/officeDocument/2006/relationships/image" Target="../media/image111.png"/><Relationship Id="rId17" Type="http://schemas.openxmlformats.org/officeDocument/2006/relationships/slide" Target="slide19.xml"/><Relationship Id="rId25" Type="http://schemas.openxmlformats.org/officeDocument/2006/relationships/image" Target="../media/image10.pn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hyperlink" Target="https://www.boe.es/buscar/act.php?id=BOE-A-2012-14696#a6" TargetMode="External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slide" Target="slide8.xml"/><Relationship Id="rId24" Type="http://schemas.openxmlformats.org/officeDocument/2006/relationships/slide" Target="slide14.xml"/><Relationship Id="rId5" Type="http://schemas.openxmlformats.org/officeDocument/2006/relationships/image" Target="../media/image109.png"/><Relationship Id="rId15" Type="http://schemas.openxmlformats.org/officeDocument/2006/relationships/image" Target="../media/image114.svg"/><Relationship Id="rId23" Type="http://schemas.openxmlformats.org/officeDocument/2006/relationships/image" Target="../media/image115.svg"/><Relationship Id="rId10" Type="http://schemas.openxmlformats.org/officeDocument/2006/relationships/image" Target="../media/image19.svg"/><Relationship Id="rId19" Type="http://schemas.openxmlformats.org/officeDocument/2006/relationships/image" Target="../media/image92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113.png"/><Relationship Id="rId22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112.svg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12" Type="http://schemas.openxmlformats.org/officeDocument/2006/relationships/image" Target="../media/image111.png"/><Relationship Id="rId17" Type="http://schemas.openxmlformats.org/officeDocument/2006/relationships/image" Target="../media/image119.sv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118.pn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slide" Target="slide8.xml"/><Relationship Id="rId5" Type="http://schemas.openxmlformats.org/officeDocument/2006/relationships/image" Target="../media/image109.png"/><Relationship Id="rId15" Type="http://schemas.openxmlformats.org/officeDocument/2006/relationships/image" Target="../media/image117.svg"/><Relationship Id="rId10" Type="http://schemas.openxmlformats.org/officeDocument/2006/relationships/image" Target="../media/image19.svg"/><Relationship Id="rId19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slide" Target="slide8.xml"/><Relationship Id="rId18" Type="http://schemas.openxmlformats.org/officeDocument/2006/relationships/image" Target="../media/image107.png"/><Relationship Id="rId3" Type="http://schemas.openxmlformats.org/officeDocument/2006/relationships/image" Target="../media/image12.png"/><Relationship Id="rId21" Type="http://schemas.openxmlformats.org/officeDocument/2006/relationships/image" Target="../media/image91.png"/><Relationship Id="rId7" Type="http://schemas.openxmlformats.org/officeDocument/2006/relationships/image" Target="../media/image40.png"/><Relationship Id="rId12" Type="http://schemas.openxmlformats.org/officeDocument/2006/relationships/image" Target="../media/image19.svg"/><Relationship Id="rId17" Type="http://schemas.openxmlformats.org/officeDocument/2006/relationships/image" Target="../media/image43.svg"/><Relationship Id="rId25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42.png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image" Target="../media/image18.png"/><Relationship Id="rId24" Type="http://schemas.openxmlformats.org/officeDocument/2006/relationships/image" Target="../media/image10.png"/><Relationship Id="rId5" Type="http://schemas.openxmlformats.org/officeDocument/2006/relationships/image" Target="../media/image109.png"/><Relationship Id="rId15" Type="http://schemas.openxmlformats.org/officeDocument/2006/relationships/image" Target="../media/image112.svg"/><Relationship Id="rId23" Type="http://schemas.openxmlformats.org/officeDocument/2006/relationships/slide" Target="slide14.xml"/><Relationship Id="rId10" Type="http://schemas.openxmlformats.org/officeDocument/2006/relationships/image" Target="../media/image33.svg"/><Relationship Id="rId19" Type="http://schemas.openxmlformats.org/officeDocument/2006/relationships/image" Target="../media/image108.svg"/><Relationship Id="rId4" Type="http://schemas.openxmlformats.org/officeDocument/2006/relationships/image" Target="../media/image13.svg"/><Relationship Id="rId9" Type="http://schemas.openxmlformats.org/officeDocument/2006/relationships/image" Target="../media/image32.png"/><Relationship Id="rId14" Type="http://schemas.openxmlformats.org/officeDocument/2006/relationships/image" Target="../media/image111.png"/><Relationship Id="rId22" Type="http://schemas.openxmlformats.org/officeDocument/2006/relationships/image" Target="../media/image92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image" Target="../media/image22.png"/><Relationship Id="rId26" Type="http://schemas.openxmlformats.org/officeDocument/2006/relationships/hyperlink" Target="https://www.accio.gencat.cat/web/.content/01_Serveis/convocatories-ajuts/justificacio-ajuts/2020/docs/Model-de-temporitzacio-dhores.xlsx" TargetMode="External"/><Relationship Id="rId3" Type="http://schemas.openxmlformats.org/officeDocument/2006/relationships/image" Target="../media/image12.png"/><Relationship Id="rId21" Type="http://schemas.openxmlformats.org/officeDocument/2006/relationships/image" Target="../media/image84.svg"/><Relationship Id="rId7" Type="http://schemas.openxmlformats.org/officeDocument/2006/relationships/image" Target="../media/image40.png"/><Relationship Id="rId12" Type="http://schemas.openxmlformats.org/officeDocument/2006/relationships/image" Target="../media/image19.svg"/><Relationship Id="rId17" Type="http://schemas.openxmlformats.org/officeDocument/2006/relationships/image" Target="../media/image121.svg"/><Relationship Id="rId25" Type="http://schemas.openxmlformats.org/officeDocument/2006/relationships/image" Target="../media/image15.svg"/><Relationship Id="rId33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120.png"/><Relationship Id="rId20" Type="http://schemas.openxmlformats.org/officeDocument/2006/relationships/image" Target="../media/image83.png"/><Relationship Id="rId29" Type="http://schemas.openxmlformats.org/officeDocument/2006/relationships/image" Target="../media/image1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image" Target="../media/image18.png"/><Relationship Id="rId24" Type="http://schemas.openxmlformats.org/officeDocument/2006/relationships/image" Target="../media/image14.png"/><Relationship Id="rId32" Type="http://schemas.openxmlformats.org/officeDocument/2006/relationships/image" Target="../media/image10.png"/><Relationship Id="rId5" Type="http://schemas.openxmlformats.org/officeDocument/2006/relationships/image" Target="../media/image109.png"/><Relationship Id="rId15" Type="http://schemas.openxmlformats.org/officeDocument/2006/relationships/image" Target="../media/image112.svg"/><Relationship Id="rId23" Type="http://schemas.openxmlformats.org/officeDocument/2006/relationships/image" Target="../media/image86.svg"/><Relationship Id="rId28" Type="http://schemas.openxmlformats.org/officeDocument/2006/relationships/image" Target="../media/image113.png"/><Relationship Id="rId10" Type="http://schemas.openxmlformats.org/officeDocument/2006/relationships/image" Target="../media/image33.svg"/><Relationship Id="rId19" Type="http://schemas.openxmlformats.org/officeDocument/2006/relationships/image" Target="../media/image74.svg"/><Relationship Id="rId31" Type="http://schemas.openxmlformats.org/officeDocument/2006/relationships/slide" Target="slide14.xml"/><Relationship Id="rId4" Type="http://schemas.openxmlformats.org/officeDocument/2006/relationships/image" Target="../media/image13.svg"/><Relationship Id="rId9" Type="http://schemas.openxmlformats.org/officeDocument/2006/relationships/image" Target="../media/image32.png"/><Relationship Id="rId14" Type="http://schemas.openxmlformats.org/officeDocument/2006/relationships/image" Target="../media/image111.png"/><Relationship Id="rId22" Type="http://schemas.openxmlformats.org/officeDocument/2006/relationships/image" Target="../media/image85.png"/><Relationship Id="rId27" Type="http://schemas.openxmlformats.org/officeDocument/2006/relationships/slide" Target="slide33.xml"/><Relationship Id="rId30" Type="http://schemas.openxmlformats.org/officeDocument/2006/relationships/hyperlink" Target="https://www.accio.gencat.cat/web/.content/01_Serveis/convocatories-ajuts/justificacio-ajuts/2020/docs/Model-de-calcul-de-despeses-de-personal.xlsx" TargetMode="External"/><Relationship Id="rId8" Type="http://schemas.openxmlformats.org/officeDocument/2006/relationships/image" Target="../media/image4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18.png"/><Relationship Id="rId18" Type="http://schemas.openxmlformats.org/officeDocument/2006/relationships/slide" Target="slide19.xml"/><Relationship Id="rId3" Type="http://schemas.openxmlformats.org/officeDocument/2006/relationships/image" Target="../media/image12.png"/><Relationship Id="rId21" Type="http://schemas.openxmlformats.org/officeDocument/2006/relationships/slide" Target="slide14.xml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112.sv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111.png"/><Relationship Id="rId20" Type="http://schemas.openxmlformats.org/officeDocument/2006/relationships/image" Target="../media/image9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image" Target="../media/image48.png"/><Relationship Id="rId5" Type="http://schemas.openxmlformats.org/officeDocument/2006/relationships/image" Target="../media/image109.png"/><Relationship Id="rId15" Type="http://schemas.openxmlformats.org/officeDocument/2006/relationships/slide" Target="slide8.xml"/><Relationship Id="rId23" Type="http://schemas.openxmlformats.org/officeDocument/2006/relationships/image" Target="../media/image11.svg"/><Relationship Id="rId10" Type="http://schemas.openxmlformats.org/officeDocument/2006/relationships/image" Target="../media/image47.svg"/><Relationship Id="rId19" Type="http://schemas.openxmlformats.org/officeDocument/2006/relationships/image" Target="../media/image91.png"/><Relationship Id="rId4" Type="http://schemas.openxmlformats.org/officeDocument/2006/relationships/image" Target="../media/image13.svg"/><Relationship Id="rId9" Type="http://schemas.openxmlformats.org/officeDocument/2006/relationships/image" Target="../media/image46.png"/><Relationship Id="rId14" Type="http://schemas.openxmlformats.org/officeDocument/2006/relationships/image" Target="../media/image19.svg"/><Relationship Id="rId2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18.png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112.sv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111.pn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image" Target="../media/image48.png"/><Relationship Id="rId5" Type="http://schemas.openxmlformats.org/officeDocument/2006/relationships/image" Target="../media/image109.png"/><Relationship Id="rId15" Type="http://schemas.openxmlformats.org/officeDocument/2006/relationships/slide" Target="slide8.xml"/><Relationship Id="rId10" Type="http://schemas.openxmlformats.org/officeDocument/2006/relationships/image" Target="../media/image47.svg"/><Relationship Id="rId19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image" Target="../media/image46.png"/><Relationship Id="rId14" Type="http://schemas.openxmlformats.org/officeDocument/2006/relationships/image" Target="../media/image1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37.svg"/><Relationship Id="rId18" Type="http://schemas.openxmlformats.org/officeDocument/2006/relationships/image" Target="../media/image44.png"/><Relationship Id="rId26" Type="http://schemas.openxmlformats.org/officeDocument/2006/relationships/image" Target="../media/image124.png"/><Relationship Id="rId3" Type="http://schemas.openxmlformats.org/officeDocument/2006/relationships/image" Target="../media/image19.svg"/><Relationship Id="rId21" Type="http://schemas.openxmlformats.org/officeDocument/2006/relationships/image" Target="../media/image47.svg"/><Relationship Id="rId7" Type="http://schemas.openxmlformats.org/officeDocument/2006/relationships/image" Target="../media/image92.svg"/><Relationship Id="rId12" Type="http://schemas.openxmlformats.org/officeDocument/2006/relationships/image" Target="../media/image36.png"/><Relationship Id="rId17" Type="http://schemas.openxmlformats.org/officeDocument/2006/relationships/image" Target="../media/image33.svg"/><Relationship Id="rId25" Type="http://schemas.openxmlformats.org/officeDocument/2006/relationships/image" Target="../media/image88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46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27.svg"/><Relationship Id="rId24" Type="http://schemas.openxmlformats.org/officeDocument/2006/relationships/image" Target="../media/image87.png"/><Relationship Id="rId5" Type="http://schemas.openxmlformats.org/officeDocument/2006/relationships/image" Target="../media/image114.sv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28" Type="http://schemas.openxmlformats.org/officeDocument/2006/relationships/slide" Target="slide14.xml"/><Relationship Id="rId10" Type="http://schemas.openxmlformats.org/officeDocument/2006/relationships/image" Target="../media/image26.png"/><Relationship Id="rId19" Type="http://schemas.openxmlformats.org/officeDocument/2006/relationships/image" Target="../media/image45.svg"/><Relationship Id="rId4" Type="http://schemas.openxmlformats.org/officeDocument/2006/relationships/image" Target="../media/image113.png"/><Relationship Id="rId9" Type="http://schemas.openxmlformats.org/officeDocument/2006/relationships/image" Target="../media/image123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125.svg"/><Relationship Id="rId30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3.svg"/><Relationship Id="rId7" Type="http://schemas.openxmlformats.org/officeDocument/2006/relationships/image" Target="../media/image13.svg"/><Relationship Id="rId12" Type="http://schemas.openxmlformats.org/officeDocument/2006/relationships/image" Target="../media/image11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0" Type="http://schemas.openxmlformats.org/officeDocument/2006/relationships/slide" Target="slide28.xml"/><Relationship Id="rId4" Type="http://schemas.openxmlformats.org/officeDocument/2006/relationships/slide" Target="slide14.xml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dogc.gencat.cat/ca/document-del-dogc/?documentId=882817" TargetMode="External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26.jpg"/><Relationship Id="rId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27.jpg"/><Relationship Id="rId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slide" Target="slide28.xml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2.png"/><Relationship Id="rId7" Type="http://schemas.openxmlformats.org/officeDocument/2006/relationships/hyperlink" Target="https://www.accio.gencat.cat/web/.content/01_Serveis/convocatories-ajuts/justificacio-ajuts/2020/docs/Model-de-calcul-de-despeses-de-personal.xlsx" TargetMode="External"/><Relationship Id="rId12" Type="http://schemas.openxmlformats.org/officeDocument/2006/relationships/image" Target="../media/image11.sv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slide" Target="slide28.xml"/><Relationship Id="rId4" Type="http://schemas.openxmlformats.org/officeDocument/2006/relationships/image" Target="../media/image13.svg"/><Relationship Id="rId9" Type="http://schemas.openxmlformats.org/officeDocument/2006/relationships/image" Target="../media/image11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3" Type="http://schemas.openxmlformats.org/officeDocument/2006/relationships/image" Target="../media/image12.png"/><Relationship Id="rId7" Type="http://schemas.openxmlformats.org/officeDocument/2006/relationships/image" Target="../media/image113.pn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1.sv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28.jpg"/><Relationship Id="rId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29.jpg"/><Relationship Id="rId4" Type="http://schemas.openxmlformats.org/officeDocument/2006/relationships/image" Target="../media/image1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30.jpeg"/><Relationship Id="rId4" Type="http://schemas.openxmlformats.org/officeDocument/2006/relationships/image" Target="../media/image13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13" Type="http://schemas.openxmlformats.org/officeDocument/2006/relationships/image" Target="../media/image26.png"/><Relationship Id="rId18" Type="http://schemas.openxmlformats.org/officeDocument/2006/relationships/image" Target="../media/image88.svg"/><Relationship Id="rId3" Type="http://schemas.openxmlformats.org/officeDocument/2006/relationships/image" Target="../media/image12.png"/><Relationship Id="rId21" Type="http://schemas.openxmlformats.org/officeDocument/2006/relationships/image" Target="../media/image11.svg"/><Relationship Id="rId7" Type="http://schemas.openxmlformats.org/officeDocument/2006/relationships/image" Target="../media/image113.png"/><Relationship Id="rId12" Type="http://schemas.openxmlformats.org/officeDocument/2006/relationships/image" Target="../media/image123.svg"/><Relationship Id="rId17" Type="http://schemas.openxmlformats.org/officeDocument/2006/relationships/image" Target="../media/image87.pn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6" Type="http://schemas.openxmlformats.org/officeDocument/2006/relationships/image" Target="../media/image125.sv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g"/><Relationship Id="rId11" Type="http://schemas.openxmlformats.org/officeDocument/2006/relationships/image" Target="../media/image122.png"/><Relationship Id="rId5" Type="http://schemas.openxmlformats.org/officeDocument/2006/relationships/slide" Target="slide16.xml"/><Relationship Id="rId15" Type="http://schemas.openxmlformats.org/officeDocument/2006/relationships/image" Target="../media/image124.png"/><Relationship Id="rId10" Type="http://schemas.openxmlformats.org/officeDocument/2006/relationships/image" Target="../media/image92.svg"/><Relationship Id="rId19" Type="http://schemas.openxmlformats.org/officeDocument/2006/relationships/slide" Target="slide28.xml"/><Relationship Id="rId4" Type="http://schemas.openxmlformats.org/officeDocument/2006/relationships/image" Target="../media/image13.svg"/><Relationship Id="rId9" Type="http://schemas.openxmlformats.org/officeDocument/2006/relationships/image" Target="../media/image91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6.jp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4.xml"/><Relationship Id="rId5" Type="http://schemas.openxmlformats.org/officeDocument/2006/relationships/slide" Target="slide28.xml"/><Relationship Id="rId4" Type="http://schemas.openxmlformats.org/officeDocument/2006/relationships/slide" Target="slide1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2.png"/><Relationship Id="rId7" Type="http://schemas.openxmlformats.org/officeDocument/2006/relationships/image" Target="../media/image132.jp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3" Type="http://schemas.openxmlformats.org/officeDocument/2006/relationships/image" Target="../media/image12.png"/><Relationship Id="rId7" Type="http://schemas.openxmlformats.org/officeDocument/2006/relationships/image" Target="../media/image113.png"/><Relationship Id="rId12" Type="http://schemas.openxmlformats.org/officeDocument/2006/relationships/image" Target="../media/image11.sv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slide" Target="slide28.xml"/><Relationship Id="rId4" Type="http://schemas.openxmlformats.org/officeDocument/2006/relationships/image" Target="../media/image13.svg"/><Relationship Id="rId9" Type="http://schemas.openxmlformats.org/officeDocument/2006/relationships/image" Target="../media/image13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2.png"/><Relationship Id="rId7" Type="http://schemas.openxmlformats.org/officeDocument/2006/relationships/image" Target="../media/image134.jpe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Ajuts-a-iniciatives-de-reforc-a-la-competitivitat-per-a-projectes-de-clusters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35.jpg"/><Relationship Id="rId4" Type="http://schemas.openxmlformats.org/officeDocument/2006/relationships/image" Target="../media/image13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73.svg"/><Relationship Id="rId7" Type="http://schemas.openxmlformats.org/officeDocument/2006/relationships/slide" Target="slide49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11" Type="http://schemas.openxmlformats.org/officeDocument/2006/relationships/image" Target="../media/image11.svg"/><Relationship Id="rId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slide" Target="slide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3.svg"/><Relationship Id="rId7" Type="http://schemas.openxmlformats.org/officeDocument/2006/relationships/image" Target="../media/image1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37.emf"/><Relationship Id="rId4" Type="http://schemas.openxmlformats.org/officeDocument/2006/relationships/image" Target="../media/image13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11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8.xml"/><Relationship Id="rId4" Type="http://schemas.openxmlformats.org/officeDocument/2006/relationships/image" Target="../media/image13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11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8.xml"/><Relationship Id="rId4" Type="http://schemas.openxmlformats.org/officeDocument/2006/relationships/image" Target="../media/image13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11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8.xml"/><Relationship Id="rId4" Type="http://schemas.openxmlformats.org/officeDocument/2006/relationships/image" Target="../media/image1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3.svg"/><Relationship Id="rId7" Type="http://schemas.openxmlformats.org/officeDocument/2006/relationships/image" Target="../media/image141.png"/><Relationship Id="rId12" Type="http://schemas.openxmlformats.org/officeDocument/2006/relationships/image" Target="../media/image11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8.xml"/><Relationship Id="rId4" Type="http://schemas.openxmlformats.org/officeDocument/2006/relationships/hyperlink" Target="https://ovt.gencat.cat/gsitgf/AppJava/traint/renderitzar.do?reqCode=inicial&amp;set-locale=ca_ES&amp;idioma=&amp;idServei=ACC012APOR&amp;origen=CE" TargetMode="External"/><Relationship Id="rId9" Type="http://schemas.openxmlformats.org/officeDocument/2006/relationships/image" Target="../media/image19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3.svg"/><Relationship Id="rId7" Type="http://schemas.openxmlformats.org/officeDocument/2006/relationships/image" Target="../media/image1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ovt.gencat.cat/gsitgf/AppJava/traint/renderitzar.do?reqCode=inicial&amp;set-locale=ca_ES&amp;idioma=&amp;idServei=ACC012APOR&amp;origen=CE" TargetMode="External"/><Relationship Id="rId10" Type="http://schemas.openxmlformats.org/officeDocument/2006/relationships/image" Target="../media/image11.svg"/><Relationship Id="rId4" Type="http://schemas.openxmlformats.org/officeDocument/2006/relationships/image" Target="../media/image142.png"/><Relationship Id="rId9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3.svg"/><Relationship Id="rId7" Type="http://schemas.openxmlformats.org/officeDocument/2006/relationships/image" Target="../media/image1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s://ovt.gencat.cat/gsitgf/AppJava/traint/renderitzar.do?reqCode=inicial&amp;set-locale=ca_ES&amp;idioma=&amp;idServei=ACC012APOR&amp;origen=CE" TargetMode="External"/><Relationship Id="rId9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0.png"/><Relationship Id="rId3" Type="http://schemas.openxmlformats.org/officeDocument/2006/relationships/hyperlink" Target="https://dogc.gencat.cat/ca/document-del-dogc/?documentId=882817" TargetMode="External"/><Relationship Id="rId21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24" Type="http://schemas.openxmlformats.org/officeDocument/2006/relationships/image" Target="../media/image10.pn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23" Type="http://schemas.openxmlformats.org/officeDocument/2006/relationships/slide" Target="slide5.xml"/><Relationship Id="rId10" Type="http://schemas.microsoft.com/office/2007/relationships/diagramDrawing" Target="../diagrams/drawing1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openxmlformats.org/officeDocument/2006/relationships/image" Target="../media/image19.svg"/><Relationship Id="rId2" Type="http://schemas.openxmlformats.org/officeDocument/2006/relationships/hyperlink" Target="https://dogc.gencat.cat/ca/document-del-dogc/?documentId=882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18.png"/><Relationship Id="rId5" Type="http://schemas.openxmlformats.org/officeDocument/2006/relationships/image" Target="../media/image32.png"/><Relationship Id="rId15" Type="http://schemas.openxmlformats.org/officeDocument/2006/relationships/image" Target="../media/image11.svg"/><Relationship Id="rId10" Type="http://schemas.openxmlformats.org/officeDocument/2006/relationships/image" Target="../media/image31.svg"/><Relationship Id="rId4" Type="http://schemas.openxmlformats.org/officeDocument/2006/relationships/image" Target="../media/image13.svg"/><Relationship Id="rId9" Type="http://schemas.openxmlformats.org/officeDocument/2006/relationships/image" Target="../media/image30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32.png"/><Relationship Id="rId1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12" Type="http://schemas.openxmlformats.org/officeDocument/2006/relationships/image" Target="../media/image41.svg"/><Relationship Id="rId17" Type="http://schemas.openxmlformats.org/officeDocument/2006/relationships/slide" Target="slide5.xml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image" Target="../media/image19.svg"/><Relationship Id="rId19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12" Type="http://schemas.openxmlformats.org/officeDocument/2006/relationships/image" Target="../media/image39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2817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38.png"/><Relationship Id="rId5" Type="http://schemas.openxmlformats.org/officeDocument/2006/relationships/image" Target="../media/image44.png"/><Relationship Id="rId15" Type="http://schemas.openxmlformats.org/officeDocument/2006/relationships/slide" Target="slide5.xml"/><Relationship Id="rId10" Type="http://schemas.openxmlformats.org/officeDocument/2006/relationships/image" Target="../media/image49.svg"/><Relationship Id="rId4" Type="http://schemas.openxmlformats.org/officeDocument/2006/relationships/image" Target="../media/image13.svg"/><Relationship Id="rId9" Type="http://schemas.openxmlformats.org/officeDocument/2006/relationships/image" Target="../media/image48.png"/><Relationship Id="rId1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CF2E1F4-FD34-40DF-9D0F-3EE2C0515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271"/>
            <a:ext cx="9144000" cy="3729317"/>
          </a:xfrm>
        </p:spPr>
        <p:txBody>
          <a:bodyPr>
            <a:normAutofit fontScale="90000"/>
          </a:bodyPr>
          <a:lstStyle/>
          <a:p>
            <a:r>
              <a:rPr lang="ca-ES" dirty="0"/>
              <a:t>Guia de justificació</a:t>
            </a:r>
            <a:br>
              <a:rPr lang="ca-ES" dirty="0"/>
            </a:br>
            <a:br>
              <a:rPr lang="ca-ES" dirty="0"/>
            </a:br>
            <a:r>
              <a:rPr lang="ca-ES" sz="3600" dirty="0"/>
              <a:t>Iniciatives de reforç de la competitivitat per a projectes de clúster (ACE012/20)</a:t>
            </a:r>
            <a:br>
              <a:rPr lang="ca-ES" dirty="0"/>
            </a:br>
            <a:br>
              <a:rPr lang="ca-ES" dirty="0"/>
            </a:br>
            <a:r>
              <a:rPr lang="ca-ES" sz="1800" dirty="0"/>
              <a:t>17/06/2021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3391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02DD500-5D2F-4FFB-BB94-F39755D6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8836332" y="1289838"/>
            <a:ext cx="3093897" cy="40989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l’annex 3 de </a:t>
            </a:r>
            <a:r>
              <a:rPr lang="ca-ES" sz="1050" dirty="0"/>
              <a:t>les bases reguladores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C2EEA1B-95AA-4A36-A28D-B71E5D2C5680}"/>
              </a:ext>
            </a:extLst>
          </p:cNvPr>
          <p:cNvSpPr txBox="1">
            <a:spLocks/>
          </p:cNvSpPr>
          <p:nvPr/>
        </p:nvSpPr>
        <p:spPr>
          <a:xfrm>
            <a:off x="0" y="1746560"/>
            <a:ext cx="5364851" cy="4098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800" b="1" dirty="0"/>
              <a:t>Projectes de de desenvolupament i innovació</a:t>
            </a:r>
          </a:p>
        </p:txBody>
      </p: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217" y="2354277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581613" y="3326571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SERVEIS I DESPESES EXTERNES</a:t>
            </a:r>
          </a:p>
        </p:txBody>
      </p:sp>
      <p:cxnSp>
        <p:nvCxnSpPr>
          <p:cNvPr id="65" name="Straight Connector 17">
            <a:extLst>
              <a:ext uri="{FF2B5EF4-FFF2-40B4-BE49-F238E27FC236}">
                <a16:creationId xmlns:a16="http://schemas.microsoft.com/office/drawing/2014/main" id="{84106127-0D51-43EA-8AF8-2922E9AD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23412" y="2428845"/>
            <a:ext cx="0" cy="12511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àfic 12">
            <a:extLst>
              <a:ext uri="{FF2B5EF4-FFF2-40B4-BE49-F238E27FC236}">
                <a16:creationId xmlns:a16="http://schemas.microsoft.com/office/drawing/2014/main" id="{CDB29855-91D2-44C1-95DA-5B3545E1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449" y="2428845"/>
            <a:ext cx="914400" cy="914400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2F968F0-73A8-4541-BFF8-CEFB2DF4F2BC}"/>
              </a:ext>
            </a:extLst>
          </p:cNvPr>
          <p:cNvSpPr txBox="1">
            <a:spLocks/>
          </p:cNvSpPr>
          <p:nvPr/>
        </p:nvSpPr>
        <p:spPr>
          <a:xfrm>
            <a:off x="2528191" y="2408610"/>
            <a:ext cx="4550342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dirty="0"/>
              <a:t>Consultoria</a:t>
            </a:r>
          </a:p>
          <a:p>
            <a:pPr marL="0" indent="0">
              <a:buNone/>
            </a:pPr>
            <a:r>
              <a:rPr lang="ca-ES" sz="1600" dirty="0"/>
              <a:t>Recerca o desenvolupament tecnològic contractual</a:t>
            </a:r>
          </a:p>
          <a:p>
            <a:pPr marL="0" indent="0">
              <a:buNone/>
            </a:pPr>
            <a:r>
              <a:rPr lang="ca-ES" sz="1600" dirty="0"/>
              <a:t>Tasques d'enginyeria o assajos</a:t>
            </a:r>
          </a:p>
          <a:p>
            <a:pPr marL="0" indent="0">
              <a:buNone/>
            </a:pPr>
            <a:r>
              <a:rPr lang="ca-ES" sz="1600" dirty="0"/>
              <a:t>Proves de laboratori</a:t>
            </a:r>
          </a:p>
        </p:txBody>
      </p:sp>
      <p:pic>
        <p:nvPicPr>
          <p:cNvPr id="23" name="Graphic 4" descr="Atenció!">
            <a:extLst>
              <a:ext uri="{FF2B5EF4-FFF2-40B4-BE49-F238E27FC236}">
                <a16:creationId xmlns:a16="http://schemas.microsoft.com/office/drawing/2014/main" id="{2E6D34C4-C30A-4777-BCFC-3C85147FB3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7580" y="2727109"/>
            <a:ext cx="344283" cy="344283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A87BBA1-1CA9-4118-A4A2-19E146741071}"/>
              </a:ext>
            </a:extLst>
          </p:cNvPr>
          <p:cNvSpPr txBox="1">
            <a:spLocks/>
          </p:cNvSpPr>
          <p:nvPr/>
        </p:nvSpPr>
        <p:spPr>
          <a:xfrm>
            <a:off x="7846307" y="2770885"/>
            <a:ext cx="3844561" cy="874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b="1" dirty="0">
                <a:solidFill>
                  <a:srgbClr val="FF0000"/>
                </a:solidFill>
              </a:rPr>
              <a:t>No subvencionables les contractacions entre participants del projecte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7E44ABED-06D7-4E09-9541-CC539F99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613" y="425442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58" name="Gràfic 57">
            <a:extLst>
              <a:ext uri="{FF2B5EF4-FFF2-40B4-BE49-F238E27FC236}">
                <a16:creationId xmlns:a16="http://schemas.microsoft.com/office/drawing/2014/main" id="{91C3A448-C39F-4B9A-8E30-E2FE5A92B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4575" y="4380688"/>
            <a:ext cx="805111" cy="805111"/>
          </a:xfrm>
          <a:prstGeom prst="rect">
            <a:avLst/>
          </a:prstGeom>
        </p:spPr>
      </p:pic>
      <p:pic>
        <p:nvPicPr>
          <p:cNvPr id="59" name="Gràfic 58">
            <a:extLst>
              <a:ext uri="{FF2B5EF4-FFF2-40B4-BE49-F238E27FC236}">
                <a16:creationId xmlns:a16="http://schemas.microsoft.com/office/drawing/2014/main" id="{E7AD915A-2CF0-4249-BF96-E007C9F6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7476" y="4401884"/>
            <a:ext cx="762718" cy="762718"/>
          </a:xfrm>
          <a:prstGeom prst="rect">
            <a:avLst/>
          </a:prstGeom>
        </p:spPr>
      </p:pic>
      <p:sp>
        <p:nvSpPr>
          <p:cNvPr id="63" name="TextBox 66">
            <a:extLst>
              <a:ext uri="{FF2B5EF4-FFF2-40B4-BE49-F238E27FC236}">
                <a16:creationId xmlns:a16="http://schemas.microsoft.com/office/drawing/2014/main" id="{0E664C51-70E1-4A80-ADAA-7FC719485762}"/>
              </a:ext>
            </a:extLst>
          </p:cNvPr>
          <p:cNvSpPr txBox="1"/>
          <p:nvPr/>
        </p:nvSpPr>
        <p:spPr>
          <a:xfrm>
            <a:off x="503206" y="5399557"/>
            <a:ext cx="174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HORES DEL PERSONAL</a:t>
            </a:r>
          </a:p>
        </p:txBody>
      </p:sp>
      <p:cxnSp>
        <p:nvCxnSpPr>
          <p:cNvPr id="67" name="Straight Connector 17">
            <a:extLst>
              <a:ext uri="{FF2B5EF4-FFF2-40B4-BE49-F238E27FC236}">
                <a16:creationId xmlns:a16="http://schemas.microsoft.com/office/drawing/2014/main" id="{D26D72DA-C288-4BA9-81E9-1215B31B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23412" y="4197453"/>
            <a:ext cx="0" cy="1662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3A06102-2B27-4C17-904E-E4880DCDE06C}"/>
              </a:ext>
            </a:extLst>
          </p:cNvPr>
          <p:cNvSpPr txBox="1">
            <a:spLocks/>
          </p:cNvSpPr>
          <p:nvPr/>
        </p:nvSpPr>
        <p:spPr>
          <a:xfrm>
            <a:off x="2528191" y="4539924"/>
            <a:ext cx="6325698" cy="93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dirty="0"/>
              <a:t>Personal del clúster i de les empreses i dels agents d’entorn participants</a:t>
            </a:r>
          </a:p>
          <a:p>
            <a:pPr marL="0" indent="0">
              <a:buNone/>
            </a:pPr>
            <a:r>
              <a:rPr lang="ca-ES" sz="1600" dirty="0"/>
              <a:t>Si és extern del clúster, aportar conveni i contracte signat</a:t>
            </a:r>
          </a:p>
          <a:p>
            <a:pPr marL="0" indent="0">
              <a:buNone/>
            </a:pPr>
            <a:r>
              <a:rPr lang="ca-ES" sz="1600" dirty="0">
                <a:solidFill>
                  <a:srgbClr val="FF0000"/>
                </a:solidFill>
              </a:rPr>
              <a:t>Màxim 49,37 euros de cost/hora</a:t>
            </a:r>
          </a:p>
        </p:txBody>
      </p:sp>
      <p:pic>
        <p:nvPicPr>
          <p:cNvPr id="22" name="Gràfic 21">
            <a:extLst>
              <a:ext uri="{FF2B5EF4-FFF2-40B4-BE49-F238E27FC236}">
                <a16:creationId xmlns:a16="http://schemas.microsoft.com/office/drawing/2014/main" id="{17620179-17BD-49EA-A58B-24DB29C9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3121" y="5144708"/>
            <a:ext cx="300082" cy="300082"/>
          </a:xfrm>
          <a:prstGeom prst="rect">
            <a:avLst/>
          </a:prstGeom>
        </p:spPr>
      </p:pic>
      <p:pic>
        <p:nvPicPr>
          <p:cNvPr id="48" name="Graphic 47">
            <a:hlinkClick r:id="rId15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674000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D2A9AF52-D17C-4B17-87AC-C31F6F82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10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3728CC9-A929-4403-BF53-7811F89C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3058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068" y="345288"/>
            <a:ext cx="6959474" cy="1325563"/>
          </a:xfrm>
        </p:spPr>
        <p:txBody>
          <a:bodyPr/>
          <a:lstStyle/>
          <a:p>
            <a:r>
              <a:rPr lang="ca-ES" dirty="0"/>
              <a:t>Despeses no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9207080" y="1354645"/>
            <a:ext cx="2769514" cy="425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4.3, 4.4 i 13.7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812395" y="1354645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2" name="Rectangle: Rounded Corners 129">
            <a:extLst>
              <a:ext uri="{FF2B5EF4-FFF2-40B4-BE49-F238E27FC236}">
                <a16:creationId xmlns:a16="http://schemas.microsoft.com/office/drawing/2014/main" id="{4D9FCAAA-D043-4FC1-93E9-C5123CCCE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06" y="2025587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71" name="Gràfic 70">
            <a:extLst>
              <a:ext uri="{FF2B5EF4-FFF2-40B4-BE49-F238E27FC236}">
                <a16:creationId xmlns:a16="http://schemas.microsoft.com/office/drawing/2014/main" id="{6B4D5316-413B-4910-867E-AA97CCCC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3706" y="2050098"/>
            <a:ext cx="772495" cy="772495"/>
          </a:xfrm>
          <a:prstGeom prst="rect">
            <a:avLst/>
          </a:prstGeom>
        </p:spPr>
      </p:pic>
      <p:sp>
        <p:nvSpPr>
          <p:cNvPr id="69" name="TextBox 28">
            <a:extLst>
              <a:ext uri="{FF2B5EF4-FFF2-40B4-BE49-F238E27FC236}">
                <a16:creationId xmlns:a16="http://schemas.microsoft.com/office/drawing/2014/main" id="{4927453B-6CB9-44CB-B5E5-07546314D366}"/>
              </a:ext>
            </a:extLst>
          </p:cNvPr>
          <p:cNvSpPr txBox="1"/>
          <p:nvPr/>
        </p:nvSpPr>
        <p:spPr>
          <a:xfrm>
            <a:off x="715178" y="2822593"/>
            <a:ext cx="1723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 DEUTORS COMPTES BANCARIS</a:t>
            </a:r>
          </a:p>
        </p:txBody>
      </p:sp>
      <p:sp>
        <p:nvSpPr>
          <p:cNvPr id="63" name="Rectangle: Rounded Corners 129">
            <a:extLst>
              <a:ext uri="{FF2B5EF4-FFF2-40B4-BE49-F238E27FC236}">
                <a16:creationId xmlns:a16="http://schemas.microsoft.com/office/drawing/2014/main" id="{04B09AC8-1023-4431-82F6-48D18EFE2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8565" y="205910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62" name="Gràfic 61">
            <a:extLst>
              <a:ext uri="{FF2B5EF4-FFF2-40B4-BE49-F238E27FC236}">
                <a16:creationId xmlns:a16="http://schemas.microsoft.com/office/drawing/2014/main" id="{D10F6B37-F630-4A47-A57D-D1333E6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5782" y="2029884"/>
            <a:ext cx="914400" cy="914400"/>
          </a:xfrm>
          <a:prstGeom prst="rect">
            <a:avLst/>
          </a:prstGeom>
        </p:spPr>
      </p:pic>
      <p:sp>
        <p:nvSpPr>
          <p:cNvPr id="68" name="TextBox 86">
            <a:extLst>
              <a:ext uri="{FF2B5EF4-FFF2-40B4-BE49-F238E27FC236}">
                <a16:creationId xmlns:a16="http://schemas.microsoft.com/office/drawing/2014/main" id="{6882C717-19C7-4F9B-AD05-CE93B085EB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546506" y="2855254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INTERESSOS, RECÀRRECS I SANCIONS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BA449863-B763-4DAC-A6DE-9135B4F6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9482" y="204559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5" name="Gràfic 14">
            <a:extLst>
              <a:ext uri="{FF2B5EF4-FFF2-40B4-BE49-F238E27FC236}">
                <a16:creationId xmlns:a16="http://schemas.microsoft.com/office/drawing/2014/main" id="{CE7A0FEE-8FE2-4528-AA3A-194E57BBD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8942" y="2025587"/>
            <a:ext cx="914400" cy="914400"/>
          </a:xfrm>
          <a:prstGeom prst="rect">
            <a:avLst/>
          </a:prstGeom>
        </p:spPr>
      </p:pic>
      <p:sp>
        <p:nvSpPr>
          <p:cNvPr id="84" name="TextBox 43">
            <a:extLst>
              <a:ext uri="{FF2B5EF4-FFF2-40B4-BE49-F238E27FC236}">
                <a16:creationId xmlns:a16="http://schemas.microsoft.com/office/drawing/2014/main" id="{24EB3C5B-C442-4CE9-9289-17A771F683A5}"/>
              </a:ext>
            </a:extLst>
          </p:cNvPr>
          <p:cNvSpPr txBox="1"/>
          <p:nvPr/>
        </p:nvSpPr>
        <p:spPr>
          <a:xfrm>
            <a:off x="4479828" y="2859732"/>
            <a:ext cx="1398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LEGALS I JUDICIALS</a:t>
            </a:r>
          </a:p>
        </p:txBody>
      </p:sp>
      <p:sp>
        <p:nvSpPr>
          <p:cNvPr id="44" name="Rectangle: Rounded Corners 129">
            <a:extLst>
              <a:ext uri="{FF2B5EF4-FFF2-40B4-BE49-F238E27FC236}">
                <a16:creationId xmlns:a16="http://schemas.microsoft.com/office/drawing/2014/main" id="{981B44D3-1B8D-42A2-BBC1-5942EDFB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0789" y="203997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20" name="Gràfic 19">
            <a:extLst>
              <a:ext uri="{FF2B5EF4-FFF2-40B4-BE49-F238E27FC236}">
                <a16:creationId xmlns:a16="http://schemas.microsoft.com/office/drawing/2014/main" id="{6798A06A-3DFC-4195-A1D0-AC040DC84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07601" y="2039291"/>
            <a:ext cx="811976" cy="8119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751A02-0696-44B8-AA01-F88DCF1E592B}"/>
              </a:ext>
            </a:extLst>
          </p:cNvPr>
          <p:cNvSpPr txBox="1"/>
          <p:nvPr/>
        </p:nvSpPr>
        <p:spPr>
          <a:xfrm>
            <a:off x="6350875" y="2811901"/>
            <a:ext cx="1583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TRANSACCIONS FINANCERES</a:t>
            </a:r>
            <a:endParaRPr lang="ca-ES" sz="900" dirty="0"/>
          </a:p>
        </p:txBody>
      </p:sp>
      <p:sp>
        <p:nvSpPr>
          <p:cNvPr id="53" name="Rectangle: Rounded Corners 129">
            <a:extLst>
              <a:ext uri="{FF2B5EF4-FFF2-40B4-BE49-F238E27FC236}">
                <a16:creationId xmlns:a16="http://schemas.microsoft.com/office/drawing/2014/main" id="{277CEE6D-4FFF-4C5E-98B8-81DB33810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6307" y="205117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4" name="Gràfic 3" descr="Diners">
            <a:extLst>
              <a:ext uri="{FF2B5EF4-FFF2-40B4-BE49-F238E27FC236}">
                <a16:creationId xmlns:a16="http://schemas.microsoft.com/office/drawing/2014/main" id="{DCE33306-0FBC-4DF6-B3CA-AF9C7C7589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98647" y="2025251"/>
            <a:ext cx="914400" cy="914400"/>
          </a:xfrm>
          <a:prstGeom prst="rect">
            <a:avLst/>
          </a:prstGeom>
        </p:spPr>
      </p:pic>
      <p:sp>
        <p:nvSpPr>
          <p:cNvPr id="64" name="TextBox 86">
            <a:extLst>
              <a:ext uri="{FF2B5EF4-FFF2-40B4-BE49-F238E27FC236}">
                <a16:creationId xmlns:a16="http://schemas.microsoft.com/office/drawing/2014/main" id="{7E9236E3-76D4-4C85-8DEE-D05939CC2F12}"/>
              </a:ext>
            </a:extLst>
          </p:cNvPr>
          <p:cNvSpPr txBox="1"/>
          <p:nvPr/>
        </p:nvSpPr>
        <p:spPr>
          <a:xfrm>
            <a:off x="8145874" y="2822593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IMPORTS INFERIORS A 100 EUROS</a:t>
            </a:r>
          </a:p>
        </p:txBody>
      </p:sp>
      <p:sp>
        <p:nvSpPr>
          <p:cNvPr id="61" name="Rectangle: Rounded Corners 129">
            <a:extLst>
              <a:ext uri="{FF2B5EF4-FFF2-40B4-BE49-F238E27FC236}">
                <a16:creationId xmlns:a16="http://schemas.microsoft.com/office/drawing/2014/main" id="{96B77867-6C74-4319-845E-202475B7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392" y="204559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7" name="Gràfic 16">
            <a:extLst>
              <a:ext uri="{FF2B5EF4-FFF2-40B4-BE49-F238E27FC236}">
                <a16:creationId xmlns:a16="http://schemas.microsoft.com/office/drawing/2014/main" id="{979E75C3-2032-47AC-AAFC-CC4B2679D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54069" y="2034182"/>
            <a:ext cx="914400" cy="9144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E36AC28-0F0F-4084-B07F-BD0B61027BA6}"/>
              </a:ext>
            </a:extLst>
          </p:cNvPr>
          <p:cNvSpPr txBox="1"/>
          <p:nvPr/>
        </p:nvSpPr>
        <p:spPr>
          <a:xfrm>
            <a:off x="10049168" y="2855254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COMISSIONS I PÈRDUES DE CANVI</a:t>
            </a:r>
          </a:p>
        </p:txBody>
      </p:sp>
      <p:sp>
        <p:nvSpPr>
          <p:cNvPr id="45" name="Rectangle: Rounded Corners 129">
            <a:extLst>
              <a:ext uri="{FF2B5EF4-FFF2-40B4-BE49-F238E27FC236}">
                <a16:creationId xmlns:a16="http://schemas.microsoft.com/office/drawing/2014/main" id="{2E60196F-9050-443C-AEB5-2FD12E3F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558" y="389063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7" name="Gràfic 6" descr="Contracte de dreta a esquerra">
            <a:extLst>
              <a:ext uri="{FF2B5EF4-FFF2-40B4-BE49-F238E27FC236}">
                <a16:creationId xmlns:a16="http://schemas.microsoft.com/office/drawing/2014/main" id="{6088FF4F-D01A-444C-BC80-FC0653105D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09273" y="3968138"/>
            <a:ext cx="671087" cy="671087"/>
          </a:xfrm>
          <a:prstGeom prst="rect">
            <a:avLst/>
          </a:prstGeom>
        </p:spPr>
      </p:pic>
      <p:sp>
        <p:nvSpPr>
          <p:cNvPr id="54" name="TextBox 28">
            <a:extLst>
              <a:ext uri="{FF2B5EF4-FFF2-40B4-BE49-F238E27FC236}">
                <a16:creationId xmlns:a16="http://schemas.microsoft.com/office/drawing/2014/main" id="{8D3E084C-9EEC-4BC4-91A4-45CE2FEC236D}"/>
              </a:ext>
            </a:extLst>
          </p:cNvPr>
          <p:cNvSpPr txBox="1"/>
          <p:nvPr/>
        </p:nvSpPr>
        <p:spPr>
          <a:xfrm>
            <a:off x="563139" y="4704843"/>
            <a:ext cx="192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FACTURES ANTERIORS O POSTERIORS AL PROJECTE</a:t>
            </a:r>
          </a:p>
        </p:txBody>
      </p:sp>
      <p:sp>
        <p:nvSpPr>
          <p:cNvPr id="43" name="Rectangle: Rounded Corners 129">
            <a:extLst>
              <a:ext uri="{FF2B5EF4-FFF2-40B4-BE49-F238E27FC236}">
                <a16:creationId xmlns:a16="http://schemas.microsoft.com/office/drawing/2014/main" id="{3C79EDA5-B275-4E37-9902-0D33F1EF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0061" y="389424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22" name="Gràfic 21">
            <a:extLst>
              <a:ext uri="{FF2B5EF4-FFF2-40B4-BE49-F238E27FC236}">
                <a16:creationId xmlns:a16="http://schemas.microsoft.com/office/drawing/2014/main" id="{F7387C6A-0987-4804-82AB-5B4F1543C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93961" y="3870219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2482338" y="4685215"/>
            <a:ext cx="1770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IMPOSTOS INDIRECTES RECUPERABLES I IRPF</a:t>
            </a:r>
          </a:p>
        </p:txBody>
      </p:sp>
      <p:sp>
        <p:nvSpPr>
          <p:cNvPr id="46" name="Rectangle: Rounded Corners 129">
            <a:extLst>
              <a:ext uri="{FF2B5EF4-FFF2-40B4-BE49-F238E27FC236}">
                <a16:creationId xmlns:a16="http://schemas.microsoft.com/office/drawing/2014/main" id="{A1589F07-F675-403C-96D1-B22B714D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4490" y="391827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4" name="Gràfic 13" descr="Cartera">
            <a:extLst>
              <a:ext uri="{FF2B5EF4-FFF2-40B4-BE49-F238E27FC236}">
                <a16:creationId xmlns:a16="http://schemas.microsoft.com/office/drawing/2014/main" id="{04DE2ABF-4122-4D25-A174-2290DBF8A4F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89635" y="3977152"/>
            <a:ext cx="738664" cy="738664"/>
          </a:xfrm>
          <a:prstGeom prst="rect">
            <a:avLst/>
          </a:prstGeom>
        </p:spPr>
      </p:pic>
      <p:sp>
        <p:nvSpPr>
          <p:cNvPr id="76" name="TextBox 17">
            <a:extLst>
              <a:ext uri="{FF2B5EF4-FFF2-40B4-BE49-F238E27FC236}">
                <a16:creationId xmlns:a16="http://schemas.microsoft.com/office/drawing/2014/main" id="{C4E3CC6B-334E-4CB8-BA32-BB3D674D1332}"/>
              </a:ext>
            </a:extLst>
          </p:cNvPr>
          <p:cNvSpPr txBox="1"/>
          <p:nvPr/>
        </p:nvSpPr>
        <p:spPr>
          <a:xfrm>
            <a:off x="4447226" y="4851095"/>
            <a:ext cx="177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PAGAMENTS EN EFECTIU</a:t>
            </a:r>
            <a:endParaRPr lang="ca-ES" sz="900" dirty="0"/>
          </a:p>
        </p:txBody>
      </p:sp>
      <p:sp>
        <p:nvSpPr>
          <p:cNvPr id="36" name="Rectangle: Rounded Corners 129">
            <a:extLst>
              <a:ext uri="{FF2B5EF4-FFF2-40B4-BE49-F238E27FC236}">
                <a16:creationId xmlns:a16="http://schemas.microsoft.com/office/drawing/2014/main" id="{5EF09724-E314-4C57-AAEA-FD792F363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2330" y="390056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3" name="Gràfic 12" descr="Sala de juntes">
            <a:extLst>
              <a:ext uri="{FF2B5EF4-FFF2-40B4-BE49-F238E27FC236}">
                <a16:creationId xmlns:a16="http://schemas.microsoft.com/office/drawing/2014/main" id="{8D05B969-9258-42B2-85B2-C5FCD0487D6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71346" y="3856612"/>
            <a:ext cx="848231" cy="848231"/>
          </a:xfrm>
          <a:prstGeom prst="rect">
            <a:avLst/>
          </a:prstGeom>
        </p:spPr>
      </p:pic>
      <p:sp>
        <p:nvSpPr>
          <p:cNvPr id="60" name="TextBox 17">
            <a:extLst>
              <a:ext uri="{FF2B5EF4-FFF2-40B4-BE49-F238E27FC236}">
                <a16:creationId xmlns:a16="http://schemas.microsoft.com/office/drawing/2014/main" id="{E7AF8A2C-C3D8-4E31-A06E-F53CC58A750F}"/>
              </a:ext>
            </a:extLst>
          </p:cNvPr>
          <p:cNvSpPr txBox="1"/>
          <p:nvPr/>
        </p:nvSpPr>
        <p:spPr>
          <a:xfrm>
            <a:off x="6242917" y="4685215"/>
            <a:ext cx="177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VINCULACIÓ PROVEÏDOR-  SOL·LICITANT</a:t>
            </a:r>
            <a:endParaRPr lang="ca-ES" sz="900" dirty="0"/>
          </a:p>
        </p:txBody>
      </p:sp>
      <p:sp>
        <p:nvSpPr>
          <p:cNvPr id="73" name="Rectangle: Rounded Corners 129">
            <a:extLst>
              <a:ext uri="{FF2B5EF4-FFF2-40B4-BE49-F238E27FC236}">
                <a16:creationId xmlns:a16="http://schemas.microsoft.com/office/drawing/2014/main" id="{57E07914-9E38-426F-943C-2D095263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4589" y="391827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55" name="Graphic 3">
            <a:extLst>
              <a:ext uri="{FF2B5EF4-FFF2-40B4-BE49-F238E27FC236}">
                <a16:creationId xmlns:a16="http://schemas.microsoft.com/office/drawing/2014/main" id="{ED99D2E8-7B74-4513-8DDE-C8AF325FA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44247" y="3900561"/>
            <a:ext cx="914400" cy="914400"/>
          </a:xfrm>
          <a:prstGeom prst="rect">
            <a:avLst/>
          </a:prstGeom>
        </p:spPr>
      </p:pic>
      <p:sp>
        <p:nvSpPr>
          <p:cNvPr id="51" name="TextBox 86">
            <a:extLst>
              <a:ext uri="{FF2B5EF4-FFF2-40B4-BE49-F238E27FC236}">
                <a16:creationId xmlns:a16="http://schemas.microsoft.com/office/drawing/2014/main" id="{43FA1002-19B2-4A7B-A244-955731148E86}"/>
              </a:ext>
            </a:extLst>
          </p:cNvPr>
          <p:cNvSpPr txBox="1"/>
          <p:nvPr/>
        </p:nvSpPr>
        <p:spPr>
          <a:xfrm>
            <a:off x="8169372" y="4704843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DETERMINADES DESPESES SALARIALS</a:t>
            </a:r>
          </a:p>
        </p:txBody>
      </p:sp>
      <p:pic>
        <p:nvPicPr>
          <p:cNvPr id="57" name="Graphic 4" descr="Atenció!">
            <a:extLst>
              <a:ext uri="{FF2B5EF4-FFF2-40B4-BE49-F238E27FC236}">
                <a16:creationId xmlns:a16="http://schemas.microsoft.com/office/drawing/2014/main" id="{B340FD85-8E96-4723-826B-6AC0EA185D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324767" y="3983136"/>
            <a:ext cx="344283" cy="344283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6C0A0BA0-EC37-438F-A5DB-0BF7BD7B3786}"/>
              </a:ext>
            </a:extLst>
          </p:cNvPr>
          <p:cNvSpPr txBox="1">
            <a:spLocks/>
          </p:cNvSpPr>
          <p:nvPr/>
        </p:nvSpPr>
        <p:spPr>
          <a:xfrm>
            <a:off x="9833522" y="3918279"/>
            <a:ext cx="2095566" cy="231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Baixes laborals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Hores extra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Pagaments de beneficis i en espècie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Vacances no efectuades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Dietes, transport i locomoció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Indemnitzacions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Complements o plusos si no es troben al conveni o al contracte</a:t>
            </a:r>
          </a:p>
        </p:txBody>
      </p:sp>
      <p:pic>
        <p:nvPicPr>
          <p:cNvPr id="48" name="Graphic 47">
            <a:hlinkClick r:id="rId29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0" y="5611489"/>
            <a:ext cx="435961" cy="435961"/>
          </a:xfrm>
          <a:prstGeom prst="rect">
            <a:avLst/>
          </a:prstGeom>
        </p:spPr>
      </p:pic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9F82567-2514-4DED-AA3B-2C55621B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A36DAEDA-4A32-4CE4-9C7B-CE215EBB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7243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8" y="2697714"/>
            <a:ext cx="2340006" cy="73128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Publicitat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58F24C54-E2E9-4A91-8E35-4D4BF09DB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268760"/>
            <a:ext cx="7162492" cy="4028902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A2F2BF-66A1-407D-922C-64131B650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91702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48287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6F2FDAF9-0E2F-4AEE-9137-3A129E62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12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9D908136-2968-4854-8FF4-4830B532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2906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143-0654-4C13-8480-8794A213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56" y="417770"/>
            <a:ext cx="2357173" cy="1325563"/>
          </a:xfrm>
        </p:spPr>
        <p:txBody>
          <a:bodyPr/>
          <a:lstStyle/>
          <a:p>
            <a:r>
              <a:rPr lang="ca-ES" dirty="0"/>
              <a:t>Publicitat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7C21E23-DA08-4919-AF43-6053AB541DD4}"/>
              </a:ext>
            </a:extLst>
          </p:cNvPr>
          <p:cNvSpPr txBox="1">
            <a:spLocks/>
          </p:cNvSpPr>
          <p:nvPr/>
        </p:nvSpPr>
        <p:spPr>
          <a:xfrm>
            <a:off x="9143144" y="1272236"/>
            <a:ext cx="2723959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20</a:t>
            </a:r>
          </a:p>
        </p:txBody>
      </p:sp>
      <p:grpSp>
        <p:nvGrpSpPr>
          <p:cNvPr id="20" name="Group 5" descr="Enllaç cap a les bases reguladores">
            <a:extLst>
              <a:ext uri="{FF2B5EF4-FFF2-40B4-BE49-F238E27FC236}">
                <a16:creationId xmlns:a16="http://schemas.microsoft.com/office/drawing/2014/main" id="{319E4D97-7DC2-406A-BB9A-4FFBDB43620C}"/>
              </a:ext>
            </a:extLst>
          </p:cNvPr>
          <p:cNvGrpSpPr>
            <a:grpSpLocks noChangeAspect="1"/>
          </p:cNvGrpSpPr>
          <p:nvPr/>
        </p:nvGrpSpPr>
        <p:grpSpPr>
          <a:xfrm>
            <a:off x="8836330" y="1272236"/>
            <a:ext cx="378105" cy="378105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3085B4-8769-4375-8607-F78E94326B4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967C5B3F-BC26-4592-81A6-A30F3AEC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0CB2A89-584A-44EE-B393-9C146A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8982" y="3054675"/>
            <a:ext cx="899237" cy="899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05ECE-0724-41B0-9471-D28D97A4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76239" y="2022634"/>
            <a:ext cx="0" cy="330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A1787-2029-4629-B15E-FA0597BE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3" y="2127527"/>
            <a:ext cx="8551139" cy="2513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L’empresa beneficiària ha de donar publicitat al finançament públic de l’activitat subvencionada.</a:t>
            </a:r>
          </a:p>
          <a:p>
            <a:pPr marL="0" indent="0" algn="just">
              <a:buNone/>
            </a:pPr>
            <a:endParaRPr lang="ca-ES" sz="1500" dirty="0"/>
          </a:p>
          <a:p>
            <a:pPr marL="0" indent="0" algn="just">
              <a:buNone/>
            </a:pPr>
            <a:r>
              <a:rPr lang="ca-ES" sz="1500" dirty="0"/>
              <a:t>S’ha de fer constar en qualsevol comunicació i difusió externa que l’actuació subvencionada s’ha realitzat “Amb el suport d’ACCIÓ”, fent constar el </a:t>
            </a:r>
            <a:r>
              <a:rPr lang="ca-ES" sz="1500" dirty="0" err="1"/>
              <a:t>logo</a:t>
            </a:r>
            <a:r>
              <a:rPr lang="ca-ES" sz="1500" dirty="0"/>
              <a:t> d’ACCIÓ en tots els elements informatius i publicitaris relacionats amb l’activitat subvencionada.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57359340-FCC7-4746-B809-16B0012E52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4685" y="3953912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681E1A-20B6-4391-AB8B-445032517841}"/>
              </a:ext>
            </a:extLst>
          </p:cNvPr>
          <p:cNvSpPr txBox="1">
            <a:spLocks/>
          </p:cNvSpPr>
          <p:nvPr/>
        </p:nvSpPr>
        <p:spPr>
          <a:xfrm>
            <a:off x="2976908" y="3953912"/>
            <a:ext cx="7218934" cy="520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L’incompliment dels requisits de publicitat pot comportar la no </a:t>
            </a:r>
            <a:r>
              <a:rPr lang="ca-ES" sz="1200" dirty="0" err="1">
                <a:solidFill>
                  <a:srgbClr val="FF0000"/>
                </a:solidFill>
              </a:rPr>
              <a:t>subvencionabilitat</a:t>
            </a:r>
            <a:r>
              <a:rPr lang="ca-ES" sz="1200" dirty="0">
                <a:solidFill>
                  <a:srgbClr val="FF0000"/>
                </a:solidFill>
              </a:rPr>
              <a:t> de les despeses vinculades.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1D8D48F-A557-4068-AEA5-7333BD142FA7}"/>
              </a:ext>
            </a:extLst>
          </p:cNvPr>
          <p:cNvSpPr txBox="1">
            <a:spLocks/>
          </p:cNvSpPr>
          <p:nvPr/>
        </p:nvSpPr>
        <p:spPr>
          <a:xfrm>
            <a:off x="5498887" y="4763998"/>
            <a:ext cx="3017681" cy="2841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baixar-vos el </a:t>
            </a:r>
            <a:r>
              <a:rPr lang="ca-ES" sz="1050" dirty="0" err="1"/>
              <a:t>logo</a:t>
            </a:r>
            <a:r>
              <a:rPr lang="ca-ES" sz="1050" dirty="0"/>
              <a:t> d’ACCIÓ</a:t>
            </a:r>
          </a:p>
        </p:txBody>
      </p:sp>
      <p:grpSp>
        <p:nvGrpSpPr>
          <p:cNvPr id="14" name="Group 5" descr="Enllaç cap al logo d'ACCIÓ">
            <a:extLst>
              <a:ext uri="{FF2B5EF4-FFF2-40B4-BE49-F238E27FC236}">
                <a16:creationId xmlns:a16="http://schemas.microsoft.com/office/drawing/2014/main" id="{D0D838A7-DE22-4A68-AC9C-4E87284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5097212" y="4732273"/>
            <a:ext cx="378105" cy="378105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FBFB6-E723-43D4-889E-9BCFE6649C7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9"/>
              <a:extLst>
                <a:ext uri="{FF2B5EF4-FFF2-40B4-BE49-F238E27FC236}">
                  <a16:creationId xmlns:a16="http://schemas.microsoft.com/office/drawing/2014/main" id="{F1F1A8A6-3102-47C7-A856-9C54C64D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4" name="Graphic 33">
            <a:hlinkClick r:id="rId10" action="ppaction://hlinksldjump"/>
            <a:extLst>
              <a:ext uri="{FF2B5EF4-FFF2-40B4-BE49-F238E27FC236}">
                <a16:creationId xmlns:a16="http://schemas.microsoft.com/office/drawing/2014/main" id="{9528A820-03DC-4ACC-AE5E-FFD70CF8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11060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212A36CF-64B6-45FC-9895-1E55E3E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6C6CDDF-9328-4372-9B6B-F0F364E7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471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78" y="2726583"/>
            <a:ext cx="4823209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Documentació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E284AA91-C444-47E4-8822-BD5A4517D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268760"/>
            <a:ext cx="7162492" cy="4028902"/>
          </a:xfrm>
          <a:prstGeom prst="flowChartOnlineStorage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FCB607-0A0F-4027-A8E2-637700A9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4461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E0A9916C-BDD6-4D36-81AE-AAAF9703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3CE96CB2-E249-463C-AA5F-BE0FD808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9617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2838-59A4-423C-88A4-56863A73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E1D444B-7113-4A96-984E-0C221F852CD7}"/>
              </a:ext>
            </a:extLst>
          </p:cNvPr>
          <p:cNvSpPr txBox="1">
            <a:spLocks/>
          </p:cNvSpPr>
          <p:nvPr/>
        </p:nvSpPr>
        <p:spPr>
          <a:xfrm>
            <a:off x="8977961" y="1289839"/>
            <a:ext cx="2696303" cy="488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13.1 a 13.3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1871F847-B097-4CE6-99AE-2CFB5AA45766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8201B7-597A-477E-951B-E5B8014CA4A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4514C2ED-C222-45EA-8093-8F1CD62C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AF2580A-4F60-4852-9A9F-8D1E5529BADD}"/>
              </a:ext>
            </a:extLst>
          </p:cNvPr>
          <p:cNvSpPr txBox="1"/>
          <p:nvPr/>
        </p:nvSpPr>
        <p:spPr>
          <a:xfrm>
            <a:off x="838200" y="2006292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sz="2400" b="1" dirty="0"/>
              <a:t>Quan</a:t>
            </a:r>
            <a:r>
              <a:rPr lang="es-ES" sz="2400" b="1" dirty="0"/>
              <a:t>?</a:t>
            </a:r>
            <a:endParaRPr lang="fr-BE" sz="2400" b="1" dirty="0"/>
          </a:p>
        </p:txBody>
      </p:sp>
      <p:pic>
        <p:nvPicPr>
          <p:cNvPr id="19" name="Gràfic 18">
            <a:extLst>
              <a:ext uri="{FF2B5EF4-FFF2-40B4-BE49-F238E27FC236}">
                <a16:creationId xmlns:a16="http://schemas.microsoft.com/office/drawing/2014/main" id="{7671F6A6-B8B7-40B2-8F17-6B375BB5F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067" y="2499711"/>
            <a:ext cx="650031" cy="650031"/>
          </a:xfrm>
          <a:prstGeom prst="rect">
            <a:avLst/>
          </a:prstGeom>
        </p:spPr>
      </p:pic>
      <p:sp>
        <p:nvSpPr>
          <p:cNvPr id="52" name="TextBox 92">
            <a:extLst>
              <a:ext uri="{FF2B5EF4-FFF2-40B4-BE49-F238E27FC236}">
                <a16:creationId xmlns:a16="http://schemas.microsoft.com/office/drawing/2014/main" id="{4573A3D0-C9F9-4767-9D4B-651E290CADA6}"/>
              </a:ext>
            </a:extLst>
          </p:cNvPr>
          <p:cNvSpPr txBox="1"/>
          <p:nvPr/>
        </p:nvSpPr>
        <p:spPr>
          <a:xfrm>
            <a:off x="1770098" y="2564151"/>
            <a:ext cx="6577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/>
              <a:t>Com a màxim el </a:t>
            </a:r>
            <a:r>
              <a:rPr lang="ca-ES" sz="1500" b="1" dirty="0"/>
              <a:t>31/07/2021</a:t>
            </a:r>
            <a:r>
              <a:rPr lang="ca-ES" sz="1500" dirty="0"/>
              <a:t> per a projectes de </a:t>
            </a:r>
            <a:r>
              <a:rPr lang="ca-ES" sz="1500" b="1" dirty="0"/>
              <a:t>reforç competitiu empresarial </a:t>
            </a:r>
          </a:p>
          <a:p>
            <a:r>
              <a:rPr lang="ca-ES" sz="1500" dirty="0"/>
              <a:t>Com a màxim el </a:t>
            </a:r>
            <a:r>
              <a:rPr lang="ca-ES" sz="1500" b="1" dirty="0"/>
              <a:t>28/02/2022</a:t>
            </a:r>
            <a:r>
              <a:rPr lang="ca-ES" sz="1500" dirty="0"/>
              <a:t> per a projectes de </a:t>
            </a:r>
            <a:r>
              <a:rPr lang="ca-ES" sz="1500" b="1" dirty="0"/>
              <a:t>desenvolupament i innovació </a:t>
            </a:r>
          </a:p>
        </p:txBody>
      </p:sp>
      <p:pic>
        <p:nvPicPr>
          <p:cNvPr id="30" name="Graphic 4" descr="Atenció!">
            <a:extLst>
              <a:ext uri="{FF2B5EF4-FFF2-40B4-BE49-F238E27FC236}">
                <a16:creationId xmlns:a16="http://schemas.microsoft.com/office/drawing/2014/main" id="{5EA37FF0-F291-45B6-95D1-364A4CB4B6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9062" y="2298468"/>
            <a:ext cx="344283" cy="344283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31E0103-8D6A-4F31-8E2F-B91236C4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3845" y="2733963"/>
            <a:ext cx="3474721" cy="35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No és possible l’ampliació del termini de justificació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9DA9C1A-3F0D-4290-A661-1BF7DC4384A0}"/>
              </a:ext>
            </a:extLst>
          </p:cNvPr>
          <p:cNvSpPr txBox="1"/>
          <p:nvPr/>
        </p:nvSpPr>
        <p:spPr>
          <a:xfrm>
            <a:off x="838200" y="3630536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sz="2400" b="1" dirty="0"/>
              <a:t>Per qui?</a:t>
            </a:r>
            <a:endParaRPr lang="fr-BE" sz="2400" b="1" dirty="0"/>
          </a:p>
        </p:txBody>
      </p:sp>
      <p:pic>
        <p:nvPicPr>
          <p:cNvPr id="20" name="Gràfic 19" descr="Fàbrica">
            <a:extLst>
              <a:ext uri="{FF2B5EF4-FFF2-40B4-BE49-F238E27FC236}">
                <a16:creationId xmlns:a16="http://schemas.microsoft.com/office/drawing/2014/main" id="{A3EB5117-E205-47D3-9923-BA7591389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0067" y="4051264"/>
            <a:ext cx="739287" cy="739287"/>
          </a:xfrm>
          <a:prstGeom prst="rect">
            <a:avLst/>
          </a:prstGeom>
        </p:spPr>
      </p:pic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E11D1CF9-A96F-4673-9E3F-0EDB4B5DD493}"/>
              </a:ext>
            </a:extLst>
          </p:cNvPr>
          <p:cNvSpPr txBox="1">
            <a:spLocks/>
          </p:cNvSpPr>
          <p:nvPr/>
        </p:nvSpPr>
        <p:spPr>
          <a:xfrm>
            <a:off x="1859354" y="4243771"/>
            <a:ext cx="6316457" cy="15717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dirty="0"/>
              <a:t>Clústers amb acreditació vigent al Programa Catalunya Clúster d’ACCIÓ que liderin els projectes</a:t>
            </a:r>
          </a:p>
          <a:p>
            <a:pPr marL="0" indent="0">
              <a:buNone/>
            </a:pPr>
            <a:r>
              <a:rPr lang="ca-ES" sz="1500" dirty="0">
                <a:solidFill>
                  <a:srgbClr val="FF0000"/>
                </a:solidFill>
              </a:rPr>
              <a:t>No empreses o agents d'entorn participants</a:t>
            </a:r>
          </a:p>
          <a:p>
            <a:pPr marL="0" indent="0">
              <a:buNone/>
            </a:pPr>
            <a:r>
              <a:rPr lang="ca-ES" sz="1500" dirty="0">
                <a:solidFill>
                  <a:srgbClr val="FF0000"/>
                </a:solidFill>
              </a:rPr>
              <a:t>La contribució del clúster sol·licitant en el projecte no podrà ser inferior al 10% de la despesa presentada</a:t>
            </a:r>
          </a:p>
        </p:txBody>
      </p:sp>
      <p:pic>
        <p:nvPicPr>
          <p:cNvPr id="25" name="Graphic 4" descr="Atenció!">
            <a:extLst>
              <a:ext uri="{FF2B5EF4-FFF2-40B4-BE49-F238E27FC236}">
                <a16:creationId xmlns:a16="http://schemas.microsoft.com/office/drawing/2014/main" id="{A88EC9B3-525B-4AF4-8015-48325671E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9063" y="4191278"/>
            <a:ext cx="344283" cy="3442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F3D9CC5-A093-47A7-9B31-B815DC677928}"/>
              </a:ext>
            </a:extLst>
          </p:cNvPr>
          <p:cNvSpPr/>
          <p:nvPr/>
        </p:nvSpPr>
        <p:spPr>
          <a:xfrm>
            <a:off x="8573845" y="4614142"/>
            <a:ext cx="3474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rgbClr val="FF0000"/>
                </a:solidFill>
              </a:rPr>
              <a:t>Abans de rebre qualsevol </a:t>
            </a:r>
            <a:r>
              <a:rPr lang="ca-ES" sz="1200" b="1" dirty="0">
                <a:solidFill>
                  <a:srgbClr val="FF0000"/>
                </a:solidFill>
              </a:rPr>
              <a:t>pagament</a:t>
            </a:r>
            <a:r>
              <a:rPr lang="ca-ES" sz="1200" dirty="0">
                <a:solidFill>
                  <a:srgbClr val="FF0000"/>
                </a:solidFill>
              </a:rPr>
              <a:t> l’empresa beneficiària haurà de complir amb les </a:t>
            </a:r>
            <a:r>
              <a:rPr lang="ca-ES" sz="1200" b="1" dirty="0">
                <a:solidFill>
                  <a:srgbClr val="FF0000"/>
                </a:solidFill>
              </a:rPr>
              <a:t>obligacions tributàries </a:t>
            </a:r>
            <a:r>
              <a:rPr lang="ca-ES" sz="1200" dirty="0">
                <a:solidFill>
                  <a:srgbClr val="FF0000"/>
                </a:solidFill>
              </a:rPr>
              <a:t>davant l'Estat, la Generalitat, la Seguretat Social, i no tenir </a:t>
            </a:r>
            <a:r>
              <a:rPr lang="ca-ES" sz="1200" b="1" dirty="0">
                <a:solidFill>
                  <a:srgbClr val="FF0000"/>
                </a:solidFill>
              </a:rPr>
              <a:t>deutes</a:t>
            </a:r>
            <a:r>
              <a:rPr lang="ca-ES" sz="1200" dirty="0">
                <a:solidFill>
                  <a:srgbClr val="FF0000"/>
                </a:solidFill>
              </a:rPr>
              <a:t> amb ACCIÓ ni amb les seves empreses participades</a:t>
            </a:r>
          </a:p>
        </p:txBody>
      </p:sp>
      <p:pic>
        <p:nvPicPr>
          <p:cNvPr id="80" name="Graphic 79">
            <a:hlinkClick r:id="rId13" action="ppaction://hlinksldjump"/>
            <a:extLst>
              <a:ext uri="{FF2B5EF4-FFF2-40B4-BE49-F238E27FC236}">
                <a16:creationId xmlns:a16="http://schemas.microsoft.com/office/drawing/2014/main" id="{014CAF85-EB45-470C-A577-F5ECDFB3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8518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081D72DA-540B-4FEC-9C22-C139D338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789A38C9-EF70-4BFD-B649-2A9EE882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752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BDD4B945-540D-4F7D-8EC5-B4ABB1A5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7E9EB7CC-FD6D-4D43-B971-A020B4443882}"/>
              </a:ext>
            </a:extLst>
          </p:cNvPr>
          <p:cNvSpPr txBox="1"/>
          <p:nvPr/>
        </p:nvSpPr>
        <p:spPr>
          <a:xfrm>
            <a:off x="1843581" y="1646456"/>
            <a:ext cx="54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/>
              <a:t>Quina documentació s’ha de presentar?</a:t>
            </a:r>
          </a:p>
        </p:txBody>
      </p:sp>
      <p:sp>
        <p:nvSpPr>
          <p:cNvPr id="28" name="Rectangle: Rounded Corners 129">
            <a:hlinkClick r:id="rId4" action="ppaction://hlinksldjump"/>
            <a:extLst>
              <a:ext uri="{FF2B5EF4-FFF2-40B4-BE49-F238E27FC236}">
                <a16:creationId xmlns:a16="http://schemas.microsoft.com/office/drawing/2014/main" id="{9463108B-8D28-47CF-8188-021EB4BA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1686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31" name="Graphic 134">
            <a:hlinkClick r:id="rId4" action="ppaction://hlinksldjump"/>
            <a:extLst>
              <a:ext uri="{FF2B5EF4-FFF2-40B4-BE49-F238E27FC236}">
                <a16:creationId xmlns:a16="http://schemas.microsoft.com/office/drawing/2014/main" id="{16C5DE29-1FB5-485D-ADDB-72AE5F1D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2419" y="2328939"/>
            <a:ext cx="841772" cy="841772"/>
          </a:xfrm>
          <a:prstGeom prst="rect">
            <a:avLst/>
          </a:prstGeom>
        </p:spPr>
      </p:pic>
      <p:sp>
        <p:nvSpPr>
          <p:cNvPr id="30" name="TextBox 132">
            <a:hlinkClick r:id="rId4" action="ppaction://hlinksldjump"/>
            <a:extLst>
              <a:ext uri="{FF2B5EF4-FFF2-40B4-BE49-F238E27FC236}">
                <a16:creationId xmlns:a16="http://schemas.microsoft.com/office/drawing/2014/main" id="{DCE12909-C22A-43EF-9CF9-8290F8EEB97A}"/>
              </a:ext>
            </a:extLst>
          </p:cNvPr>
          <p:cNvSpPr txBox="1"/>
          <p:nvPr/>
        </p:nvSpPr>
        <p:spPr>
          <a:xfrm>
            <a:off x="1994127" y="3170712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MODELS A COMPLIMENTAR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129">
            <a:hlinkClick r:id="rId7" action="ppaction://hlinksldjump"/>
            <a:extLst>
              <a:ext uri="{FF2B5EF4-FFF2-40B4-BE49-F238E27FC236}">
                <a16:creationId xmlns:a16="http://schemas.microsoft.com/office/drawing/2014/main" id="{E19FEEFC-124B-4C5F-9A4F-03F2F9501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6264" y="2304095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37" name="Graphic 134">
            <a:hlinkClick r:id="rId7" action="ppaction://hlinksldjump"/>
            <a:extLst>
              <a:ext uri="{FF2B5EF4-FFF2-40B4-BE49-F238E27FC236}">
                <a16:creationId xmlns:a16="http://schemas.microsoft.com/office/drawing/2014/main" id="{AC475C04-9499-4D12-9978-6220794A6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2888" y="2300144"/>
            <a:ext cx="841772" cy="841772"/>
          </a:xfrm>
          <a:prstGeom prst="rect">
            <a:avLst/>
          </a:prstGeom>
        </p:spPr>
      </p:pic>
      <p:sp>
        <p:nvSpPr>
          <p:cNvPr id="38" name="TextBox 133">
            <a:hlinkClick r:id="rId7" action="ppaction://hlinksldjump"/>
            <a:extLst>
              <a:ext uri="{FF2B5EF4-FFF2-40B4-BE49-F238E27FC236}">
                <a16:creationId xmlns:a16="http://schemas.microsoft.com/office/drawing/2014/main" id="{38B34718-BDF4-4704-9639-F98EAA57ED2F}"/>
              </a:ext>
            </a:extLst>
          </p:cNvPr>
          <p:cNvSpPr txBox="1"/>
          <p:nvPr/>
        </p:nvSpPr>
        <p:spPr>
          <a:xfrm>
            <a:off x="3958208" y="3313475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CONTRACTACIÓ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31" name="Rectangle: Rounded Corners 130">
            <a:hlinkClick r:id="rId8" action="ppaction://hlinksldjump"/>
            <a:extLst>
              <a:ext uri="{FF2B5EF4-FFF2-40B4-BE49-F238E27FC236}">
                <a16:creationId xmlns:a16="http://schemas.microsoft.com/office/drawing/2014/main" id="{AC597078-946F-4A56-B3C5-04330851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4202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135" name="Graphic 134">
            <a:hlinkClick r:id="rId8" action="ppaction://hlinksldjump"/>
            <a:extLst>
              <a:ext uri="{FF2B5EF4-FFF2-40B4-BE49-F238E27FC236}">
                <a16:creationId xmlns:a16="http://schemas.microsoft.com/office/drawing/2014/main" id="{AE0EA648-B5C0-436C-B542-46DD22D3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5692" y="2328939"/>
            <a:ext cx="841772" cy="841772"/>
          </a:xfrm>
          <a:prstGeom prst="rect">
            <a:avLst/>
          </a:prstGeom>
        </p:spPr>
      </p:pic>
      <p:sp>
        <p:nvSpPr>
          <p:cNvPr id="133" name="TextBox 132">
            <a:hlinkClick r:id="rId8" action="ppaction://hlinksldjump"/>
            <a:extLst>
              <a:ext uri="{FF2B5EF4-FFF2-40B4-BE49-F238E27FC236}">
                <a16:creationId xmlns:a16="http://schemas.microsoft.com/office/drawing/2014/main" id="{B7BF7500-1899-4BA1-82FC-7EC1E500A12E}"/>
              </a:ext>
            </a:extLst>
          </p:cNvPr>
          <p:cNvSpPr txBox="1"/>
          <p:nvPr/>
        </p:nvSpPr>
        <p:spPr>
          <a:xfrm>
            <a:off x="5992732" y="3249937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COMPROVANTS DE PAGAMENT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20" name="Rectangle: Rounded Corners 102">
            <a:hlinkClick r:id="rId10" action="ppaction://hlinksldjump"/>
            <a:extLst>
              <a:ext uri="{FF2B5EF4-FFF2-40B4-BE49-F238E27FC236}">
                <a16:creationId xmlns:a16="http://schemas.microsoft.com/office/drawing/2014/main" id="{0C1B0C0A-2F31-4F33-8A5A-D9830CF60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0482" y="4095746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pic>
        <p:nvPicPr>
          <p:cNvPr id="27" name="Graphic 74">
            <a:hlinkClick r:id="rId10" action="ppaction://hlinksldjump"/>
            <a:extLst>
              <a:ext uri="{FF2B5EF4-FFF2-40B4-BE49-F238E27FC236}">
                <a16:creationId xmlns:a16="http://schemas.microsoft.com/office/drawing/2014/main" id="{085EB87E-31A4-46E3-98EA-F35E316BB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07235" y="4151707"/>
            <a:ext cx="951031" cy="951031"/>
          </a:xfrm>
          <a:prstGeom prst="rect">
            <a:avLst/>
          </a:prstGeom>
        </p:spPr>
      </p:pic>
      <p:sp>
        <p:nvSpPr>
          <p:cNvPr id="21" name="TextBox 133">
            <a:hlinkClick r:id="rId10" action="ppaction://hlinksldjump"/>
            <a:extLst>
              <a:ext uri="{FF2B5EF4-FFF2-40B4-BE49-F238E27FC236}">
                <a16:creationId xmlns:a16="http://schemas.microsoft.com/office/drawing/2014/main" id="{F6ADACA9-ACBF-45A2-B571-A1293777E92B}"/>
              </a:ext>
            </a:extLst>
          </p:cNvPr>
          <p:cNvSpPr txBox="1"/>
          <p:nvPr/>
        </p:nvSpPr>
        <p:spPr>
          <a:xfrm>
            <a:off x="1960481" y="5134022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SERVEIS I DESPESES EXTERNES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22" name="Rectangle: Rounded Corners 102">
            <a:hlinkClick r:id="rId13" action="ppaction://hlinksldjump"/>
            <a:extLst>
              <a:ext uri="{FF2B5EF4-FFF2-40B4-BE49-F238E27FC236}">
                <a16:creationId xmlns:a16="http://schemas.microsoft.com/office/drawing/2014/main" id="{51549BCA-DF54-4F38-9B91-E281D3FC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4882" y="4095746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pic>
        <p:nvPicPr>
          <p:cNvPr id="29" name="Gràfic 28">
            <a:hlinkClick r:id="rId13" action="ppaction://hlinksldjump"/>
            <a:extLst>
              <a:ext uri="{FF2B5EF4-FFF2-40B4-BE49-F238E27FC236}">
                <a16:creationId xmlns:a16="http://schemas.microsoft.com/office/drawing/2014/main" id="{CFF4E0A9-D65A-4361-AEDB-0C7665B06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65485" y="4275430"/>
            <a:ext cx="805111" cy="805111"/>
          </a:xfrm>
          <a:prstGeom prst="rect">
            <a:avLst/>
          </a:prstGeom>
        </p:spPr>
      </p:pic>
      <p:pic>
        <p:nvPicPr>
          <p:cNvPr id="32" name="Gràfic 31">
            <a:hlinkClick r:id="rId13" action="ppaction://hlinksldjump"/>
            <a:extLst>
              <a:ext uri="{FF2B5EF4-FFF2-40B4-BE49-F238E27FC236}">
                <a16:creationId xmlns:a16="http://schemas.microsoft.com/office/drawing/2014/main" id="{4BC5C3F1-B9E7-48BC-A92C-C1BF9EBF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33228" y="4283792"/>
            <a:ext cx="762718" cy="762718"/>
          </a:xfrm>
          <a:prstGeom prst="rect">
            <a:avLst/>
          </a:prstGeom>
        </p:spPr>
      </p:pic>
      <p:sp>
        <p:nvSpPr>
          <p:cNvPr id="23" name="TextBox 133">
            <a:hlinkClick r:id="rId13" action="ppaction://hlinksldjump"/>
            <a:extLst>
              <a:ext uri="{FF2B5EF4-FFF2-40B4-BE49-F238E27FC236}">
                <a16:creationId xmlns:a16="http://schemas.microsoft.com/office/drawing/2014/main" id="{E797723F-9ECD-4A12-9EC9-CC5B0CAFF249}"/>
              </a:ext>
            </a:extLst>
          </p:cNvPr>
          <p:cNvSpPr txBox="1"/>
          <p:nvPr/>
        </p:nvSpPr>
        <p:spPr>
          <a:xfrm>
            <a:off x="3981815" y="5226354"/>
            <a:ext cx="188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HORES DEL PERSONAL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24" name="Rectangle: Rounded Corners 102">
            <a:hlinkClick r:id="rId18" action="ppaction://hlinksldjump"/>
            <a:extLst>
              <a:ext uri="{FF2B5EF4-FFF2-40B4-BE49-F238E27FC236}">
                <a16:creationId xmlns:a16="http://schemas.microsoft.com/office/drawing/2014/main" id="{E55B844D-A4EC-4236-ABDC-5BB59326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9282" y="4095609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pic>
        <p:nvPicPr>
          <p:cNvPr id="40" name="Gràfic 39">
            <a:hlinkClick r:id="rId18" action="ppaction://hlinksldjump"/>
            <a:extLst>
              <a:ext uri="{FF2B5EF4-FFF2-40B4-BE49-F238E27FC236}">
                <a16:creationId xmlns:a16="http://schemas.microsoft.com/office/drawing/2014/main" id="{6CC714AF-031E-4D10-81C6-C52AB7FA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88674" y="4090492"/>
            <a:ext cx="575800" cy="575800"/>
          </a:xfrm>
          <a:prstGeom prst="rect">
            <a:avLst/>
          </a:prstGeom>
        </p:spPr>
      </p:pic>
      <p:pic>
        <p:nvPicPr>
          <p:cNvPr id="41" name="Gràfic 40">
            <a:hlinkClick r:id="rId18" action="ppaction://hlinksldjump"/>
            <a:extLst>
              <a:ext uri="{FF2B5EF4-FFF2-40B4-BE49-F238E27FC236}">
                <a16:creationId xmlns:a16="http://schemas.microsoft.com/office/drawing/2014/main" id="{856C2E4D-F183-4FB3-B3B1-32039740B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22436" y="4437750"/>
            <a:ext cx="608318" cy="608318"/>
          </a:xfrm>
          <a:prstGeom prst="rect">
            <a:avLst/>
          </a:prstGeom>
        </p:spPr>
      </p:pic>
      <p:pic>
        <p:nvPicPr>
          <p:cNvPr id="42" name="Gràfic 41">
            <a:hlinkClick r:id="rId18" action="ppaction://hlinksldjump"/>
            <a:extLst>
              <a:ext uri="{FF2B5EF4-FFF2-40B4-BE49-F238E27FC236}">
                <a16:creationId xmlns:a16="http://schemas.microsoft.com/office/drawing/2014/main" id="{55E649C0-1489-4C5B-8A32-289BDCA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227441" y="4821048"/>
            <a:ext cx="511464" cy="511464"/>
          </a:xfrm>
          <a:prstGeom prst="rect">
            <a:avLst/>
          </a:prstGeom>
        </p:spPr>
      </p:pic>
      <p:sp>
        <p:nvSpPr>
          <p:cNvPr id="26" name="TextBox 133">
            <a:hlinkClick r:id="rId18" action="ppaction://hlinksldjump"/>
            <a:extLst>
              <a:ext uri="{FF2B5EF4-FFF2-40B4-BE49-F238E27FC236}">
                <a16:creationId xmlns:a16="http://schemas.microsoft.com/office/drawing/2014/main" id="{40C1150E-87F9-49AE-9B67-E7281ACEACD9}"/>
              </a:ext>
            </a:extLst>
          </p:cNvPr>
          <p:cNvSpPr txBox="1"/>
          <p:nvPr/>
        </p:nvSpPr>
        <p:spPr>
          <a:xfrm>
            <a:off x="5952349" y="5226354"/>
            <a:ext cx="188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MOBILITAT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CBD2-6C0A-4E3D-9481-F8BF4A0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124" y="3416000"/>
            <a:ext cx="1584176" cy="100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50" dirty="0"/>
              <a:t>Cliqueu sobre cada botó per a accedir a la documentació necessària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6A1DC3C-9A45-4DBB-8178-436BCD2B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27119" y="3500458"/>
            <a:ext cx="685800" cy="685800"/>
          </a:xfrm>
          <a:prstGeom prst="rect">
            <a:avLst/>
          </a:prstGeom>
        </p:spPr>
      </p:pic>
      <p:pic>
        <p:nvPicPr>
          <p:cNvPr id="34" name="Graphic 79">
            <a:hlinkClick r:id="rId27" action="ppaction://hlinksldjump"/>
            <a:extLst>
              <a:ext uri="{FF2B5EF4-FFF2-40B4-BE49-F238E27FC236}">
                <a16:creationId xmlns:a16="http://schemas.microsoft.com/office/drawing/2014/main" id="{CA43AF11-63CC-4B2E-852A-B71CC0D4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0" y="5576632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5AB4F11D-E974-4121-82D7-2905B305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16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091AE8CC-5319-479A-97CC-FDA4DB5A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795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FA4EF58B-68FA-4EDD-9BF4-B881A252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8793857" y="1291978"/>
            <a:ext cx="2701457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13</a:t>
            </a:r>
          </a:p>
        </p:txBody>
      </p:sp>
      <p:grpSp>
        <p:nvGrpSpPr>
          <p:cNvPr id="84" name="Group 5" descr="Enllaç cap a les bases reguladores">
            <a:extLst>
              <a:ext uri="{FF2B5EF4-FFF2-40B4-BE49-F238E27FC236}">
                <a16:creationId xmlns:a16="http://schemas.microsoft.com/office/drawing/2014/main" id="{43C688C0-8A56-4D39-B6E9-BBC259EDC8BA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45647D-5765-4AC8-BF50-911ECC2D8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6" name="Graphic 7" descr="Link">
              <a:hlinkClick r:id="rId3"/>
              <a:extLst>
                <a:ext uri="{FF2B5EF4-FFF2-40B4-BE49-F238E27FC236}">
                  <a16:creationId xmlns:a16="http://schemas.microsoft.com/office/drawing/2014/main" id="{5707BE1B-F839-4F25-BDAD-96F55286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20" y="1785911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Models a complimentar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c 16">
            <a:extLst>
              <a:ext uri="{FF2B5EF4-FFF2-40B4-BE49-F238E27FC236}">
                <a16:creationId xmlns:a16="http://schemas.microsoft.com/office/drawing/2014/main" id="{9491120D-CFCD-4D7F-9E41-F204EA5F2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5148" y="2231337"/>
            <a:ext cx="426557" cy="426557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94E2EB4-567B-4668-BCEF-8AD84CFD67B1}"/>
              </a:ext>
            </a:extLst>
          </p:cNvPr>
          <p:cNvSpPr txBox="1">
            <a:spLocks/>
          </p:cNvSpPr>
          <p:nvPr/>
        </p:nvSpPr>
        <p:spPr>
          <a:xfrm>
            <a:off x="2775433" y="2275983"/>
            <a:ext cx="8530468" cy="5535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Memòria tècnica</a:t>
            </a:r>
            <a:endParaRPr lang="ca-ES" sz="1350" dirty="0"/>
          </a:p>
        </p:txBody>
      </p:sp>
      <p:grpSp>
        <p:nvGrpSpPr>
          <p:cNvPr id="71" name="Group 20">
            <a:extLst>
              <a:ext uri="{FF2B5EF4-FFF2-40B4-BE49-F238E27FC236}">
                <a16:creationId xmlns:a16="http://schemas.microsoft.com/office/drawing/2014/main" id="{7EB06414-5662-49A0-AE0D-19D4F817E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911719" y="2580810"/>
            <a:ext cx="640792" cy="623248"/>
            <a:chOff x="731578" y="1599665"/>
            <a:chExt cx="1489108" cy="1448339"/>
          </a:xfrm>
        </p:grpSpPr>
        <p:grpSp>
          <p:nvGrpSpPr>
            <p:cNvPr id="72" name="Group 21">
              <a:extLst>
                <a:ext uri="{FF2B5EF4-FFF2-40B4-BE49-F238E27FC236}">
                  <a16:creationId xmlns:a16="http://schemas.microsoft.com/office/drawing/2014/main" id="{11197E64-A95B-4FEC-8356-72A4DBE469EF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74" name="Flowchart: Delay 23">
                <a:extLst>
                  <a:ext uri="{FF2B5EF4-FFF2-40B4-BE49-F238E27FC236}">
                    <a16:creationId xmlns:a16="http://schemas.microsoft.com/office/drawing/2014/main" id="{1260E9BA-FD0E-4B6E-9AE1-059ED86FF45D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75" name="Group 24">
                <a:extLst>
                  <a:ext uri="{FF2B5EF4-FFF2-40B4-BE49-F238E27FC236}">
                    <a16:creationId xmlns:a16="http://schemas.microsoft.com/office/drawing/2014/main" id="{88F4EC9D-C771-4E7F-8237-F77164DFB538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76" name="Freeform: Shape 25">
                  <a:extLst>
                    <a:ext uri="{FF2B5EF4-FFF2-40B4-BE49-F238E27FC236}">
                      <a16:creationId xmlns:a16="http://schemas.microsoft.com/office/drawing/2014/main" id="{75D4F993-CA49-41BE-B600-7647BAD5D10C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7" name="Freeform: Shape 27">
                  <a:extLst>
                    <a:ext uri="{FF2B5EF4-FFF2-40B4-BE49-F238E27FC236}">
                      <a16:creationId xmlns:a16="http://schemas.microsoft.com/office/drawing/2014/main" id="{ECFB0AEE-6D08-498C-B472-5515200ADC4E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8" name="Freeform: Shape 28">
                  <a:extLst>
                    <a:ext uri="{FF2B5EF4-FFF2-40B4-BE49-F238E27FC236}">
                      <a16:creationId xmlns:a16="http://schemas.microsoft.com/office/drawing/2014/main" id="{697E2DFA-6CF8-4CB1-890F-7FEB7CB65D3F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79" name="Freeform: Shape 29">
                  <a:extLst>
                    <a:ext uri="{FF2B5EF4-FFF2-40B4-BE49-F238E27FC236}">
                      <a16:creationId xmlns:a16="http://schemas.microsoft.com/office/drawing/2014/main" id="{8D51C860-CA1A-43F1-A904-E410C82943C1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73" name="Graphic 49" descr="Employee badge">
              <a:extLst>
                <a:ext uri="{FF2B5EF4-FFF2-40B4-BE49-F238E27FC236}">
                  <a16:creationId xmlns:a16="http://schemas.microsoft.com/office/drawing/2014/main" id="{AD889CED-DBBC-485F-9179-B1CE88FD6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95" name="Graphic 66">
            <a:extLst>
              <a:ext uri="{FF2B5EF4-FFF2-40B4-BE49-F238E27FC236}">
                <a16:creationId xmlns:a16="http://schemas.microsoft.com/office/drawing/2014/main" id="{DA3ADADA-A116-46B2-B9B5-58403B396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582452" y="2712132"/>
            <a:ext cx="367615" cy="394994"/>
          </a:xfrm>
          <a:prstGeom prst="rect">
            <a:avLst/>
          </a:prstGeom>
        </p:spPr>
      </p:pic>
      <p:pic>
        <p:nvPicPr>
          <p:cNvPr id="83" name="Graphic 51">
            <a:extLst>
              <a:ext uri="{FF2B5EF4-FFF2-40B4-BE49-F238E27FC236}">
                <a16:creationId xmlns:a16="http://schemas.microsoft.com/office/drawing/2014/main" id="{36DAE04A-5A1E-49B7-BC7A-2B38F460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0649" y="2719672"/>
            <a:ext cx="592005" cy="592005"/>
          </a:xfrm>
          <a:prstGeom prst="rect">
            <a:avLst/>
          </a:prstGeom>
        </p:spPr>
      </p:pic>
      <p:grpSp>
        <p:nvGrpSpPr>
          <p:cNvPr id="6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EF4CE830-9678-48A5-B545-1637A4CD0853}"/>
              </a:ext>
            </a:extLst>
          </p:cNvPr>
          <p:cNvGrpSpPr>
            <a:grpSpLocks noChangeAspect="1"/>
          </p:cNvGrpSpPr>
          <p:nvPr/>
        </p:nvGrpSpPr>
        <p:grpSpPr>
          <a:xfrm>
            <a:off x="4556891" y="2865551"/>
            <a:ext cx="308142" cy="308142"/>
            <a:chOff x="9381248" y="3637015"/>
            <a:chExt cx="684000" cy="684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311FD2-0CFC-4679-8A66-E5CA752073D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9" name="Graphic 66" descr="Link">
              <a:hlinkClick r:id="rId16"/>
              <a:extLst>
                <a:ext uri="{FF2B5EF4-FFF2-40B4-BE49-F238E27FC236}">
                  <a16:creationId xmlns:a16="http://schemas.microsoft.com/office/drawing/2014/main" id="{4B052EB2-6244-4AD6-A678-EAB26BBD0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0" name="TextBox 79">
            <a:extLst>
              <a:ext uri="{FF2B5EF4-FFF2-40B4-BE49-F238E27FC236}">
                <a16:creationId xmlns:a16="http://schemas.microsoft.com/office/drawing/2014/main" id="{5C194449-7D85-49D2-8D46-9EF936978049}"/>
              </a:ext>
            </a:extLst>
          </p:cNvPr>
          <p:cNvSpPr txBox="1"/>
          <p:nvPr/>
        </p:nvSpPr>
        <p:spPr>
          <a:xfrm>
            <a:off x="4865033" y="2863150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pic>
        <p:nvPicPr>
          <p:cNvPr id="65" name="Graphic 4" descr="Atenció!">
            <a:extLst>
              <a:ext uri="{FF2B5EF4-FFF2-40B4-BE49-F238E27FC236}">
                <a16:creationId xmlns:a16="http://schemas.microsoft.com/office/drawing/2014/main" id="{1FAE6947-304F-481C-AAC9-9F395801FD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91800" y="2745827"/>
            <a:ext cx="344283" cy="344283"/>
          </a:xfrm>
          <a:prstGeom prst="rect">
            <a:avLst/>
          </a:prstGeom>
        </p:spPr>
      </p:pic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59AF069D-2D2E-45E0-A721-C1B8289845F4}"/>
              </a:ext>
            </a:extLst>
          </p:cNvPr>
          <p:cNvSpPr txBox="1">
            <a:spLocks/>
          </p:cNvSpPr>
          <p:nvPr/>
        </p:nvSpPr>
        <p:spPr>
          <a:xfrm>
            <a:off x="6436082" y="2863111"/>
            <a:ext cx="5633997" cy="35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a-ES" sz="1200" dirty="0">
                <a:solidFill>
                  <a:srgbClr val="FF0000"/>
                </a:solidFill>
              </a:rPr>
              <a:t>Només adjuntar la memòria tècnica en l’enviament corresponent al líder, no en el de cada soci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1594" y="3295460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91912" y="3348096"/>
            <a:ext cx="7428682" cy="10913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Declaracions responsables signades digitalment per la persona responsable legal </a:t>
            </a:r>
            <a:r>
              <a:rPr lang="ca-ES" sz="1350" dirty="0"/>
              <a:t>conforme:</a:t>
            </a:r>
          </a:p>
          <a:p>
            <a:pPr algn="just"/>
            <a:r>
              <a:rPr lang="ca-ES" sz="1350" b="1" dirty="0"/>
              <a:t>Declaració relativa a la no vinculació </a:t>
            </a:r>
            <a:r>
              <a:rPr lang="ca-ES" sz="1350" dirty="0"/>
              <a:t>entre l’empresa beneficiària i la proveïdora</a:t>
            </a:r>
          </a:p>
          <a:p>
            <a:pPr algn="just"/>
            <a:r>
              <a:rPr lang="ca-ES" sz="1350" b="1" dirty="0"/>
              <a:t>No concurrència </a:t>
            </a:r>
            <a:r>
              <a:rPr lang="ca-ES" sz="1350" dirty="0"/>
              <a:t>amb d’altres ajuts</a:t>
            </a:r>
          </a:p>
        </p:txBody>
      </p:sp>
      <p:sp>
        <p:nvSpPr>
          <p:cNvPr id="63" name="TextBox 79">
            <a:extLst>
              <a:ext uri="{FF2B5EF4-FFF2-40B4-BE49-F238E27FC236}">
                <a16:creationId xmlns:a16="http://schemas.microsoft.com/office/drawing/2014/main" id="{B8DEAAE4-C08D-416F-85D0-BD61EA6B7C58}"/>
              </a:ext>
            </a:extLst>
          </p:cNvPr>
          <p:cNvSpPr txBox="1"/>
          <p:nvPr/>
        </p:nvSpPr>
        <p:spPr>
          <a:xfrm>
            <a:off x="9130103" y="3722017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4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561347D7-3818-435F-8765-57506F1FC20F}"/>
              </a:ext>
            </a:extLst>
          </p:cNvPr>
          <p:cNvGrpSpPr>
            <a:grpSpLocks noChangeAspect="1"/>
          </p:cNvGrpSpPr>
          <p:nvPr/>
        </p:nvGrpSpPr>
        <p:grpSpPr>
          <a:xfrm>
            <a:off x="8810397" y="3685706"/>
            <a:ext cx="308142" cy="308142"/>
            <a:chOff x="9381248" y="3637015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F9E7E4E-B205-4239-AEB3-33D834C0AF5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6" name="Graphic 66" descr="Link">
              <a:hlinkClick r:id="rId19"/>
              <a:extLst>
                <a:ext uri="{FF2B5EF4-FFF2-40B4-BE49-F238E27FC236}">
                  <a16:creationId xmlns:a16="http://schemas.microsoft.com/office/drawing/2014/main" id="{A87E716F-5476-4192-BA5F-04375EE2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64" name="TextBox 79">
            <a:extLst>
              <a:ext uri="{FF2B5EF4-FFF2-40B4-BE49-F238E27FC236}">
                <a16:creationId xmlns:a16="http://schemas.microsoft.com/office/drawing/2014/main" id="{A8A07F60-7BE6-4354-B20F-B8979AAF7206}"/>
              </a:ext>
            </a:extLst>
          </p:cNvPr>
          <p:cNvSpPr txBox="1"/>
          <p:nvPr/>
        </p:nvSpPr>
        <p:spPr>
          <a:xfrm>
            <a:off x="6061434" y="4077456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B7756A66-F926-49E0-834E-1B5D594AB60D}"/>
              </a:ext>
            </a:extLst>
          </p:cNvPr>
          <p:cNvGrpSpPr>
            <a:grpSpLocks noChangeAspect="1"/>
          </p:cNvGrpSpPr>
          <p:nvPr/>
        </p:nvGrpSpPr>
        <p:grpSpPr>
          <a:xfrm>
            <a:off x="5709531" y="4045392"/>
            <a:ext cx="308142" cy="308142"/>
            <a:chOff x="9381248" y="3637015"/>
            <a:chExt cx="684000" cy="684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B12940-905A-4040-8F2B-BDC3A65AE0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9" name="Graphic 66" descr="Link">
              <a:hlinkClick r:id="rId20"/>
              <a:extLst>
                <a:ext uri="{FF2B5EF4-FFF2-40B4-BE49-F238E27FC236}">
                  <a16:creationId xmlns:a16="http://schemas.microsoft.com/office/drawing/2014/main" id="{D959F715-5D5E-438B-8DAE-33B7A420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80" name="Group 20">
            <a:extLst>
              <a:ext uri="{FF2B5EF4-FFF2-40B4-BE49-F238E27FC236}">
                <a16:creationId xmlns:a16="http://schemas.microsoft.com/office/drawing/2014/main" id="{2031CD62-2835-487E-B3C1-62BB641B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725136" y="4090173"/>
            <a:ext cx="640792" cy="623248"/>
            <a:chOff x="731578" y="1599665"/>
            <a:chExt cx="1489108" cy="1448339"/>
          </a:xfrm>
        </p:grpSpPr>
        <p:grpSp>
          <p:nvGrpSpPr>
            <p:cNvPr id="81" name="Group 21">
              <a:extLst>
                <a:ext uri="{FF2B5EF4-FFF2-40B4-BE49-F238E27FC236}">
                  <a16:creationId xmlns:a16="http://schemas.microsoft.com/office/drawing/2014/main" id="{7CC3CA0B-88E0-4B4B-B542-C89987D1B25A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88" name="Flowchart: Delay 23">
                <a:extLst>
                  <a:ext uri="{FF2B5EF4-FFF2-40B4-BE49-F238E27FC236}">
                    <a16:creationId xmlns:a16="http://schemas.microsoft.com/office/drawing/2014/main" id="{8B19E9FD-AB35-4658-9BDD-5D40FABD2D02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89" name="Group 24">
                <a:extLst>
                  <a:ext uri="{FF2B5EF4-FFF2-40B4-BE49-F238E27FC236}">
                    <a16:creationId xmlns:a16="http://schemas.microsoft.com/office/drawing/2014/main" id="{DB4329BC-36BD-4775-A9B8-9E7DA07060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90" name="Freeform: Shape 25">
                  <a:extLst>
                    <a:ext uri="{FF2B5EF4-FFF2-40B4-BE49-F238E27FC236}">
                      <a16:creationId xmlns:a16="http://schemas.microsoft.com/office/drawing/2014/main" id="{5CB8545E-8597-4BA6-84FD-6D4E80353F8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1" name="Freeform: Shape 27">
                  <a:extLst>
                    <a:ext uri="{FF2B5EF4-FFF2-40B4-BE49-F238E27FC236}">
                      <a16:creationId xmlns:a16="http://schemas.microsoft.com/office/drawing/2014/main" id="{BC5B4309-17E7-4393-83E1-3BDD4D3AF202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2" name="Freeform: Shape 28">
                  <a:extLst>
                    <a:ext uri="{FF2B5EF4-FFF2-40B4-BE49-F238E27FC236}">
                      <a16:creationId xmlns:a16="http://schemas.microsoft.com/office/drawing/2014/main" id="{5872E500-B6FD-44FE-B7AE-04745C253811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93" name="Freeform: Shape 29">
                  <a:extLst>
                    <a:ext uri="{FF2B5EF4-FFF2-40B4-BE49-F238E27FC236}">
                      <a16:creationId xmlns:a16="http://schemas.microsoft.com/office/drawing/2014/main" id="{5F9E88DC-A619-4C9B-8E2C-F2951000A6F0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82" name="Graphic 49" descr="Employee badge">
              <a:extLst>
                <a:ext uri="{FF2B5EF4-FFF2-40B4-BE49-F238E27FC236}">
                  <a16:creationId xmlns:a16="http://schemas.microsoft.com/office/drawing/2014/main" id="{672DF715-9D4C-405E-B3EE-E8EDCDBD9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94" name="Graphic 51">
            <a:extLst>
              <a:ext uri="{FF2B5EF4-FFF2-40B4-BE49-F238E27FC236}">
                <a16:creationId xmlns:a16="http://schemas.microsoft.com/office/drawing/2014/main" id="{FFBBE3D1-B76A-40DC-825F-8C275C2F2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47543" y="4235555"/>
            <a:ext cx="592005" cy="592005"/>
          </a:xfrm>
          <a:prstGeom prst="rect">
            <a:avLst/>
          </a:prstGeom>
        </p:spPr>
      </p:pic>
      <p:pic>
        <p:nvPicPr>
          <p:cNvPr id="96" name="Graphic 66">
            <a:extLst>
              <a:ext uri="{FF2B5EF4-FFF2-40B4-BE49-F238E27FC236}">
                <a16:creationId xmlns:a16="http://schemas.microsoft.com/office/drawing/2014/main" id="{3FFD063A-5B14-4AFF-B3C2-0CA4FF810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8468716" y="4233135"/>
            <a:ext cx="367615" cy="394994"/>
          </a:xfrm>
          <a:prstGeom prst="rect">
            <a:avLst/>
          </a:prstGeom>
        </p:spPr>
      </p:pic>
      <p:pic>
        <p:nvPicPr>
          <p:cNvPr id="97" name="Graphic 16">
            <a:extLst>
              <a:ext uri="{FF2B5EF4-FFF2-40B4-BE49-F238E27FC236}">
                <a16:creationId xmlns:a16="http://schemas.microsoft.com/office/drawing/2014/main" id="{B7AAB90E-9235-4F56-BA59-35FB46234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5528" y="4971716"/>
            <a:ext cx="426557" cy="426557"/>
          </a:xfrm>
          <a:prstGeom prst="rect">
            <a:avLst/>
          </a:prstGeom>
        </p:spPr>
      </p:pic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12BE2D11-C53A-4CB2-813D-838FA17D1EA4}"/>
              </a:ext>
            </a:extLst>
          </p:cNvPr>
          <p:cNvSpPr txBox="1">
            <a:spLocks/>
          </p:cNvSpPr>
          <p:nvPr/>
        </p:nvSpPr>
        <p:spPr>
          <a:xfrm>
            <a:off x="2816119" y="5024594"/>
            <a:ext cx="8356705" cy="510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memòria justificativa de les desviacions </a:t>
            </a:r>
            <a:r>
              <a:rPr lang="ca-ES" sz="1350" dirty="0"/>
              <a:t>entre l’actuació justificada i la inicialment subvencionada</a:t>
            </a:r>
          </a:p>
        </p:txBody>
      </p:sp>
      <p:grpSp>
        <p:nvGrpSpPr>
          <p:cNvPr id="99" name="Group 20">
            <a:extLst>
              <a:ext uri="{FF2B5EF4-FFF2-40B4-BE49-F238E27FC236}">
                <a16:creationId xmlns:a16="http://schemas.microsoft.com/office/drawing/2014/main" id="{89C18838-4D6A-4CD8-8552-D79BC76D5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742880" y="5335263"/>
            <a:ext cx="640792" cy="623248"/>
            <a:chOff x="731578" y="1599665"/>
            <a:chExt cx="1489108" cy="1448339"/>
          </a:xfrm>
        </p:grpSpPr>
        <p:grpSp>
          <p:nvGrpSpPr>
            <p:cNvPr id="100" name="Group 21">
              <a:extLst>
                <a:ext uri="{FF2B5EF4-FFF2-40B4-BE49-F238E27FC236}">
                  <a16:creationId xmlns:a16="http://schemas.microsoft.com/office/drawing/2014/main" id="{B07ED5DD-1BD4-41F1-8396-8947C81AC2E0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2" name="Flowchart: Delay 23">
                <a:extLst>
                  <a:ext uri="{FF2B5EF4-FFF2-40B4-BE49-F238E27FC236}">
                    <a16:creationId xmlns:a16="http://schemas.microsoft.com/office/drawing/2014/main" id="{473EC512-DAB0-4AFB-B096-99D25FF962FE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3" name="Group 24">
                <a:extLst>
                  <a:ext uri="{FF2B5EF4-FFF2-40B4-BE49-F238E27FC236}">
                    <a16:creationId xmlns:a16="http://schemas.microsoft.com/office/drawing/2014/main" id="{137BB02C-6F8F-4EC0-AFBB-BD34F2D0BE64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04" name="Freeform: Shape 25">
                  <a:extLst>
                    <a:ext uri="{FF2B5EF4-FFF2-40B4-BE49-F238E27FC236}">
                      <a16:creationId xmlns:a16="http://schemas.microsoft.com/office/drawing/2014/main" id="{CB4268B5-6007-43C8-B1E6-E4CDA8D169D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5" name="Freeform: Shape 27">
                  <a:extLst>
                    <a:ext uri="{FF2B5EF4-FFF2-40B4-BE49-F238E27FC236}">
                      <a16:creationId xmlns:a16="http://schemas.microsoft.com/office/drawing/2014/main" id="{60941F8D-781D-4AA1-8D95-DC829FDC2891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6" name="Freeform: Shape 28">
                  <a:extLst>
                    <a:ext uri="{FF2B5EF4-FFF2-40B4-BE49-F238E27FC236}">
                      <a16:creationId xmlns:a16="http://schemas.microsoft.com/office/drawing/2014/main" id="{07A28881-7C86-4D59-B67F-409CB9A7603E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07" name="Freeform: Shape 29">
                  <a:extLst>
                    <a:ext uri="{FF2B5EF4-FFF2-40B4-BE49-F238E27FC236}">
                      <a16:creationId xmlns:a16="http://schemas.microsoft.com/office/drawing/2014/main" id="{2E7DB841-E8A7-47F0-AC24-5B434B5FD67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01" name="Graphic 49" descr="Employee badge">
              <a:extLst>
                <a:ext uri="{FF2B5EF4-FFF2-40B4-BE49-F238E27FC236}">
                  <a16:creationId xmlns:a16="http://schemas.microsoft.com/office/drawing/2014/main" id="{82C92227-16BF-4E61-A708-74AB9101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108" name="Graphic 51">
            <a:extLst>
              <a:ext uri="{FF2B5EF4-FFF2-40B4-BE49-F238E27FC236}">
                <a16:creationId xmlns:a16="http://schemas.microsoft.com/office/drawing/2014/main" id="{942D1CA3-4855-4EBE-B18E-BDDDF4A7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12965" y="5516189"/>
            <a:ext cx="592005" cy="592005"/>
          </a:xfrm>
          <a:prstGeom prst="rect">
            <a:avLst/>
          </a:prstGeom>
        </p:spPr>
      </p:pic>
      <p:pic>
        <p:nvPicPr>
          <p:cNvPr id="109" name="Graphic 66">
            <a:extLst>
              <a:ext uri="{FF2B5EF4-FFF2-40B4-BE49-F238E27FC236}">
                <a16:creationId xmlns:a16="http://schemas.microsoft.com/office/drawing/2014/main" id="{7175286F-2ECC-495A-9C89-8C23E64C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8539051" y="5513168"/>
            <a:ext cx="367615" cy="394994"/>
          </a:xfrm>
          <a:prstGeom prst="rect">
            <a:avLst/>
          </a:prstGeom>
        </p:spPr>
      </p:pic>
      <p:pic>
        <p:nvPicPr>
          <p:cNvPr id="87" name="Graphic 79">
            <a:hlinkClick r:id="rId21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5646887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6A27A0AD-880C-4F7F-A794-10928600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17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2F270E9-EF7B-4D8D-AB33-E21FD417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969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D21BB05-9E40-481C-B187-12827CD3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E1D2AE48-B26E-435D-B165-47417B73D64A}"/>
              </a:ext>
            </a:extLst>
          </p:cNvPr>
          <p:cNvSpPr txBox="1">
            <a:spLocks/>
          </p:cNvSpPr>
          <p:nvPr/>
        </p:nvSpPr>
        <p:spPr>
          <a:xfrm>
            <a:off x="8828287" y="1277386"/>
            <a:ext cx="3139300" cy="4680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4.5 i 13.5 a)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7BE3F31C-1A43-4340-92E4-E4C06724E69F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9F21A8-88F8-4EB6-88C2-4CA5A1214F7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7" descr="Link">
              <a:hlinkClick r:id="rId2"/>
              <a:extLst>
                <a:ext uri="{FF2B5EF4-FFF2-40B4-BE49-F238E27FC236}">
                  <a16:creationId xmlns:a16="http://schemas.microsoft.com/office/drawing/2014/main" id="{EF3208C4-1053-485F-A3D2-E39590BF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1" y="1807612"/>
            <a:ext cx="10707651" cy="585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Quan la </a:t>
            </a:r>
            <a:r>
              <a:rPr lang="ca-ES" sz="1500" b="1" dirty="0"/>
              <a:t>despesa sigui igual o superior a 15.000 € (sense IVA)</a:t>
            </a:r>
            <a:r>
              <a:rPr lang="ca-ES" sz="1500" dirty="0"/>
              <a:t> d’acord amb la Llei de contractes del sector públic, l’empresa ha d’aportar:</a:t>
            </a:r>
          </a:p>
        </p:txBody>
      </p:sp>
      <p:pic>
        <p:nvPicPr>
          <p:cNvPr id="37" name="Graphic 5">
            <a:extLst>
              <a:ext uri="{FF2B5EF4-FFF2-40B4-BE49-F238E27FC236}">
                <a16:creationId xmlns:a16="http://schemas.microsoft.com/office/drawing/2014/main" id="{E227C324-6ADF-4E29-A4E1-C0242AB59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42" name="TextBox 7">
            <a:extLst>
              <a:ext uri="{FF2B5EF4-FFF2-40B4-BE49-F238E27FC236}">
                <a16:creationId xmlns:a16="http://schemas.microsoft.com/office/drawing/2014/main" id="{2E02FDB3-82A2-41C7-A0AF-2A831E431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Contractació</a:t>
            </a:r>
          </a:p>
        </p:txBody>
      </p:sp>
      <p:cxnSp>
        <p:nvCxnSpPr>
          <p:cNvPr id="40" name="Straight Connector 6">
            <a:extLst>
              <a:ext uri="{FF2B5EF4-FFF2-40B4-BE49-F238E27FC236}">
                <a16:creationId xmlns:a16="http://schemas.microsoft.com/office/drawing/2014/main" id="{018DC26F-7435-4FD4-9D59-D2CD81D51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2503" y="2313307"/>
            <a:ext cx="426557" cy="426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2735282" y="2381039"/>
            <a:ext cx="7496342" cy="4917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Com a mínim </a:t>
            </a:r>
            <a:r>
              <a:rPr lang="ca-ES" sz="1350" b="1" dirty="0"/>
              <a:t>tres pressupostos </a:t>
            </a:r>
            <a:r>
              <a:rPr lang="ca-ES" sz="1350" dirty="0"/>
              <a:t>de diferents </a:t>
            </a:r>
            <a:r>
              <a:rPr lang="ca-ES" sz="1350" b="1" dirty="0"/>
              <a:t>proveïdors acreditats </a:t>
            </a:r>
            <a:r>
              <a:rPr lang="ca-ES" sz="1350" dirty="0"/>
              <a:t>amb anterioritat a la contractació</a:t>
            </a:r>
          </a:p>
        </p:txBody>
      </p:sp>
      <p:pic>
        <p:nvPicPr>
          <p:cNvPr id="34" name="Graphic 62">
            <a:extLst>
              <a:ext uri="{FF2B5EF4-FFF2-40B4-BE49-F238E27FC236}">
                <a16:creationId xmlns:a16="http://schemas.microsoft.com/office/drawing/2014/main" id="{6F9DE5DD-F096-40EA-A23E-F29363D4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47627" y="2256503"/>
            <a:ext cx="383997" cy="38399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E6DF8A6E-4756-418F-932C-03872C69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1622" y="2257573"/>
            <a:ext cx="383997" cy="383997"/>
          </a:xfrm>
          <a:prstGeom prst="rect">
            <a:avLst/>
          </a:prstGeom>
        </p:spPr>
      </p:pic>
      <p:pic>
        <p:nvPicPr>
          <p:cNvPr id="36" name="Graphic 62">
            <a:extLst>
              <a:ext uri="{FF2B5EF4-FFF2-40B4-BE49-F238E27FC236}">
                <a16:creationId xmlns:a16="http://schemas.microsoft.com/office/drawing/2014/main" id="{43C98BD2-D2E7-4E2A-8552-EAC13E2A6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75617" y="2258449"/>
            <a:ext cx="383997" cy="383997"/>
          </a:xfrm>
          <a:prstGeom prst="rect">
            <a:avLst/>
          </a:prstGeom>
        </p:spPr>
      </p:pic>
      <p:pic>
        <p:nvPicPr>
          <p:cNvPr id="32" name="Graphic 4" descr="Atenció!">
            <a:extLst>
              <a:ext uri="{FF2B5EF4-FFF2-40B4-BE49-F238E27FC236}">
                <a16:creationId xmlns:a16="http://schemas.microsoft.com/office/drawing/2014/main" id="{DB6F1D79-D5B0-436E-9EA8-BE2C7918F4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83694" y="2824067"/>
            <a:ext cx="344283" cy="3442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FA67D0-E9A3-4289-AC4C-294BADDC6C1E}"/>
              </a:ext>
            </a:extLst>
          </p:cNvPr>
          <p:cNvSpPr txBox="1">
            <a:spLocks/>
          </p:cNvSpPr>
          <p:nvPr/>
        </p:nvSpPr>
        <p:spPr>
          <a:xfrm>
            <a:off x="3214040" y="2872743"/>
            <a:ext cx="3997482" cy="350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dirty="0">
                <a:solidFill>
                  <a:srgbClr val="FF0000"/>
                </a:solidFill>
              </a:rPr>
              <a:t>Excepcions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45381" y="3321264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3263269" y="3354750"/>
            <a:ext cx="8264924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la </a:t>
            </a:r>
            <a:r>
              <a:rPr lang="ca-ES" sz="1200" b="1" dirty="0">
                <a:solidFill>
                  <a:srgbClr val="FF0000"/>
                </a:solidFill>
              </a:rPr>
              <a:t>contractació </a:t>
            </a:r>
            <a:r>
              <a:rPr lang="ca-ES" sz="1200" dirty="0">
                <a:solidFill>
                  <a:srgbClr val="FF0000"/>
                </a:solidFill>
              </a:rPr>
              <a:t>s’hagi realitzat </a:t>
            </a:r>
            <a:r>
              <a:rPr lang="ca-ES" sz="1200" b="1" dirty="0">
                <a:solidFill>
                  <a:srgbClr val="FF0000"/>
                </a:solidFill>
              </a:rPr>
              <a:t>anteriorment </a:t>
            </a:r>
            <a:r>
              <a:rPr lang="ca-ES" sz="1200" dirty="0">
                <a:solidFill>
                  <a:srgbClr val="FF0000"/>
                </a:solidFill>
              </a:rPr>
              <a:t>a la data de concessió de la subvenció (veure resolució d’atorgament) </a:t>
            </a:r>
            <a:r>
              <a:rPr lang="ca-ES" sz="1200" b="1" dirty="0">
                <a:solidFill>
                  <a:srgbClr val="FF0000"/>
                </a:solidFill>
              </a:rPr>
              <a:t>no s’han d’aportar tres pressupostos però s’ha d’aportar documentació demostrativa de l’anterioritat</a:t>
            </a:r>
          </a:p>
        </p:txBody>
      </p:sp>
      <p:pic>
        <p:nvPicPr>
          <p:cNvPr id="30" name="Graphic 15">
            <a:extLst>
              <a:ext uri="{FF2B5EF4-FFF2-40B4-BE49-F238E27FC236}">
                <a16:creationId xmlns:a16="http://schemas.microsoft.com/office/drawing/2014/main" id="{84DE9602-9F8B-400A-BF6F-D10F28077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42556" y="3985258"/>
            <a:ext cx="426557" cy="42655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08CA4C3-4541-4EF5-AF13-CB9B46B44E5D}"/>
              </a:ext>
            </a:extLst>
          </p:cNvPr>
          <p:cNvSpPr txBox="1">
            <a:spLocks/>
          </p:cNvSpPr>
          <p:nvPr/>
        </p:nvSpPr>
        <p:spPr>
          <a:xfrm>
            <a:off x="3260444" y="4061326"/>
            <a:ext cx="8264924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no existeixen en el mercat </a:t>
            </a:r>
            <a:r>
              <a:rPr lang="ca-ES" sz="1200" b="1" dirty="0">
                <a:solidFill>
                  <a:srgbClr val="FF0000"/>
                </a:solidFill>
              </a:rPr>
              <a:t>suficients entitats </a:t>
            </a:r>
            <a:r>
              <a:rPr lang="ca-ES" sz="1200" dirty="0">
                <a:solidFill>
                  <a:srgbClr val="FF0000"/>
                </a:solidFill>
              </a:rPr>
              <a:t>que realitzin, presten o subministrin el servei, s’ha d’aportar un </a:t>
            </a:r>
            <a:r>
              <a:rPr lang="ca-ES" sz="1200" b="1" dirty="0">
                <a:solidFill>
                  <a:srgbClr val="FF0000"/>
                </a:solidFill>
              </a:rPr>
              <a:t>certificat</a:t>
            </a:r>
            <a:r>
              <a:rPr lang="ca-ES" sz="1200" dirty="0">
                <a:solidFill>
                  <a:srgbClr val="FF0000"/>
                </a:solidFill>
              </a:rPr>
              <a:t> d’una entitat externa especialista en la matèria que ho motivi</a:t>
            </a:r>
          </a:p>
        </p:txBody>
      </p:sp>
      <p:pic>
        <p:nvPicPr>
          <p:cNvPr id="33" name="Graphic 62">
            <a:extLst>
              <a:ext uri="{FF2B5EF4-FFF2-40B4-BE49-F238E27FC236}">
                <a16:creationId xmlns:a16="http://schemas.microsoft.com/office/drawing/2014/main" id="{2A5C2C54-FD49-4426-AAC0-69FDF25F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2663" y="4330305"/>
            <a:ext cx="383997" cy="3839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590AC9-FCC3-4426-82DD-49344668C8E2}"/>
              </a:ext>
            </a:extLst>
          </p:cNvPr>
          <p:cNvSpPr txBox="1">
            <a:spLocks/>
          </p:cNvSpPr>
          <p:nvPr/>
        </p:nvSpPr>
        <p:spPr>
          <a:xfrm>
            <a:off x="2334316" y="4707572"/>
            <a:ext cx="5225609" cy="500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u="sng" dirty="0"/>
              <a:t>Si dels tres pressupostos no se selecciona l’oferta més avantatjosa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40964FC-1E86-4CE7-86E9-FFB131E1D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4316" y="5024728"/>
            <a:ext cx="426557" cy="42655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F8F452-14E7-4AF6-84DF-654E23F204B3}"/>
              </a:ext>
            </a:extLst>
          </p:cNvPr>
          <p:cNvSpPr txBox="1">
            <a:spLocks/>
          </p:cNvSpPr>
          <p:nvPr/>
        </p:nvSpPr>
        <p:spPr>
          <a:xfrm>
            <a:off x="2735282" y="5091569"/>
            <a:ext cx="6759710" cy="500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 </a:t>
            </a:r>
            <a:r>
              <a:rPr lang="ca-ES" sz="1350" b="1" dirty="0"/>
              <a:t>memòria</a:t>
            </a:r>
            <a:r>
              <a:rPr lang="ca-ES" sz="1350" dirty="0"/>
              <a:t> on la persona representant legal del clúster justifiqui la selecció</a:t>
            </a:r>
          </a:p>
        </p:txBody>
      </p:sp>
      <p:pic>
        <p:nvPicPr>
          <p:cNvPr id="25" name="Graphic 62">
            <a:extLst>
              <a:ext uri="{FF2B5EF4-FFF2-40B4-BE49-F238E27FC236}">
                <a16:creationId xmlns:a16="http://schemas.microsoft.com/office/drawing/2014/main" id="{F302E05C-AF97-448B-B5D8-7E9A9A17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43461" y="4987351"/>
            <a:ext cx="383997" cy="383997"/>
          </a:xfrm>
          <a:prstGeom prst="rect">
            <a:avLst/>
          </a:prstGeom>
        </p:spPr>
      </p:pic>
      <p:pic>
        <p:nvPicPr>
          <p:cNvPr id="41" name="Graphic 79">
            <a:hlinkClick r:id="rId15" action="ppaction://hlinksldjump"/>
            <a:extLst>
              <a:ext uri="{FF2B5EF4-FFF2-40B4-BE49-F238E27FC236}">
                <a16:creationId xmlns:a16="http://schemas.microsoft.com/office/drawing/2014/main" id="{10F90789-C83B-4524-8B91-BEFFF769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641445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CA757A28-B6D5-4269-82F1-D486CED7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18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A5ED6649-775C-433E-8655-86B5F735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35872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31DAA9C6-A03C-4C77-B501-8819209F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7" y="1277386"/>
            <a:ext cx="3229735" cy="4471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13.7</a:t>
            </a:r>
          </a:p>
        </p:txBody>
      </p:sp>
      <p:grpSp>
        <p:nvGrpSpPr>
          <p:cNvPr id="46" name="Group 5" descr="Enllaç cap a les bases reguladores">
            <a:extLst>
              <a:ext uri="{FF2B5EF4-FFF2-40B4-BE49-F238E27FC236}">
                <a16:creationId xmlns:a16="http://schemas.microsoft.com/office/drawing/2014/main" id="{8A13E75D-A2DD-45B6-8872-5BC76905FA4B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C153DD-CB80-4F19-B607-0EDA3BB49DF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8" name="Graphic 7" descr="Link">
              <a:hlinkClick r:id="rId2"/>
              <a:extLst>
                <a:ext uri="{FF2B5EF4-FFF2-40B4-BE49-F238E27FC236}">
                  <a16:creationId xmlns:a16="http://schemas.microsoft.com/office/drawing/2014/main" id="{2B68FE33-B42E-4A73-A4F0-79C51929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1" y="1754931"/>
            <a:ext cx="8373299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La justificació ha d’incloure la següent documentació pel que fa als </a:t>
            </a:r>
            <a:r>
              <a:rPr lang="ca-ES" sz="1500" b="1" dirty="0"/>
              <a:t>comprovants de pagament</a:t>
            </a:r>
            <a:r>
              <a:rPr lang="ca-ES" sz="1500" dirty="0"/>
              <a:t>:</a:t>
            </a:r>
          </a:p>
        </p:txBody>
      </p:sp>
      <p:pic>
        <p:nvPicPr>
          <p:cNvPr id="42" name="Graphic 5">
            <a:extLst>
              <a:ext uri="{FF2B5EF4-FFF2-40B4-BE49-F238E27FC236}">
                <a16:creationId xmlns:a16="http://schemas.microsoft.com/office/drawing/2014/main" id="{C99C4FC7-8987-4E25-B8CC-02CD6E997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9329840C-4909-44E9-835C-CC4C1D622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cxnSp>
        <p:nvCxnSpPr>
          <p:cNvPr id="43" name="Straight Connector 6">
            <a:extLst>
              <a:ext uri="{FF2B5EF4-FFF2-40B4-BE49-F238E27FC236}">
                <a16:creationId xmlns:a16="http://schemas.microsoft.com/office/drawing/2014/main" id="{BEFE71C9-6B7D-4C09-A8CF-45F6BD98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8479" y="2281981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34016" y="2311966"/>
            <a:ext cx="9022023" cy="761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 </a:t>
            </a:r>
            <a:r>
              <a:rPr lang="ca-ES" sz="1500" dirty="0"/>
              <a:t>(extracte del compte bancari, rebut bancari, justificant de la transferència o certificat bancari)</a:t>
            </a:r>
            <a:endParaRPr lang="ca-ES" sz="1500" b="1" dirty="0"/>
          </a:p>
        </p:txBody>
      </p:sp>
      <p:pic>
        <p:nvPicPr>
          <p:cNvPr id="5" name="Graphic 4" descr="Atenció!">
            <a:extLst>
              <a:ext uri="{FF2B5EF4-FFF2-40B4-BE49-F238E27FC236}">
                <a16:creationId xmlns:a16="http://schemas.microsoft.com/office/drawing/2014/main" id="{78E48957-C34A-49FC-A735-E1557D0DB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4016" y="2931675"/>
            <a:ext cx="344283" cy="34428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4560" y="353153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63644-D005-4334-9684-767EC5E3C437}"/>
              </a:ext>
            </a:extLst>
          </p:cNvPr>
          <p:cNvSpPr txBox="1"/>
          <p:nvPr/>
        </p:nvSpPr>
        <p:spPr>
          <a:xfrm>
            <a:off x="3113791" y="2942203"/>
            <a:ext cx="7337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Com a màxim 2 mesos després de la data màxima establerta pels documents justificatius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3283678" y="3463031"/>
            <a:ext cx="4023252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dirty="0"/>
              <a:t>Han d’indicar:</a:t>
            </a:r>
          </a:p>
          <a:p>
            <a:endParaRPr lang="ca-ES" sz="13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Identificació de la entitat beneficiària (NIF i denominació social)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Concepte i referència al número de factura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Si el document no fa referència a les factures, acompanyar de documentació complementària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Si un pagament engloba a diverses factures aportar una relació de les factures amb els imports</a:t>
            </a:r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4127" y="5424679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31" name="Graphic 4" descr="Atenció!">
            <a:extLst>
              <a:ext uri="{FF2B5EF4-FFF2-40B4-BE49-F238E27FC236}">
                <a16:creationId xmlns:a16="http://schemas.microsoft.com/office/drawing/2014/main" id="{5FEBC603-ABFD-4F6B-A384-61F500722C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96134" y="6084858"/>
            <a:ext cx="344283" cy="344283"/>
          </a:xfrm>
          <a:prstGeom prst="rect">
            <a:avLst/>
          </a:prstGeom>
        </p:spPr>
      </p:pic>
      <p:sp>
        <p:nvSpPr>
          <p:cNvPr id="37" name="TextBox 2">
            <a:extLst>
              <a:ext uri="{FF2B5EF4-FFF2-40B4-BE49-F238E27FC236}">
                <a16:creationId xmlns:a16="http://schemas.microsoft.com/office/drawing/2014/main" id="{F30C954B-3C36-427D-8AC4-9B91C3CBBCDA}"/>
              </a:ext>
            </a:extLst>
          </p:cNvPr>
          <p:cNvSpPr txBox="1"/>
          <p:nvPr/>
        </p:nvSpPr>
        <p:spPr>
          <a:xfrm>
            <a:off x="4201480" y="6016536"/>
            <a:ext cx="437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El comprovant de pagament sempre ha de ser a nom de l’entitat beneficiària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85677" y="352890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833364-05F2-4C58-B6E2-0D0ABB41E6D8}"/>
              </a:ext>
            </a:extLst>
          </p:cNvPr>
          <p:cNvSpPr txBox="1">
            <a:spLocks/>
          </p:cNvSpPr>
          <p:nvPr/>
        </p:nvSpPr>
        <p:spPr>
          <a:xfrm>
            <a:off x="7867188" y="3460508"/>
            <a:ext cx="4003655" cy="12476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Si el pagament es realitza en una moneda diferent a l’euro: </a:t>
            </a:r>
          </a:p>
          <a:p>
            <a:pPr algn="just"/>
            <a:r>
              <a:rPr lang="ca-ES" sz="1350" dirty="0"/>
              <a:t>Document bancari en el que consti el tipus de canvi aplicat a la data de la factura</a:t>
            </a:r>
          </a:p>
        </p:txBody>
      </p:sp>
      <p:pic>
        <p:nvPicPr>
          <p:cNvPr id="30" name="Graphic 32">
            <a:extLst>
              <a:ext uri="{FF2B5EF4-FFF2-40B4-BE49-F238E27FC236}">
                <a16:creationId xmlns:a16="http://schemas.microsoft.com/office/drawing/2014/main" id="{87E1354B-5111-4AAE-996B-76A0B68C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7330" y="4680560"/>
            <a:ext cx="247288" cy="247288"/>
          </a:xfrm>
          <a:prstGeom prst="rect">
            <a:avLst/>
          </a:prstGeom>
        </p:spPr>
      </p:pic>
      <p:pic>
        <p:nvPicPr>
          <p:cNvPr id="4" name="Gràfic 3" descr="Rupia">
            <a:extLst>
              <a:ext uri="{FF2B5EF4-FFF2-40B4-BE49-F238E27FC236}">
                <a16:creationId xmlns:a16="http://schemas.microsoft.com/office/drawing/2014/main" id="{7BB0CBA3-CA22-44EB-9F86-002A0671DF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33370" y="4680560"/>
            <a:ext cx="247289" cy="247289"/>
          </a:xfrm>
          <a:prstGeom prst="rect">
            <a:avLst/>
          </a:prstGeom>
        </p:spPr>
      </p:pic>
      <p:pic>
        <p:nvPicPr>
          <p:cNvPr id="32" name="Graphic 24">
            <a:extLst>
              <a:ext uri="{FF2B5EF4-FFF2-40B4-BE49-F238E27FC236}">
                <a16:creationId xmlns:a16="http://schemas.microsoft.com/office/drawing/2014/main" id="{8A58932A-641C-46D5-A866-C5F7997D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27265" y="4669800"/>
            <a:ext cx="259895" cy="259895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4CD740-781F-497C-9C75-2C213D759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948760" y="4669802"/>
            <a:ext cx="247288" cy="247288"/>
          </a:xfrm>
          <a:prstGeom prst="rect">
            <a:avLst/>
          </a:prstGeom>
        </p:spPr>
      </p:pic>
      <p:pic>
        <p:nvPicPr>
          <p:cNvPr id="34" name="Graphic 39">
            <a:extLst>
              <a:ext uri="{FF2B5EF4-FFF2-40B4-BE49-F238E27FC236}">
                <a16:creationId xmlns:a16="http://schemas.microsoft.com/office/drawing/2014/main" id="{05034848-8726-4497-9BAD-8CADD78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94978" y="4669802"/>
            <a:ext cx="237607" cy="237607"/>
          </a:xfrm>
          <a:prstGeom prst="rect">
            <a:avLst/>
          </a:prstGeom>
        </p:spPr>
      </p:pic>
      <p:sp>
        <p:nvSpPr>
          <p:cNvPr id="35" name="Arrow: Right 40">
            <a:extLst>
              <a:ext uri="{FF2B5EF4-FFF2-40B4-BE49-F238E27FC236}">
                <a16:creationId xmlns:a16="http://schemas.microsoft.com/office/drawing/2014/main" id="{C89C8D9A-50AF-4D1F-AF64-D87C14904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3811" y="4708135"/>
            <a:ext cx="236298" cy="15706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F892394E-B81B-4736-B642-19B1D185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724330" y="4633516"/>
            <a:ext cx="283574" cy="283574"/>
          </a:xfrm>
          <a:prstGeom prst="rect">
            <a:avLst/>
          </a:prstGeom>
        </p:spPr>
      </p:pic>
      <p:pic>
        <p:nvPicPr>
          <p:cNvPr id="49" name="Graphic 79">
            <a:hlinkClick r:id="rId2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632856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1F58B2F7-0BC0-4173-AA2B-535C2FEE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AFB46B52-5FB0-4036-8D7C-51C7DD8C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6609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1F14F05-A7DD-4C57-BA70-0FA9DF3269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738" y="1676728"/>
            <a:ext cx="8373299" cy="4690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500" dirty="0"/>
              <a:t>Al llarg de la guia podreu utilitzar </a:t>
            </a:r>
            <a:r>
              <a:rPr lang="ca-ES" sz="1500" b="1" dirty="0"/>
              <a:t>enllaços de navegació mitjançant les següents icones</a:t>
            </a:r>
            <a:r>
              <a:rPr lang="ca-ES" sz="1500" dirty="0"/>
              <a:t>: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just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l’</a:t>
            </a:r>
            <a:r>
              <a:rPr lang="ca-ES" sz="1500" b="1" dirty="0"/>
              <a:t>índex</a:t>
            </a:r>
          </a:p>
          <a:p>
            <a:pPr marL="0" indent="0" algn="ctr">
              <a:buNone/>
            </a:pPr>
            <a:endParaRPr lang="ca-ES" sz="1500" b="1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la pàgina d’</a:t>
            </a:r>
            <a:r>
              <a:rPr lang="ca-ES" sz="1500" b="1" dirty="0"/>
              <a:t>inici </a:t>
            </a:r>
            <a:r>
              <a:rPr lang="ca-ES" sz="1500" dirty="0"/>
              <a:t>de la </a:t>
            </a:r>
            <a:r>
              <a:rPr lang="ca-ES" sz="1500" b="1" dirty="0"/>
              <a:t>secció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b="1" u="sng" dirty="0">
                <a:solidFill>
                  <a:srgbClr val="0070C0"/>
                </a:solidFill>
              </a:rPr>
              <a:t>Enllaços marcats en blau</a:t>
            </a: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a pàgines d’</a:t>
            </a:r>
            <a:r>
              <a:rPr lang="ca-ES" sz="1500" b="1" dirty="0"/>
              <a:t>altres seccions </a:t>
            </a:r>
            <a:r>
              <a:rPr lang="ca-ES" sz="1500" dirty="0"/>
              <a:t>d’aquest document relacionades amb el que s’explica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cap a un </a:t>
            </a:r>
            <a:r>
              <a:rPr lang="ca-ES" sz="1500" b="1" dirty="0"/>
              <a:t>enllaç web </a:t>
            </a:r>
          </a:p>
        </p:txBody>
      </p:sp>
      <p:pic>
        <p:nvPicPr>
          <p:cNvPr id="10" name="Graphic 9" descr="Cercle amb fletxa cap a l'esquerra de color taronja">
            <a:extLst>
              <a:ext uri="{FF2B5EF4-FFF2-40B4-BE49-F238E27FC236}">
                <a16:creationId xmlns:a16="http://schemas.microsoft.com/office/drawing/2014/main" id="{19E7B105-1DBD-4CA8-A749-4D084F6C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407" y="2148300"/>
            <a:ext cx="514349" cy="514349"/>
          </a:xfrm>
          <a:prstGeom prst="rect">
            <a:avLst/>
          </a:prstGeom>
        </p:spPr>
      </p:pic>
      <p:pic>
        <p:nvPicPr>
          <p:cNvPr id="15" name="Graphic 14" descr="Cercle amb fletxa cap a l'esquerra de color gris">
            <a:extLst>
              <a:ext uri="{FF2B5EF4-FFF2-40B4-BE49-F238E27FC236}">
                <a16:creationId xmlns:a16="http://schemas.microsoft.com/office/drawing/2014/main" id="{E295E239-DA9D-43E4-9CB1-D6B27C35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3038" y="3164963"/>
            <a:ext cx="514349" cy="514349"/>
          </a:xfrm>
          <a:prstGeom prst="rect">
            <a:avLst/>
          </a:prstGeom>
        </p:spPr>
      </p:pic>
      <p:grpSp>
        <p:nvGrpSpPr>
          <p:cNvPr id="20" name="Group 5" descr="Icona enllaç">
            <a:extLst>
              <a:ext uri="{FF2B5EF4-FFF2-40B4-BE49-F238E27FC236}">
                <a16:creationId xmlns:a16="http://schemas.microsoft.com/office/drawing/2014/main" id="{9E68931B-8FDA-4D2A-90BE-AF6EBEA393CC}"/>
              </a:ext>
            </a:extLst>
          </p:cNvPr>
          <p:cNvGrpSpPr>
            <a:grpSpLocks noChangeAspect="1"/>
          </p:cNvGrpSpPr>
          <p:nvPr/>
        </p:nvGrpSpPr>
        <p:grpSpPr>
          <a:xfrm>
            <a:off x="5875387" y="5178303"/>
            <a:ext cx="432000" cy="432000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D6D93-89A9-4384-80B4-C5EEBA0201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extLst>
                <a:ext uri="{FF2B5EF4-FFF2-40B4-BE49-F238E27FC236}">
                  <a16:creationId xmlns:a16="http://schemas.microsoft.com/office/drawing/2014/main" id="{D5C1EB66-3D7C-4430-B750-44957ED5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D25061DB-782E-43A2-8B48-68C23733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B68FA519-94A2-4404-9625-2EA6BCD1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405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C402888-511D-4D0E-8DA4-E395D186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7" y="1277385"/>
            <a:ext cx="3048865" cy="4561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13.8 a 13.9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F54749EB-E895-4882-9225-64721A523E74}"/>
              </a:ext>
            </a:extLst>
          </p:cNvPr>
          <p:cNvGrpSpPr>
            <a:grpSpLocks noChangeAspect="1"/>
          </p:cNvGrpSpPr>
          <p:nvPr/>
        </p:nvGrpSpPr>
        <p:grpSpPr>
          <a:xfrm>
            <a:off x="8450066" y="1262336"/>
            <a:ext cx="378105" cy="378105"/>
            <a:chOff x="9381248" y="3637015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3CCA01A-D9C7-458E-BA31-3F624B24D1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35" name="Graphic 7" descr="Link">
              <a:hlinkClick r:id="rId2"/>
              <a:extLst>
                <a:ext uri="{FF2B5EF4-FFF2-40B4-BE49-F238E27FC236}">
                  <a16:creationId xmlns:a16="http://schemas.microsoft.com/office/drawing/2014/main" id="{22A12D0F-AE17-478C-918F-838AC7C8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25" name="Graphic 5">
            <a:extLst>
              <a:ext uri="{FF2B5EF4-FFF2-40B4-BE49-F238E27FC236}">
                <a16:creationId xmlns:a16="http://schemas.microsoft.com/office/drawing/2014/main" id="{D50E6998-B2FA-4936-8E50-BEBA7B72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38" name="TextBox 7">
            <a:extLst>
              <a:ext uri="{FF2B5EF4-FFF2-40B4-BE49-F238E27FC236}">
                <a16:creationId xmlns:a16="http://schemas.microsoft.com/office/drawing/2014/main" id="{0AF196EA-F4AF-44C2-BE6D-07A10FCEE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4B0C2EF3-483E-4AB0-9A14-2191FE05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6697" y="1951035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21247" y="1972364"/>
            <a:ext cx="6217565" cy="60980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</a:t>
            </a:r>
          </a:p>
          <a:p>
            <a:pPr marL="0" indent="0">
              <a:buNone/>
            </a:pPr>
            <a:r>
              <a:rPr lang="ca-ES" sz="1500" u="sng" dirty="0"/>
              <a:t>Casuística</a:t>
            </a:r>
            <a:r>
              <a:rPr lang="ca-ES" sz="1500" dirty="0"/>
              <a:t>: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0473" y="2905099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3181883" y="2843711"/>
            <a:ext cx="3405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Transferència bancària</a:t>
            </a:r>
          </a:p>
          <a:p>
            <a:r>
              <a:rPr lang="ca-ES" sz="1350" dirty="0"/>
              <a:t>Resguard de la transferència on es pugui identificar: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Ordenant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Destinatari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Concepte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Data</a:t>
            </a:r>
          </a:p>
        </p:txBody>
      </p:sp>
      <p:pic>
        <p:nvPicPr>
          <p:cNvPr id="13" name="Gràfic 12">
            <a:extLst>
              <a:ext uri="{FF2B5EF4-FFF2-40B4-BE49-F238E27FC236}">
                <a16:creationId xmlns:a16="http://schemas.microsoft.com/office/drawing/2014/main" id="{F72E8550-E9B7-4FA8-B387-D781E638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3864" y="2630503"/>
            <a:ext cx="549191" cy="549191"/>
          </a:xfrm>
          <a:prstGeom prst="rect">
            <a:avLst/>
          </a:prstGeom>
        </p:spPr>
      </p:pic>
      <p:sp>
        <p:nvSpPr>
          <p:cNvPr id="31" name="Arrow: Right 11">
            <a:extLst>
              <a:ext uri="{FF2B5EF4-FFF2-40B4-BE49-F238E27FC236}">
                <a16:creationId xmlns:a16="http://schemas.microsoft.com/office/drawing/2014/main" id="{36681038-C474-4B5E-8459-C09668CFA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8348" y="4859583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9C8B4F5-F989-421D-B964-7EA847C1DF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81883" y="4763818"/>
            <a:ext cx="331671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Xec nominatiu o pagaré</a:t>
            </a:r>
          </a:p>
          <a:p>
            <a:r>
              <a:rPr lang="ca-ES" sz="1350" dirty="0"/>
              <a:t>Còpia del document i còpia extracte bancari</a:t>
            </a: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F16C3FF9-AE4D-4D67-91EF-A862623D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05089" y="4554556"/>
            <a:ext cx="610053" cy="610053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0291" y="2906128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9E4E265A-4131-4EBF-86CF-25DB8CECC9B1}"/>
              </a:ext>
            </a:extLst>
          </p:cNvPr>
          <p:cNvSpPr txBox="1"/>
          <p:nvPr/>
        </p:nvSpPr>
        <p:spPr>
          <a:xfrm>
            <a:off x="7238137" y="2820510"/>
            <a:ext cx="45213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Remesa</a:t>
            </a:r>
          </a:p>
          <a:p>
            <a:r>
              <a:rPr lang="ca-ES" sz="1350" dirty="0"/>
              <a:t>Desglossament mitjançant: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Certificat bancari signat i segellat per l’entitat financera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Nom, nòmina, import i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Codi cotització,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número, import i data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Llistat de les transferències amb apunt bancari amb el total de la remesa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Noms, imports individuals, data i suma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import i data </a:t>
            </a:r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09936" y="2503286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49" name="Graphic 79">
            <a:hlinkClick r:id="rId1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0578" y="5613574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4F45BEF-50DD-4B99-A723-1BEE4E93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20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1686E7E4-A164-4A0C-B22A-6CE4BE11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55126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94F7F37C-7899-4D83-8ECD-CFEE837B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19088" y="1289838"/>
            <a:ext cx="315806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2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7" name="TextBox 7">
            <a:extLst>
              <a:ext uri="{FF2B5EF4-FFF2-40B4-BE49-F238E27FC236}">
                <a16:creationId xmlns:a16="http://schemas.microsoft.com/office/drawing/2014/main" id="{5EBA95E5-8015-40A1-A4CE-270DB21D285E}"/>
              </a:ext>
            </a:extLst>
          </p:cNvPr>
          <p:cNvSpPr txBox="1"/>
          <p:nvPr/>
        </p:nvSpPr>
        <p:spPr>
          <a:xfrm>
            <a:off x="439628" y="1647469"/>
            <a:ext cx="235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Serveis i despeses externes</a:t>
            </a:r>
          </a:p>
        </p:txBody>
      </p:sp>
      <p:pic>
        <p:nvPicPr>
          <p:cNvPr id="41" name="Graphic 5">
            <a:extLst>
              <a:ext uri="{FF2B5EF4-FFF2-40B4-BE49-F238E27FC236}">
                <a16:creationId xmlns:a16="http://schemas.microsoft.com/office/drawing/2014/main" id="{DD4BDD1F-8BFE-406F-82E8-F176E8EB2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48" name="Gràfic 47">
            <a:extLst>
              <a:ext uri="{FF2B5EF4-FFF2-40B4-BE49-F238E27FC236}">
                <a16:creationId xmlns:a16="http://schemas.microsoft.com/office/drawing/2014/main" id="{BD23EDBB-5434-4937-9EE1-F9713D3D6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6093" y="3029195"/>
            <a:ext cx="863082" cy="863082"/>
          </a:xfrm>
          <a:prstGeom prst="rect">
            <a:avLst/>
          </a:prstGeom>
        </p:spPr>
      </p:pic>
      <p:pic>
        <p:nvPicPr>
          <p:cNvPr id="44" name="Graphic 4" descr="Atenció!">
            <a:extLst>
              <a:ext uri="{FF2B5EF4-FFF2-40B4-BE49-F238E27FC236}">
                <a16:creationId xmlns:a16="http://schemas.microsoft.com/office/drawing/2014/main" id="{57033778-A614-4F87-B518-58AB9ACBE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46" name="TextBox 2">
            <a:extLst>
              <a:ext uri="{FF2B5EF4-FFF2-40B4-BE49-F238E27FC236}">
                <a16:creationId xmlns:a16="http://schemas.microsoft.com/office/drawing/2014/main" id="{040DD8E9-FDCC-4BC4-9B45-6109175BC9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1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6">
            <a:extLst>
              <a:ext uri="{FF2B5EF4-FFF2-40B4-BE49-F238E27FC236}">
                <a16:creationId xmlns:a16="http://schemas.microsoft.com/office/drawing/2014/main" id="{75D5B645-5B0C-42B1-9948-29736928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6170" y="2183073"/>
            <a:ext cx="0" cy="364073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1652" y="2228760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3598209" y="2290838"/>
            <a:ext cx="8000730" cy="48852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Factures electròniques o escanejades de tot el període subvencionat </a:t>
            </a:r>
            <a:r>
              <a:rPr lang="ca-ES" sz="1350" dirty="0"/>
              <a:t>en el format que estableix el Reial Decret 1619/2012</a:t>
            </a: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B656394E-DE34-48FF-9FD0-FBAA46CB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36365" y="2535102"/>
            <a:ext cx="348695" cy="3486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7FF5BB-0B1E-4D79-9145-0D419CABD967}"/>
              </a:ext>
            </a:extLst>
          </p:cNvPr>
          <p:cNvSpPr/>
          <p:nvPr/>
        </p:nvSpPr>
        <p:spPr>
          <a:xfrm>
            <a:off x="5398251" y="2933732"/>
            <a:ext cx="28042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/>
              <a:t>Cliqueu a la icona per a consultar </a:t>
            </a:r>
            <a:r>
              <a:rPr lang="ca-ES" sz="1050" dirty="0"/>
              <a:t>el Reial Decret</a:t>
            </a:r>
          </a:p>
        </p:txBody>
      </p:sp>
      <p:grpSp>
        <p:nvGrpSpPr>
          <p:cNvPr id="60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FC884B23-0041-41CE-A271-CE4D129D19EB}"/>
              </a:ext>
            </a:extLst>
          </p:cNvPr>
          <p:cNvGrpSpPr>
            <a:grpSpLocks noChangeAspect="1"/>
          </p:cNvGrpSpPr>
          <p:nvPr/>
        </p:nvGrpSpPr>
        <p:grpSpPr>
          <a:xfrm>
            <a:off x="5111245" y="2904598"/>
            <a:ext cx="308142" cy="308142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65CE257-803A-48A5-B00D-79AC363418C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8" name="Graphic 66" descr="Link">
              <a:hlinkClick r:id="rId16"/>
              <a:extLst>
                <a:ext uri="{FF2B5EF4-FFF2-40B4-BE49-F238E27FC236}">
                  <a16:creationId xmlns:a16="http://schemas.microsoft.com/office/drawing/2014/main" id="{CDD55417-6DE4-4664-BE6B-FF3A7BE9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4C3B721-2921-4143-BFFA-445A02EFB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1651" y="3460404"/>
            <a:ext cx="426557" cy="42655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0E7B67-8030-4EDB-B30A-7D91F5D7F532}"/>
              </a:ext>
            </a:extLst>
          </p:cNvPr>
          <p:cNvSpPr txBox="1">
            <a:spLocks/>
          </p:cNvSpPr>
          <p:nvPr/>
        </p:nvSpPr>
        <p:spPr>
          <a:xfrm>
            <a:off x="3598208" y="3546303"/>
            <a:ext cx="429004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7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2816" y="3435791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1650" y="4440618"/>
            <a:ext cx="426557" cy="42655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3629955" y="4470273"/>
            <a:ext cx="5889316" cy="6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tres pressupostos </a:t>
            </a:r>
            <a:r>
              <a:rPr lang="ca-ES" sz="1350" dirty="0"/>
              <a:t>de diferents proveïdors.</a:t>
            </a:r>
            <a:r>
              <a:rPr lang="ca-ES" sz="1350" b="1" dirty="0"/>
              <a:t> </a:t>
            </a:r>
            <a:r>
              <a:rPr lang="ca-ES" sz="1350" dirty="0">
                <a:hlinkClick r:id="rId20" action="ppaction://hlinksldjump"/>
              </a:rPr>
              <a:t>Veure secció específica</a:t>
            </a:r>
            <a:endParaRPr lang="ca-ES" sz="1350" dirty="0"/>
          </a:p>
          <a:p>
            <a:pPr marL="0" indent="0">
              <a:buNone/>
            </a:pPr>
            <a:endParaRPr lang="ca-ES" sz="1350" dirty="0"/>
          </a:p>
        </p:txBody>
      </p:sp>
      <p:pic>
        <p:nvPicPr>
          <p:cNvPr id="45" name="Graphic 26">
            <a:extLst>
              <a:ext uri="{FF2B5EF4-FFF2-40B4-BE49-F238E27FC236}">
                <a16:creationId xmlns:a16="http://schemas.microsoft.com/office/drawing/2014/main" id="{E2BAF9B0-B398-419A-961C-32F35CD97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0872" y="5283527"/>
            <a:ext cx="426557" cy="426557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842160-50F8-4855-9BCA-A63D2A069F4B}"/>
              </a:ext>
            </a:extLst>
          </p:cNvPr>
          <p:cNvSpPr txBox="1">
            <a:spLocks/>
          </p:cNvSpPr>
          <p:nvPr/>
        </p:nvSpPr>
        <p:spPr>
          <a:xfrm>
            <a:off x="3613220" y="5334865"/>
            <a:ext cx="8181416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</a:t>
            </a:r>
            <a:r>
              <a:rPr lang="ca-ES" sz="1350" dirty="0"/>
              <a:t>, documentació demostrativa de les accions realitzades en matèria de </a:t>
            </a:r>
            <a:r>
              <a:rPr lang="ca-ES" sz="1350" b="1" dirty="0"/>
              <a:t>publicitat</a:t>
            </a:r>
            <a:r>
              <a:rPr lang="ca-ES" sz="1350" dirty="0"/>
              <a:t>. </a:t>
            </a:r>
            <a:r>
              <a:rPr lang="ca-ES" sz="1350" dirty="0">
                <a:hlinkClick r:id="rId21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83" name="Graphic 3">
            <a:extLst>
              <a:ext uri="{FF2B5EF4-FFF2-40B4-BE49-F238E27FC236}">
                <a16:creationId xmlns:a16="http://schemas.microsoft.com/office/drawing/2014/main" id="{360D3128-1242-4929-8BFB-1BCC46F4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598939" y="5087192"/>
            <a:ext cx="397416" cy="397416"/>
          </a:xfrm>
          <a:prstGeom prst="rect">
            <a:avLst/>
          </a:prstGeom>
        </p:spPr>
      </p:pic>
      <p:pic>
        <p:nvPicPr>
          <p:cNvPr id="49" name="Gràfic 48">
            <a:extLst>
              <a:ext uri="{FF2B5EF4-FFF2-40B4-BE49-F238E27FC236}">
                <a16:creationId xmlns:a16="http://schemas.microsoft.com/office/drawing/2014/main" id="{7B305D58-AF6A-4983-976E-FD9A2B4C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88255" y="4388627"/>
            <a:ext cx="348695" cy="348695"/>
          </a:xfrm>
          <a:prstGeom prst="rect">
            <a:avLst/>
          </a:prstGeom>
        </p:spPr>
      </p:pic>
      <p:pic>
        <p:nvPicPr>
          <p:cNvPr id="51" name="Gràfic 50">
            <a:extLst>
              <a:ext uri="{FF2B5EF4-FFF2-40B4-BE49-F238E27FC236}">
                <a16:creationId xmlns:a16="http://schemas.microsoft.com/office/drawing/2014/main" id="{5A76C11B-7B60-4D48-A0F4-8201A75AD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35395" y="4393836"/>
            <a:ext cx="348695" cy="348695"/>
          </a:xfrm>
          <a:prstGeom prst="rect">
            <a:avLst/>
          </a:prstGeom>
        </p:spPr>
      </p:pic>
      <p:pic>
        <p:nvPicPr>
          <p:cNvPr id="52" name="Gràfic 51">
            <a:extLst>
              <a:ext uri="{FF2B5EF4-FFF2-40B4-BE49-F238E27FC236}">
                <a16:creationId xmlns:a16="http://schemas.microsoft.com/office/drawing/2014/main" id="{00D5F849-BB06-4AD8-9013-916AE5F8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82535" y="4389802"/>
            <a:ext cx="348695" cy="348695"/>
          </a:xfrm>
          <a:prstGeom prst="rect">
            <a:avLst/>
          </a:prstGeom>
        </p:spPr>
      </p:pic>
      <p:pic>
        <p:nvPicPr>
          <p:cNvPr id="97" name="Graphic 79">
            <a:hlinkClick r:id="rId24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0" y="5572348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20E020E4-FD7F-4385-90A2-EF10A02C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2AE07D-F2FF-4898-B40B-7515145F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687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F3523A3-6982-46D5-876D-A60F47F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grpSp>
        <p:nvGrpSpPr>
          <p:cNvPr id="39" name="Group 5" descr="Enllaç cap a les bases reguladores">
            <a:extLst>
              <a:ext uri="{FF2B5EF4-FFF2-40B4-BE49-F238E27FC236}">
                <a16:creationId xmlns:a16="http://schemas.microsoft.com/office/drawing/2014/main" id="{12123FE2-2E5F-404A-BE6C-9D0FBEA21386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C38897-FD7C-4078-B6FF-63669415B49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1" name="Graphic 7" descr="Link">
              <a:hlinkClick r:id="rId2"/>
              <a:extLst>
                <a:ext uri="{FF2B5EF4-FFF2-40B4-BE49-F238E27FC236}">
                  <a16:creationId xmlns:a16="http://schemas.microsoft.com/office/drawing/2014/main" id="{0D21CBBF-F7C3-4DB7-B6B5-4B99F1F38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110E0C1-2CF5-406D-A4C8-59C38B0B0C45}"/>
              </a:ext>
            </a:extLst>
          </p:cNvPr>
          <p:cNvSpPr txBox="1">
            <a:spLocks/>
          </p:cNvSpPr>
          <p:nvPr/>
        </p:nvSpPr>
        <p:spPr>
          <a:xfrm>
            <a:off x="8706566" y="1289838"/>
            <a:ext cx="3352756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D1D6940C-6424-495F-A3B9-AC6F68728BC8}"/>
              </a:ext>
            </a:extLst>
          </p:cNvPr>
          <p:cNvSpPr txBox="1"/>
          <p:nvPr/>
        </p:nvSpPr>
        <p:spPr>
          <a:xfrm>
            <a:off x="439628" y="1647469"/>
            <a:ext cx="235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Serveis i despeses externes</a:t>
            </a:r>
          </a:p>
        </p:txBody>
      </p:sp>
      <p:pic>
        <p:nvPicPr>
          <p:cNvPr id="29" name="Graphic 5">
            <a:extLst>
              <a:ext uri="{FF2B5EF4-FFF2-40B4-BE49-F238E27FC236}">
                <a16:creationId xmlns:a16="http://schemas.microsoft.com/office/drawing/2014/main" id="{E137DA30-1348-4B58-899F-F24C1871C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37" name="Gràfic 36">
            <a:extLst>
              <a:ext uri="{FF2B5EF4-FFF2-40B4-BE49-F238E27FC236}">
                <a16:creationId xmlns:a16="http://schemas.microsoft.com/office/drawing/2014/main" id="{A0FA3392-C186-4036-91BD-79F19FE47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6093" y="3029195"/>
            <a:ext cx="863082" cy="863082"/>
          </a:xfrm>
          <a:prstGeom prst="rect">
            <a:avLst/>
          </a:prstGeom>
        </p:spPr>
      </p:pic>
      <p:pic>
        <p:nvPicPr>
          <p:cNvPr id="30" name="Graphic 4" descr="Atenció!">
            <a:extLst>
              <a:ext uri="{FF2B5EF4-FFF2-40B4-BE49-F238E27FC236}">
                <a16:creationId xmlns:a16="http://schemas.microsoft.com/office/drawing/2014/main" id="{B4FF2A9F-6D30-4735-B413-E773708A8C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32" name="TextBox 2">
            <a:extLst>
              <a:ext uri="{FF2B5EF4-FFF2-40B4-BE49-F238E27FC236}">
                <a16:creationId xmlns:a16="http://schemas.microsoft.com/office/drawing/2014/main" id="{CE4F64DB-3DAC-4668-9F85-D07015EA46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1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01237" y="1522868"/>
            <a:ext cx="53625" cy="44519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11">
            <a:extLst>
              <a:ext uri="{FF2B5EF4-FFF2-40B4-BE49-F238E27FC236}">
                <a16:creationId xmlns:a16="http://schemas.microsoft.com/office/drawing/2014/main" id="{779090C3-5EA1-4ECC-B338-73ECD87B2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18237" y="1434190"/>
            <a:ext cx="426557" cy="42655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4A261CA-51F7-4B3C-87FC-C8493191EB3E}"/>
              </a:ext>
            </a:extLst>
          </p:cNvPr>
          <p:cNvSpPr txBox="1">
            <a:spLocks/>
          </p:cNvSpPr>
          <p:nvPr/>
        </p:nvSpPr>
        <p:spPr>
          <a:xfrm>
            <a:off x="3672390" y="1491022"/>
            <a:ext cx="6266170" cy="96725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Factures emeses per empresaris o professionals</a:t>
            </a:r>
          </a:p>
          <a:p>
            <a:pPr algn="just"/>
            <a:r>
              <a:rPr lang="ca-ES" sz="1350" dirty="0"/>
              <a:t>Currículum</a:t>
            </a:r>
          </a:p>
          <a:p>
            <a:pPr algn="just"/>
            <a:r>
              <a:rPr lang="ca-ES" sz="1350" dirty="0"/>
              <a:t>Si hi ha retenció d’IRPF, Models 111 i 190</a:t>
            </a:r>
          </a:p>
          <a:p>
            <a:pPr algn="just">
              <a:buFontTx/>
              <a:buChar char="-"/>
            </a:pPr>
            <a:endParaRPr lang="ca-ES" sz="1350" dirty="0"/>
          </a:p>
          <a:p>
            <a:pPr marL="0" indent="0">
              <a:buNone/>
            </a:pPr>
            <a:endParaRPr lang="ca-ES" sz="1350" dirty="0"/>
          </a:p>
        </p:txBody>
      </p: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45833" y="2462986"/>
            <a:ext cx="426557" cy="426557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64D2046-9BBC-46C6-95EB-32D5F9B2C3B0}"/>
              </a:ext>
            </a:extLst>
          </p:cNvPr>
          <p:cNvSpPr txBox="1">
            <a:spLocks/>
          </p:cNvSpPr>
          <p:nvPr/>
        </p:nvSpPr>
        <p:spPr>
          <a:xfrm>
            <a:off x="3683054" y="2545401"/>
            <a:ext cx="7883986" cy="370864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Documents probatoris de les activitats</a:t>
            </a:r>
          </a:p>
          <a:p>
            <a:pPr marL="0" indent="0" algn="just">
              <a:buNone/>
            </a:pPr>
            <a:r>
              <a:rPr lang="ca-ES" sz="1350" u="sng" dirty="0"/>
              <a:t>Estudis, plans, assessoraments diversos i enquestes</a:t>
            </a:r>
            <a:endParaRPr lang="ca-ES" sz="1350" u="sng" dirty="0">
              <a:sym typeface="Wingdings" panose="05000000000000000000" pitchFamily="2" charset="2"/>
            </a:endParaRP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Còpia del document resultant (si no hi ha un document cal aportar actes de reunions o documents probatoris)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Informe del proveïdor extern on es desglossin les activitats, les hores dedicades a cada activitat i el cost/hora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Celebració de jornades i accions de difusió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Memòria explicativa de les jornades, relació d’empreses participants i material demostratiu de la celebració com fulletons o fotografies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Formació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Rebuda: Programa del curs i certificat d’assistència</a:t>
            </a:r>
          </a:p>
          <a:p>
            <a:pPr algn="just"/>
            <a:r>
              <a:rPr lang="ca-ES" sz="1350" dirty="0"/>
              <a:t>Organitzada: Programa del curs i llistat d’assistència signat</a:t>
            </a:r>
          </a:p>
          <a:p>
            <a:pPr marL="0" indent="0">
              <a:buNone/>
            </a:pPr>
            <a:endParaRPr lang="ca-ES" sz="1350" dirty="0"/>
          </a:p>
        </p:txBody>
      </p:sp>
      <p:grpSp>
        <p:nvGrpSpPr>
          <p:cNvPr id="34" name="Graphic 5">
            <a:extLst>
              <a:ext uri="{FF2B5EF4-FFF2-40B4-BE49-F238E27FC236}">
                <a16:creationId xmlns:a16="http://schemas.microsoft.com/office/drawing/2014/main" id="{5946FE59-34D2-401D-8360-8DDE1D85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2672" y="2694504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5" name="Freeform: Shape 49">
              <a:extLst>
                <a:ext uri="{FF2B5EF4-FFF2-40B4-BE49-F238E27FC236}">
                  <a16:creationId xmlns:a16="http://schemas.microsoft.com/office/drawing/2014/main" id="{57DB76A4-C282-4F13-AA96-4AEC9CEEDA7D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6" name="Freeform: Shape 50">
              <a:extLst>
                <a:ext uri="{FF2B5EF4-FFF2-40B4-BE49-F238E27FC236}">
                  <a16:creationId xmlns:a16="http://schemas.microsoft.com/office/drawing/2014/main" id="{4BDA5DD8-C6C9-4B99-95C1-630C6F8DCD7A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3" name="Gràfic 2">
            <a:extLst>
              <a:ext uri="{FF2B5EF4-FFF2-40B4-BE49-F238E27FC236}">
                <a16:creationId xmlns:a16="http://schemas.microsoft.com/office/drawing/2014/main" id="{7BBDC48C-ACFE-4F00-AE97-71A189294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52502" y="4079019"/>
            <a:ext cx="571142" cy="571142"/>
          </a:xfrm>
          <a:prstGeom prst="rect">
            <a:avLst/>
          </a:prstGeom>
        </p:spPr>
      </p:pic>
      <p:pic>
        <p:nvPicPr>
          <p:cNvPr id="26" name="Gràfic 25">
            <a:extLst>
              <a:ext uri="{FF2B5EF4-FFF2-40B4-BE49-F238E27FC236}">
                <a16:creationId xmlns:a16="http://schemas.microsoft.com/office/drawing/2014/main" id="{5DF29D1C-5824-493C-A279-60615991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42990" y="5180528"/>
            <a:ext cx="554645" cy="554645"/>
          </a:xfrm>
          <a:prstGeom prst="rect">
            <a:avLst/>
          </a:prstGeom>
        </p:spPr>
      </p:pic>
      <p:pic>
        <p:nvPicPr>
          <p:cNvPr id="97" name="Graphic 79">
            <a:hlinkClick r:id="rId18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67" y="5617140"/>
            <a:ext cx="435961" cy="435961"/>
          </a:xfrm>
          <a:prstGeom prst="rect">
            <a:avLst/>
          </a:prstGeom>
        </p:spPr>
      </p:pic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CB5ABABD-38C5-467D-8703-A372BB47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22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99F5EF5-BF9C-4133-9C21-9BCBED17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7193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0C672B1A-D178-4D71-A24D-12FF5441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06566" y="1289838"/>
            <a:ext cx="3255938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2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25869" y="2526105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680709" y="1729140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Hores del personal</a:t>
            </a:r>
          </a:p>
        </p:txBody>
      </p:sp>
      <p:pic>
        <p:nvPicPr>
          <p:cNvPr id="38" name="Graphic 5">
            <a:extLst>
              <a:ext uri="{FF2B5EF4-FFF2-40B4-BE49-F238E27FC236}">
                <a16:creationId xmlns:a16="http://schemas.microsoft.com/office/drawing/2014/main" id="{747A0697-7863-4679-AE83-C4CDD5A0D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56" name="Gràfic 55">
            <a:extLst>
              <a:ext uri="{FF2B5EF4-FFF2-40B4-BE49-F238E27FC236}">
                <a16:creationId xmlns:a16="http://schemas.microsoft.com/office/drawing/2014/main" id="{07462309-74B0-49C3-8C5D-4A6E677D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304" y="3186915"/>
            <a:ext cx="805111" cy="805111"/>
          </a:xfrm>
          <a:prstGeom prst="rect">
            <a:avLst/>
          </a:prstGeom>
        </p:spPr>
      </p:pic>
      <p:pic>
        <p:nvPicPr>
          <p:cNvPr id="57" name="Gràfic 56">
            <a:extLst>
              <a:ext uri="{FF2B5EF4-FFF2-40B4-BE49-F238E27FC236}">
                <a16:creationId xmlns:a16="http://schemas.microsoft.com/office/drawing/2014/main" id="{87A7CFE9-3CDC-4F91-9756-7D71EF271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18" y="3170432"/>
            <a:ext cx="762718" cy="762718"/>
          </a:xfrm>
          <a:prstGeom prst="rect">
            <a:avLst/>
          </a:prstGeom>
        </p:spPr>
      </p:pic>
      <p:pic>
        <p:nvPicPr>
          <p:cNvPr id="35" name="Graphic 4" descr="Atenció!">
            <a:extLst>
              <a:ext uri="{FF2B5EF4-FFF2-40B4-BE49-F238E27FC236}">
                <a16:creationId xmlns:a16="http://schemas.microsoft.com/office/drawing/2014/main" id="{72DEDA90-1350-40A4-A220-0EC90AE30F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F04B930A-722F-4A64-BE4D-E8C38737E8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3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19114" y="2435029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4195314" y="2480298"/>
            <a:ext cx="6217565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Nòmines</a:t>
            </a:r>
            <a:endParaRPr lang="ca-ES" sz="1350" dirty="0"/>
          </a:p>
        </p:txBody>
      </p:sp>
      <p:pic>
        <p:nvPicPr>
          <p:cNvPr id="5" name="Gràfic 4">
            <a:extLst>
              <a:ext uri="{FF2B5EF4-FFF2-40B4-BE49-F238E27FC236}">
                <a16:creationId xmlns:a16="http://schemas.microsoft.com/office/drawing/2014/main" id="{3114D675-BCBF-453B-8F04-1C71A4A9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5967" y="2398118"/>
            <a:ext cx="382111" cy="382111"/>
          </a:xfrm>
          <a:prstGeom prst="rect">
            <a:avLst/>
          </a:prstGeom>
        </p:spPr>
      </p:pic>
      <p:pic>
        <p:nvPicPr>
          <p:cNvPr id="60" name="Graphic 4" descr="Atenció!">
            <a:extLst>
              <a:ext uri="{FF2B5EF4-FFF2-40B4-BE49-F238E27FC236}">
                <a16:creationId xmlns:a16="http://schemas.microsoft.com/office/drawing/2014/main" id="{39AA35EF-8AFF-481D-89A1-02D0504942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60250" y="2880970"/>
            <a:ext cx="344283" cy="344283"/>
          </a:xfrm>
          <a:prstGeom prst="rect">
            <a:avLst/>
          </a:prstGeom>
        </p:spPr>
      </p:pic>
      <p:sp>
        <p:nvSpPr>
          <p:cNvPr id="58" name="TextBox 2">
            <a:extLst>
              <a:ext uri="{FF2B5EF4-FFF2-40B4-BE49-F238E27FC236}">
                <a16:creationId xmlns:a16="http://schemas.microsoft.com/office/drawing/2014/main" id="{B895D779-202A-4307-8A77-1327EFE964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22139" y="2886833"/>
            <a:ext cx="601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De tot l’any, encara que el projecte només s’executi uns mesos dins d’un any</a:t>
            </a:r>
          </a:p>
        </p:txBody>
      </p:sp>
      <p:pic>
        <p:nvPicPr>
          <p:cNvPr id="51" name="Graphic 26">
            <a:extLst>
              <a:ext uri="{FF2B5EF4-FFF2-40B4-BE49-F238E27FC236}">
                <a16:creationId xmlns:a16="http://schemas.microsoft.com/office/drawing/2014/main" id="{93002C0B-F838-4DD4-9025-D61A54EDF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18710" y="3437731"/>
            <a:ext cx="426557" cy="426557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9A84FAD-85E6-4627-8560-C4C5EECFD67D}"/>
              </a:ext>
            </a:extLst>
          </p:cNvPr>
          <p:cNvSpPr txBox="1">
            <a:spLocks/>
          </p:cNvSpPr>
          <p:nvPr/>
        </p:nvSpPr>
        <p:spPr>
          <a:xfrm>
            <a:off x="4245266" y="3457291"/>
            <a:ext cx="6346518" cy="6869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Rebut de Liquidació de Cotitzacions </a:t>
            </a:r>
            <a:r>
              <a:rPr lang="ca-ES" sz="1350" dirty="0"/>
              <a:t>(RLC) i </a:t>
            </a:r>
            <a:r>
              <a:rPr lang="ca-ES" sz="1350" b="1" dirty="0"/>
              <a:t>Relació Nominal de Treballadors </a:t>
            </a:r>
            <a:r>
              <a:rPr lang="ca-ES" sz="1350" dirty="0"/>
              <a:t>(RNT)</a:t>
            </a:r>
            <a:r>
              <a:rPr lang="ca-ES" sz="1350" b="1" dirty="0"/>
              <a:t> </a:t>
            </a:r>
            <a:r>
              <a:rPr lang="ca-ES" sz="1350" dirty="0"/>
              <a:t>validats per la Seguretat Social corresponent a les nòmines presentades</a:t>
            </a:r>
          </a:p>
        </p:txBody>
      </p:sp>
      <p:pic>
        <p:nvPicPr>
          <p:cNvPr id="105" name="Graphic 4" descr="Atenció!">
            <a:extLst>
              <a:ext uri="{FF2B5EF4-FFF2-40B4-BE49-F238E27FC236}">
                <a16:creationId xmlns:a16="http://schemas.microsoft.com/office/drawing/2014/main" id="{5CD011A2-EC25-4088-8D0E-C29E37005F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8885" y="4081957"/>
            <a:ext cx="344283" cy="344283"/>
          </a:xfrm>
          <a:prstGeom prst="rect">
            <a:avLst/>
          </a:prstGeom>
        </p:spPr>
      </p:pic>
      <p:sp>
        <p:nvSpPr>
          <p:cNvPr id="104" name="TextBox 2">
            <a:extLst>
              <a:ext uri="{FF2B5EF4-FFF2-40B4-BE49-F238E27FC236}">
                <a16:creationId xmlns:a16="http://schemas.microsoft.com/office/drawing/2014/main" id="{49184606-E996-48F2-804F-FA14E6B653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3431" y="4090096"/>
            <a:ext cx="59811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El RLC haurà d’estar segellat o mecanitzat pel banc o acompanyat del justificant d’ingrés bancari</a:t>
            </a:r>
          </a:p>
          <a:p>
            <a:pPr algn="just"/>
            <a:r>
              <a:rPr lang="ca-ES" sz="1350" dirty="0">
                <a:solidFill>
                  <a:srgbClr val="FF0000"/>
                </a:solidFill>
              </a:rPr>
              <a:t>La RNT de tot l’any, encara que el projecte només s’executi uns mesos dins d’un any</a:t>
            </a:r>
          </a:p>
        </p:txBody>
      </p:sp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10127" y="3477591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132" name="Graphic 15">
            <a:extLst>
              <a:ext uri="{FF2B5EF4-FFF2-40B4-BE49-F238E27FC236}">
                <a16:creationId xmlns:a16="http://schemas.microsoft.com/office/drawing/2014/main" id="{A2E133B9-6038-481E-9185-B01A9FB6E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2283" y="4932346"/>
            <a:ext cx="426557" cy="426557"/>
          </a:xfrm>
          <a:prstGeom prst="rect">
            <a:avLst/>
          </a:prstGeom>
        </p:spPr>
      </p:pic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FF38B210-C9F9-40E1-96FA-47EBC89C7098}"/>
              </a:ext>
            </a:extLst>
          </p:cNvPr>
          <p:cNvSpPr txBox="1">
            <a:spLocks/>
          </p:cNvSpPr>
          <p:nvPr/>
        </p:nvSpPr>
        <p:spPr>
          <a:xfrm>
            <a:off x="4248967" y="4989124"/>
            <a:ext cx="614340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20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134" name="Group 52">
            <a:extLst>
              <a:ext uri="{FF2B5EF4-FFF2-40B4-BE49-F238E27FC236}">
                <a16:creationId xmlns:a16="http://schemas.microsoft.com/office/drawing/2014/main" id="{26D0D893-9E42-47B7-A83E-66BE9420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4061" y="4857287"/>
            <a:ext cx="410055" cy="429057"/>
            <a:chOff x="-94408" y="2761858"/>
            <a:chExt cx="1488797" cy="1488797"/>
          </a:xfrm>
        </p:grpSpPr>
        <p:sp>
          <p:nvSpPr>
            <p:cNvPr id="135" name="Rectangle: Rounded Corners 53">
              <a:extLst>
                <a:ext uri="{FF2B5EF4-FFF2-40B4-BE49-F238E27FC236}">
                  <a16:creationId xmlns:a16="http://schemas.microsoft.com/office/drawing/2014/main" id="{2EF26163-2E01-4991-B543-0CE529E6E3BB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36" name="Graphic 54" descr="Clipboard Mixed with solid fill">
              <a:extLst>
                <a:ext uri="{FF2B5EF4-FFF2-40B4-BE49-F238E27FC236}">
                  <a16:creationId xmlns:a16="http://schemas.microsoft.com/office/drawing/2014/main" id="{659E9CF6-AE9D-495D-8FDF-451E14A0B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23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0" y="5643029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8B1557DB-688F-4BB4-A941-F15832CA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23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B24E4E4-31F1-4058-BB83-69ED0670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0682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761C4551-35AF-492C-99C8-9E0793B0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2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06566" y="1289838"/>
            <a:ext cx="3352756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716107" y="1750914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Hores del personal</a:t>
            </a:r>
          </a:p>
        </p:txBody>
      </p:sp>
      <p:pic>
        <p:nvPicPr>
          <p:cNvPr id="58" name="Graphic 5">
            <a:extLst>
              <a:ext uri="{FF2B5EF4-FFF2-40B4-BE49-F238E27FC236}">
                <a16:creationId xmlns:a16="http://schemas.microsoft.com/office/drawing/2014/main" id="{A84FB6BC-1AA5-47DB-8B42-F072C454B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65" name="Gràfic 64">
            <a:extLst>
              <a:ext uri="{FF2B5EF4-FFF2-40B4-BE49-F238E27FC236}">
                <a16:creationId xmlns:a16="http://schemas.microsoft.com/office/drawing/2014/main" id="{50E2B470-1EF0-418C-8939-AAE12BD86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304" y="3186915"/>
            <a:ext cx="805111" cy="805111"/>
          </a:xfrm>
          <a:prstGeom prst="rect">
            <a:avLst/>
          </a:prstGeom>
        </p:spPr>
      </p:pic>
      <p:pic>
        <p:nvPicPr>
          <p:cNvPr id="69" name="Gràfic 68">
            <a:extLst>
              <a:ext uri="{FF2B5EF4-FFF2-40B4-BE49-F238E27FC236}">
                <a16:creationId xmlns:a16="http://schemas.microsoft.com/office/drawing/2014/main" id="{B8F9ADFF-EAEC-4E59-AC03-3E6851D81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18" y="3170432"/>
            <a:ext cx="762718" cy="762718"/>
          </a:xfrm>
          <a:prstGeom prst="rect">
            <a:avLst/>
          </a:prstGeom>
        </p:spPr>
      </p:pic>
      <p:pic>
        <p:nvPicPr>
          <p:cNvPr id="60" name="Graphic 4" descr="Atenció!">
            <a:extLst>
              <a:ext uri="{FF2B5EF4-FFF2-40B4-BE49-F238E27FC236}">
                <a16:creationId xmlns:a16="http://schemas.microsoft.com/office/drawing/2014/main" id="{DDCAD42A-BA21-4AB0-9991-D8C21D5EC0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61" name="TextBox 2">
            <a:extLst>
              <a:ext uri="{FF2B5EF4-FFF2-40B4-BE49-F238E27FC236}">
                <a16:creationId xmlns:a16="http://schemas.microsoft.com/office/drawing/2014/main" id="{880420DA-0F40-491D-91CF-C790CD9E2B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3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63889" y="2554365"/>
            <a:ext cx="0" cy="273630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06461" y="2564905"/>
            <a:ext cx="426557" cy="42655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4256999" y="2619348"/>
            <a:ext cx="5889316" cy="3093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Contracte </a:t>
            </a:r>
            <a:r>
              <a:rPr lang="ca-ES" sz="1350" dirty="0"/>
              <a:t>laboral de cada persona treballadora i </a:t>
            </a:r>
            <a:r>
              <a:rPr lang="ca-ES" sz="1350" b="1" dirty="0"/>
              <a:t>conveni </a:t>
            </a:r>
            <a:r>
              <a:rPr lang="ca-ES" sz="1350" dirty="0"/>
              <a:t>col·lectiu aplicable</a:t>
            </a:r>
          </a:p>
        </p:txBody>
      </p:sp>
      <p:pic>
        <p:nvPicPr>
          <p:cNvPr id="10" name="Gràfic 9">
            <a:extLst>
              <a:ext uri="{FF2B5EF4-FFF2-40B4-BE49-F238E27FC236}">
                <a16:creationId xmlns:a16="http://schemas.microsoft.com/office/drawing/2014/main" id="{90998721-94EA-4E22-A12A-37212099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24392" y="2463919"/>
            <a:ext cx="404688" cy="404688"/>
          </a:xfrm>
          <a:prstGeom prst="rect">
            <a:avLst/>
          </a:prstGeom>
        </p:spPr>
      </p:pic>
      <p:pic>
        <p:nvPicPr>
          <p:cNvPr id="76" name="Graphic 15">
            <a:extLst>
              <a:ext uri="{FF2B5EF4-FFF2-40B4-BE49-F238E27FC236}">
                <a16:creationId xmlns:a16="http://schemas.microsoft.com/office/drawing/2014/main" id="{401055D0-A257-46A7-B5BA-8769CA7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3742" y="3242277"/>
            <a:ext cx="426557" cy="426557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823639FC-9ECF-48D6-87FC-010EF4604D12}"/>
              </a:ext>
            </a:extLst>
          </p:cNvPr>
          <p:cNvSpPr txBox="1">
            <a:spLocks/>
          </p:cNvSpPr>
          <p:nvPr/>
        </p:nvSpPr>
        <p:spPr>
          <a:xfrm>
            <a:off x="4250298" y="3290289"/>
            <a:ext cx="6095444" cy="8224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Temporització mensual per cada any natural </a:t>
            </a:r>
            <a:r>
              <a:rPr lang="ca-ES" sz="1350" dirty="0"/>
              <a:t>de les hores imputades i les activitats realitzades pel personal. </a:t>
            </a:r>
            <a:r>
              <a:rPr lang="ca-ES" sz="1350" b="1" dirty="0"/>
              <a:t>Signat digitalment </a:t>
            </a:r>
            <a:r>
              <a:rPr lang="ca-ES" sz="1350" dirty="0"/>
              <a:t>per la persona representant legal i la persona treballadora</a:t>
            </a:r>
          </a:p>
        </p:txBody>
      </p:sp>
      <p:pic>
        <p:nvPicPr>
          <p:cNvPr id="11" name="Gràfic 10">
            <a:extLst>
              <a:ext uri="{FF2B5EF4-FFF2-40B4-BE49-F238E27FC236}">
                <a16:creationId xmlns:a16="http://schemas.microsoft.com/office/drawing/2014/main" id="{908FDAA7-1772-401A-9950-97DC9977F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34525" y="4304290"/>
            <a:ext cx="435962" cy="435962"/>
          </a:xfrm>
          <a:prstGeom prst="rect">
            <a:avLst/>
          </a:prstGeom>
        </p:spPr>
      </p:pic>
      <p:grpSp>
        <p:nvGrpSpPr>
          <p:cNvPr id="89" name="Group 20">
            <a:extLst>
              <a:ext uri="{FF2B5EF4-FFF2-40B4-BE49-F238E27FC236}">
                <a16:creationId xmlns:a16="http://schemas.microsoft.com/office/drawing/2014/main" id="{3BE21E86-22D8-4C87-87AF-C5846A1F5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77077" y="4042583"/>
            <a:ext cx="640792" cy="623248"/>
            <a:chOff x="731578" y="1599665"/>
            <a:chExt cx="1489108" cy="1448339"/>
          </a:xfrm>
        </p:grpSpPr>
        <p:grpSp>
          <p:nvGrpSpPr>
            <p:cNvPr id="90" name="Group 21">
              <a:extLst>
                <a:ext uri="{FF2B5EF4-FFF2-40B4-BE49-F238E27FC236}">
                  <a16:creationId xmlns:a16="http://schemas.microsoft.com/office/drawing/2014/main" id="{9E41FD10-160C-4707-A8E0-9D6F2060F864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8" name="Flowchart: Delay 23">
                <a:extLst>
                  <a:ext uri="{FF2B5EF4-FFF2-40B4-BE49-F238E27FC236}">
                    <a16:creationId xmlns:a16="http://schemas.microsoft.com/office/drawing/2014/main" id="{2A4A7592-9417-491D-BFA2-E58D11F1F488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9" name="Group 24">
                <a:extLst>
                  <a:ext uri="{FF2B5EF4-FFF2-40B4-BE49-F238E27FC236}">
                    <a16:creationId xmlns:a16="http://schemas.microsoft.com/office/drawing/2014/main" id="{D1B3B4A8-ABCC-4F9A-93A7-942C1F2C123A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10" name="Freeform: Shape 25">
                  <a:extLst>
                    <a:ext uri="{FF2B5EF4-FFF2-40B4-BE49-F238E27FC236}">
                      <a16:creationId xmlns:a16="http://schemas.microsoft.com/office/drawing/2014/main" id="{8F57BA8E-CBA8-400E-9E4C-36491A1EDF78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11" name="Freeform: Shape 27">
                  <a:extLst>
                    <a:ext uri="{FF2B5EF4-FFF2-40B4-BE49-F238E27FC236}">
                      <a16:creationId xmlns:a16="http://schemas.microsoft.com/office/drawing/2014/main" id="{916DA877-0607-4817-BC64-1957CA3A0AAE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12" name="Freeform: Shape 28">
                  <a:extLst>
                    <a:ext uri="{FF2B5EF4-FFF2-40B4-BE49-F238E27FC236}">
                      <a16:creationId xmlns:a16="http://schemas.microsoft.com/office/drawing/2014/main" id="{A7FD2A5C-4B92-4A87-B5D4-69D0BAC95733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13" name="Freeform: Shape 29">
                  <a:extLst>
                    <a:ext uri="{FF2B5EF4-FFF2-40B4-BE49-F238E27FC236}">
                      <a16:creationId xmlns:a16="http://schemas.microsoft.com/office/drawing/2014/main" id="{890B50FF-C23C-4BA5-9B3B-F604B53374D7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91" name="Graphic 49" descr="Employee badge">
              <a:extLst>
                <a:ext uri="{FF2B5EF4-FFF2-40B4-BE49-F238E27FC236}">
                  <a16:creationId xmlns:a16="http://schemas.microsoft.com/office/drawing/2014/main" id="{E43EFB0D-A1B7-48F9-A209-7F24BD5B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125" name="Graphic 66">
            <a:extLst>
              <a:ext uri="{FF2B5EF4-FFF2-40B4-BE49-F238E27FC236}">
                <a16:creationId xmlns:a16="http://schemas.microsoft.com/office/drawing/2014/main" id="{C8BCD743-566A-46B2-BB0E-D2DBFC30B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flipH="1">
            <a:off x="6162084" y="4200714"/>
            <a:ext cx="367615" cy="394994"/>
          </a:xfrm>
          <a:prstGeom prst="rect">
            <a:avLst/>
          </a:prstGeom>
        </p:spPr>
      </p:pic>
      <p:pic>
        <p:nvPicPr>
          <p:cNvPr id="123" name="Graphic 51">
            <a:extLst>
              <a:ext uri="{FF2B5EF4-FFF2-40B4-BE49-F238E27FC236}">
                <a16:creationId xmlns:a16="http://schemas.microsoft.com/office/drawing/2014/main" id="{5421B2AE-40EE-44C7-83CE-AA482892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35998" y="4197621"/>
            <a:ext cx="574575" cy="574575"/>
          </a:xfrm>
          <a:prstGeom prst="rect">
            <a:avLst/>
          </a:prstGeom>
        </p:spPr>
      </p:pic>
      <p:pic>
        <p:nvPicPr>
          <p:cNvPr id="124" name="Graphic 66">
            <a:extLst>
              <a:ext uri="{FF2B5EF4-FFF2-40B4-BE49-F238E27FC236}">
                <a16:creationId xmlns:a16="http://schemas.microsoft.com/office/drawing/2014/main" id="{E5F4EE0A-9663-4650-8BB6-341A73E66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00481" y="4193870"/>
            <a:ext cx="394994" cy="394994"/>
          </a:xfrm>
          <a:prstGeom prst="rect">
            <a:avLst/>
          </a:prstGeom>
        </p:spPr>
      </p:pic>
      <p:grpSp>
        <p:nvGrpSpPr>
          <p:cNvPr id="114" name="Group 140">
            <a:extLst>
              <a:ext uri="{FF2B5EF4-FFF2-40B4-BE49-F238E27FC236}">
                <a16:creationId xmlns:a16="http://schemas.microsoft.com/office/drawing/2014/main" id="{A4E617CB-4145-4004-8DD7-C3BFF68B8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40291" y="4035288"/>
            <a:ext cx="657920" cy="623967"/>
            <a:chOff x="735739" y="1599665"/>
            <a:chExt cx="1527152" cy="1448339"/>
          </a:xfrm>
        </p:grpSpPr>
        <p:grpSp>
          <p:nvGrpSpPr>
            <p:cNvPr id="115" name="Group 141">
              <a:extLst>
                <a:ext uri="{FF2B5EF4-FFF2-40B4-BE49-F238E27FC236}">
                  <a16:creationId xmlns:a16="http://schemas.microsoft.com/office/drawing/2014/main" id="{57714B33-7987-4BD9-B36F-EECA47D542AB}"/>
                </a:ext>
              </a:extLst>
            </p:cNvPr>
            <p:cNvGrpSpPr/>
            <p:nvPr/>
          </p:nvGrpSpPr>
          <p:grpSpPr>
            <a:xfrm>
              <a:off x="735739" y="1599665"/>
              <a:ext cx="1527152" cy="1448339"/>
              <a:chOff x="735739" y="1599665"/>
              <a:chExt cx="1527152" cy="1448339"/>
            </a:xfrm>
          </p:grpSpPr>
          <p:sp>
            <p:nvSpPr>
              <p:cNvPr id="117" name="Flowchart: Delay 143">
                <a:extLst>
                  <a:ext uri="{FF2B5EF4-FFF2-40B4-BE49-F238E27FC236}">
                    <a16:creationId xmlns:a16="http://schemas.microsoft.com/office/drawing/2014/main" id="{FC151F4F-9661-4C09-AC89-6847876FD942}"/>
                  </a:ext>
                </a:extLst>
              </p:cNvPr>
              <p:cNvSpPr/>
              <p:nvPr/>
            </p:nvSpPr>
            <p:spPr>
              <a:xfrm rot="16200000">
                <a:off x="1166393" y="1951503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18" name="Group 144">
                <a:extLst>
                  <a:ext uri="{FF2B5EF4-FFF2-40B4-BE49-F238E27FC236}">
                    <a16:creationId xmlns:a16="http://schemas.microsoft.com/office/drawing/2014/main" id="{35571AFF-6475-45B8-9F20-A1E5D862DC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19" name="Freeform: Shape 145">
                  <a:extLst>
                    <a:ext uri="{FF2B5EF4-FFF2-40B4-BE49-F238E27FC236}">
                      <a16:creationId xmlns:a16="http://schemas.microsoft.com/office/drawing/2014/main" id="{4BE9647D-6181-409A-B742-8390D45EB345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0" name="Freeform: Shape 146">
                  <a:extLst>
                    <a:ext uri="{FF2B5EF4-FFF2-40B4-BE49-F238E27FC236}">
                      <a16:creationId xmlns:a16="http://schemas.microsoft.com/office/drawing/2014/main" id="{875EE7C1-D48F-4E48-8E45-D801BBFB3926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1" name="Freeform: Shape 147">
                  <a:extLst>
                    <a:ext uri="{FF2B5EF4-FFF2-40B4-BE49-F238E27FC236}">
                      <a16:creationId xmlns:a16="http://schemas.microsoft.com/office/drawing/2014/main" id="{C2422A8F-25FC-4DB3-9909-AFABE25C9215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2" name="Freeform: Shape 148">
                  <a:extLst>
                    <a:ext uri="{FF2B5EF4-FFF2-40B4-BE49-F238E27FC236}">
                      <a16:creationId xmlns:a16="http://schemas.microsoft.com/office/drawing/2014/main" id="{4EACBF87-AE5D-4ACA-94EA-526B86A6E197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16" name="Graphic 142" descr="Employee badge">
              <a:extLst>
                <a:ext uri="{FF2B5EF4-FFF2-40B4-BE49-F238E27FC236}">
                  <a16:creationId xmlns:a16="http://schemas.microsoft.com/office/drawing/2014/main" id="{4D310C15-96BA-4A8B-BF6B-DE5B33865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830666" y="2719419"/>
              <a:ext cx="272079" cy="258019"/>
            </a:xfrm>
            <a:prstGeom prst="rect">
              <a:avLst/>
            </a:prstGeom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1FEC4C5-4F85-4515-A8ED-097AEC4E2B4B}"/>
              </a:ext>
            </a:extLst>
          </p:cNvPr>
          <p:cNvSpPr txBox="1"/>
          <p:nvPr/>
        </p:nvSpPr>
        <p:spPr>
          <a:xfrm>
            <a:off x="8080396" y="4334948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85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B367A87-F6E2-46A1-A5FC-585AC26BB386}"/>
              </a:ext>
            </a:extLst>
          </p:cNvPr>
          <p:cNvGrpSpPr>
            <a:grpSpLocks noChangeAspect="1"/>
          </p:cNvGrpSpPr>
          <p:nvPr/>
        </p:nvGrpSpPr>
        <p:grpSpPr>
          <a:xfrm>
            <a:off x="7785933" y="4312453"/>
            <a:ext cx="308142" cy="308142"/>
            <a:chOff x="9381248" y="3637015"/>
            <a:chExt cx="684000" cy="684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EF4D2E3-6136-4D31-A1CC-FBCA7FFF1A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88" name="Graphic 66" descr="Link">
              <a:hlinkClick r:id="rId26"/>
              <a:extLst>
                <a:ext uri="{FF2B5EF4-FFF2-40B4-BE49-F238E27FC236}">
                  <a16:creationId xmlns:a16="http://schemas.microsoft.com/office/drawing/2014/main" id="{6D82D8BD-2800-4B1C-985E-74AF818DE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7" name="Graphic 11">
            <a:extLst>
              <a:ext uri="{FF2B5EF4-FFF2-40B4-BE49-F238E27FC236}">
                <a16:creationId xmlns:a16="http://schemas.microsoft.com/office/drawing/2014/main" id="{AB8550ED-69B4-4AD7-849E-748E987E3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68993" y="4864112"/>
            <a:ext cx="426557" cy="426557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8CB67F8-C5CB-4F21-9E9B-F86EC1E8C779}"/>
              </a:ext>
            </a:extLst>
          </p:cNvPr>
          <p:cNvSpPr txBox="1">
            <a:spLocks/>
          </p:cNvSpPr>
          <p:nvPr/>
        </p:nvSpPr>
        <p:spPr>
          <a:xfrm>
            <a:off x="4343029" y="4915448"/>
            <a:ext cx="6452228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Model d’Excel disponible de càlcul de despeses de personal</a:t>
            </a:r>
            <a:r>
              <a:rPr lang="ca-ES" sz="1350" dirty="0"/>
              <a:t>. </a:t>
            </a:r>
            <a:r>
              <a:rPr lang="ca-ES" sz="1350" dirty="0">
                <a:hlinkClick r:id="rId27" action="ppaction://hlinksldjump"/>
              </a:rPr>
              <a:t>Veure secció específica</a:t>
            </a:r>
            <a:endParaRPr lang="ca-ES" sz="1350" dirty="0"/>
          </a:p>
        </p:txBody>
      </p:sp>
      <p:pic>
        <p:nvPicPr>
          <p:cNvPr id="70" name="Graphic 49">
            <a:extLst>
              <a:ext uri="{FF2B5EF4-FFF2-40B4-BE49-F238E27FC236}">
                <a16:creationId xmlns:a16="http://schemas.microsoft.com/office/drawing/2014/main" id="{C18D6144-5EBA-4EAF-9074-8E2CDD905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4981322" y="5303701"/>
            <a:ext cx="435786" cy="435786"/>
          </a:xfrm>
          <a:prstGeom prst="rect">
            <a:avLst/>
          </a:prstGeom>
        </p:spPr>
      </p:pic>
      <p:sp>
        <p:nvSpPr>
          <p:cNvPr id="72" name="Rectangle: Rounded Corners 52">
            <a:extLst>
              <a:ext uri="{FF2B5EF4-FFF2-40B4-BE49-F238E27FC236}">
                <a16:creationId xmlns:a16="http://schemas.microsoft.com/office/drawing/2014/main" id="{E3B69BA4-CDAE-47E7-9768-D234E291F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337" y="5250048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98" name="TextBox 79">
            <a:extLst>
              <a:ext uri="{FF2B5EF4-FFF2-40B4-BE49-F238E27FC236}">
                <a16:creationId xmlns:a16="http://schemas.microsoft.com/office/drawing/2014/main" id="{459FA907-D633-402E-93EA-9172279480DF}"/>
              </a:ext>
            </a:extLst>
          </p:cNvPr>
          <p:cNvSpPr txBox="1"/>
          <p:nvPr/>
        </p:nvSpPr>
        <p:spPr>
          <a:xfrm>
            <a:off x="5886853" y="5391607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94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468C699E-A106-4FDC-A8BE-F0FAB0DD168B}"/>
              </a:ext>
            </a:extLst>
          </p:cNvPr>
          <p:cNvGrpSpPr>
            <a:grpSpLocks noChangeAspect="1"/>
          </p:cNvGrpSpPr>
          <p:nvPr/>
        </p:nvGrpSpPr>
        <p:grpSpPr>
          <a:xfrm>
            <a:off x="5611024" y="5367191"/>
            <a:ext cx="308142" cy="308142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6509F87-623F-4DF3-9B03-5F20D70D3B0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96" name="Graphic 66" descr="Link">
              <a:hlinkClick r:id="rId30"/>
              <a:extLst>
                <a:ext uri="{FF2B5EF4-FFF2-40B4-BE49-F238E27FC236}">
                  <a16:creationId xmlns:a16="http://schemas.microsoft.com/office/drawing/2014/main" id="{1B47029F-4B39-4CBE-803E-3DC990CA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31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0A8C6DA8-15C6-40D6-818C-B06CB255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24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7FA3A58E-BB64-42E7-A5F0-0C328DA9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4905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9C8AE09-B5FC-48EC-B1AC-610C467B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909CE691-E4B5-461C-BA82-4F4BE36D321D}"/>
              </a:ext>
            </a:extLst>
          </p:cNvPr>
          <p:cNvSpPr txBox="1"/>
          <p:nvPr/>
        </p:nvSpPr>
        <p:spPr>
          <a:xfrm>
            <a:off x="716107" y="1850262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Mobilitat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19087" y="1289838"/>
            <a:ext cx="337250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i 13.7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2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3" name="Graphic 5">
            <a:extLst>
              <a:ext uri="{FF2B5EF4-FFF2-40B4-BE49-F238E27FC236}">
                <a16:creationId xmlns:a16="http://schemas.microsoft.com/office/drawing/2014/main" id="{AF1BD01C-2675-4C17-8FE0-B7A11E396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39" name="Gràfic 38">
            <a:extLst>
              <a:ext uri="{FF2B5EF4-FFF2-40B4-BE49-F238E27FC236}">
                <a16:creationId xmlns:a16="http://schemas.microsoft.com/office/drawing/2014/main" id="{DCD92F94-6910-4684-B9E1-B5B5CBE23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534" y="2691130"/>
            <a:ext cx="575800" cy="575800"/>
          </a:xfrm>
          <a:prstGeom prst="rect">
            <a:avLst/>
          </a:prstGeom>
        </p:spPr>
      </p:pic>
      <p:pic>
        <p:nvPicPr>
          <p:cNvPr id="40" name="Gràfic 39">
            <a:extLst>
              <a:ext uri="{FF2B5EF4-FFF2-40B4-BE49-F238E27FC236}">
                <a16:creationId xmlns:a16="http://schemas.microsoft.com/office/drawing/2014/main" id="{771DD9E9-A9CF-4384-AE6A-C70CF5D8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82296" y="3038388"/>
            <a:ext cx="608318" cy="608318"/>
          </a:xfrm>
          <a:prstGeom prst="rect">
            <a:avLst/>
          </a:prstGeom>
        </p:spPr>
      </p:pic>
      <p:pic>
        <p:nvPicPr>
          <p:cNvPr id="41" name="Gràfic 40">
            <a:extLst>
              <a:ext uri="{FF2B5EF4-FFF2-40B4-BE49-F238E27FC236}">
                <a16:creationId xmlns:a16="http://schemas.microsoft.com/office/drawing/2014/main" id="{CF18E327-2688-4B66-90EF-2D4316B9F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87301" y="3421686"/>
            <a:ext cx="511464" cy="511464"/>
          </a:xfrm>
          <a:prstGeom prst="rect">
            <a:avLst/>
          </a:prstGeom>
        </p:spPr>
      </p:pic>
      <p:pic>
        <p:nvPicPr>
          <p:cNvPr id="28" name="Graphic 4" descr="Atenció!">
            <a:extLst>
              <a:ext uri="{FF2B5EF4-FFF2-40B4-BE49-F238E27FC236}">
                <a16:creationId xmlns:a16="http://schemas.microsoft.com/office/drawing/2014/main" id="{C200A90C-F7C0-48ED-8E38-033B2EADF2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5426A805-4862-4EF4-823A-F9301B52A4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5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436903" y="2429315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94494" y="2454133"/>
            <a:ext cx="426557" cy="426557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D23F007-00DC-4787-8D1B-50559E862AA7}"/>
              </a:ext>
            </a:extLst>
          </p:cNvPr>
          <p:cNvSpPr txBox="1">
            <a:spLocks/>
          </p:cNvSpPr>
          <p:nvPr/>
        </p:nvSpPr>
        <p:spPr>
          <a:xfrm>
            <a:off x="4217443" y="2477108"/>
            <a:ext cx="6143406" cy="10525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Desplaçament</a:t>
            </a:r>
          </a:p>
          <a:p>
            <a:pPr algn="just"/>
            <a:r>
              <a:rPr lang="ca-ES" sz="1350" b="1" dirty="0"/>
              <a:t>Bitllets </a:t>
            </a:r>
            <a:r>
              <a:rPr lang="ca-ES" sz="1350" dirty="0"/>
              <a:t>originals o electrònics </a:t>
            </a:r>
            <a:r>
              <a:rPr lang="ca-ES" sz="1350" b="1" dirty="0"/>
              <a:t>i targes d’embarcament o confirmació electrònica </a:t>
            </a:r>
            <a:r>
              <a:rPr lang="ca-ES" sz="1350" dirty="0"/>
              <a:t>de la compra</a:t>
            </a:r>
          </a:p>
        </p:txBody>
      </p:sp>
      <p:pic>
        <p:nvPicPr>
          <p:cNvPr id="76" name="Graphic 11">
            <a:extLst>
              <a:ext uri="{FF2B5EF4-FFF2-40B4-BE49-F238E27FC236}">
                <a16:creationId xmlns:a16="http://schemas.microsoft.com/office/drawing/2014/main" id="{CCE683B6-19DB-4672-BDB7-5A1566A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94494" y="3432438"/>
            <a:ext cx="426557" cy="426557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9E7ECAF-987B-4BBA-AD00-A280C036EA1C}"/>
              </a:ext>
            </a:extLst>
          </p:cNvPr>
          <p:cNvSpPr txBox="1">
            <a:spLocks/>
          </p:cNvSpPr>
          <p:nvPr/>
        </p:nvSpPr>
        <p:spPr>
          <a:xfrm>
            <a:off x="4239663" y="3483668"/>
            <a:ext cx="6143406" cy="105250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Allotjament</a:t>
            </a:r>
          </a:p>
          <a:p>
            <a:pPr algn="just"/>
            <a:r>
              <a:rPr lang="ca-ES" sz="1350" b="1" dirty="0"/>
              <a:t>Factures d’hotel</a:t>
            </a:r>
            <a:r>
              <a:rPr lang="ca-ES" sz="1350" dirty="0"/>
              <a:t> amb el nom de la persona hostatjada i dates d’estada</a:t>
            </a:r>
            <a:r>
              <a:rPr lang="ca-ES" sz="1350" b="1" dirty="0"/>
              <a:t> o factura de l’agència de viatges </a:t>
            </a:r>
            <a:r>
              <a:rPr lang="ca-ES" sz="1350" dirty="0"/>
              <a:t>amb un certificat on hi consti el nom complet de la persona, les dates i el detall dels hotels on ha estat </a:t>
            </a:r>
          </a:p>
        </p:txBody>
      </p:sp>
      <p:pic>
        <p:nvPicPr>
          <p:cNvPr id="62" name="Graphic 11">
            <a:extLst>
              <a:ext uri="{FF2B5EF4-FFF2-40B4-BE49-F238E27FC236}">
                <a16:creationId xmlns:a16="http://schemas.microsoft.com/office/drawing/2014/main" id="{647E3B92-8313-4B52-9FB2-A99E4C4CD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71277" y="4712842"/>
            <a:ext cx="426557" cy="426557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03FCFCB7-0EB3-4117-856C-D901AD5898A9}"/>
              </a:ext>
            </a:extLst>
          </p:cNvPr>
          <p:cNvSpPr txBox="1">
            <a:spLocks/>
          </p:cNvSpPr>
          <p:nvPr/>
        </p:nvSpPr>
        <p:spPr>
          <a:xfrm>
            <a:off x="4274823" y="4735253"/>
            <a:ext cx="614340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8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63" name="Group 52">
            <a:extLst>
              <a:ext uri="{FF2B5EF4-FFF2-40B4-BE49-F238E27FC236}">
                <a16:creationId xmlns:a16="http://schemas.microsoft.com/office/drawing/2014/main" id="{9605A605-DD1F-43B6-BD5E-388A4B22F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30036" y="4584698"/>
            <a:ext cx="410055" cy="429057"/>
            <a:chOff x="-94408" y="2761858"/>
            <a:chExt cx="1488797" cy="1488797"/>
          </a:xfrm>
        </p:grpSpPr>
        <p:sp>
          <p:nvSpPr>
            <p:cNvPr id="64" name="Rectangle: Rounded Corners 53">
              <a:extLst>
                <a:ext uri="{FF2B5EF4-FFF2-40B4-BE49-F238E27FC236}">
                  <a16:creationId xmlns:a16="http://schemas.microsoft.com/office/drawing/2014/main" id="{8860CC81-60D0-48B4-8A8D-63C61A4039B9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54" descr="Clipboard Mixed with solid fill">
              <a:extLst>
                <a:ext uri="{FF2B5EF4-FFF2-40B4-BE49-F238E27FC236}">
                  <a16:creationId xmlns:a16="http://schemas.microsoft.com/office/drawing/2014/main" id="{8A634699-459D-4DE4-8EC3-3C079A97F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21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39093" y="5617140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3017AA73-CEAA-467B-99B4-20F62AA8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25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91EBE5E-39C6-46A6-8F8B-A42D089E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8239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C76EE9E-7E08-4590-A47F-DA4DBE6D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19087" y="1289838"/>
            <a:ext cx="314659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i 13.7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2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4" name="TextBox 7">
            <a:extLst>
              <a:ext uri="{FF2B5EF4-FFF2-40B4-BE49-F238E27FC236}">
                <a16:creationId xmlns:a16="http://schemas.microsoft.com/office/drawing/2014/main" id="{909CE691-E4B5-461C-BA82-4F4BE36D321D}"/>
              </a:ext>
            </a:extLst>
          </p:cNvPr>
          <p:cNvSpPr txBox="1"/>
          <p:nvPr/>
        </p:nvSpPr>
        <p:spPr>
          <a:xfrm>
            <a:off x="716107" y="1815707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Mobilitat</a:t>
            </a:r>
          </a:p>
        </p:txBody>
      </p:sp>
      <p:pic>
        <p:nvPicPr>
          <p:cNvPr id="24" name="Graphic 5">
            <a:extLst>
              <a:ext uri="{FF2B5EF4-FFF2-40B4-BE49-F238E27FC236}">
                <a16:creationId xmlns:a16="http://schemas.microsoft.com/office/drawing/2014/main" id="{14A5C569-0EC1-4116-B605-63CBEC93C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39" name="Gràfic 38">
            <a:extLst>
              <a:ext uri="{FF2B5EF4-FFF2-40B4-BE49-F238E27FC236}">
                <a16:creationId xmlns:a16="http://schemas.microsoft.com/office/drawing/2014/main" id="{DCD92F94-6910-4684-B9E1-B5B5CBE23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263" y="2636950"/>
            <a:ext cx="575800" cy="575800"/>
          </a:xfrm>
          <a:prstGeom prst="rect">
            <a:avLst/>
          </a:prstGeom>
        </p:spPr>
      </p:pic>
      <p:pic>
        <p:nvPicPr>
          <p:cNvPr id="40" name="Gràfic 39">
            <a:extLst>
              <a:ext uri="{FF2B5EF4-FFF2-40B4-BE49-F238E27FC236}">
                <a16:creationId xmlns:a16="http://schemas.microsoft.com/office/drawing/2014/main" id="{771DD9E9-A9CF-4384-AE6A-C70CF5D8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13025" y="2984208"/>
            <a:ext cx="608318" cy="608318"/>
          </a:xfrm>
          <a:prstGeom prst="rect">
            <a:avLst/>
          </a:prstGeom>
        </p:spPr>
      </p:pic>
      <p:pic>
        <p:nvPicPr>
          <p:cNvPr id="41" name="Gràfic 40">
            <a:extLst>
              <a:ext uri="{FF2B5EF4-FFF2-40B4-BE49-F238E27FC236}">
                <a16:creationId xmlns:a16="http://schemas.microsoft.com/office/drawing/2014/main" id="{CF18E327-2688-4B66-90EF-2D4316B9F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18030" y="3367506"/>
            <a:ext cx="511464" cy="511464"/>
          </a:xfrm>
          <a:prstGeom prst="rect">
            <a:avLst/>
          </a:prstGeom>
        </p:spPr>
      </p:pic>
      <p:pic>
        <p:nvPicPr>
          <p:cNvPr id="21" name="Graphic 4" descr="Atenció!">
            <a:extLst>
              <a:ext uri="{FF2B5EF4-FFF2-40B4-BE49-F238E27FC236}">
                <a16:creationId xmlns:a16="http://schemas.microsoft.com/office/drawing/2014/main" id="{6C871064-DB43-44DE-A01E-3075B8562D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A52EDC52-F35E-4DAB-97A2-97BE1FC0B3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5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446132" y="2489136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18292" y="2488082"/>
            <a:ext cx="426557" cy="426557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64D2046-9BBC-46C6-95EB-32D5F9B2C3B0}"/>
              </a:ext>
            </a:extLst>
          </p:cNvPr>
          <p:cNvSpPr txBox="1">
            <a:spLocks/>
          </p:cNvSpPr>
          <p:nvPr/>
        </p:nvSpPr>
        <p:spPr>
          <a:xfrm>
            <a:off x="4284298" y="2484345"/>
            <a:ext cx="6236096" cy="20981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Documents probatoris de les activitats</a:t>
            </a:r>
          </a:p>
          <a:p>
            <a:pPr>
              <a:buFontTx/>
              <a:buChar char="-"/>
            </a:pPr>
            <a:r>
              <a:rPr lang="ca-ES" sz="1350" u="sng" dirty="0"/>
              <a:t>Viatges</a:t>
            </a:r>
            <a:endParaRPr lang="ca-ES" sz="1350" u="sng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ca-ES" sz="1350" dirty="0">
                <a:sym typeface="Wingdings" panose="05000000000000000000" pitchFamily="2" charset="2"/>
              </a:rPr>
              <a:t>Explicació del viatge amb el projecte (a la memòria tècnica) i demostració de la vinculació de les persones que viatgen amb l’empresa (RNT o nòmina)</a:t>
            </a:r>
          </a:p>
          <a:p>
            <a:pPr>
              <a:buFontTx/>
              <a:buChar char="-"/>
            </a:pPr>
            <a:r>
              <a:rPr lang="ca-ES" sz="1350" u="sng" dirty="0">
                <a:sym typeface="Wingdings" panose="05000000000000000000" pitchFamily="2" charset="2"/>
              </a:rPr>
              <a:t>Assistència a fires</a:t>
            </a:r>
          </a:p>
          <a:p>
            <a:pPr lvl="1">
              <a:buFontTx/>
              <a:buChar char="-"/>
            </a:pPr>
            <a:r>
              <a:rPr lang="ca-ES" sz="1350" dirty="0">
                <a:sym typeface="Wingdings" panose="05000000000000000000" pitchFamily="2" charset="2"/>
              </a:rPr>
              <a:t>Memòria explicativa de la participació a la fira i documentació demostrativa com fotografies, catàlegs o programa</a:t>
            </a:r>
          </a:p>
        </p:txBody>
      </p:sp>
      <p:pic>
        <p:nvPicPr>
          <p:cNvPr id="97" name="Graphic 79">
            <a:hlinkClick r:id="rId18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AB8FB4E8-9802-433F-94AD-9C0A07E7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26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4EC9B1E-8817-4E55-8C48-72FD8911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56860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D985052A-0B81-44F6-8F70-BEB5355E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Justificació - Documentació</a:t>
            </a:r>
          </a:p>
        </p:txBody>
      </p:sp>
      <p:sp>
        <p:nvSpPr>
          <p:cNvPr id="35" name="Rectangle: Rounded Corners 129">
            <a:extLst>
              <a:ext uri="{FF2B5EF4-FFF2-40B4-BE49-F238E27FC236}">
                <a16:creationId xmlns:a16="http://schemas.microsoft.com/office/drawing/2014/main" id="{5D0E95FD-E808-4ECC-9E59-DF7BBF37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433" y="219891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03C9A590-EFA1-4FF1-AAC3-FFF48A3D1856}"/>
              </a:ext>
            </a:extLst>
          </p:cNvPr>
          <p:cNvSpPr txBox="1"/>
          <p:nvPr/>
        </p:nvSpPr>
        <p:spPr>
          <a:xfrm>
            <a:off x="3662678" y="3181290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SERVEIS I DESPESES EXTERNES</a:t>
            </a:r>
          </a:p>
        </p:txBody>
      </p:sp>
      <p:sp>
        <p:nvSpPr>
          <p:cNvPr id="38" name="Rectangle: Rounded Corners 129">
            <a:extLst>
              <a:ext uri="{FF2B5EF4-FFF2-40B4-BE49-F238E27FC236}">
                <a16:creationId xmlns:a16="http://schemas.microsoft.com/office/drawing/2014/main" id="{9C480CC8-7946-4B38-8B23-FE8608C9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7225" y="220559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48" name="TextBox 66">
            <a:extLst>
              <a:ext uri="{FF2B5EF4-FFF2-40B4-BE49-F238E27FC236}">
                <a16:creationId xmlns:a16="http://schemas.microsoft.com/office/drawing/2014/main" id="{D45B5280-2040-4822-BCCB-4DE2918CD87F}"/>
              </a:ext>
            </a:extLst>
          </p:cNvPr>
          <p:cNvSpPr txBox="1"/>
          <p:nvPr/>
        </p:nvSpPr>
        <p:spPr>
          <a:xfrm>
            <a:off x="5387184" y="3308810"/>
            <a:ext cx="174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HORES DEL PERSONAL</a:t>
            </a:r>
          </a:p>
        </p:txBody>
      </p:sp>
      <p:sp>
        <p:nvSpPr>
          <p:cNvPr id="49" name="Rectangle: Rounded Corners 129">
            <a:extLst>
              <a:ext uri="{FF2B5EF4-FFF2-40B4-BE49-F238E27FC236}">
                <a16:creationId xmlns:a16="http://schemas.microsoft.com/office/drawing/2014/main" id="{9C086311-CD96-4A62-B604-CE18CEB19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3802" y="213714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F7DEFC18-94DD-4FAB-A21F-34735F0DA893}"/>
              </a:ext>
            </a:extLst>
          </p:cNvPr>
          <p:cNvSpPr txBox="1"/>
          <p:nvPr/>
        </p:nvSpPr>
        <p:spPr>
          <a:xfrm>
            <a:off x="7677803" y="3303438"/>
            <a:ext cx="10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MOBILITAT</a:t>
            </a:r>
          </a:p>
        </p:txBody>
      </p:sp>
      <p:pic>
        <p:nvPicPr>
          <p:cNvPr id="72" name="Graphic 4" descr="Atenció!">
            <a:extLst>
              <a:ext uri="{FF2B5EF4-FFF2-40B4-BE49-F238E27FC236}">
                <a16:creationId xmlns:a16="http://schemas.microsoft.com/office/drawing/2014/main" id="{D7F1BDA3-FEB1-4A0C-9E94-418529343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665" y="4037124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F6A1A26B-301F-43D8-886E-9A9B8E6AF045}"/>
              </a:ext>
            </a:extLst>
          </p:cNvPr>
          <p:cNvSpPr txBox="1"/>
          <p:nvPr/>
        </p:nvSpPr>
        <p:spPr>
          <a:xfrm>
            <a:off x="3578917" y="4054070"/>
            <a:ext cx="59949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Adjuntar-ho tota la documentació justificativa en un únic document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, </a:t>
            </a:r>
            <a:r>
              <a:rPr lang="ca-ES" sz="1350" dirty="0" err="1">
                <a:solidFill>
                  <a:srgbClr val="FF0000"/>
                </a:solidFill>
              </a:rPr>
              <a:t>zip</a:t>
            </a:r>
            <a:r>
              <a:rPr lang="ca-ES" sz="1350" dirty="0">
                <a:solidFill>
                  <a:srgbClr val="FF0000"/>
                </a:solidFill>
              </a:rPr>
              <a:t> o rar</a:t>
            </a:r>
          </a:p>
        </p:txBody>
      </p:sp>
      <p:pic>
        <p:nvPicPr>
          <p:cNvPr id="9" name="Gràfic 8">
            <a:extLst>
              <a:ext uri="{FF2B5EF4-FFF2-40B4-BE49-F238E27FC236}">
                <a16:creationId xmlns:a16="http://schemas.microsoft.com/office/drawing/2014/main" id="{CC01DB7F-2E51-4FE2-8860-8A9A2B46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8649" y="4960330"/>
            <a:ext cx="507832" cy="507832"/>
          </a:xfrm>
          <a:prstGeom prst="rect">
            <a:avLst/>
          </a:prstGeom>
        </p:spPr>
      </p:pic>
      <p:grpSp>
        <p:nvGrpSpPr>
          <p:cNvPr id="65" name="Group 52">
            <a:extLst>
              <a:ext uri="{FF2B5EF4-FFF2-40B4-BE49-F238E27FC236}">
                <a16:creationId xmlns:a16="http://schemas.microsoft.com/office/drawing/2014/main" id="{2D972C9F-4C97-4E79-A41F-74C8F5EA2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4499" y="4925417"/>
            <a:ext cx="540130" cy="560221"/>
            <a:chOff x="-94408" y="2761858"/>
            <a:chExt cx="1488797" cy="1488797"/>
          </a:xfrm>
        </p:grpSpPr>
        <p:sp>
          <p:nvSpPr>
            <p:cNvPr id="66" name="Rectangle: Rounded Corners 53">
              <a:extLst>
                <a:ext uri="{FF2B5EF4-FFF2-40B4-BE49-F238E27FC236}">
                  <a16:creationId xmlns:a16="http://schemas.microsoft.com/office/drawing/2014/main" id="{9E720A3F-C803-4DB4-9250-76045C1339B0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7" name="Graphic 54" descr="Clipboard Mixed with solid fill">
              <a:extLst>
                <a:ext uri="{FF2B5EF4-FFF2-40B4-BE49-F238E27FC236}">
                  <a16:creationId xmlns:a16="http://schemas.microsoft.com/office/drawing/2014/main" id="{E936C70E-4492-4B6E-929D-1F1777F6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89" name="Graphic 5">
            <a:extLst>
              <a:ext uri="{FF2B5EF4-FFF2-40B4-BE49-F238E27FC236}">
                <a16:creationId xmlns:a16="http://schemas.microsoft.com/office/drawing/2014/main" id="{92161975-C00B-4575-A946-FA285D4F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48588" y="5008344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C0FC47B5-3578-41F4-9424-77DD098F7F77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91" name="Freeform: Shape 50">
              <a:extLst>
                <a:ext uri="{FF2B5EF4-FFF2-40B4-BE49-F238E27FC236}">
                  <a16:creationId xmlns:a16="http://schemas.microsoft.com/office/drawing/2014/main" id="{543F8FDB-BB84-42FB-A95F-C3113FFB3E37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70" name="Gràfic 69">
            <a:extLst>
              <a:ext uri="{FF2B5EF4-FFF2-40B4-BE49-F238E27FC236}">
                <a16:creationId xmlns:a16="http://schemas.microsoft.com/office/drawing/2014/main" id="{77E29333-FC84-40E6-9F4D-772D98F84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3324" y="4960330"/>
            <a:ext cx="507832" cy="507832"/>
          </a:xfrm>
          <a:prstGeom prst="rect">
            <a:avLst/>
          </a:prstGeom>
        </p:spPr>
      </p:pic>
      <p:pic>
        <p:nvPicPr>
          <p:cNvPr id="56" name="Graphic 65">
            <a:extLst>
              <a:ext uri="{FF2B5EF4-FFF2-40B4-BE49-F238E27FC236}">
                <a16:creationId xmlns:a16="http://schemas.microsoft.com/office/drawing/2014/main" id="{CE42F361-550A-4218-AA6E-6FDC2D4C8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4668" y="4955652"/>
            <a:ext cx="517867" cy="517867"/>
          </a:xfrm>
          <a:prstGeom prst="rect">
            <a:avLst/>
          </a:prstGeom>
        </p:spPr>
      </p:pic>
      <p:pic>
        <p:nvPicPr>
          <p:cNvPr id="37" name="Gràfic 36">
            <a:extLst>
              <a:ext uri="{FF2B5EF4-FFF2-40B4-BE49-F238E27FC236}">
                <a16:creationId xmlns:a16="http://schemas.microsoft.com/office/drawing/2014/main" id="{7AE4E233-630D-4CCB-A49D-5C9CBE396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89492" y="2180790"/>
            <a:ext cx="914400" cy="914400"/>
          </a:xfrm>
          <a:prstGeom prst="rect">
            <a:avLst/>
          </a:prstGeom>
        </p:spPr>
      </p:pic>
      <p:pic>
        <p:nvPicPr>
          <p:cNvPr id="43" name="Gràfic 42">
            <a:extLst>
              <a:ext uri="{FF2B5EF4-FFF2-40B4-BE49-F238E27FC236}">
                <a16:creationId xmlns:a16="http://schemas.microsoft.com/office/drawing/2014/main" id="{394B80DC-6EE9-403B-9098-08E31FFD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57916" y="2284397"/>
            <a:ext cx="805111" cy="805111"/>
          </a:xfrm>
          <a:prstGeom prst="rect">
            <a:avLst/>
          </a:prstGeom>
        </p:spPr>
      </p:pic>
      <p:pic>
        <p:nvPicPr>
          <p:cNvPr id="47" name="Gràfic 46">
            <a:extLst>
              <a:ext uri="{FF2B5EF4-FFF2-40B4-BE49-F238E27FC236}">
                <a16:creationId xmlns:a16="http://schemas.microsoft.com/office/drawing/2014/main" id="{8A3355B2-D9C6-4DE3-8A3F-2282AF677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25091" y="2284396"/>
            <a:ext cx="762718" cy="762718"/>
          </a:xfrm>
          <a:prstGeom prst="rect">
            <a:avLst/>
          </a:prstGeom>
        </p:spPr>
      </p:pic>
      <p:pic>
        <p:nvPicPr>
          <p:cNvPr id="50" name="Gràfic 49">
            <a:extLst>
              <a:ext uri="{FF2B5EF4-FFF2-40B4-BE49-F238E27FC236}">
                <a16:creationId xmlns:a16="http://schemas.microsoft.com/office/drawing/2014/main" id="{6A422F3A-7BAA-4ED9-B741-C5E3DF3E0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58164" y="2257527"/>
            <a:ext cx="575800" cy="575800"/>
          </a:xfrm>
          <a:prstGeom prst="rect">
            <a:avLst/>
          </a:prstGeom>
        </p:spPr>
      </p:pic>
      <p:pic>
        <p:nvPicPr>
          <p:cNvPr id="54" name="Gràfic 53">
            <a:extLst>
              <a:ext uri="{FF2B5EF4-FFF2-40B4-BE49-F238E27FC236}">
                <a16:creationId xmlns:a16="http://schemas.microsoft.com/office/drawing/2014/main" id="{BDB5303C-5ED4-49BA-8632-FACCA7BF2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69437" y="2591547"/>
            <a:ext cx="608318" cy="608318"/>
          </a:xfrm>
          <a:prstGeom prst="rect">
            <a:avLst/>
          </a:prstGeom>
        </p:spPr>
      </p:pic>
      <p:pic>
        <p:nvPicPr>
          <p:cNvPr id="55" name="Gràfic 54">
            <a:extLst>
              <a:ext uri="{FF2B5EF4-FFF2-40B4-BE49-F238E27FC236}">
                <a16:creationId xmlns:a16="http://schemas.microsoft.com/office/drawing/2014/main" id="{278017EC-F489-46AE-A405-E356EF59B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30671" y="2941107"/>
            <a:ext cx="511464" cy="511464"/>
          </a:xfrm>
          <a:prstGeom prst="rect">
            <a:avLst/>
          </a:prstGeom>
        </p:spPr>
      </p:pic>
      <p:pic>
        <p:nvPicPr>
          <p:cNvPr id="57" name="Graphic 49">
            <a:extLst>
              <a:ext uri="{FF2B5EF4-FFF2-40B4-BE49-F238E27FC236}">
                <a16:creationId xmlns:a16="http://schemas.microsoft.com/office/drawing/2014/main" id="{312289D3-49D9-4278-87D5-96BE599C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337786" y="4955652"/>
            <a:ext cx="503805" cy="503805"/>
          </a:xfrm>
          <a:prstGeom prst="rect">
            <a:avLst/>
          </a:prstGeom>
        </p:spPr>
      </p:pic>
      <p:sp>
        <p:nvSpPr>
          <p:cNvPr id="58" name="Rectangle: Rounded Corners 52">
            <a:extLst>
              <a:ext uri="{FF2B5EF4-FFF2-40B4-BE49-F238E27FC236}">
                <a16:creationId xmlns:a16="http://schemas.microsoft.com/office/drawing/2014/main" id="{698D8A8A-4595-479F-95DF-C9CF46AD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8716" y="4938970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75" name="Arrow: Right 40">
            <a:extLst>
              <a:ext uri="{FF2B5EF4-FFF2-40B4-BE49-F238E27FC236}">
                <a16:creationId xmlns:a16="http://schemas.microsoft.com/office/drawing/2014/main" id="{BC486BB9-06C3-425F-AD22-2070553A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2418" y="5103115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74" name="Graphic 62">
            <a:extLst>
              <a:ext uri="{FF2B5EF4-FFF2-40B4-BE49-F238E27FC236}">
                <a16:creationId xmlns:a16="http://schemas.microsoft.com/office/drawing/2014/main" id="{2EA919BF-CDBD-4F6E-95AC-8012ABA07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52950" y="5138796"/>
            <a:ext cx="452957" cy="452957"/>
          </a:xfrm>
          <a:prstGeom prst="rect">
            <a:avLst/>
          </a:prstGeom>
        </p:spPr>
      </p:pic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id="{051FA708-12FD-45C5-A661-8DB42A5A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2216" y="5138795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pic>
        <p:nvPicPr>
          <p:cNvPr id="84" name="Graphic 68">
            <a:extLst>
              <a:ext uri="{FF2B5EF4-FFF2-40B4-BE49-F238E27FC236}">
                <a16:creationId xmlns:a16="http://schemas.microsoft.com/office/drawing/2014/main" id="{D33946A0-8583-4FE3-8406-8369EC6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0140" y="4634740"/>
            <a:ext cx="455767" cy="455767"/>
          </a:xfrm>
          <a:prstGeom prst="rect">
            <a:avLst/>
          </a:prstGeom>
        </p:spPr>
      </p:pic>
      <p:sp>
        <p:nvSpPr>
          <p:cNvPr id="86" name="Rectangle: Rounded Corners 73">
            <a:extLst>
              <a:ext uri="{FF2B5EF4-FFF2-40B4-BE49-F238E27FC236}">
                <a16:creationId xmlns:a16="http://schemas.microsoft.com/office/drawing/2014/main" id="{BF0D2E57-4BAF-48BB-AF1B-9F931811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883" y="4751053"/>
            <a:ext cx="831011" cy="1717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97" name="Graphic 79">
            <a:hlinkClick r:id="rId28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0" y="5591753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37289973-93A0-4493-8CD1-B97D5B54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27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4BC9760-5714-4F7E-AF9F-165485DC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2942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33" y="2726583"/>
            <a:ext cx="5044273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Presentació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5FFD4D35-5EED-4E39-AAEA-7F52A55FA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268760"/>
            <a:ext cx="7162492" cy="4028902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6765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9DAEB7A8-8E38-4A83-9047-AB5FA296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28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3791DE24-0822-4C0A-B1A5-92BACE05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616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95A6E29-18DE-409F-88C3-1F4E1DE9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CDA28-5511-4359-87A9-E564C5C49A39}"/>
              </a:ext>
            </a:extLst>
          </p:cNvPr>
          <p:cNvSpPr txBox="1"/>
          <p:nvPr/>
        </p:nvSpPr>
        <p:spPr>
          <a:xfrm>
            <a:off x="435961" y="1683660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B688C1-2477-4D49-9F76-C7AB4DFEBEDF}"/>
              </a:ext>
            </a:extLst>
          </p:cNvPr>
          <p:cNvSpPr/>
          <p:nvPr/>
        </p:nvSpPr>
        <p:spPr>
          <a:xfrm>
            <a:off x="486431" y="222997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DA7A91-3CBD-4ECE-9867-472DB0F3C007}"/>
              </a:ext>
            </a:extLst>
          </p:cNvPr>
          <p:cNvSpPr txBox="1">
            <a:spLocks/>
          </p:cNvSpPr>
          <p:nvPr/>
        </p:nvSpPr>
        <p:spPr>
          <a:xfrm>
            <a:off x="841993" y="2256199"/>
            <a:ext cx="6106047" cy="318739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tota la documentació annexa</a:t>
            </a:r>
          </a:p>
        </p:txBody>
      </p:sp>
      <p:sp>
        <p:nvSpPr>
          <p:cNvPr id="76" name="Arrow: Right 34">
            <a:extLst>
              <a:ext uri="{FF2B5EF4-FFF2-40B4-BE49-F238E27FC236}">
                <a16:creationId xmlns:a16="http://schemas.microsoft.com/office/drawing/2014/main" id="{589BA329-9588-4F3D-8FAC-D8D969F5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689" y="2766576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6A9796-5EC9-478C-B675-572105A8DA66}"/>
              </a:ext>
            </a:extLst>
          </p:cNvPr>
          <p:cNvSpPr txBox="1">
            <a:spLocks/>
          </p:cNvSpPr>
          <p:nvPr/>
        </p:nvSpPr>
        <p:spPr>
          <a:xfrm>
            <a:off x="1278138" y="2725952"/>
            <a:ext cx="8066845" cy="3867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Organitzar i preparar prèviament la documentació que s’ha d’adjuntar a la justificació. </a:t>
            </a:r>
            <a:r>
              <a:rPr lang="ca-ES" sz="1350" dirty="0">
                <a:hlinkClick r:id="rId4" action="ppaction://hlinksldjump"/>
              </a:rPr>
              <a:t>Veure secció específica </a:t>
            </a:r>
            <a:endParaRPr lang="ca-ES" sz="135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523127" y="3585467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878689" y="3585467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C8D7641-11A7-497C-91FC-B1F2BFCDAE92}"/>
              </a:ext>
            </a:extLst>
          </p:cNvPr>
          <p:cNvSpPr txBox="1">
            <a:spLocks/>
          </p:cNvSpPr>
          <p:nvPr/>
        </p:nvSpPr>
        <p:spPr>
          <a:xfrm>
            <a:off x="7285662" y="3585467"/>
            <a:ext cx="4027649" cy="4107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78" name="Group 5" descr="Enllaç cap a la justificació en línia">
            <a:extLst>
              <a:ext uri="{FF2B5EF4-FFF2-40B4-BE49-F238E27FC236}">
                <a16:creationId xmlns:a16="http://schemas.microsoft.com/office/drawing/2014/main" id="{933CAB33-247B-4F47-B0E6-890F0A64C03E}"/>
              </a:ext>
            </a:extLst>
          </p:cNvPr>
          <p:cNvGrpSpPr>
            <a:grpSpLocks noChangeAspect="1"/>
          </p:cNvGrpSpPr>
          <p:nvPr/>
        </p:nvGrpSpPr>
        <p:grpSpPr>
          <a:xfrm>
            <a:off x="7092312" y="3569730"/>
            <a:ext cx="386701" cy="386701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6D861F-5CEE-4163-96E1-6AE7C098A79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5"/>
              <a:extLst>
                <a:ext uri="{FF2B5EF4-FFF2-40B4-BE49-F238E27FC236}">
                  <a16:creationId xmlns:a16="http://schemas.microsoft.com/office/drawing/2014/main" id="{3FA2C166-08B5-4A85-B13C-20599C0B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9" y="3694407"/>
              <a:ext cx="577415" cy="577415"/>
            </a:xfrm>
            <a:prstGeom prst="rect">
              <a:avLst/>
            </a:prstGeom>
          </p:spPr>
        </p:pic>
      </p:grpSp>
      <p:sp>
        <p:nvSpPr>
          <p:cNvPr id="104" name="Arrow: Right 34">
            <a:extLst>
              <a:ext uri="{FF2B5EF4-FFF2-40B4-BE49-F238E27FC236}">
                <a16:creationId xmlns:a16="http://schemas.microsoft.com/office/drawing/2014/main" id="{84C5657D-4E0A-4D93-A619-B39BAAB5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689" y="4257548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13DE9D8-700A-4828-806D-1D4930247F15}"/>
              </a:ext>
            </a:extLst>
          </p:cNvPr>
          <p:cNvSpPr txBox="1">
            <a:spLocks/>
          </p:cNvSpPr>
          <p:nvPr/>
        </p:nvSpPr>
        <p:spPr>
          <a:xfrm>
            <a:off x="1311775" y="4169599"/>
            <a:ext cx="6035957" cy="37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Accedir al formulari, en format </a:t>
            </a:r>
            <a:r>
              <a:rPr lang="ca-ES" sz="1350" b="1" dirty="0" err="1"/>
              <a:t>html</a:t>
            </a:r>
            <a:r>
              <a:rPr lang="ca-ES" sz="1350" b="1" dirty="0"/>
              <a:t>, de justificació en línia</a:t>
            </a:r>
            <a:endParaRPr lang="ca-ES" sz="1350" dirty="0"/>
          </a:p>
        </p:txBody>
      </p:sp>
      <p:pic>
        <p:nvPicPr>
          <p:cNvPr id="98" name="Graphic 32" descr="Atenció!">
            <a:extLst>
              <a:ext uri="{FF2B5EF4-FFF2-40B4-BE49-F238E27FC236}">
                <a16:creationId xmlns:a16="http://schemas.microsoft.com/office/drawing/2014/main" id="{EB4B6828-0B4D-43A0-87A7-023867FEC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689" y="5043654"/>
            <a:ext cx="261371" cy="261371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176F0DCF-C476-4A8A-820B-34C508B43C90}"/>
              </a:ext>
            </a:extLst>
          </p:cNvPr>
          <p:cNvSpPr txBox="1">
            <a:spLocks/>
          </p:cNvSpPr>
          <p:nvPr/>
        </p:nvSpPr>
        <p:spPr>
          <a:xfrm>
            <a:off x="1278138" y="4479067"/>
            <a:ext cx="10211029" cy="14028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Hi ha un temps determinat per a fer la presentació de la justificació.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aconsellable accedir prèviament al formulari en línia per a descarregar i omplir a banda l’Excel de despeses que formarà part de la justificació. 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necessari disposar de signatura electrònica com a persona representant legal per a poder finalitzar la justificació.</a:t>
            </a:r>
          </a:p>
        </p:txBody>
      </p:sp>
      <p:pic>
        <p:nvPicPr>
          <p:cNvPr id="31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5C73812E-FE77-41E3-AF0F-572DBD02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5929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E039AE39-7425-48C6-A891-9066FB32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29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9760FB2-CA5B-4D13-86E4-8CDA244D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0335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158"/>
            <a:ext cx="10365711" cy="28276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1500" dirty="0"/>
              <a:t>Per a una millor navegació aquesta guia està dissenyada per veure’s en format de Presentació de diapositives (</a:t>
            </a:r>
            <a:r>
              <a:rPr lang="ca-ES" sz="1500" b="1" dirty="0"/>
              <a:t>pantalla completa</a:t>
            </a:r>
            <a:r>
              <a:rPr lang="ca-ES" sz="1500" dirty="0"/>
              <a:t>)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informem que la informació continguda en aquesta guia no té efectes legals. El marc legal són les </a:t>
            </a:r>
            <a:r>
              <a:rPr lang="ca-ES" sz="1500" b="1" dirty="0"/>
              <a:t>bases reguladores </a:t>
            </a:r>
            <a:r>
              <a:rPr lang="ca-ES" sz="1500" dirty="0"/>
              <a:t>de la convocatòria.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Cliqueu sobre la icona per a consultar les bases reguladores</a:t>
            </a:r>
          </a:p>
        </p:txBody>
      </p:sp>
      <p:pic>
        <p:nvPicPr>
          <p:cNvPr id="13" name="Graphic 73">
            <a:extLst>
              <a:ext uri="{FF2B5EF4-FFF2-40B4-BE49-F238E27FC236}">
                <a16:creationId xmlns:a16="http://schemas.microsoft.com/office/drawing/2014/main" id="{5B3BB847-7F49-40E7-9958-5E951216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8609" y="2316573"/>
            <a:ext cx="950724" cy="950724"/>
          </a:xfrm>
          <a:prstGeom prst="rect">
            <a:avLst/>
          </a:prstGeom>
        </p:spPr>
      </p:pic>
      <p:grpSp>
        <p:nvGrpSpPr>
          <p:cNvPr id="6" name="Group 5" descr="Enllaç cap a les bases reguladores dels ajuts dels cupons a la competitivitat empresarial Indústria 4.0">
            <a:extLst>
              <a:ext uri="{FF2B5EF4-FFF2-40B4-BE49-F238E27FC236}">
                <a16:creationId xmlns:a16="http://schemas.microsoft.com/office/drawing/2014/main" id="{4652E325-53A5-420B-A969-54B692C5F9DF}"/>
              </a:ext>
            </a:extLst>
          </p:cNvPr>
          <p:cNvGrpSpPr>
            <a:grpSpLocks noChangeAspect="1"/>
          </p:cNvGrpSpPr>
          <p:nvPr/>
        </p:nvGrpSpPr>
        <p:grpSpPr>
          <a:xfrm>
            <a:off x="5591943" y="4915283"/>
            <a:ext cx="504057" cy="504057"/>
            <a:chOff x="9381248" y="3637015"/>
            <a:chExt cx="684000" cy="68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23A4F3-4840-4D43-B9DF-FCB9563947B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8" name="Graphic 7" descr="Link">
              <a:hlinkClick r:id="rId5"/>
              <a:extLst>
                <a:ext uri="{FF2B5EF4-FFF2-40B4-BE49-F238E27FC236}">
                  <a16:creationId xmlns:a16="http://schemas.microsoft.com/office/drawing/2014/main" id="{7721F2AA-F7DF-49C8-8FAB-8AA286C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38DF79D5-3526-4F3A-A20D-AA8F5D45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CABB1835-9629-406B-86CF-56DAC86E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768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31F3FEF-C5D6-40AE-9E58-5D394527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D26A86-FF8F-43EF-BB63-3EAFBBFF4435}"/>
              </a:ext>
            </a:extLst>
          </p:cNvPr>
          <p:cNvSpPr txBox="1">
            <a:spLocks/>
          </p:cNvSpPr>
          <p:nvPr/>
        </p:nvSpPr>
        <p:spPr>
          <a:xfrm>
            <a:off x="8896686" y="1421424"/>
            <a:ext cx="263882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4" name="Group 5" descr="Enllaç cap a la justificació en línia">
            <a:extLst>
              <a:ext uri="{FF2B5EF4-FFF2-40B4-BE49-F238E27FC236}">
                <a16:creationId xmlns:a16="http://schemas.microsoft.com/office/drawing/2014/main" id="{D8FC39C6-B700-4EE6-97DF-C5D96DE359A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AF712E-92D1-44D2-AB5C-AF26A6B855C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2"/>
              <a:extLst>
                <a:ext uri="{FF2B5EF4-FFF2-40B4-BE49-F238E27FC236}">
                  <a16:creationId xmlns:a16="http://schemas.microsoft.com/office/drawing/2014/main" id="{93D422F4-E876-468E-BC69-E4C0782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1AFCB59-2726-4FB6-B297-09BCE0739453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6654EB-47D1-4A71-B387-A9D40E78BD21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39538"/>
            <a:ext cx="9216128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dins del formulari de justificació, introduir un nom pel tràmit - codi personal (optatiu) i clicar sobre </a:t>
            </a:r>
            <a:r>
              <a:rPr lang="ca-ES" sz="1350" b="1" dirty="0"/>
              <a:t>Recuperar dades</a:t>
            </a:r>
            <a:endParaRPr lang="ca-ES" sz="1350" dirty="0"/>
          </a:p>
        </p:txBody>
      </p:sp>
      <p:pic>
        <p:nvPicPr>
          <p:cNvPr id="4" name="Imatge 3" descr="Captura de pantalla d'introducció de codi personal i recuperació de dades">
            <a:extLst>
              <a:ext uri="{FF2B5EF4-FFF2-40B4-BE49-F238E27FC236}">
                <a16:creationId xmlns:a16="http://schemas.microsoft.com/office/drawing/2014/main" id="{AF1BE855-2AB6-410A-82FA-FC35C9F1D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2" y="2861834"/>
            <a:ext cx="7771845" cy="3181853"/>
          </a:xfrm>
          <a:prstGeom prst="rect">
            <a:avLst/>
          </a:prstGeom>
        </p:spPr>
      </p:pic>
      <p:pic>
        <p:nvPicPr>
          <p:cNvPr id="29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B319BE24-458E-4C17-8B22-98536470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AE16C233-B1B3-4705-9196-B283102F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30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70B50EA-DE22-493B-A425-DDF172E3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2233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70F9F2-14B0-49AA-9005-B8D77D7E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AEA9443-AD5D-457D-9BE3-29D6303F37A7}"/>
              </a:ext>
            </a:extLst>
          </p:cNvPr>
          <p:cNvSpPr txBox="1">
            <a:spLocks/>
          </p:cNvSpPr>
          <p:nvPr/>
        </p:nvSpPr>
        <p:spPr>
          <a:xfrm>
            <a:off x="8908888" y="1475428"/>
            <a:ext cx="27393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9" name="Group 5" descr="Enllaç cap a la justificació en línia">
            <a:extLst>
              <a:ext uri="{FF2B5EF4-FFF2-40B4-BE49-F238E27FC236}">
                <a16:creationId xmlns:a16="http://schemas.microsoft.com/office/drawing/2014/main" id="{3C002692-49B2-4307-9BAC-E2D96E58896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66FDFB-2959-450E-8BE1-B4451F92B41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1" name="Graphic 7" descr="Link">
              <a:hlinkClick r:id="rId2"/>
              <a:extLst>
                <a:ext uri="{FF2B5EF4-FFF2-40B4-BE49-F238E27FC236}">
                  <a16:creationId xmlns:a16="http://schemas.microsoft.com/office/drawing/2014/main" id="{E03049E2-53F6-4454-A74C-8A83DB0C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0CD8029-B9F2-4CAB-803F-44D4FA814565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C96DEC-7E46-4965-9C5A-A1CDDB507608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2958"/>
            <a:ext cx="10813920" cy="743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 </a:t>
            </a:r>
            <a:r>
              <a:rPr lang="ca-ES" sz="1350" b="1" dirty="0"/>
              <a:t>Document d’Identitat </a:t>
            </a:r>
            <a:r>
              <a:rPr lang="ca-ES" sz="1350" dirty="0"/>
              <a:t>indicar el NIF de l’empresa i a </a:t>
            </a:r>
            <a:r>
              <a:rPr lang="ca-ES" sz="1350" b="1" dirty="0"/>
              <a:t>Expedient</a:t>
            </a:r>
            <a:r>
              <a:rPr lang="ca-ES" sz="1350" dirty="0"/>
              <a:t>, el codi d’expedient disponible a la resolució d’atorgament (format ACE012/20/XXXXXX) i clicar sobre </a:t>
            </a:r>
            <a:r>
              <a:rPr lang="ca-ES" sz="1350" b="1" dirty="0"/>
              <a:t>Cercar accions. </a:t>
            </a:r>
            <a:r>
              <a:rPr lang="ca-ES" sz="1350" dirty="0"/>
              <a:t>A continuació cliqueu sobre </a:t>
            </a:r>
            <a:r>
              <a:rPr lang="ca-ES" sz="1350" b="1" dirty="0"/>
              <a:t>Descarregueu compte justificatiu.</a:t>
            </a:r>
            <a:endParaRPr lang="ca-ES" sz="1350" dirty="0"/>
          </a:p>
        </p:txBody>
      </p:sp>
      <p:pic>
        <p:nvPicPr>
          <p:cNvPr id="3" name="Imatge 2" descr="Captura de pantalla d'introducció del NIF, el codi d'expedient i descàrrega del compte justificatiu en Excel">
            <a:extLst>
              <a:ext uri="{FF2B5EF4-FFF2-40B4-BE49-F238E27FC236}">
                <a16:creationId xmlns:a16="http://schemas.microsoft.com/office/drawing/2014/main" id="{AC9B54BD-A205-4BBF-91D4-7F623EB22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5" y="2938424"/>
            <a:ext cx="6519820" cy="31609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706557-44E8-412C-9F5F-5DB3F6FD12F5}"/>
              </a:ext>
            </a:extLst>
          </p:cNvPr>
          <p:cNvSpPr/>
          <p:nvPr/>
        </p:nvSpPr>
        <p:spPr>
          <a:xfrm>
            <a:off x="8557874" y="3382411"/>
            <a:ext cx="34413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>
                <a:solidFill>
                  <a:srgbClr val="FF0000"/>
                </a:solidFill>
              </a:rPr>
              <a:t>El </a:t>
            </a:r>
            <a:r>
              <a:rPr lang="ca-ES" sz="1350" b="1" dirty="0">
                <a:solidFill>
                  <a:srgbClr val="FF0000"/>
                </a:solidFill>
              </a:rPr>
              <a:t>líder</a:t>
            </a:r>
            <a:r>
              <a:rPr lang="ca-ES" sz="1350" dirty="0">
                <a:solidFill>
                  <a:srgbClr val="FF0000"/>
                </a:solidFill>
              </a:rPr>
              <a:t> del projecte ha de presentar les justificacions de </a:t>
            </a:r>
            <a:r>
              <a:rPr lang="ca-ES" sz="1350" b="1" dirty="0">
                <a:solidFill>
                  <a:srgbClr val="FF0000"/>
                </a:solidFill>
              </a:rPr>
              <a:t>cadascun dels socis</a:t>
            </a:r>
            <a:r>
              <a:rPr lang="ca-ES" sz="1350" dirty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>
                <a:solidFill>
                  <a:srgbClr val="FF0000"/>
                </a:solidFill>
              </a:rPr>
              <a:t>És recomanable que el líder passi el </a:t>
            </a:r>
            <a:r>
              <a:rPr lang="ca-ES" sz="1350" b="1" dirty="0">
                <a:solidFill>
                  <a:srgbClr val="FF0000"/>
                </a:solidFill>
              </a:rPr>
              <a:t>compte justificatiu </a:t>
            </a:r>
            <a:r>
              <a:rPr lang="ca-ES" sz="1350" dirty="0">
                <a:solidFill>
                  <a:srgbClr val="FF0000"/>
                </a:solidFill>
              </a:rPr>
              <a:t>a cada soci i que cada soci el complimenti i li retorni, conjuntament amb la </a:t>
            </a:r>
            <a:r>
              <a:rPr lang="ca-ES" sz="1350" b="1" dirty="0">
                <a:solidFill>
                  <a:srgbClr val="FF0000"/>
                </a:solidFill>
              </a:rPr>
              <a:t>documentació justificativa</a:t>
            </a:r>
            <a:r>
              <a:rPr lang="ca-ES" sz="1350" dirty="0">
                <a:solidFill>
                  <a:srgbClr val="FF0000"/>
                </a:solidFill>
              </a:rPr>
              <a:t>, perquè pugui fer l’enviament.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>
                <a:solidFill>
                  <a:srgbClr val="FF0000"/>
                </a:solidFill>
              </a:rPr>
              <a:t>S’han de presentar </a:t>
            </a:r>
            <a:r>
              <a:rPr lang="ca-ES" sz="1350" b="1" dirty="0">
                <a:solidFill>
                  <a:srgbClr val="FF0000"/>
                </a:solidFill>
              </a:rPr>
              <a:t>tantes justificacions com socis</a:t>
            </a:r>
            <a:r>
              <a:rPr lang="ca-ES" sz="1350" dirty="0">
                <a:solidFill>
                  <a:srgbClr val="FF0000"/>
                </a:solidFill>
              </a:rPr>
              <a:t> tingui el projecte (inclòs el líder). </a:t>
            </a:r>
          </a:p>
        </p:txBody>
      </p:sp>
      <p:pic>
        <p:nvPicPr>
          <p:cNvPr id="1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E37D057E-72DA-4FC8-82F4-7E6543482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63388"/>
            <a:ext cx="435961" cy="435961"/>
          </a:xfrm>
          <a:prstGeom prst="rect">
            <a:avLst/>
          </a:prstGeom>
        </p:spPr>
      </p:pic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BBB7729D-8876-4E13-86DD-31E55184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31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43C655B-42A7-47BB-A867-D6F0B598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9424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55D1A00-3AA2-4ED8-B585-BFC7EA84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96686" y="1479508"/>
            <a:ext cx="27393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097EE7A-8C78-4EC8-A7E5-B5AD18FD549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457C90-6D16-4F1D-907E-94FB367F69A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59897" y="2268680"/>
            <a:ext cx="10801718" cy="34338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Ompliu l’Excel en totes les seves columnes, seguint les </a:t>
            </a:r>
            <a:r>
              <a:rPr lang="ca-ES" sz="1350" b="1" dirty="0"/>
              <a:t>instruccions</a:t>
            </a:r>
            <a:r>
              <a:rPr lang="ca-ES" sz="1350" dirty="0"/>
              <a:t> disponibles a la primera pestanya del mateix document:</a:t>
            </a:r>
          </a:p>
          <a:p>
            <a:pPr marL="0" indent="0" algn="just">
              <a:buNone/>
            </a:pPr>
            <a:r>
              <a:rPr lang="ca-ES" sz="1350" b="1" dirty="0"/>
              <a:t>Columna A </a:t>
            </a:r>
            <a:r>
              <a:rPr lang="ca-ES" sz="1350" dirty="0"/>
              <a:t>Tipus de despesa: Seleccionar </a:t>
            </a:r>
            <a:r>
              <a:rPr lang="ca-ES" sz="1350" b="1" dirty="0"/>
              <a:t>Directa </a:t>
            </a:r>
          </a:p>
          <a:p>
            <a:pPr marL="0" indent="0" algn="just">
              <a:buNone/>
            </a:pPr>
            <a:r>
              <a:rPr lang="ca-ES" sz="1350" b="1" dirty="0"/>
              <a:t>Columna B </a:t>
            </a:r>
            <a:r>
              <a:rPr lang="ca-ES" sz="1350" dirty="0"/>
              <a:t>Concepte de despesa: Seleccionar </a:t>
            </a:r>
            <a:r>
              <a:rPr lang="ca-ES" sz="1350" b="1" dirty="0"/>
              <a:t>Servei Professional (Serveis i despeses externes), despesa personal (Hores del personal) o servei general (Mobilitat)</a:t>
            </a:r>
          </a:p>
          <a:p>
            <a:pPr marL="0" indent="0" algn="just">
              <a:buNone/>
            </a:pPr>
            <a:r>
              <a:rPr lang="ca-ES" sz="1350" b="1" dirty="0"/>
              <a:t>Columna C </a:t>
            </a:r>
            <a:r>
              <a:rPr lang="ca-ES" sz="1350" dirty="0" err="1"/>
              <a:t>Núm</a:t>
            </a:r>
            <a:r>
              <a:rPr lang="ca-ES" sz="1350" dirty="0"/>
              <a:t> factura: Indicar el </a:t>
            </a:r>
            <a:r>
              <a:rPr lang="ca-ES" sz="1350" b="1" dirty="0"/>
              <a:t>número de la factura</a:t>
            </a:r>
            <a:r>
              <a:rPr lang="ca-ES" sz="1350" dirty="0"/>
              <a:t> per a </a:t>
            </a:r>
            <a:r>
              <a:rPr lang="ca-ES" sz="1350" b="1" dirty="0"/>
              <a:t>serveis i despeses externes </a:t>
            </a:r>
            <a:r>
              <a:rPr lang="ca-ES" sz="1350" dirty="0"/>
              <a:t>i per a </a:t>
            </a:r>
            <a:r>
              <a:rPr lang="ca-ES" sz="1350" b="1" dirty="0"/>
              <a:t>despeses de mobilitat</a:t>
            </a:r>
            <a:r>
              <a:rPr lang="ca-ES" sz="1350" dirty="0"/>
              <a:t>. </a:t>
            </a:r>
            <a:r>
              <a:rPr lang="ca-ES" sz="1350" b="1" dirty="0"/>
              <a:t>Per a despeses de personal introduir la nòmina del personal de la següent manera</a:t>
            </a:r>
            <a:r>
              <a:rPr lang="ca-ES" sz="1350" dirty="0"/>
              <a:t>: Per exemple, la nòmina del mes de març de 2020 seria 03N/2020 o la nòmina de l’extra de juny 2020 seria 06E/2020</a:t>
            </a:r>
          </a:p>
          <a:p>
            <a:pPr marL="0" indent="0" algn="just">
              <a:buNone/>
            </a:pPr>
            <a:r>
              <a:rPr lang="ca-ES" sz="1350" b="1" dirty="0"/>
              <a:t>Columna D </a:t>
            </a:r>
            <a:r>
              <a:rPr lang="ca-ES" sz="1350" dirty="0"/>
              <a:t>Data emissió justificant: Per a factures, data d’emissió de la factura en format DD/MM/AAAA. Per a despeses de personal, data del darrer dia del mes de la nòmina que s'imputa en format DD/MM/AAAA.</a:t>
            </a:r>
          </a:p>
          <a:p>
            <a:pPr marL="0" indent="0" algn="just">
              <a:buNone/>
            </a:pPr>
            <a:r>
              <a:rPr lang="ca-ES" sz="1350" b="1" dirty="0"/>
              <a:t>Columna E </a:t>
            </a:r>
            <a:r>
              <a:rPr lang="ca-ES" sz="1350" dirty="0"/>
              <a:t>Data de pagament: Per a factures, data de pagament de la factura en format DD/MM/AAAA. Per a despeses de personal, data de pagament de la nòmina en format DD/MM/AAAA.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692450" y="2286399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09972" y="2297474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51663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09555E5-A423-4D55-805F-4352D753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32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C1B45286-F3B5-4BF4-86F0-AB547B6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6191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55D1A00-3AA2-4ED8-B585-BFC7EA84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96686" y="1479508"/>
            <a:ext cx="27393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097EE7A-8C78-4EC8-A7E5-B5AD18FD549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457C90-6D16-4F1D-907E-94FB367F69A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59897" y="2268680"/>
            <a:ext cx="10801718" cy="13543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F </a:t>
            </a:r>
            <a:r>
              <a:rPr lang="ca-ES" sz="1350" dirty="0"/>
              <a:t>Nom creditor/treballador: Indicar el nom complet del creditor o del titular de la nòmina (màxim 255 caràcters</a:t>
            </a:r>
            <a:r>
              <a:rPr lang="es-ES" sz="1350" dirty="0"/>
              <a:t>)</a:t>
            </a:r>
          </a:p>
          <a:p>
            <a:pPr marL="0" indent="0" algn="just">
              <a:buNone/>
            </a:pPr>
            <a:r>
              <a:rPr lang="ca-ES" sz="1350" b="1" dirty="0"/>
              <a:t>Columna G </a:t>
            </a:r>
            <a:r>
              <a:rPr lang="ca-ES" sz="1350" dirty="0"/>
              <a:t>NIF: Número d’identificació fiscal del creditor  o del titular de la nòmina</a:t>
            </a:r>
          </a:p>
          <a:p>
            <a:pPr marL="0" indent="0" algn="just">
              <a:buNone/>
            </a:pPr>
            <a:r>
              <a:rPr lang="ca-ES" sz="1350" b="1" dirty="0"/>
              <a:t>Columna H </a:t>
            </a:r>
            <a:r>
              <a:rPr lang="ca-ES" sz="1350" dirty="0"/>
              <a:t>Descripció: </a:t>
            </a:r>
            <a:r>
              <a:rPr lang="ca-ES" sz="1350" b="1" dirty="0"/>
              <a:t>Breu descripció </a:t>
            </a:r>
            <a:r>
              <a:rPr lang="ca-ES" sz="1350" dirty="0"/>
              <a:t>de la despesa</a:t>
            </a:r>
          </a:p>
          <a:p>
            <a:pPr marL="0" indent="0" algn="just">
              <a:buNone/>
            </a:pPr>
            <a:r>
              <a:rPr lang="ca-ES" sz="1350" b="1" dirty="0"/>
              <a:t>Columna I </a:t>
            </a:r>
            <a:r>
              <a:rPr lang="ca-ES" sz="1350" dirty="0"/>
              <a:t>Import total justificant: Per a despeses amb</a:t>
            </a:r>
            <a:r>
              <a:rPr lang="ca-ES" sz="1350" b="1" dirty="0"/>
              <a:t> factura</a:t>
            </a:r>
            <a:r>
              <a:rPr lang="ca-ES" sz="1350" dirty="0"/>
              <a:t>: Import total base de la factura, sense IVA</a:t>
            </a:r>
          </a:p>
        </p:txBody>
      </p:sp>
      <p:pic>
        <p:nvPicPr>
          <p:cNvPr id="14" name="Graphic 32" descr="Atenció!">
            <a:extLst>
              <a:ext uri="{FF2B5EF4-FFF2-40B4-BE49-F238E27FC236}">
                <a16:creationId xmlns:a16="http://schemas.microsoft.com/office/drawing/2014/main" id="{1422B3E8-B278-4530-A295-54C332731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273" y="4589321"/>
            <a:ext cx="355562" cy="35556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CAF3555-FF25-4C79-8A8B-5F62984A074A}"/>
              </a:ext>
            </a:extLst>
          </p:cNvPr>
          <p:cNvSpPr txBox="1">
            <a:spLocks/>
          </p:cNvSpPr>
          <p:nvPr/>
        </p:nvSpPr>
        <p:spPr>
          <a:xfrm>
            <a:off x="1235761" y="3578693"/>
            <a:ext cx="10451477" cy="245206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Com informar de la Columna I per a despeses de personal?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1) Utilitzar el model d’Excel de càlcul de despeses de personal disponible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2) Per a cada mes incloure a l’Excel del compte justificatiu descarregat del sistema de justificació l’import total justificant a la Columna I</a:t>
            </a:r>
          </a:p>
        </p:txBody>
      </p:sp>
      <p:sp>
        <p:nvSpPr>
          <p:cNvPr id="20" name="TextBox 79">
            <a:extLst>
              <a:ext uri="{FF2B5EF4-FFF2-40B4-BE49-F238E27FC236}">
                <a16:creationId xmlns:a16="http://schemas.microsoft.com/office/drawing/2014/main" id="{B0D086D8-9539-4F1D-9C9C-00CA278F6231}"/>
              </a:ext>
            </a:extLst>
          </p:cNvPr>
          <p:cNvSpPr txBox="1"/>
          <p:nvPr/>
        </p:nvSpPr>
        <p:spPr>
          <a:xfrm>
            <a:off x="9455332" y="3671918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21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50E2702B-4197-474F-BA56-7F880BE1C352}"/>
              </a:ext>
            </a:extLst>
          </p:cNvPr>
          <p:cNvGrpSpPr>
            <a:grpSpLocks noChangeAspect="1"/>
          </p:cNvGrpSpPr>
          <p:nvPr/>
        </p:nvGrpSpPr>
        <p:grpSpPr>
          <a:xfrm>
            <a:off x="9120309" y="3671918"/>
            <a:ext cx="308142" cy="308142"/>
            <a:chOff x="9381248" y="3637015"/>
            <a:chExt cx="684000" cy="684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0D474C-D80A-4B00-9EA3-60B3A3EEE9C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23" name="Graphic 66" descr="Link">
              <a:hlinkClick r:id="rId7"/>
              <a:extLst>
                <a:ext uri="{FF2B5EF4-FFF2-40B4-BE49-F238E27FC236}">
                  <a16:creationId xmlns:a16="http://schemas.microsoft.com/office/drawing/2014/main" id="{AA0C2A9C-38AC-4D82-9DC9-F987704B9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5364" y="5377169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8347842" y="5380713"/>
            <a:ext cx="564958" cy="564958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51663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5E6A6A48-9C93-4AC0-9EF0-67098D80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33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52AB1C20-B0C3-47E8-A14B-34CC02A6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35227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F2FEEE2-7547-40BC-BB20-3F35E043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8CF6E0-07E7-416A-A408-F73F697DBA49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0090EC-610B-4386-8D10-31AE7A26EDA4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2CD9D3-F779-4C62-99A9-67CEB65F6350}"/>
              </a:ext>
            </a:extLst>
          </p:cNvPr>
          <p:cNvSpPr txBox="1">
            <a:spLocks/>
          </p:cNvSpPr>
          <p:nvPr/>
        </p:nvSpPr>
        <p:spPr>
          <a:xfrm>
            <a:off x="834273" y="2286400"/>
            <a:ext cx="2379767" cy="383181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>
                <a:solidFill>
                  <a:srgbClr val="FF0000"/>
                </a:solidFill>
              </a:rPr>
              <a:t>Excel de càlcul de despeses de personal</a:t>
            </a:r>
          </a:p>
          <a:p>
            <a:pPr marL="0" indent="0" algn="just">
              <a:buNone/>
            </a:pPr>
            <a:r>
              <a:rPr lang="ca-ES" sz="1350" b="1" dirty="0">
                <a:solidFill>
                  <a:srgbClr val="FF0000"/>
                </a:solidFill>
              </a:rPr>
              <a:t>Instruccions generals</a:t>
            </a:r>
          </a:p>
          <a:p>
            <a:pPr marL="0" indent="0" algn="just">
              <a:buNone/>
            </a:pPr>
            <a:r>
              <a:rPr lang="ca-ES" sz="1350" dirty="0"/>
              <a:t>Llegir les notes en la capçalera de cada columna per a més detall i informació.</a:t>
            </a:r>
          </a:p>
          <a:p>
            <a:pPr marL="0" indent="0" algn="just">
              <a:buNone/>
            </a:pPr>
            <a:r>
              <a:rPr lang="ca-ES" sz="1350" dirty="0"/>
              <a:t>Realitzar un únic full per any i per persona treballadora. En cas de diverses persones treballadores i/o anys utilitzar diferents pestanyes.</a:t>
            </a:r>
          </a:p>
          <a:p>
            <a:pPr marL="0" indent="0" algn="just">
              <a:buNone/>
            </a:pPr>
            <a:r>
              <a:rPr lang="ca-ES" sz="1350" dirty="0"/>
              <a:t>No modificar les fórmules presents (caselles blaves o grogues)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846E27-A5F9-432D-975A-5D8F8AE6BB7F}"/>
              </a:ext>
            </a:extLst>
          </p:cNvPr>
          <p:cNvSpPr/>
          <p:nvPr/>
        </p:nvSpPr>
        <p:spPr>
          <a:xfrm>
            <a:off x="3353044" y="2286399"/>
            <a:ext cx="8544914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350" b="1" dirty="0">
                <a:solidFill>
                  <a:srgbClr val="FF0000"/>
                </a:solidFill>
              </a:rPr>
              <a:t>Taula Salari mensual</a:t>
            </a:r>
          </a:p>
          <a:p>
            <a:pPr algn="just"/>
            <a:r>
              <a:rPr lang="ca-ES" sz="1350" dirty="0"/>
              <a:t>Salari brut: La remuneració total o total meritat en euros present a la nòmina.</a:t>
            </a:r>
          </a:p>
          <a:p>
            <a:pPr algn="just"/>
            <a:r>
              <a:rPr lang="ca-ES" sz="1350" dirty="0"/>
              <a:t>Contingències comuns: L’import mensual que es declara a la Seguretat Social per a cada persona treballadora i es troba present a la Relació Nominal de Treballadors.</a:t>
            </a:r>
          </a:p>
          <a:p>
            <a:pPr algn="just"/>
            <a:r>
              <a:rPr lang="ca-ES" sz="1350" dirty="0"/>
              <a:t>Bonificacions: Si s’escau, l’import de les bonificacions mensuals a la Seguretat Social que pugui tenir la persona treballadora.</a:t>
            </a:r>
          </a:p>
          <a:p>
            <a:pPr algn="just"/>
            <a:r>
              <a:rPr lang="ca-ES" sz="1350" dirty="0"/>
              <a:t>Quota patronal: El percentatge d’aportació a la Seguretat Social mensual per part de l’empresa per a cada persona treballadora.</a:t>
            </a:r>
          </a:p>
          <a:p>
            <a:pPr algn="just"/>
            <a:r>
              <a:rPr lang="ca-ES" sz="1350" dirty="0"/>
              <a:t>Hores treballades: El número d’hores laborables d’acord amb el conveni o el contracte treballades mensualment per la persona treballadora (detreure del còmput mensual les hores de vacances o baixes laborals).</a:t>
            </a:r>
          </a:p>
          <a:p>
            <a:pPr algn="just"/>
            <a:r>
              <a:rPr lang="ca-ES" sz="1350" dirty="0"/>
              <a:t>Hores imputades: Del número total d’hores laborables mensuals aquelles que es dediquen al mes concret a l’actuació subvencionada.</a:t>
            </a:r>
          </a:p>
          <a:p>
            <a:pPr algn="just"/>
            <a:endParaRPr lang="ca-ES" sz="1350" dirty="0"/>
          </a:p>
          <a:p>
            <a:pPr algn="just"/>
            <a:r>
              <a:rPr lang="ca-ES" sz="1350" b="1" dirty="0">
                <a:solidFill>
                  <a:srgbClr val="FF0000"/>
                </a:solidFill>
              </a:rPr>
              <a:t>Taula pagues extra i taula </a:t>
            </a:r>
            <a:r>
              <a:rPr lang="ca-ES" sz="1350" b="1" dirty="0" err="1">
                <a:solidFill>
                  <a:srgbClr val="FF0000"/>
                </a:solidFill>
              </a:rPr>
              <a:t>bonus</a:t>
            </a:r>
            <a:endParaRPr lang="ca-ES" sz="1350" b="1" dirty="0">
              <a:solidFill>
                <a:srgbClr val="FF0000"/>
              </a:solidFill>
            </a:endParaRPr>
          </a:p>
          <a:p>
            <a:pPr algn="just"/>
            <a:r>
              <a:rPr lang="ca-ES" sz="1350" dirty="0"/>
              <a:t>En el cas que hi hagi pagues extra al llarg de l’any complimentar únicament el salari brut. En el cas de </a:t>
            </a:r>
            <a:r>
              <a:rPr lang="ca-ES" sz="1350" dirty="0" err="1"/>
              <a:t>bonus</a:t>
            </a:r>
            <a:r>
              <a:rPr lang="ca-ES" sz="1350" dirty="0"/>
              <a:t> salari brut i contingències comuns.</a:t>
            </a:r>
          </a:p>
          <a:p>
            <a:pPr algn="just"/>
            <a:r>
              <a:rPr lang="ca-ES" sz="1350" dirty="0"/>
              <a:t>El cost/hora serà únic per a tot l’any d’acord amb la informació introduïda.</a:t>
            </a:r>
          </a:p>
          <a:p>
            <a:pPr algn="just"/>
            <a:r>
              <a:rPr lang="ca-ES" sz="1350" dirty="0"/>
              <a:t>Introduir a l’Excel del compte justificatiu els imports per a cada mes o paga extra que apareguin a la columna K de l'Excel de despeses de personal. </a:t>
            </a:r>
          </a:p>
        </p:txBody>
      </p:sp>
      <p:pic>
        <p:nvPicPr>
          <p:cNvPr id="30" name="Graphic 79">
            <a:hlinkClick r:id="rId3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14962"/>
            <a:ext cx="435961" cy="435961"/>
          </a:xfrm>
          <a:prstGeom prst="rect">
            <a:avLst/>
          </a:prstGeom>
        </p:spPr>
      </p:pic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3B37E5A8-4958-470B-BD80-A83E713B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34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9E81C54C-5B48-4D0D-8B3C-0DDCB860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28884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A62F73E6-CB78-4A3D-9B19-0ACEE279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8B989CC2-5C67-4774-B94D-CC14A026DBBC}"/>
              </a:ext>
            </a:extLst>
          </p:cNvPr>
          <p:cNvSpPr txBox="1">
            <a:spLocks/>
          </p:cNvSpPr>
          <p:nvPr/>
        </p:nvSpPr>
        <p:spPr>
          <a:xfrm>
            <a:off x="8896686" y="1488764"/>
            <a:ext cx="282974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31" name="Group 5" descr="Enllaç cap a la justificació en línia">
            <a:extLst>
              <a:ext uri="{FF2B5EF4-FFF2-40B4-BE49-F238E27FC236}">
                <a16:creationId xmlns:a16="http://schemas.microsoft.com/office/drawing/2014/main" id="{67B2D19C-D096-4B00-829A-D58F862F18AD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B94480-7C87-45E5-A5FB-CEE941AF0C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3" name="Graphic 7" descr="Link">
              <a:hlinkClick r:id="rId2"/>
              <a:extLst>
                <a:ext uri="{FF2B5EF4-FFF2-40B4-BE49-F238E27FC236}">
                  <a16:creationId xmlns:a16="http://schemas.microsoft.com/office/drawing/2014/main" id="{2F54E503-CCDD-42A5-BF24-8D42123E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6B97D23-7E74-4DB0-B1DC-D221D5ACB82E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0598147-9A64-4B38-8854-B1F3B3AABD4E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82740" y="2355514"/>
            <a:ext cx="10251998" cy="284724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J </a:t>
            </a:r>
            <a:r>
              <a:rPr lang="ca-ES" sz="1350" dirty="0"/>
              <a:t>Import IVA:</a:t>
            </a:r>
            <a:r>
              <a:rPr lang="ca-ES" sz="1350" b="1" dirty="0"/>
              <a:t> Import de l’IVA </a:t>
            </a:r>
            <a:r>
              <a:rPr lang="ca-ES" sz="1350" dirty="0"/>
              <a:t>de la factura </a:t>
            </a:r>
          </a:p>
          <a:p>
            <a:pPr marL="0" indent="0" algn="just">
              <a:buNone/>
            </a:pPr>
            <a:r>
              <a:rPr lang="ca-ES" sz="1350" b="1" dirty="0"/>
              <a:t>Columna K </a:t>
            </a:r>
            <a:r>
              <a:rPr lang="ca-ES" sz="1350" dirty="0"/>
              <a:t>Import imputat a l’acció: Import de la </a:t>
            </a:r>
            <a:r>
              <a:rPr lang="ca-ES" sz="1350" b="1" dirty="0"/>
              <a:t>factura</a:t>
            </a:r>
            <a:r>
              <a:rPr lang="ca-ES" sz="1350" dirty="0"/>
              <a:t> (sense IVA) </a:t>
            </a:r>
            <a:r>
              <a:rPr lang="ca-ES" sz="1350" b="1" dirty="0"/>
              <a:t>o de la despesa de personal </a:t>
            </a:r>
            <a:r>
              <a:rPr lang="ca-ES" sz="1350" dirty="0"/>
              <a:t>que s’imputa </a:t>
            </a:r>
            <a:r>
              <a:rPr lang="ca-ES" sz="1350" b="1" dirty="0"/>
              <a:t>al projecte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L </a:t>
            </a:r>
            <a:r>
              <a:rPr lang="ca-ES" sz="1350" dirty="0"/>
              <a:t>Import imputat a la subvenció: </a:t>
            </a:r>
            <a:r>
              <a:rPr lang="ca-ES" sz="1350" b="1" dirty="0"/>
              <a:t>Import d’ajut </a:t>
            </a:r>
            <a:r>
              <a:rPr lang="ca-ES" sz="1350" dirty="0"/>
              <a:t>que es correspon a aquesta </a:t>
            </a:r>
            <a:r>
              <a:rPr lang="ca-ES" sz="1350" b="1" dirty="0"/>
              <a:t>factura o despesa de personal</a:t>
            </a:r>
            <a:r>
              <a:rPr lang="ca-ES" sz="1350" dirty="0"/>
              <a:t> (Import de la Columna K multiplicat pel percentatge de subvenció. Aquest percentatge s’obté, en base a la resolució d’atorgament, import total de l’ajut / cost subvencionable acceptat)</a:t>
            </a:r>
          </a:p>
          <a:p>
            <a:pPr marL="0" indent="0" algn="just">
              <a:buNone/>
            </a:pPr>
            <a:r>
              <a:rPr lang="ca-ES" sz="1350" b="1" dirty="0"/>
              <a:t>Columna M </a:t>
            </a:r>
            <a:r>
              <a:rPr lang="ca-ES" sz="1350" dirty="0"/>
              <a:t>Import imputat a altra subvenció: </a:t>
            </a:r>
            <a:r>
              <a:rPr lang="ca-ES" sz="1350" b="1" dirty="0"/>
              <a:t>Si s’escau, </a:t>
            </a:r>
            <a:r>
              <a:rPr lang="ca-ES" sz="1350" dirty="0"/>
              <a:t>import total del justificant que s'ha presentat prèviament en d'altres subvencions</a:t>
            </a:r>
          </a:p>
          <a:p>
            <a:pPr marL="0" indent="0" algn="just">
              <a:buNone/>
            </a:pPr>
            <a:r>
              <a:rPr lang="ca-ES" sz="1350" b="1" dirty="0"/>
              <a:t>Columna N </a:t>
            </a:r>
            <a:r>
              <a:rPr lang="ca-ES" sz="1350" dirty="0"/>
              <a:t>Òrgan </a:t>
            </a:r>
            <a:r>
              <a:rPr lang="ca-ES" sz="1350" dirty="0" err="1"/>
              <a:t>concedent</a:t>
            </a:r>
            <a:r>
              <a:rPr lang="ca-ES" sz="1350" dirty="0"/>
              <a:t>: </a:t>
            </a:r>
            <a:r>
              <a:rPr lang="ca-ES" sz="1350" b="1" dirty="0"/>
              <a:t>Si s’escau</a:t>
            </a:r>
            <a:r>
              <a:rPr lang="ca-ES" sz="1350" dirty="0"/>
              <a:t>, òrgan que concedeix l'altra subvenció on s'ha presentat el justificant actual (màxim 255 caràcters)</a:t>
            </a:r>
          </a:p>
        </p:txBody>
      </p:sp>
      <p:pic>
        <p:nvPicPr>
          <p:cNvPr id="30" name="Graphic 32" descr="Atenció!">
            <a:extLst>
              <a:ext uri="{FF2B5EF4-FFF2-40B4-BE49-F238E27FC236}">
                <a16:creationId xmlns:a16="http://schemas.microsoft.com/office/drawing/2014/main" id="{D124430D-8947-471F-96CF-415B01E057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872" y="5608843"/>
            <a:ext cx="261371" cy="261371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3993E703-C312-499E-94C6-79D32913D7C1}"/>
              </a:ext>
            </a:extLst>
          </p:cNvPr>
          <p:cNvSpPr txBox="1"/>
          <p:nvPr/>
        </p:nvSpPr>
        <p:spPr>
          <a:xfrm>
            <a:off x="1275244" y="5570132"/>
            <a:ext cx="6496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Una vegada complimentat l’Excel deseu-lo a l’ordinador, el necessitareu més endavant</a:t>
            </a: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0506559B-9BF7-4AAE-AF66-98F881F0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771369" y="5326364"/>
            <a:ext cx="564958" cy="564958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161FB9BB-6A71-4466-B6DD-D7C7F2A06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12798" y="5342966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5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BBF93639-B68A-4A52-9FBE-C7C3D67C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608843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A441A35B-42F4-4A0F-AAF4-30D41E26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28EDD59B-2118-4C0D-9748-0040377E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8816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FCA663-AE5F-4002-BDB0-6B7FE0F5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491022"/>
            <a:ext cx="270916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13C578-6190-4C26-A4C8-A4FE9DCAE20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5F346E-551C-4E25-9EB9-A4333219649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8646"/>
            <a:ext cx="9297444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informació de la subvenció atorgada. </a:t>
            </a:r>
          </a:p>
          <a:p>
            <a:pPr marL="0" indent="0" algn="just">
              <a:buNone/>
            </a:pPr>
            <a:r>
              <a:rPr lang="ca-ES" sz="1350" dirty="0"/>
              <a:t>Al final de la pàgina haureu d’indicar si heu demanat altres ajuts per a la mateixa finalitat marcant </a:t>
            </a:r>
            <a:r>
              <a:rPr lang="ca-ES" sz="1350" b="1" dirty="0"/>
              <a:t>NO/SÍ </a:t>
            </a:r>
            <a:r>
              <a:rPr lang="ca-ES" sz="1350" dirty="0"/>
              <a:t>i clicant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3" name="Imatge 2" descr="Captura de pantalla pregunta si s'han rebut o demanat altres ajuts per la mateixa finalitat">
            <a:extLst>
              <a:ext uri="{FF2B5EF4-FFF2-40B4-BE49-F238E27FC236}">
                <a16:creationId xmlns:a16="http://schemas.microsoft.com/office/drawing/2014/main" id="{A785E8DD-86DC-4DFE-B452-F28ACFC83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3" y="3168545"/>
            <a:ext cx="10425783" cy="2880564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13148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9D25A6EF-09B5-4B71-B5AA-9115278E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36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52C948D-8A92-418F-96C0-13831E32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4127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FCA663-AE5F-4002-BDB0-6B7FE0F5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491022"/>
            <a:ext cx="270916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13C578-6190-4C26-A4C8-A4FE9DCAE20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5F346E-551C-4E25-9EB9-A4333219649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8646"/>
            <a:ext cx="9297444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Apareixerà la pestanya d'</a:t>
            </a:r>
            <a:r>
              <a:rPr lang="ca-ES" sz="1350" b="1" dirty="0"/>
              <a:t>altres dades a justificar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Es tracta dels indicadors de resultat que es van presentar a la sol·licitud i que es van validar amb la resolució. Ara s’ha d’</a:t>
            </a:r>
            <a:r>
              <a:rPr lang="ca-ES" sz="1350" b="1" dirty="0"/>
              <a:t>informar</a:t>
            </a:r>
            <a:r>
              <a:rPr lang="ca-ES" sz="1350" dirty="0"/>
              <a:t> a </a:t>
            </a:r>
            <a:r>
              <a:rPr lang="ca-ES" sz="1350" b="1" dirty="0"/>
              <a:t>Justificat</a:t>
            </a:r>
            <a:r>
              <a:rPr lang="ca-ES" sz="1350" dirty="0"/>
              <a:t> dels </a:t>
            </a:r>
            <a:r>
              <a:rPr lang="ca-ES" sz="1350" b="1" dirty="0"/>
              <a:t>resultats obtinguts amb l’execució del projecte </a:t>
            </a:r>
            <a:r>
              <a:rPr lang="ca-ES" sz="1350" b="1"/>
              <a:t>per a cada </a:t>
            </a:r>
            <a:r>
              <a:rPr lang="ca-ES" sz="1350" b="1" dirty="0"/>
              <a:t>soci.</a:t>
            </a:r>
          </a:p>
        </p:txBody>
      </p:sp>
      <p:pic>
        <p:nvPicPr>
          <p:cNvPr id="6" name="Imatge 5" descr="Captura de pantalla de la pestanya altres dades a justificar">
            <a:extLst>
              <a:ext uri="{FF2B5EF4-FFF2-40B4-BE49-F238E27FC236}">
                <a16:creationId xmlns:a16="http://schemas.microsoft.com/office/drawing/2014/main" id="{D697025B-D808-4788-B53E-F46454889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54" y="3241400"/>
            <a:ext cx="7607312" cy="2837858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13148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5EC0206E-08D4-4BAB-A949-EEFE40C3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37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F2ACB733-5838-4A77-A7A4-1A8112A6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49217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983FD5B-B1B7-464F-9E96-B5E84909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491022"/>
            <a:ext cx="2719209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9F764E9-350D-4253-8BD3-9E8B7FE5431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CEE2AF-8D18-41A5-9E35-558DCDECC3B4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76924"/>
            <a:ext cx="9307493" cy="488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En el cas de marcar </a:t>
            </a:r>
            <a:r>
              <a:rPr lang="ca-ES" sz="1350" b="1" dirty="0"/>
              <a:t>SÍ </a:t>
            </a:r>
            <a:r>
              <a:rPr lang="ca-ES" sz="1350" dirty="0"/>
              <a:t>s’han rebut o demanat altres ajuts per a la mateixa finalitat </a:t>
            </a:r>
            <a:r>
              <a:rPr lang="ca-ES" sz="1350" b="1" dirty="0"/>
              <a:t>omplir les dades </a:t>
            </a:r>
            <a:r>
              <a:rPr lang="ca-ES" sz="1350" dirty="0"/>
              <a:t>i clicar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4" name="Imatge 3" descr="Captura de pantalla dades a omplir en cas d'haver rebut o demanat altres ajuts per a la mateixa finalitat">
            <a:extLst>
              <a:ext uri="{FF2B5EF4-FFF2-40B4-BE49-F238E27FC236}">
                <a16:creationId xmlns:a16="http://schemas.microsoft.com/office/drawing/2014/main" id="{9604ED70-B4AF-4E93-98B3-A45D2496B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2865231"/>
            <a:ext cx="5427274" cy="3448945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39345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8986E370-79E4-49E5-A61D-BECB5D2D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38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5EC021BC-0A76-4CA6-97F0-CCF02ABD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6822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E7AFC8D-39D8-44C9-B55E-23EC302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8896686" y="1453085"/>
            <a:ext cx="26991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AD17D137-4E55-4A48-B87E-B58D59219E89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DC00FE1-0932-456B-BEE4-A1315D2FB6B6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1026519" y="2592259"/>
            <a:ext cx="2768721" cy="321496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d’</a:t>
            </a:r>
            <a:r>
              <a:rPr lang="ca-ES" sz="1350" b="1" dirty="0"/>
              <a:t>Adjunts:</a:t>
            </a:r>
          </a:p>
          <a:p>
            <a:pPr marL="0" indent="0" algn="just">
              <a:buNone/>
            </a:pPr>
            <a:r>
              <a:rPr lang="ca-ES" sz="1350" b="1" dirty="0"/>
              <a:t>Memòria tècnica justificativa</a:t>
            </a:r>
          </a:p>
          <a:p>
            <a:pPr marL="0" indent="0" algn="just">
              <a:buNone/>
            </a:pPr>
            <a:r>
              <a:rPr lang="ca-ES" sz="1350" dirty="0"/>
              <a:t>Només adjuntar–la en l’enviament del líder</a:t>
            </a:r>
          </a:p>
          <a:p>
            <a:pPr marL="0" indent="0" algn="just">
              <a:buNone/>
            </a:pPr>
            <a:r>
              <a:rPr lang="ca-ES" sz="1350" b="1" dirty="0"/>
              <a:t>Memòria econòmica justificativa</a:t>
            </a:r>
          </a:p>
          <a:p>
            <a:pPr marL="0" indent="0" algn="just">
              <a:buNone/>
            </a:pPr>
            <a:r>
              <a:rPr lang="ca-ES" sz="1350" dirty="0"/>
              <a:t>Factures, nòmines, comprovants... </a:t>
            </a:r>
          </a:p>
          <a:p>
            <a:pPr marL="0" indent="0" algn="just">
              <a:buNone/>
            </a:pPr>
            <a:r>
              <a:rPr lang="ca-ES" sz="1350" b="1" dirty="0"/>
              <a:t>Documentació demostrativa accions publicitat</a:t>
            </a:r>
          </a:p>
          <a:p>
            <a:pPr marL="0" indent="0" algn="just">
              <a:buNone/>
            </a:pPr>
            <a:r>
              <a:rPr lang="ca-ES" sz="1350" b="1" dirty="0"/>
              <a:t>Declaracions responsables</a:t>
            </a:r>
          </a:p>
          <a:p>
            <a:pPr marL="0" indent="0" algn="just">
              <a:buNone/>
            </a:pPr>
            <a:r>
              <a:rPr lang="ca-ES" sz="1350" b="1" dirty="0"/>
              <a:t>Altra documentació aportada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1DAEB9-8783-4E61-AA37-574B72F64F72}"/>
              </a:ext>
            </a:extLst>
          </p:cNvPr>
          <p:cNvSpPr txBox="1">
            <a:spLocks/>
          </p:cNvSpPr>
          <p:nvPr/>
        </p:nvSpPr>
        <p:spPr>
          <a:xfrm>
            <a:off x="8120722" y="2809106"/>
            <a:ext cx="3475076" cy="332864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Inclogueu tota la documentació justificativa a cada bloc de documentació. </a:t>
            </a:r>
            <a:r>
              <a:rPr lang="ca-ES" sz="1350" dirty="0">
                <a:hlinkClick r:id="rId5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Els noms dels arxius no han de portar ni accents ni caràcters especials (per exemple Justificacio.pdf)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22.000 KB màxim!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Una vegada carregat cliqueu a </a:t>
            </a:r>
            <a:r>
              <a:rPr lang="ca-ES" sz="1350" b="1" dirty="0"/>
              <a:t>Següent.</a:t>
            </a:r>
            <a:endParaRPr lang="ca-ES" sz="1350" dirty="0"/>
          </a:p>
        </p:txBody>
      </p:sp>
      <p:pic>
        <p:nvPicPr>
          <p:cNvPr id="3" name="Imatge 2" descr="Captura de pantalla documents a adjuntar">
            <a:extLst>
              <a:ext uri="{FF2B5EF4-FFF2-40B4-BE49-F238E27FC236}">
                <a16:creationId xmlns:a16="http://schemas.microsoft.com/office/drawing/2014/main" id="{079E961F-C35B-4EB2-BCC6-BACAA46B00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14" y="2548008"/>
            <a:ext cx="3972554" cy="3802688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2D19F4F1-0AAA-4457-8D3C-EDFF96A1C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4027" y="5109174"/>
            <a:ext cx="425342" cy="425342"/>
          </a:xfrm>
          <a:prstGeom prst="rect">
            <a:avLst/>
          </a:prstGeom>
        </p:spPr>
      </p:pic>
      <p:grpSp>
        <p:nvGrpSpPr>
          <p:cNvPr id="17" name="Group 52">
            <a:extLst>
              <a:ext uri="{FF2B5EF4-FFF2-40B4-BE49-F238E27FC236}">
                <a16:creationId xmlns:a16="http://schemas.microsoft.com/office/drawing/2014/main" id="{5EC8A00D-6C35-47EB-9C5F-24191EF4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27303" y="5067929"/>
            <a:ext cx="443997" cy="464277"/>
            <a:chOff x="-94408" y="2761858"/>
            <a:chExt cx="1488797" cy="1488797"/>
          </a:xfrm>
        </p:grpSpPr>
        <p:sp>
          <p:nvSpPr>
            <p:cNvPr id="19" name="Rectangle: Rounded Corners 53">
              <a:extLst>
                <a:ext uri="{FF2B5EF4-FFF2-40B4-BE49-F238E27FC236}">
                  <a16:creationId xmlns:a16="http://schemas.microsoft.com/office/drawing/2014/main" id="{7AAED85A-AAA1-4011-8E70-0631009AD1EA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3" name="Graphic 54" descr="Clipboard Mixed with solid fill">
              <a:extLst>
                <a:ext uri="{FF2B5EF4-FFF2-40B4-BE49-F238E27FC236}">
                  <a16:creationId xmlns:a16="http://schemas.microsoft.com/office/drawing/2014/main" id="{3C786BD4-6EFC-4EB4-B88F-0C862CF61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29" name="Graphic 5">
            <a:extLst>
              <a:ext uri="{FF2B5EF4-FFF2-40B4-BE49-F238E27FC236}">
                <a16:creationId xmlns:a16="http://schemas.microsoft.com/office/drawing/2014/main" id="{D3C33D18-ABDB-49C6-9D24-77D3C84DD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16526" y="5113717"/>
            <a:ext cx="269286" cy="394482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0" name="Freeform: Shape 49">
              <a:extLst>
                <a:ext uri="{FF2B5EF4-FFF2-40B4-BE49-F238E27FC236}">
                  <a16:creationId xmlns:a16="http://schemas.microsoft.com/office/drawing/2014/main" id="{358749BB-FC00-4373-899A-5E6BB8F164C0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1" name="Freeform: Shape 50">
              <a:extLst>
                <a:ext uri="{FF2B5EF4-FFF2-40B4-BE49-F238E27FC236}">
                  <a16:creationId xmlns:a16="http://schemas.microsoft.com/office/drawing/2014/main" id="{084CEEBD-87F2-45B2-8B32-516F513EBF7E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32" name="Gràfic 31">
            <a:extLst>
              <a:ext uri="{FF2B5EF4-FFF2-40B4-BE49-F238E27FC236}">
                <a16:creationId xmlns:a16="http://schemas.microsoft.com/office/drawing/2014/main" id="{D30C1C2B-51BB-40E8-9DEC-4C1AC265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20432" y="5089710"/>
            <a:ext cx="442496" cy="442496"/>
          </a:xfrm>
          <a:prstGeom prst="rect">
            <a:avLst/>
          </a:prstGeom>
        </p:spPr>
      </p:pic>
      <p:pic>
        <p:nvPicPr>
          <p:cNvPr id="33" name="Graphic 65">
            <a:extLst>
              <a:ext uri="{FF2B5EF4-FFF2-40B4-BE49-F238E27FC236}">
                <a16:creationId xmlns:a16="http://schemas.microsoft.com/office/drawing/2014/main" id="{982993F2-FBE3-443B-A03C-1A78E7157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32535" y="5084920"/>
            <a:ext cx="445188" cy="445188"/>
          </a:xfrm>
          <a:prstGeom prst="rect">
            <a:avLst/>
          </a:prstGeom>
        </p:spPr>
      </p:pic>
      <p:sp>
        <p:nvSpPr>
          <p:cNvPr id="37" name="Arrow: Right 40">
            <a:extLst>
              <a:ext uri="{FF2B5EF4-FFF2-40B4-BE49-F238E27FC236}">
                <a16:creationId xmlns:a16="http://schemas.microsoft.com/office/drawing/2014/main" id="{93BF07B7-495C-49AB-969C-78B935A2A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7612" y="5232026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4" name="Graphic 68">
            <a:extLst>
              <a:ext uri="{FF2B5EF4-FFF2-40B4-BE49-F238E27FC236}">
                <a16:creationId xmlns:a16="http://schemas.microsoft.com/office/drawing/2014/main" id="{C3C619C7-B487-4CC4-B75F-1E8DAFB5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67243" y="4669967"/>
            <a:ext cx="455767" cy="45576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220F2C79-3D57-447C-AAF9-2FB0A0BE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12612" y="5223212"/>
            <a:ext cx="489374" cy="489374"/>
          </a:xfrm>
          <a:prstGeom prst="rect">
            <a:avLst/>
          </a:prstGeom>
        </p:spPr>
      </p:pic>
      <p:sp>
        <p:nvSpPr>
          <p:cNvPr id="36" name="Rectangle: Rounded Corners 66">
            <a:extLst>
              <a:ext uri="{FF2B5EF4-FFF2-40B4-BE49-F238E27FC236}">
                <a16:creationId xmlns:a16="http://schemas.microsoft.com/office/drawing/2014/main" id="{34C2BC40-2356-4125-8CF1-C17051CA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5232026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73">
            <a:extLst>
              <a:ext uri="{FF2B5EF4-FFF2-40B4-BE49-F238E27FC236}">
                <a16:creationId xmlns:a16="http://schemas.microsoft.com/office/drawing/2014/main" id="{38473AFA-82B2-4115-BF3B-6EA701D58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4753640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28" name="Graphic 79">
            <a:hlinkClick r:id="rId19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19AA2FBC-0F89-4567-AC00-906CF95E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39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866208BF-645E-45A2-8E16-3467439A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348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3600" dirty="0"/>
              <a:t>Índex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F3FC51-6B02-4908-95CF-5301E1BE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ca-ES" sz="1800" dirty="0">
                <a:hlinkClick r:id="rId2" action="ppaction://hlinksldjump"/>
              </a:rPr>
              <a:t>Despeses subvencionables</a:t>
            </a:r>
            <a:endParaRPr lang="ca-ES" sz="1800" dirty="0"/>
          </a:p>
          <a:p>
            <a:pPr marL="0"/>
            <a:r>
              <a:rPr lang="ca-ES" sz="1800" dirty="0">
                <a:hlinkClick r:id="rId3" action="ppaction://hlinksldjump"/>
              </a:rPr>
              <a:t>Publicitat</a:t>
            </a:r>
            <a:endParaRPr lang="ca-ES" sz="1800" dirty="0"/>
          </a:p>
          <a:p>
            <a:pPr marL="0"/>
            <a:r>
              <a:rPr lang="ca-ES" sz="1800" dirty="0">
                <a:hlinkClick r:id="rId4" action="ppaction://hlinksldjump"/>
              </a:rPr>
              <a:t>Justificació – Documentació</a:t>
            </a:r>
            <a:endParaRPr lang="ca-ES" sz="1800" dirty="0"/>
          </a:p>
          <a:p>
            <a:pPr marL="0"/>
            <a:r>
              <a:rPr lang="ca-ES" sz="1800" dirty="0">
                <a:hlinkClick r:id="rId5" action="ppaction://hlinksldjump"/>
              </a:rPr>
              <a:t>Justificació – Presentació</a:t>
            </a:r>
            <a:endParaRPr lang="ca-ES" sz="1800" dirty="0"/>
          </a:p>
          <a:p>
            <a:pPr marL="0"/>
            <a:r>
              <a:rPr lang="ca-ES" sz="1800" dirty="0">
                <a:hlinkClick r:id="rId6" action="ppaction://hlinksldjump"/>
              </a:rPr>
              <a:t>Justificació </a:t>
            </a:r>
            <a:r>
              <a:rPr lang="ca-ES" sz="1800" dirty="0">
                <a:hlinkClick r:id="rId5" action="ppaction://hlinksldjump"/>
              </a:rPr>
              <a:t>–</a:t>
            </a:r>
            <a:r>
              <a:rPr lang="ca-ES" sz="1800" dirty="0">
                <a:hlinkClick r:id="rId6" action="ppaction://hlinksldjump"/>
              </a:rPr>
              <a:t> Requeriments</a:t>
            </a:r>
            <a:endParaRPr lang="ca-ES" sz="1800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5955AF85-D252-4484-B74B-763443A83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6" b="1374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61442482-363D-4F11-A388-4A7FA308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BCE88641-516D-44B4-9A32-B562AC1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96219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0FCD79-F4D1-46C7-A64A-DA9D1F56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913912" y="1491022"/>
            <a:ext cx="272925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420519C-552C-416B-9223-98901B174411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482C13-3A51-4767-BB88-97CE2D227198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49043" y="2403651"/>
            <a:ext cx="10650882" cy="9568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Justificacions de Despeses.</a:t>
            </a:r>
          </a:p>
          <a:p>
            <a:pPr marL="0" indent="0" algn="just">
              <a:buNone/>
            </a:pPr>
            <a:r>
              <a:rPr lang="ca-ES" sz="1350" dirty="0"/>
              <a:t>Adjunteu l’</a:t>
            </a:r>
            <a:r>
              <a:rPr lang="ca-ES" sz="1350" b="1" dirty="0"/>
              <a:t>Excel del compte justificatiu </a:t>
            </a:r>
            <a:r>
              <a:rPr lang="ca-ES" sz="1350" dirty="0"/>
              <a:t>que heu descarregat, complimentat i guardat al vostre ordinador prèviament. La informació de l’Excel es carregarà en pantalla. Una vegada carregat i sense errors cliqueu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8A0878F8-609F-4021-8018-F7B96DF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117289" y="3114716"/>
            <a:ext cx="491516" cy="491516"/>
          </a:xfrm>
          <a:prstGeom prst="rect">
            <a:avLst/>
          </a:prstGeom>
        </p:spPr>
      </p:pic>
      <p:sp>
        <p:nvSpPr>
          <p:cNvPr id="16" name="Rectangle: Rounded Corners 52">
            <a:extLst>
              <a:ext uri="{FF2B5EF4-FFF2-40B4-BE49-F238E27FC236}">
                <a16:creationId xmlns:a16="http://schemas.microsoft.com/office/drawing/2014/main" id="{5885F160-B9A4-4F87-A4F8-81B313CF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2916" y="3114716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" name="Imatge 2" descr="Captura de pantalla de Justificacions de despeses per a càrrega de l'Excel del compte justificatiu">
            <a:extLst>
              <a:ext uri="{FF2B5EF4-FFF2-40B4-BE49-F238E27FC236}">
                <a16:creationId xmlns:a16="http://schemas.microsoft.com/office/drawing/2014/main" id="{C398244E-9248-4288-9CE7-7CDA26378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90" y="3429001"/>
            <a:ext cx="5750978" cy="2738561"/>
          </a:xfrm>
          <a:prstGeom prst="rect">
            <a:avLst/>
          </a:prstGeom>
        </p:spPr>
      </p:pic>
      <p:pic>
        <p:nvPicPr>
          <p:cNvPr id="30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01767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422EB1B-AB98-493D-A874-733F7E56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40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528DFA2-73AB-4340-AD5A-E52A99E5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92469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07D9C67-6BF7-423B-BA18-E569599F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888481" y="1463501"/>
            <a:ext cx="276945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4FD5960E-7DD4-4232-ACCA-BFD12010653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F5EE7DE-3B3A-436E-8F82-48EE885BBCAD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48" y="2674475"/>
            <a:ext cx="261371" cy="26137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1280802" y="2469834"/>
            <a:ext cx="9552298" cy="6436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Si el sistema detecta qualsevol error a l’Excel ho informarà i s’haurà de modificar i adjuntar-ho de nou.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El nom de l’arxiu Excel no ha de portar ni accents ni caràcters especials (per exemple Justificacio.xlsx).</a:t>
            </a: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D3209B91-B761-4677-BE48-4C791FB5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900133" y="2473136"/>
            <a:ext cx="491516" cy="491516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B0A73ECC-7B07-4D00-8A92-F6CBAC10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7654" y="2471823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23" name="Graphic 32">
            <a:extLst>
              <a:ext uri="{FF2B5EF4-FFF2-40B4-BE49-F238E27FC236}">
                <a16:creationId xmlns:a16="http://schemas.microsoft.com/office/drawing/2014/main" id="{A19FD9AE-F612-4328-94BC-C3865A258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2147" y="4441969"/>
            <a:ext cx="261371" cy="26137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8BA6863-4F86-4296-A3E3-A947B73D7813}"/>
              </a:ext>
            </a:extLst>
          </p:cNvPr>
          <p:cNvSpPr txBox="1">
            <a:spLocks/>
          </p:cNvSpPr>
          <p:nvPr/>
        </p:nvSpPr>
        <p:spPr>
          <a:xfrm>
            <a:off x="9145891" y="3290841"/>
            <a:ext cx="2830209" cy="28249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Heu d’introduir les dades al compte justificatiu manualment.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No introduïu fórmules ni vinculacions a les caselles de l’Excel, perquè generarà errors.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No introduïu imports amb més de dos decimals.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No copieu ni enganxeu dades ni imports d’altres Excels (especialment el del càlcul de personal).</a:t>
            </a:r>
          </a:p>
        </p:txBody>
      </p:sp>
      <p:pic>
        <p:nvPicPr>
          <p:cNvPr id="4" name="Imatge 3" descr="Captura de pantalla error de càrrega de l'Excel del compte justificatiu">
            <a:extLst>
              <a:ext uri="{FF2B5EF4-FFF2-40B4-BE49-F238E27FC236}">
                <a16:creationId xmlns:a16="http://schemas.microsoft.com/office/drawing/2014/main" id="{4B45FE2B-8478-43E0-9B14-1DF272A3E5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22" y="3429000"/>
            <a:ext cx="5325906" cy="3370538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64189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5007A06E-E1D9-4801-ABE1-2AB56795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0CB7314A-0027-4423-9272-C48192DD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7611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7E900CE-A109-4586-A2E6-90EAA99A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9F683BD0-5719-41D5-84AF-5BDD41498F5E}"/>
              </a:ext>
            </a:extLst>
          </p:cNvPr>
          <p:cNvSpPr txBox="1">
            <a:spLocks/>
          </p:cNvSpPr>
          <p:nvPr/>
        </p:nvSpPr>
        <p:spPr>
          <a:xfrm>
            <a:off x="8896686" y="1503709"/>
            <a:ext cx="274935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C22125A8-C0EB-4E7C-9F5F-F2FEC32AFA9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F38859-3E2F-4D30-A030-783D3CC94F2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6F505C72-C177-4DB6-8EBA-C59F0259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72ECF73-1385-4593-B76B-321560F5BC2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9B8906-1526-4335-8DC9-63212DDABF82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484726"/>
            <a:ext cx="10811767" cy="3843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Declaracions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S’haurà de </a:t>
            </a:r>
            <a:r>
              <a:rPr lang="ca-ES" sz="1350" b="1" dirty="0"/>
              <a:t>marcar sobre el camp obligatori </a:t>
            </a:r>
            <a:r>
              <a:rPr lang="ca-ES" sz="1350" dirty="0"/>
              <a:t>conforme s’ha llegit i acceptat la informació bàsica de protecció de dades. A continuació clicar sobre </a:t>
            </a:r>
            <a:r>
              <a:rPr lang="ca-ES" sz="1350" b="1" dirty="0"/>
              <a:t>Signa i envia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La signatura és digital per tant s’han d’utilitzar els mecanismes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habilitats per fer-ho.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 de signar una persona de l’entitat beneficiària que tingui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un certificat de representació de persona jurídica.</a:t>
            </a: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043" y="3553024"/>
            <a:ext cx="261371" cy="261371"/>
          </a:xfrm>
          <a:prstGeom prst="rect">
            <a:avLst/>
          </a:prstGeom>
        </p:spPr>
      </p:pic>
      <p:pic>
        <p:nvPicPr>
          <p:cNvPr id="3" name="Imatge 2" descr="Captura de pantalla de declaracions sobre protecció de dades i signatura i enviament de la justificació">
            <a:extLst>
              <a:ext uri="{FF2B5EF4-FFF2-40B4-BE49-F238E27FC236}">
                <a16:creationId xmlns:a16="http://schemas.microsoft.com/office/drawing/2014/main" id="{20A9C62D-8DA0-42E1-A3E6-97072D808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171663"/>
            <a:ext cx="3847071" cy="3013207"/>
          </a:xfrm>
          <a:prstGeom prst="rect">
            <a:avLst/>
          </a:prstGeom>
        </p:spPr>
      </p:pic>
      <p:pic>
        <p:nvPicPr>
          <p:cNvPr id="28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63E14AAB-32FB-4A75-9652-03847AB4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14294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8446DAC3-0B57-4D57-80AB-432188D3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42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D3FCD506-C8E0-46A0-AD93-73F57900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20261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8EF9875-DBB8-4989-8F6F-D81F6B89EFAB}"/>
              </a:ext>
            </a:extLst>
          </p:cNvPr>
          <p:cNvSpPr txBox="1">
            <a:spLocks/>
          </p:cNvSpPr>
          <p:nvPr/>
        </p:nvSpPr>
        <p:spPr>
          <a:xfrm>
            <a:off x="8903864" y="1491022"/>
            <a:ext cx="274935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accedir a la justificació en línia</a:t>
            </a:r>
          </a:p>
        </p:txBody>
      </p:sp>
      <p:grpSp>
        <p:nvGrpSpPr>
          <p:cNvPr id="14" name="Group 5" descr="Enllaç cap a la justificació en línia">
            <a:extLst>
              <a:ext uri="{FF2B5EF4-FFF2-40B4-BE49-F238E27FC236}">
                <a16:creationId xmlns:a16="http://schemas.microsoft.com/office/drawing/2014/main" id="{295DCDBF-1832-43D9-A9EF-EE5EE539C75D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6B114-7B5A-4EAD-9D1B-735ADFE1037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2"/>
              <a:extLst>
                <a:ext uri="{FF2B5EF4-FFF2-40B4-BE49-F238E27FC236}">
                  <a16:creationId xmlns:a16="http://schemas.microsoft.com/office/drawing/2014/main" id="{7E7C406B-C056-4513-9520-95B9F7AD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8D848C1-B222-40C4-B4E9-FE2A63B9420C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52ADA9-6D56-49CA-95FD-0AFCFA1C2F8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Signar i enviar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667" y="2377085"/>
            <a:ext cx="8036071" cy="5918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presentada la justificació apareixerà la següent pàgina, on podreu descarregar </a:t>
            </a:r>
            <a:r>
              <a:rPr lang="ca-ES" sz="1350" b="1" dirty="0"/>
              <a:t>l’acusament de rebuda.</a:t>
            </a:r>
            <a:endParaRPr lang="ca-ES" sz="1350" dirty="0"/>
          </a:p>
        </p:txBody>
      </p:sp>
      <p:pic>
        <p:nvPicPr>
          <p:cNvPr id="3" name="Imatge 2" descr="Captura de pantalla d'enviament correcte del formulari de justificació i descàrrega de l'acusament de rebuda">
            <a:extLst>
              <a:ext uri="{FF2B5EF4-FFF2-40B4-BE49-F238E27FC236}">
                <a16:creationId xmlns:a16="http://schemas.microsoft.com/office/drawing/2014/main" id="{1254E942-D39F-4FF2-B22B-0B0D9A5E8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2755355"/>
            <a:ext cx="6308029" cy="3420599"/>
          </a:xfrm>
          <a:prstGeom prst="rect">
            <a:avLst/>
          </a:prstGeom>
        </p:spPr>
      </p:pic>
      <p:pic>
        <p:nvPicPr>
          <p:cNvPr id="22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72141B2E-C2A9-4792-8ECC-C431053B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43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98EEE7FC-6E54-464C-AF4E-DF7B8DA3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3852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33" y="2726583"/>
            <a:ext cx="5044273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– Requeriments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5FFD4D35-5EED-4E39-AAEA-7F52A55FA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268760"/>
            <a:ext cx="7162492" cy="4028902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6765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A4BA20C4-59D3-4263-A721-92471096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F067CC28-BDF8-48AE-9787-33208B2B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02629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77517" y="1491022"/>
            <a:ext cx="10915373" cy="5963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600" dirty="0"/>
              <a:t>Quan l’àrea d’Incentius d’ACCIÓ revisi la justificació presentada, i d’acord amb les bases reguladores, podrà fer </a:t>
            </a:r>
            <a:r>
              <a:rPr lang="ca-ES" sz="1600" b="1" dirty="0"/>
              <a:t>requeriments quan detecti defectes o mançanes a la documentació presentada</a:t>
            </a:r>
            <a:r>
              <a:rPr lang="ca-ES" sz="1600" dirty="0"/>
              <a:t>. 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2123224"/>
            <a:ext cx="400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Com arribarà la notificació?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4709215" y="2163505"/>
            <a:ext cx="702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Per notificació electrònica a l’adreça de correu electrònic habilitada per a rebre notificacions referida a la sol·licitud de subvenció</a:t>
            </a:r>
            <a:endParaRPr lang="fr-BE" sz="1600" dirty="0"/>
          </a:p>
        </p:txBody>
      </p:sp>
      <p:sp>
        <p:nvSpPr>
          <p:cNvPr id="18" name="TextBox 93">
            <a:extLst>
              <a:ext uri="{FF2B5EF4-FFF2-40B4-BE49-F238E27FC236}">
                <a16:creationId xmlns:a16="http://schemas.microsoft.com/office/drawing/2014/main" id="{C9C6FDCD-F202-40FA-B182-429E5BE48154}"/>
              </a:ext>
            </a:extLst>
          </p:cNvPr>
          <p:cNvSpPr txBox="1"/>
          <p:nvPr/>
        </p:nvSpPr>
        <p:spPr>
          <a:xfrm>
            <a:off x="751833" y="2901842"/>
            <a:ext cx="403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De quin termini es disposa</a:t>
            </a:r>
            <a:r>
              <a:rPr lang="es-ES" sz="2400" b="1" dirty="0"/>
              <a:t>?</a:t>
            </a:r>
          </a:p>
        </p:txBody>
      </p:sp>
      <p:sp>
        <p:nvSpPr>
          <p:cNvPr id="21" name="TextBox 93">
            <a:extLst>
              <a:ext uri="{FF2B5EF4-FFF2-40B4-BE49-F238E27FC236}">
                <a16:creationId xmlns:a16="http://schemas.microsoft.com/office/drawing/2014/main" id="{95C9546D-75C0-4782-A805-F1C45F8B08E9}"/>
              </a:ext>
            </a:extLst>
          </p:cNvPr>
          <p:cNvSpPr txBox="1"/>
          <p:nvPr/>
        </p:nvSpPr>
        <p:spPr>
          <a:xfrm>
            <a:off x="4671630" y="2970791"/>
            <a:ext cx="702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10 dies hàbils (dissabtes, diumenges i festius exclosos) des de l’endemà de l’accés a la notificació</a:t>
            </a:r>
            <a:endParaRPr lang="fr-BE" sz="1600" dirty="0"/>
          </a:p>
        </p:txBody>
      </p:sp>
      <p:pic>
        <p:nvPicPr>
          <p:cNvPr id="29" name="Graphic 32">
            <a:extLst>
              <a:ext uri="{FF2B5EF4-FFF2-40B4-BE49-F238E27FC236}">
                <a16:creationId xmlns:a16="http://schemas.microsoft.com/office/drawing/2014/main" id="{0AD30DC6-4FAA-4851-BAD1-94B6A9E49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9215" y="3768344"/>
            <a:ext cx="261371" cy="261371"/>
          </a:xfrm>
          <a:prstGeom prst="rect">
            <a:avLst/>
          </a:prstGeom>
        </p:spPr>
      </p:pic>
      <p:sp>
        <p:nvSpPr>
          <p:cNvPr id="28" name="TextBox 2">
            <a:extLst>
              <a:ext uri="{FF2B5EF4-FFF2-40B4-BE49-F238E27FC236}">
                <a16:creationId xmlns:a16="http://schemas.microsoft.com/office/drawing/2014/main" id="{E4C44D19-50F2-4E86-A17D-488A79B98AB2}"/>
              </a:ext>
            </a:extLst>
          </p:cNvPr>
          <p:cNvSpPr txBox="1"/>
          <p:nvPr/>
        </p:nvSpPr>
        <p:spPr>
          <a:xfrm>
            <a:off x="5144193" y="3647141"/>
            <a:ext cx="66636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Si no és presenta en termini es considerarà que es desisteix de la petició per part de l’entitat, afectant a part o la totalitat de la subvenció concedida. S’iniciaria expedient de revocació de la subvenció el qual es notificaria a l’entitat</a:t>
            </a:r>
          </a:p>
        </p:txBody>
      </p:sp>
      <p:sp>
        <p:nvSpPr>
          <p:cNvPr id="14" name="TextBox 93">
            <a:extLst>
              <a:ext uri="{FF2B5EF4-FFF2-40B4-BE49-F238E27FC236}">
                <a16:creationId xmlns:a16="http://schemas.microsoft.com/office/drawing/2014/main" id="{8E7C59DE-96FB-4612-A533-311DC35ABDC0}"/>
              </a:ext>
            </a:extLst>
          </p:cNvPr>
          <p:cNvSpPr txBox="1"/>
          <p:nvPr/>
        </p:nvSpPr>
        <p:spPr>
          <a:xfrm>
            <a:off x="764623" y="4575500"/>
            <a:ext cx="390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Per quins canals es pot donar compliment als requeriments?</a:t>
            </a:r>
            <a:endParaRPr lang="ca-ES" sz="1600" dirty="0"/>
          </a:p>
        </p:txBody>
      </p:sp>
      <p:sp>
        <p:nvSpPr>
          <p:cNvPr id="15" name="TextBox 93">
            <a:extLst>
              <a:ext uri="{FF2B5EF4-FFF2-40B4-BE49-F238E27FC236}">
                <a16:creationId xmlns:a16="http://schemas.microsoft.com/office/drawing/2014/main" id="{18573B06-DE16-4267-94AF-50271B75D4B9}"/>
              </a:ext>
            </a:extLst>
          </p:cNvPr>
          <p:cNvSpPr txBox="1"/>
          <p:nvPr/>
        </p:nvSpPr>
        <p:spPr>
          <a:xfrm>
            <a:off x="4671630" y="4640248"/>
            <a:ext cx="702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Si es tracta d’una </a:t>
            </a:r>
            <a:r>
              <a:rPr lang="ca-ES" sz="1600" b="1" dirty="0"/>
              <a:t>empresa, associació o entitat </a:t>
            </a:r>
            <a:r>
              <a:rPr lang="ca-ES" sz="1600" dirty="0"/>
              <a:t>que no depengui d’una administració pública catalana: Oficina Virtual de Tràmits – Canal Empresa –</a:t>
            </a:r>
            <a:r>
              <a:rPr lang="ca-ES" sz="1600" b="1" dirty="0"/>
              <a:t> </a:t>
            </a:r>
            <a:r>
              <a:rPr lang="ca-ES" sz="1600" b="1" dirty="0">
                <a:hlinkClick r:id="rId6" action="ppaction://hlinksldjump"/>
              </a:rPr>
              <a:t>Àrea Privada</a:t>
            </a:r>
            <a:endParaRPr lang="ca-ES" sz="1600" b="1" dirty="0"/>
          </a:p>
          <a:p>
            <a:pPr algn="just"/>
            <a:r>
              <a:rPr lang="ca-ES" sz="1600" dirty="0"/>
              <a:t>Si es tracta d’una </a:t>
            </a:r>
            <a:r>
              <a:rPr lang="ca-ES" sz="1600" b="1" dirty="0"/>
              <a:t>administració pública catalana </a:t>
            </a:r>
            <a:r>
              <a:rPr lang="ca-ES" sz="1600" dirty="0"/>
              <a:t>o ens dependent per </a:t>
            </a:r>
            <a:r>
              <a:rPr lang="ca-ES" sz="1600" b="1" dirty="0">
                <a:hlinkClick r:id="rId7" action="ppaction://hlinksldjump"/>
              </a:rPr>
              <a:t>EACAT</a:t>
            </a:r>
            <a:r>
              <a:rPr lang="ca-ES" sz="1600" dirty="0"/>
              <a:t>, l’extranet de les administracions públiques catalanes</a:t>
            </a:r>
          </a:p>
          <a:p>
            <a:pPr algn="just"/>
            <a:r>
              <a:rPr lang="ca-ES" sz="1600" dirty="0"/>
              <a:t>Només en casos </a:t>
            </a:r>
            <a:r>
              <a:rPr lang="ca-ES" sz="1600" b="1" dirty="0"/>
              <a:t>pautats </a:t>
            </a:r>
            <a:r>
              <a:rPr lang="ca-ES" sz="1600" dirty="0"/>
              <a:t>es podrà aportar mitjançant </a:t>
            </a:r>
            <a:r>
              <a:rPr lang="ca-ES" sz="1600" b="1" dirty="0">
                <a:hlinkClick r:id="rId8" action="ppaction://hlinksldjump"/>
              </a:rPr>
              <a:t>formulari d’aportació</a:t>
            </a:r>
            <a:endParaRPr lang="ca-ES" sz="1600" dirty="0"/>
          </a:p>
        </p:txBody>
      </p:sp>
      <p:pic>
        <p:nvPicPr>
          <p:cNvPr id="22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9AB954C5-F7BF-4E8C-8E93-6D025601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92439D15-332F-4218-A546-0FEBC771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97255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1026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Àrea Privada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7" y="1813467"/>
            <a:ext cx="1067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Amb la notificació que es rebrà al correu electrònic habilitat per l’entitat beneficiària per a rebre notificacions, es podrà accedir a l’espai per a carregar la documentació i donar requeriment a les mancances </a:t>
            </a:r>
            <a:endParaRPr lang="fr-BE" sz="1600" dirty="0"/>
          </a:p>
        </p:txBody>
      </p:sp>
      <p:pic>
        <p:nvPicPr>
          <p:cNvPr id="3" name="Imatge 2" descr="Correu electrònic de notificació">
            <a:extLst>
              <a:ext uri="{FF2B5EF4-FFF2-40B4-BE49-F238E27FC236}">
                <a16:creationId xmlns:a16="http://schemas.microsoft.com/office/drawing/2014/main" id="{49A4DC67-437B-408F-AD0D-03D32786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08" y="2512978"/>
            <a:ext cx="5463461" cy="3512223"/>
          </a:xfrm>
          <a:prstGeom prst="rect">
            <a:avLst/>
          </a:prstGeom>
        </p:spPr>
      </p:pic>
      <p:pic>
        <p:nvPicPr>
          <p:cNvPr id="4" name="Imatge 3" descr="Correu electrònic de notificació e-notum">
            <a:extLst>
              <a:ext uri="{FF2B5EF4-FFF2-40B4-BE49-F238E27FC236}">
                <a16:creationId xmlns:a16="http://schemas.microsoft.com/office/drawing/2014/main" id="{A463FCBF-453C-4958-A70C-9B5940AC6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763" y="2170481"/>
            <a:ext cx="4570237" cy="3922810"/>
          </a:xfrm>
          <a:prstGeom prst="rect">
            <a:avLst/>
          </a:prstGeom>
        </p:spPr>
      </p:pic>
      <p:pic>
        <p:nvPicPr>
          <p:cNvPr id="22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8AF8DCFB-EF18-4ABB-9821-960D1F38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46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BFD9296-D776-4960-99EE-0D67F6FC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06399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1026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Àrea Privada</a:t>
            </a:r>
            <a:endParaRPr lang="ca-ES" sz="1600" dirty="0"/>
          </a:p>
        </p:txBody>
      </p:sp>
      <p:sp>
        <p:nvSpPr>
          <p:cNvPr id="20" name="TextBox 93" descr="Captura de pantalla d'accés al requeriment i aportació de decoumentació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7" y="1813467"/>
            <a:ext cx="1067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Una vegada dins i identificat es podrà accedir al requeriment i la documentació que s’ha d’aportar</a:t>
            </a:r>
            <a:endParaRPr lang="fr-BE" sz="1600" dirty="0"/>
          </a:p>
        </p:txBody>
      </p:sp>
      <p:pic>
        <p:nvPicPr>
          <p:cNvPr id="5" name="Imatge 4" descr="Captura de pantalla de requeriment i documentació a aportar">
            <a:extLst>
              <a:ext uri="{FF2B5EF4-FFF2-40B4-BE49-F238E27FC236}">
                <a16:creationId xmlns:a16="http://schemas.microsoft.com/office/drawing/2014/main" id="{0A327DBB-846C-4BDB-82C9-90670C61D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3" y="2152021"/>
            <a:ext cx="11147367" cy="3671521"/>
          </a:xfrm>
          <a:prstGeom prst="rect">
            <a:avLst/>
          </a:prstGeom>
        </p:spPr>
      </p:pic>
      <p:pic>
        <p:nvPicPr>
          <p:cNvPr id="22" name="Graphic 79">
            <a:hlinkClick r:id="rId5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CA3E249F-E363-4FB1-A747-C8574AEF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47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940D33A5-428B-4AE6-9FEC-EFAA02C0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1366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1026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Àrea Privada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7" y="1813467"/>
            <a:ext cx="1067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Una vegada enviat el requeriment el sistema confirmarà l’enviament i es podrà descarregar l’acusament de rebuda</a:t>
            </a:r>
            <a:endParaRPr lang="fr-BE" sz="1600" dirty="0"/>
          </a:p>
        </p:txBody>
      </p:sp>
      <p:pic>
        <p:nvPicPr>
          <p:cNvPr id="3" name="Imatge 2" descr="Captura de pantalla de confirmació d'enviament i acusament de rebuda">
            <a:extLst>
              <a:ext uri="{FF2B5EF4-FFF2-40B4-BE49-F238E27FC236}">
                <a16:creationId xmlns:a16="http://schemas.microsoft.com/office/drawing/2014/main" id="{A08513EA-9A94-44BB-958C-B076AFE58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922" y="2152021"/>
            <a:ext cx="5523156" cy="4089983"/>
          </a:xfrm>
          <a:prstGeom prst="rect">
            <a:avLst/>
          </a:prstGeom>
        </p:spPr>
      </p:pic>
      <p:pic>
        <p:nvPicPr>
          <p:cNvPr id="22" name="Graphic 79">
            <a:hlinkClick r:id="rId5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912F9DA8-EAE1-454E-BFA2-78CD5D21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48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8EEEF854-EAE8-4D67-B4D6-95D9EC89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9962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1026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EACAT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7" y="1813467"/>
            <a:ext cx="1067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L’Administració pública o ens dependent beneficiari dins del seu expedient ha de veure:</a:t>
            </a:r>
          </a:p>
          <a:p>
            <a:pPr algn="just"/>
            <a:r>
              <a:rPr lang="ca-ES" sz="1600" dirty="0"/>
              <a:t>Un avís del canvi d’estat i un tràmit de “</a:t>
            </a:r>
            <a:r>
              <a:rPr lang="ca-ES" sz="1600" b="1" dirty="0"/>
              <a:t>Comunicació de canvi d’estat</a:t>
            </a:r>
            <a:r>
              <a:rPr lang="ca-ES" sz="1600" dirty="0"/>
              <a:t>” on podrà descarregar-se el document enviat que estarà dins d’un arxiu </a:t>
            </a:r>
            <a:r>
              <a:rPr lang="ca-ES" sz="1600" dirty="0" err="1"/>
              <a:t>zip</a:t>
            </a:r>
            <a:r>
              <a:rPr lang="ca-ES" sz="1600" dirty="0"/>
              <a:t>.</a:t>
            </a:r>
            <a:endParaRPr lang="fr-BE" sz="1600" dirty="0"/>
          </a:p>
        </p:txBody>
      </p:sp>
      <p:pic>
        <p:nvPicPr>
          <p:cNvPr id="7" name="Imatge 6" descr="Captura de pantalla d'EACAT i tràmit pendent">
            <a:extLst>
              <a:ext uri="{FF2B5EF4-FFF2-40B4-BE49-F238E27FC236}">
                <a16:creationId xmlns:a16="http://schemas.microsoft.com/office/drawing/2014/main" id="{50BFCB11-D092-475F-84E2-4A845AF82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2"/>
          <a:stretch/>
        </p:blipFill>
        <p:spPr>
          <a:xfrm>
            <a:off x="2835628" y="2465913"/>
            <a:ext cx="8832627" cy="3386247"/>
          </a:xfrm>
          <a:prstGeom prst="rect">
            <a:avLst/>
          </a:prstGeom>
        </p:spPr>
      </p:pic>
      <p:pic>
        <p:nvPicPr>
          <p:cNvPr id="22" name="Graphic 79">
            <a:hlinkClick r:id="rId5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E44ECBA9-57A3-4D20-AB10-996FF086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49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1515D33B-9344-4A3A-B15C-C457CB70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1747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13" y="1551784"/>
            <a:ext cx="4669060" cy="206562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Despeses subvencionables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ABFD8101-3FB2-4942-B9A0-FCA2DB509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268760"/>
            <a:ext cx="7162492" cy="4028902"/>
          </a:xfrm>
          <a:prstGeom prst="flowChartOnlineStorag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45508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3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593158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34C43753-C137-4170-8561-BC482E8D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BBB31D6-CCB9-4A6E-85AB-B9EE79A5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6704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1026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Formulari d’aportació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7" y="1813467"/>
            <a:ext cx="10675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Exclusivament per a tràmits no directament relacionats amb la justificació de despeses com </a:t>
            </a:r>
            <a:r>
              <a:rPr lang="ca-ES" sz="1600" b="1" dirty="0"/>
              <a:t>sol·licitud de bestretes, canvis de proveïdor, renúncies a la subvenció...</a:t>
            </a:r>
          </a:p>
          <a:p>
            <a:pPr algn="just"/>
            <a:endParaRPr lang="ca-ES" sz="1600" b="1" dirty="0"/>
          </a:p>
          <a:p>
            <a:pPr algn="just"/>
            <a:endParaRPr lang="ca-ES" sz="1600" dirty="0"/>
          </a:p>
          <a:p>
            <a:pPr algn="just"/>
            <a:endParaRPr lang="ca-ES" sz="1600" dirty="0"/>
          </a:p>
        </p:txBody>
      </p:sp>
      <p:grpSp>
        <p:nvGrpSpPr>
          <p:cNvPr id="8" name="Group 5" descr="Enllaç cap a la justificació en línia">
            <a:extLst>
              <a:ext uri="{FF2B5EF4-FFF2-40B4-BE49-F238E27FC236}">
                <a16:creationId xmlns:a16="http://schemas.microsoft.com/office/drawing/2014/main" id="{18759B96-AB94-4E35-BC9C-B6AC53363EBC}"/>
              </a:ext>
            </a:extLst>
          </p:cNvPr>
          <p:cNvGrpSpPr>
            <a:grpSpLocks noChangeAspect="1"/>
          </p:cNvGrpSpPr>
          <p:nvPr/>
        </p:nvGrpSpPr>
        <p:grpSpPr>
          <a:xfrm>
            <a:off x="2518140" y="2685293"/>
            <a:ext cx="386701" cy="386701"/>
            <a:chOff x="9381248" y="3637015"/>
            <a:chExt cx="684000" cy="684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7D6FE7-35D9-4C91-876A-73F2CE3E3D2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0" name="Graphic 7" descr="Link">
              <a:hlinkClick r:id="rId4"/>
              <a:extLst>
                <a:ext uri="{FF2B5EF4-FFF2-40B4-BE49-F238E27FC236}">
                  <a16:creationId xmlns:a16="http://schemas.microsoft.com/office/drawing/2014/main" id="{492B4928-C230-4DAF-A364-63B6516B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3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E97BF4D-4805-49AB-A584-F0B7847FB890}"/>
              </a:ext>
            </a:extLst>
          </p:cNvPr>
          <p:cNvSpPr txBox="1">
            <a:spLocks/>
          </p:cNvSpPr>
          <p:nvPr/>
        </p:nvSpPr>
        <p:spPr>
          <a:xfrm>
            <a:off x="1261811" y="3169352"/>
            <a:ext cx="2899358" cy="72690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/>
              <a:t>Accés directe al formulari d’aportació per a la convocatòria de projectes de clúster 2020</a:t>
            </a:r>
          </a:p>
        </p:txBody>
      </p:sp>
      <p:pic>
        <p:nvPicPr>
          <p:cNvPr id="4" name="Imatge 3" descr="Captura de pantalla de formulari d'aportació de documents">
            <a:extLst>
              <a:ext uri="{FF2B5EF4-FFF2-40B4-BE49-F238E27FC236}">
                <a16:creationId xmlns:a16="http://schemas.microsoft.com/office/drawing/2014/main" id="{ED7BC28E-BB52-459A-8F4F-ACA42285C8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89" t="-1" r="4691" b="16819"/>
          <a:stretch/>
        </p:blipFill>
        <p:spPr>
          <a:xfrm>
            <a:off x="4357834" y="2275132"/>
            <a:ext cx="7264691" cy="3710032"/>
          </a:xfrm>
          <a:prstGeom prst="rect">
            <a:avLst/>
          </a:prstGeom>
        </p:spPr>
      </p:pic>
      <p:pic>
        <p:nvPicPr>
          <p:cNvPr id="14" name="Graphic 32">
            <a:extLst>
              <a:ext uri="{FF2B5EF4-FFF2-40B4-BE49-F238E27FC236}">
                <a16:creationId xmlns:a16="http://schemas.microsoft.com/office/drawing/2014/main" id="{E0C0ED39-6888-44E4-B789-516963EC3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51872" y="3928706"/>
            <a:ext cx="261371" cy="261371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30920A2E-DAA7-446F-BC91-68C654CA9E18}"/>
              </a:ext>
            </a:extLst>
          </p:cNvPr>
          <p:cNvSpPr txBox="1"/>
          <p:nvPr/>
        </p:nvSpPr>
        <p:spPr>
          <a:xfrm>
            <a:off x="1152312" y="4302040"/>
            <a:ext cx="3205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Dues opcions, descarregar el formulari amb dades incorporades (amb identificació digital) o descarregar el formulari i omplir-ho manualment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68635DF9-1FBB-47C2-AE1C-197375F69A12}"/>
              </a:ext>
            </a:extLst>
          </p:cNvPr>
          <p:cNvSpPr txBox="1"/>
          <p:nvPr/>
        </p:nvSpPr>
        <p:spPr>
          <a:xfrm>
            <a:off x="1152312" y="5215800"/>
            <a:ext cx="32055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És recomanable que s’entri en mode incògnit pel navegador per a assegurar que s’agafa la darrera versió del formulari.</a:t>
            </a:r>
          </a:p>
        </p:txBody>
      </p:sp>
      <p:pic>
        <p:nvPicPr>
          <p:cNvPr id="22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AE51446C-66D5-4766-B7A2-FD69791C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50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BED88C3A-685B-427C-9445-0EE17315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43623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344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Formulari d’aportació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8" y="1813467"/>
            <a:ext cx="3160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b="1" dirty="0"/>
              <a:t>Omplir el formulari </a:t>
            </a:r>
            <a:r>
              <a:rPr lang="ca-ES" sz="1600" dirty="0"/>
              <a:t>(pàgina 1), </a:t>
            </a:r>
            <a:r>
              <a:rPr lang="ca-ES" sz="1600" b="1" dirty="0"/>
              <a:t>adjuntar els documents </a:t>
            </a:r>
            <a:r>
              <a:rPr lang="ca-ES" sz="1600" dirty="0"/>
              <a:t>que aporteu (pàgina 2) i a la darrera pàgina:</a:t>
            </a:r>
          </a:p>
          <a:p>
            <a:pPr algn="just"/>
            <a:r>
              <a:rPr lang="ca-ES" sz="1600" b="1" dirty="0"/>
              <a:t>1) </a:t>
            </a:r>
            <a:r>
              <a:rPr lang="ca-ES" sz="1600" dirty="0"/>
              <a:t>Acceptar les condicions de proteccions de dades</a:t>
            </a:r>
          </a:p>
          <a:p>
            <a:pPr algn="just"/>
            <a:r>
              <a:rPr lang="ca-ES" sz="1600" b="1" dirty="0"/>
              <a:t>2) </a:t>
            </a:r>
            <a:r>
              <a:rPr lang="ca-ES" sz="1600" dirty="0"/>
              <a:t>Validar el document</a:t>
            </a:r>
          </a:p>
          <a:p>
            <a:pPr algn="just"/>
            <a:r>
              <a:rPr lang="ca-ES" sz="1600" b="1" dirty="0"/>
              <a:t>3) </a:t>
            </a:r>
            <a:r>
              <a:rPr lang="ca-ES" sz="1600" dirty="0"/>
              <a:t>Signar digitalment (per la persona representant legal de l'entitat)</a:t>
            </a:r>
          </a:p>
          <a:p>
            <a:pPr algn="just"/>
            <a:r>
              <a:rPr lang="ca-ES" sz="1600" b="1" dirty="0"/>
              <a:t>4) </a:t>
            </a:r>
            <a:r>
              <a:rPr lang="ca-ES" sz="1600" dirty="0"/>
              <a:t>Desar</a:t>
            </a:r>
          </a:p>
          <a:p>
            <a:pPr algn="just"/>
            <a:endParaRPr lang="ca-ES" sz="1600" b="1" dirty="0"/>
          </a:p>
          <a:p>
            <a:pPr algn="just"/>
            <a:endParaRPr lang="ca-ES" sz="1600" dirty="0"/>
          </a:p>
          <a:p>
            <a:pPr algn="just"/>
            <a:endParaRPr lang="ca-ES" sz="1600" dirty="0"/>
          </a:p>
        </p:txBody>
      </p:sp>
      <p:pic>
        <p:nvPicPr>
          <p:cNvPr id="3" name="Imatge 2" descr="Captura de pantalla de formulari d'aportació, secció de validació i signatura">
            <a:extLst>
              <a:ext uri="{FF2B5EF4-FFF2-40B4-BE49-F238E27FC236}">
                <a16:creationId xmlns:a16="http://schemas.microsoft.com/office/drawing/2014/main" id="{3E93C4DD-06DF-445E-BE9E-F4D3B74A2D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81" t="39" r="30813" b="25128"/>
          <a:stretch/>
        </p:blipFill>
        <p:spPr>
          <a:xfrm>
            <a:off x="4225968" y="1169360"/>
            <a:ext cx="4678002" cy="5061260"/>
          </a:xfrm>
          <a:prstGeom prst="rect">
            <a:avLst/>
          </a:prstGeom>
        </p:spPr>
      </p:pic>
      <p:grpSp>
        <p:nvGrpSpPr>
          <p:cNvPr id="8" name="Group 5" descr="Enllaç cap a la justificació en línia">
            <a:extLst>
              <a:ext uri="{FF2B5EF4-FFF2-40B4-BE49-F238E27FC236}">
                <a16:creationId xmlns:a16="http://schemas.microsoft.com/office/drawing/2014/main" id="{18759B96-AB94-4E35-BC9C-B6AC53363EBC}"/>
              </a:ext>
            </a:extLst>
          </p:cNvPr>
          <p:cNvGrpSpPr>
            <a:grpSpLocks noChangeAspect="1"/>
          </p:cNvGrpSpPr>
          <p:nvPr/>
        </p:nvGrpSpPr>
        <p:grpSpPr>
          <a:xfrm>
            <a:off x="10279110" y="4195256"/>
            <a:ext cx="386701" cy="386701"/>
            <a:chOff x="9381248" y="3637015"/>
            <a:chExt cx="684000" cy="684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7D6FE7-35D9-4C91-876A-73F2CE3E3D2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0" name="Graphic 7" descr="Link">
              <a:hlinkClick r:id="rId5"/>
              <a:extLst>
                <a:ext uri="{FF2B5EF4-FFF2-40B4-BE49-F238E27FC236}">
                  <a16:creationId xmlns:a16="http://schemas.microsoft.com/office/drawing/2014/main" id="{492B4928-C230-4DAF-A364-63B6516B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3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E97BF4D-4805-49AB-A584-F0B7847FB890}"/>
              </a:ext>
            </a:extLst>
          </p:cNvPr>
          <p:cNvSpPr txBox="1">
            <a:spLocks/>
          </p:cNvSpPr>
          <p:nvPr/>
        </p:nvSpPr>
        <p:spPr>
          <a:xfrm>
            <a:off x="9103193" y="4862333"/>
            <a:ext cx="2899358" cy="72690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/>
              <a:t>Accés directe al formulari d’aportació per a la convocatòria de projectes de clúster 2020</a:t>
            </a:r>
          </a:p>
        </p:txBody>
      </p:sp>
      <p:pic>
        <p:nvPicPr>
          <p:cNvPr id="22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FCD85DB8-CBDD-46C0-A656-20B9097A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51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DDBDF0E1-E97C-4AAF-B498-2EA9709B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59289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Requeriments</a:t>
            </a:r>
          </a:p>
        </p:txBody>
      </p:sp>
      <p:sp>
        <p:nvSpPr>
          <p:cNvPr id="13" name="TextBox 93">
            <a:extLst>
              <a:ext uri="{FF2B5EF4-FFF2-40B4-BE49-F238E27FC236}">
                <a16:creationId xmlns:a16="http://schemas.microsoft.com/office/drawing/2014/main" id="{00323696-C5B4-49F3-AB00-850E3DFDB464}"/>
              </a:ext>
            </a:extLst>
          </p:cNvPr>
          <p:cNvSpPr txBox="1"/>
          <p:nvPr/>
        </p:nvSpPr>
        <p:spPr>
          <a:xfrm>
            <a:off x="777517" y="1380285"/>
            <a:ext cx="344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 dirty="0"/>
              <a:t>Formulari d’aportació</a:t>
            </a:r>
            <a:endParaRPr lang="ca-ES" sz="1600" dirty="0"/>
          </a:p>
        </p:txBody>
      </p:sp>
      <p:sp>
        <p:nvSpPr>
          <p:cNvPr id="20" name="TextBox 93">
            <a:extLst>
              <a:ext uri="{FF2B5EF4-FFF2-40B4-BE49-F238E27FC236}">
                <a16:creationId xmlns:a16="http://schemas.microsoft.com/office/drawing/2014/main" id="{BDE84771-BF86-4DC0-9440-DEDD99A480D4}"/>
              </a:ext>
            </a:extLst>
          </p:cNvPr>
          <p:cNvSpPr txBox="1"/>
          <p:nvPr/>
        </p:nvSpPr>
        <p:spPr>
          <a:xfrm>
            <a:off x="1065148" y="1813467"/>
            <a:ext cx="2843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b="1" dirty="0"/>
              <a:t>Una vegada desat el document al vostre ordinador:</a:t>
            </a:r>
          </a:p>
          <a:p>
            <a:pPr algn="just"/>
            <a:r>
              <a:rPr lang="ca-ES" sz="1600" b="1" dirty="0"/>
              <a:t>1) </a:t>
            </a:r>
            <a:r>
              <a:rPr lang="ca-ES" sz="1600" dirty="0"/>
              <a:t>Seleccioneu el fitxer a </a:t>
            </a:r>
            <a:r>
              <a:rPr lang="ca-ES" sz="1600" b="1" dirty="0"/>
              <a:t>Tria un Fitxer</a:t>
            </a:r>
          </a:p>
          <a:p>
            <a:pPr algn="just"/>
            <a:r>
              <a:rPr lang="ca-ES" sz="1600" b="1" dirty="0"/>
              <a:t>2) </a:t>
            </a:r>
            <a:r>
              <a:rPr lang="ca-ES" sz="1600" dirty="0"/>
              <a:t>Clicar a</a:t>
            </a:r>
            <a:r>
              <a:rPr lang="ca-ES" sz="1600" b="1" dirty="0"/>
              <a:t> Envia </a:t>
            </a:r>
            <a:r>
              <a:rPr lang="ca-ES" sz="1600" dirty="0"/>
              <a:t>per a trametre l’aportació documental </a:t>
            </a:r>
          </a:p>
          <a:p>
            <a:pPr algn="just"/>
            <a:endParaRPr lang="ca-ES" sz="1600" b="1" dirty="0"/>
          </a:p>
          <a:p>
            <a:pPr algn="just"/>
            <a:endParaRPr lang="ca-ES" sz="1600" dirty="0"/>
          </a:p>
          <a:p>
            <a:pPr algn="just"/>
            <a:endParaRPr lang="ca-ES" sz="1600" dirty="0"/>
          </a:p>
        </p:txBody>
      </p:sp>
      <p:grpSp>
        <p:nvGrpSpPr>
          <p:cNvPr id="8" name="Group 5" descr="Enllaç cap a la justificació en línia">
            <a:extLst>
              <a:ext uri="{FF2B5EF4-FFF2-40B4-BE49-F238E27FC236}">
                <a16:creationId xmlns:a16="http://schemas.microsoft.com/office/drawing/2014/main" id="{18759B96-AB94-4E35-BC9C-B6AC53363EBC}"/>
              </a:ext>
            </a:extLst>
          </p:cNvPr>
          <p:cNvGrpSpPr>
            <a:grpSpLocks noChangeAspect="1"/>
          </p:cNvGrpSpPr>
          <p:nvPr/>
        </p:nvGrpSpPr>
        <p:grpSpPr>
          <a:xfrm>
            <a:off x="2091955" y="3543746"/>
            <a:ext cx="386701" cy="386701"/>
            <a:chOff x="9381248" y="3637015"/>
            <a:chExt cx="684000" cy="684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7D6FE7-35D9-4C91-876A-73F2CE3E3D2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0" name="Graphic 7" descr="Link">
              <a:hlinkClick r:id="rId4"/>
              <a:extLst>
                <a:ext uri="{FF2B5EF4-FFF2-40B4-BE49-F238E27FC236}">
                  <a16:creationId xmlns:a16="http://schemas.microsoft.com/office/drawing/2014/main" id="{492B4928-C230-4DAF-A364-63B6516B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3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E97BF4D-4805-49AB-A584-F0B7847FB890}"/>
              </a:ext>
            </a:extLst>
          </p:cNvPr>
          <p:cNvSpPr txBox="1">
            <a:spLocks/>
          </p:cNvSpPr>
          <p:nvPr/>
        </p:nvSpPr>
        <p:spPr>
          <a:xfrm>
            <a:off x="889314" y="4314058"/>
            <a:ext cx="2899358" cy="72690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/>
              <a:t>Accés directe al formulari d’aportació per a la convocatòria de projectes de clúster 2020</a:t>
            </a:r>
          </a:p>
        </p:txBody>
      </p:sp>
      <p:pic>
        <p:nvPicPr>
          <p:cNvPr id="4" name="Imatge 3" descr="Captura de pantalla d'enviament d'aportació documental">
            <a:extLst>
              <a:ext uri="{FF2B5EF4-FFF2-40B4-BE49-F238E27FC236}">
                <a16:creationId xmlns:a16="http://schemas.microsoft.com/office/drawing/2014/main" id="{987FA2AB-2D24-4D67-A261-DA8A1C0D45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18" r="14312"/>
          <a:stretch/>
        </p:blipFill>
        <p:spPr>
          <a:xfrm>
            <a:off x="4513599" y="1321558"/>
            <a:ext cx="6237132" cy="4794872"/>
          </a:xfrm>
          <a:prstGeom prst="rect">
            <a:avLst/>
          </a:prstGeom>
        </p:spPr>
      </p:pic>
      <p:pic>
        <p:nvPicPr>
          <p:cNvPr id="22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4F6C721-A8AE-4F2B-9A11-842C01C4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52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FC19D641-6106-433A-B1DD-5536CC95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01810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D62CFF6B-BC2E-4413-914C-D1B54324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>
                <a:latin typeface="Calibri" panose="020F0502020204030204" pitchFamily="34" charset="0"/>
                <a:ea typeface="ヒラギノ角ゴ Pro W3" pitchFamily="64" charset="-128"/>
              </a:rPr>
              <a:t>Servei d’Orientació</a:t>
            </a: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CAAA62E-99DB-45E7-87F7-0766D07F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0A01659-71F1-407D-A389-9ACDEE77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7817B74-1683-4EE3-9BB6-92EB677E77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64" charset="-128"/>
                <a:cs typeface="+mn-cs"/>
              </a:rPr>
              <a:t>Crèdits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D68F24CA-DC0F-456B-B875-DEEA2FE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0E1B8786-357F-4A45-99C0-65642346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6EEA52D-9F62-40C9-AD96-F18CFBA2C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6E014A5B-5FE1-4F61-986A-7F2152C5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pPr/>
              <a:t>53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3590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76647D4-4C3A-41B6-8130-99A6A675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704B4A4-4F35-4012-A7A7-26F708AED501}"/>
              </a:ext>
            </a:extLst>
          </p:cNvPr>
          <p:cNvSpPr txBox="1">
            <a:spLocks/>
          </p:cNvSpPr>
          <p:nvPr/>
        </p:nvSpPr>
        <p:spPr>
          <a:xfrm>
            <a:off x="8859787" y="1351131"/>
            <a:ext cx="3027413" cy="496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les bases reguladores 4, 5, 13, 15 i 18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E2975857-4BB6-4945-AA23-10FF5F06494A}"/>
              </a:ext>
            </a:extLst>
          </p:cNvPr>
          <p:cNvGrpSpPr>
            <a:grpSpLocks noChangeAspect="1"/>
          </p:cNvGrpSpPr>
          <p:nvPr/>
        </p:nvGrpSpPr>
        <p:grpSpPr>
          <a:xfrm>
            <a:off x="8481682" y="1395533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3BD1DE-C52E-4588-90CB-ECA3C8FE564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3"/>
              <a:extLst>
                <a:ext uri="{FF2B5EF4-FFF2-40B4-BE49-F238E27FC236}">
                  <a16:creationId xmlns:a16="http://schemas.microsoft.com/office/drawing/2014/main" id="{EE320C8D-8745-4152-90E1-24F8B3F4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aphicFrame>
        <p:nvGraphicFramePr>
          <p:cNvPr id="20" name="Diagrama 19" descr="Característiques de les despeses subvencionables:&#10;Aprovada per resolució d’atorgament&#10;Incorreguda només per l’empresa beneficiària&#10;Realitzada entre l’01/01/2020 i el 30/11/2021&#10;Necessària per a les activitats del projecte&#10;Identificable i verificable">
            <a:extLst>
              <a:ext uri="{FF2B5EF4-FFF2-40B4-BE49-F238E27FC236}">
                <a16:creationId xmlns:a16="http://schemas.microsoft.com/office/drawing/2014/main" id="{DC9D5D11-5EEE-4F84-8FDD-FC05CCF3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427356"/>
              </p:ext>
            </p:extLst>
          </p:nvPr>
        </p:nvGraphicFramePr>
        <p:xfrm>
          <a:off x="650907" y="1805362"/>
          <a:ext cx="10700692" cy="505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Graphic 4" descr="Atenció!">
            <a:extLst>
              <a:ext uri="{FF2B5EF4-FFF2-40B4-BE49-F238E27FC236}">
                <a16:creationId xmlns:a16="http://schemas.microsoft.com/office/drawing/2014/main" id="{669DA254-7A5D-432C-9985-1A5B6BDE5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1802" y="5187837"/>
            <a:ext cx="344283" cy="34428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762EC1-310D-4CA1-8B22-C9E7B97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459" y="5088450"/>
            <a:ext cx="3106406" cy="589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No és possible l’ampliació del termini de realització de la despesa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027E8A-F4C7-4DB5-9238-DE67F6E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59668" y="4988646"/>
            <a:ext cx="518223" cy="51822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BA63E8-B30D-4502-B452-D60A6F72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708" y="4178567"/>
            <a:ext cx="727247" cy="72724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32ECB15-10C0-4525-9DE2-51AE0068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34486" y="3394274"/>
            <a:ext cx="784294" cy="784293"/>
          </a:xfrm>
          <a:prstGeom prst="rect">
            <a:avLst/>
          </a:prstGeom>
        </p:spPr>
      </p:pic>
      <p:pic>
        <p:nvPicPr>
          <p:cNvPr id="24" name="Graphic 65">
            <a:extLst>
              <a:ext uri="{FF2B5EF4-FFF2-40B4-BE49-F238E27FC236}">
                <a16:creationId xmlns:a16="http://schemas.microsoft.com/office/drawing/2014/main" id="{B304C113-482B-4CD1-8C98-BEBC542D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4303" y="1940146"/>
            <a:ext cx="739287" cy="739287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63699ED9-DD4E-4248-BD97-6FEE69B13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49071" y="2482383"/>
            <a:ext cx="669709" cy="669709"/>
          </a:xfrm>
          <a:prstGeom prst="rect">
            <a:avLst/>
          </a:prstGeom>
        </p:spPr>
      </p:pic>
      <p:pic>
        <p:nvPicPr>
          <p:cNvPr id="28" name="Graphic 27">
            <a:hlinkClick r:id="rId23" action="ppaction://hlinksldjump"/>
            <a:extLst>
              <a:ext uri="{FF2B5EF4-FFF2-40B4-BE49-F238E27FC236}">
                <a16:creationId xmlns:a16="http://schemas.microsoft.com/office/drawing/2014/main" id="{CA9B5E7A-657D-42EC-978F-F2A7CE83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0" y="5688553"/>
            <a:ext cx="435961" cy="435961"/>
          </a:xfrm>
          <a:prstGeom prst="rect">
            <a:avLst/>
          </a:prstGeom>
        </p:spPr>
      </p:pic>
      <p:pic>
        <p:nvPicPr>
          <p:cNvPr id="6" name="Gràfic 5" descr="Fàbrica">
            <a:extLst>
              <a:ext uri="{FF2B5EF4-FFF2-40B4-BE49-F238E27FC236}">
                <a16:creationId xmlns:a16="http://schemas.microsoft.com/office/drawing/2014/main" id="{CB8C9C48-1825-4306-BBE4-55B707D8AD7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4301" y="3047133"/>
            <a:ext cx="739287" cy="73928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FBABD1E-4E99-4ADA-AD31-22ED38E0BAAA}"/>
              </a:ext>
            </a:extLst>
          </p:cNvPr>
          <p:cNvSpPr txBox="1">
            <a:spLocks/>
          </p:cNvSpPr>
          <p:nvPr/>
        </p:nvSpPr>
        <p:spPr>
          <a:xfrm>
            <a:off x="7493034" y="4247354"/>
            <a:ext cx="4096366" cy="7412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La contribució del clúster sol·licitant en el projecte no podrà ser inferior al 10% de la despesa presentada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F340AA4C-A473-42CF-A026-963FC7553E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02822" y="4331680"/>
            <a:ext cx="344283" cy="344283"/>
          </a:xfrm>
          <a:prstGeom prst="rect">
            <a:avLst/>
          </a:prstGeom>
        </p:spPr>
      </p:pic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13559EEA-4515-40E0-9DB9-916E88BA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6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7BC111A0-C55A-44B9-85E0-2A0973BB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54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18C3CE1-64E0-484B-9688-089EFB53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8859786" y="1292410"/>
            <a:ext cx="3007316" cy="456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les bases reguladores 4.1 a 4.3, 5, annex 2 i annex 3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8670734" y="1292410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35" y="1799893"/>
            <a:ext cx="10089008" cy="79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Única i exclusivament </a:t>
            </a:r>
            <a:r>
              <a:rPr lang="ca-ES" sz="1500" b="1" dirty="0"/>
              <a:t>despeses per a projectes de reforç de la competitivitat de clústers </a:t>
            </a:r>
            <a:r>
              <a:rPr lang="ca-ES" sz="1500" dirty="0"/>
              <a:t>per a:</a:t>
            </a:r>
          </a:p>
        </p:txBody>
      </p:sp>
      <p:pic>
        <p:nvPicPr>
          <p:cNvPr id="4" name="Gràfic 3" descr="Connexions">
            <a:extLst>
              <a:ext uri="{FF2B5EF4-FFF2-40B4-BE49-F238E27FC236}">
                <a16:creationId xmlns:a16="http://schemas.microsoft.com/office/drawing/2014/main" id="{AABA1C29-4FD0-491F-96D0-6BC5485D3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4081" y="2140176"/>
            <a:ext cx="665170" cy="665170"/>
          </a:xfrm>
          <a:prstGeom prst="rect">
            <a:avLst/>
          </a:prstGeom>
        </p:spPr>
      </p:pic>
      <p:pic>
        <p:nvPicPr>
          <p:cNvPr id="8" name="Gràfic 7" descr="Creixement empresarial">
            <a:extLst>
              <a:ext uri="{FF2B5EF4-FFF2-40B4-BE49-F238E27FC236}">
                <a16:creationId xmlns:a16="http://schemas.microsoft.com/office/drawing/2014/main" id="{3D8CFD43-E2ED-47D6-80C4-D558E13139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9487" y="2147938"/>
            <a:ext cx="577404" cy="577404"/>
          </a:xfrm>
          <a:prstGeom prst="rect">
            <a:avLst/>
          </a:prstGeom>
        </p:spPr>
      </p:pic>
      <p:pic>
        <p:nvPicPr>
          <p:cNvPr id="11" name="Gràfic 10" descr="Fàbrica">
            <a:extLst>
              <a:ext uri="{FF2B5EF4-FFF2-40B4-BE49-F238E27FC236}">
                <a16:creationId xmlns:a16="http://schemas.microsoft.com/office/drawing/2014/main" id="{033BE886-5794-4704-9D0C-F53C1FE734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97128" y="2179088"/>
            <a:ext cx="577404" cy="577404"/>
          </a:xfrm>
          <a:prstGeom prst="rect">
            <a:avLst/>
          </a:prstGeom>
        </p:spPr>
      </p:pic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217980" y="2777545"/>
            <a:ext cx="5659246" cy="2550229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600" b="1" dirty="0">
                <a:solidFill>
                  <a:schemeClr val="tx2"/>
                </a:solidFill>
              </a:rPr>
              <a:t>Reforç competitiu empresarial</a:t>
            </a:r>
            <a:endParaRPr lang="ca-ES" sz="1200" b="1" dirty="0">
              <a:solidFill>
                <a:schemeClr val="tx2"/>
              </a:solidFill>
            </a:endParaRPr>
          </a:p>
          <a:p>
            <a:pPr algn="ctr">
              <a:spcBef>
                <a:spcPts val="900"/>
              </a:spcBef>
            </a:pPr>
            <a:r>
              <a:rPr lang="ca-ES" sz="1200" dirty="0">
                <a:solidFill>
                  <a:schemeClr val="tx1"/>
                </a:solidFill>
              </a:rPr>
              <a:t>Incrementar la competitivitat i/o el rendiment d’empreses i dels clústers mitjançant: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Projectes de cooperació, identificació i implementació de tendències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Detecció i execució d’estratègies de comercialització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Detecció de talent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Noves cadenes de valor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Identificació d’oportunitats en l’àmbit internacional o incorporació de nous actors</a:t>
            </a:r>
          </a:p>
        </p:txBody>
      </p:sp>
      <p:sp>
        <p:nvSpPr>
          <p:cNvPr id="17" name="Rectangle: Top Corners Rounded 13">
            <a:extLst>
              <a:ext uri="{FF2B5EF4-FFF2-40B4-BE49-F238E27FC236}">
                <a16:creationId xmlns:a16="http://schemas.microsoft.com/office/drawing/2014/main" id="{C3C0913F-11A6-40EB-9762-65AE012DF5A8}"/>
              </a:ext>
            </a:extLst>
          </p:cNvPr>
          <p:cNvSpPr/>
          <p:nvPr/>
        </p:nvSpPr>
        <p:spPr>
          <a:xfrm>
            <a:off x="2026272" y="5314792"/>
            <a:ext cx="2303157" cy="695460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 10 participants, 100.000 € i 75% de finançament</a:t>
            </a:r>
            <a:endParaRPr lang="ca-ES" sz="105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42B10351-9E6A-4D7A-97E6-FF71D27A7C7A}"/>
              </a:ext>
            </a:extLst>
          </p:cNvPr>
          <p:cNvSpPr/>
          <p:nvPr/>
        </p:nvSpPr>
        <p:spPr>
          <a:xfrm>
            <a:off x="6197128" y="2777348"/>
            <a:ext cx="5525837" cy="1810029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600" b="1" dirty="0">
                <a:solidFill>
                  <a:schemeClr val="tx2"/>
                </a:solidFill>
              </a:rPr>
              <a:t>Desenvolupament i innovació</a:t>
            </a:r>
            <a:endParaRPr lang="ca-ES" sz="1200" b="1" dirty="0">
              <a:solidFill>
                <a:schemeClr val="tx2"/>
              </a:solidFill>
            </a:endParaRPr>
          </a:p>
          <a:p>
            <a:pPr algn="ctr">
              <a:spcBef>
                <a:spcPts val="900"/>
              </a:spcBef>
            </a:pPr>
            <a:r>
              <a:rPr lang="ca-ES" sz="1200" dirty="0">
                <a:solidFill>
                  <a:schemeClr val="tx1"/>
                </a:solidFill>
              </a:rPr>
              <a:t>Incorporació de l’ús de tecnologies disruptives mitjançant: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Projectes de desenvolupament experimental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Projectes d’innovació en matèria d’organització i processos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200" dirty="0">
                <a:solidFill>
                  <a:schemeClr val="tx1"/>
                </a:solidFill>
              </a:rPr>
              <a:t>Realització d’estudis de viabilitat tècnica</a:t>
            </a:r>
          </a:p>
        </p:txBody>
      </p:sp>
      <p:sp>
        <p:nvSpPr>
          <p:cNvPr id="25" name="Rectangle: Top Corners Rounded 13">
            <a:extLst>
              <a:ext uri="{FF2B5EF4-FFF2-40B4-BE49-F238E27FC236}">
                <a16:creationId xmlns:a16="http://schemas.microsoft.com/office/drawing/2014/main" id="{7AAC7491-6D6A-4651-9764-CAF79D268849}"/>
              </a:ext>
            </a:extLst>
          </p:cNvPr>
          <p:cNvSpPr/>
          <p:nvPr/>
        </p:nvSpPr>
        <p:spPr>
          <a:xfrm>
            <a:off x="7923177" y="4587377"/>
            <a:ext cx="2199455" cy="695614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 5 participants, 100.000 € i 75% de finançament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4073" y="6143159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4563549" y="5925178"/>
            <a:ext cx="3844561" cy="87483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solidFill>
                  <a:srgbClr val="FF0000"/>
                </a:solidFill>
              </a:rPr>
              <a:t>Despesa mínima i objecte de l’ajut a realitzar i justificar, 60% de la despesa considerada subvencionable: </a:t>
            </a:r>
          </a:p>
          <a:p>
            <a:pPr marL="0" indent="0" algn="ctr">
              <a:buNone/>
            </a:pPr>
            <a:r>
              <a:rPr lang="ca-ES" sz="1400" b="1" dirty="0">
                <a:solidFill>
                  <a:srgbClr val="FF0000"/>
                </a:solidFill>
              </a:rPr>
              <a:t>Si &lt;60% Revocació de l’ajut</a:t>
            </a:r>
          </a:p>
        </p:txBody>
      </p:sp>
      <p:pic>
        <p:nvPicPr>
          <p:cNvPr id="23" name="Graphic 22">
            <a:hlinkClick r:id="rId13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707198"/>
            <a:ext cx="435961" cy="435961"/>
          </a:xfrm>
          <a:prstGeom prst="rect">
            <a:avLst/>
          </a:prstGeom>
        </p:spPr>
      </p:pic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9D89EAE-F02E-46D7-AE5B-2E5C3BA2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7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CA249EB-1163-47ED-B881-D1C53447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02DD500-5D2F-4FFB-BB94-F39755D6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8836332" y="1289838"/>
            <a:ext cx="3093897" cy="40989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l’annex 2 de </a:t>
            </a:r>
            <a:r>
              <a:rPr lang="ca-ES" sz="1050" dirty="0"/>
              <a:t>les bases reguladores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C2EEA1B-95AA-4A36-A28D-B71E5D2C5680}"/>
              </a:ext>
            </a:extLst>
          </p:cNvPr>
          <p:cNvSpPr txBox="1">
            <a:spLocks/>
          </p:cNvSpPr>
          <p:nvPr/>
        </p:nvSpPr>
        <p:spPr>
          <a:xfrm>
            <a:off x="0" y="1746560"/>
            <a:ext cx="5364851" cy="4098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800" b="1" dirty="0"/>
              <a:t>Projectes de reforç competitiu empresarial</a:t>
            </a:r>
          </a:p>
        </p:txBody>
      </p: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908" y="2309636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13" name="Gràfic 12">
            <a:extLst>
              <a:ext uri="{FF2B5EF4-FFF2-40B4-BE49-F238E27FC236}">
                <a16:creationId xmlns:a16="http://schemas.microsoft.com/office/drawing/2014/main" id="{CDB29855-91D2-44C1-95DA-5B3545E1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553" y="2369381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651920" y="3260050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SERVEIS I DESPESES EXTERNES</a:t>
            </a:r>
          </a:p>
        </p:txBody>
      </p:sp>
      <p:cxnSp>
        <p:nvCxnSpPr>
          <p:cNvPr id="65" name="Straight Connector 17">
            <a:extLst>
              <a:ext uri="{FF2B5EF4-FFF2-40B4-BE49-F238E27FC236}">
                <a16:creationId xmlns:a16="http://schemas.microsoft.com/office/drawing/2014/main" id="{84106127-0D51-43EA-8AF8-2922E9AD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87958" y="2252542"/>
            <a:ext cx="0" cy="1662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2F968F0-73A8-4541-BFF8-CEFB2DF4F2BC}"/>
              </a:ext>
            </a:extLst>
          </p:cNvPr>
          <p:cNvSpPr txBox="1">
            <a:spLocks/>
          </p:cNvSpPr>
          <p:nvPr/>
        </p:nvSpPr>
        <p:spPr>
          <a:xfrm>
            <a:off x="2536136" y="2172120"/>
            <a:ext cx="7167905" cy="1989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dirty="0"/>
              <a:t>Consultoria</a:t>
            </a:r>
          </a:p>
          <a:p>
            <a:pPr marL="0" indent="0">
              <a:buNone/>
            </a:pPr>
            <a:r>
              <a:rPr lang="ca-ES" sz="1600" dirty="0"/>
              <a:t>Contractació d’experts</a:t>
            </a:r>
          </a:p>
          <a:p>
            <a:pPr marL="0" indent="0">
              <a:buNone/>
            </a:pPr>
            <a:r>
              <a:rPr lang="ca-ES" sz="1600" dirty="0"/>
              <a:t>Despeses d’homologació</a:t>
            </a:r>
          </a:p>
          <a:p>
            <a:pPr marL="0" indent="0">
              <a:buNone/>
            </a:pPr>
            <a:r>
              <a:rPr lang="ca-ES" sz="1600" dirty="0"/>
              <a:t>Lloguer d’espais</a:t>
            </a:r>
          </a:p>
          <a:p>
            <a:pPr marL="0" indent="0">
              <a:buNone/>
            </a:pPr>
            <a:r>
              <a:rPr lang="ca-ES" sz="1600" dirty="0"/>
              <a:t>Material promocional</a:t>
            </a:r>
          </a:p>
          <a:p>
            <a:pPr marL="0" indent="0">
              <a:buNone/>
            </a:pPr>
            <a:r>
              <a:rPr lang="ca-ES" sz="1600" dirty="0"/>
              <a:t>Assistència a congressos/fires (</a:t>
            </a:r>
            <a:r>
              <a:rPr lang="ca-ES" sz="1600" dirty="0">
                <a:solidFill>
                  <a:srgbClr val="FF0000"/>
                </a:solidFill>
              </a:rPr>
              <a:t>màxim 2 persones </a:t>
            </a:r>
            <a:r>
              <a:rPr lang="ca-ES" sz="1600" dirty="0"/>
              <a:t>vinculades laboralment al clúster)</a:t>
            </a:r>
          </a:p>
        </p:txBody>
      </p:sp>
      <p:pic>
        <p:nvPicPr>
          <p:cNvPr id="64" name="Gràfic 63">
            <a:extLst>
              <a:ext uri="{FF2B5EF4-FFF2-40B4-BE49-F238E27FC236}">
                <a16:creationId xmlns:a16="http://schemas.microsoft.com/office/drawing/2014/main" id="{6F017379-08C2-4318-B8AF-9EED5572D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0614" y="3429000"/>
            <a:ext cx="520756" cy="520756"/>
          </a:xfrm>
          <a:prstGeom prst="rect">
            <a:avLst/>
          </a:prstGeom>
        </p:spPr>
      </p:pic>
      <p:pic>
        <p:nvPicPr>
          <p:cNvPr id="26" name="Graphic 4" descr="Atenció!">
            <a:extLst>
              <a:ext uri="{FF2B5EF4-FFF2-40B4-BE49-F238E27FC236}">
                <a16:creationId xmlns:a16="http://schemas.microsoft.com/office/drawing/2014/main" id="{1A888A94-AB66-4B02-9142-6D979F203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83908" y="2638694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6E9D64-B568-49D0-AB3A-BBDB6E3726FC}"/>
              </a:ext>
            </a:extLst>
          </p:cNvPr>
          <p:cNvSpPr txBox="1">
            <a:spLocks/>
          </p:cNvSpPr>
          <p:nvPr/>
        </p:nvSpPr>
        <p:spPr>
          <a:xfrm>
            <a:off x="7695519" y="2638694"/>
            <a:ext cx="3844561" cy="6760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b="1" dirty="0">
                <a:solidFill>
                  <a:srgbClr val="FF0000"/>
                </a:solidFill>
              </a:rPr>
              <a:t>No subvencionables les contractacions entre participants del projecte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7E44ABED-06D7-4E09-9541-CC539F99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846" y="437014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58" name="Gràfic 57">
            <a:extLst>
              <a:ext uri="{FF2B5EF4-FFF2-40B4-BE49-F238E27FC236}">
                <a16:creationId xmlns:a16="http://schemas.microsoft.com/office/drawing/2014/main" id="{91C3A448-C39F-4B9A-8E30-E2FE5A92B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4789" y="4484307"/>
            <a:ext cx="805111" cy="805111"/>
          </a:xfrm>
          <a:prstGeom prst="rect">
            <a:avLst/>
          </a:prstGeom>
        </p:spPr>
      </p:pic>
      <p:pic>
        <p:nvPicPr>
          <p:cNvPr id="59" name="Gràfic 58">
            <a:extLst>
              <a:ext uri="{FF2B5EF4-FFF2-40B4-BE49-F238E27FC236}">
                <a16:creationId xmlns:a16="http://schemas.microsoft.com/office/drawing/2014/main" id="{E7AD915A-2CF0-4249-BF96-E007C9F6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49181" y="4484307"/>
            <a:ext cx="762718" cy="762718"/>
          </a:xfrm>
          <a:prstGeom prst="rect">
            <a:avLst/>
          </a:prstGeom>
        </p:spPr>
      </p:pic>
      <p:sp>
        <p:nvSpPr>
          <p:cNvPr id="63" name="TextBox 66">
            <a:extLst>
              <a:ext uri="{FF2B5EF4-FFF2-40B4-BE49-F238E27FC236}">
                <a16:creationId xmlns:a16="http://schemas.microsoft.com/office/drawing/2014/main" id="{0E664C51-70E1-4A80-ADAA-7FC719485762}"/>
              </a:ext>
            </a:extLst>
          </p:cNvPr>
          <p:cNvSpPr txBox="1"/>
          <p:nvPr/>
        </p:nvSpPr>
        <p:spPr>
          <a:xfrm>
            <a:off x="620754" y="5497466"/>
            <a:ext cx="174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HORES DEL PERSONAL</a:t>
            </a:r>
          </a:p>
        </p:txBody>
      </p:sp>
      <p:cxnSp>
        <p:nvCxnSpPr>
          <p:cNvPr id="67" name="Straight Connector 17">
            <a:extLst>
              <a:ext uri="{FF2B5EF4-FFF2-40B4-BE49-F238E27FC236}">
                <a16:creationId xmlns:a16="http://schemas.microsoft.com/office/drawing/2014/main" id="{D26D72DA-C288-4BA9-81E9-1215B31B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68499" y="4356130"/>
            <a:ext cx="0" cy="1662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3A06102-2B27-4C17-904E-E4880DCDE06C}"/>
              </a:ext>
            </a:extLst>
          </p:cNvPr>
          <p:cNvSpPr txBox="1">
            <a:spLocks/>
          </p:cNvSpPr>
          <p:nvPr/>
        </p:nvSpPr>
        <p:spPr>
          <a:xfrm>
            <a:off x="2510633" y="4612920"/>
            <a:ext cx="6325698" cy="93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dirty="0"/>
              <a:t>Personal del clúster i de les empreses i dels agents d’entorn participants</a:t>
            </a:r>
          </a:p>
          <a:p>
            <a:pPr marL="0" indent="0">
              <a:buNone/>
            </a:pPr>
            <a:r>
              <a:rPr lang="ca-ES" sz="1600" dirty="0"/>
              <a:t>Si és extern del clúster, aportar conveni i contracte signat</a:t>
            </a:r>
          </a:p>
          <a:p>
            <a:pPr marL="0" indent="0">
              <a:buNone/>
            </a:pPr>
            <a:r>
              <a:rPr lang="ca-ES" sz="1600" dirty="0">
                <a:solidFill>
                  <a:srgbClr val="FF0000"/>
                </a:solidFill>
              </a:rPr>
              <a:t>Màxim 49,37 euros de cost/hora</a:t>
            </a:r>
          </a:p>
        </p:txBody>
      </p:sp>
      <p:pic>
        <p:nvPicPr>
          <p:cNvPr id="22" name="Gràfic 21">
            <a:extLst>
              <a:ext uri="{FF2B5EF4-FFF2-40B4-BE49-F238E27FC236}">
                <a16:creationId xmlns:a16="http://schemas.microsoft.com/office/drawing/2014/main" id="{17620179-17BD-49EA-A58B-24DB29C9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1605" y="5197384"/>
            <a:ext cx="300082" cy="300082"/>
          </a:xfrm>
          <a:prstGeom prst="rect">
            <a:avLst/>
          </a:prstGeom>
        </p:spPr>
      </p:pic>
      <p:pic>
        <p:nvPicPr>
          <p:cNvPr id="48" name="Graphic 47">
            <a:hlinkClick r:id="rId17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5674000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CBC2E2C3-A717-48FA-ACCE-CB98C494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8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0DCC8F9-8EA8-4CCB-85B1-81E7E97B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5150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B651016-22E5-47FD-92DA-EE9BFA85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8836332" y="1289839"/>
            <a:ext cx="3083141" cy="4521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l’annex 2 de les bases reguladores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C99E546D-641B-4295-8CA8-B8383B919FB2}"/>
              </a:ext>
            </a:extLst>
          </p:cNvPr>
          <p:cNvSpPr txBox="1">
            <a:spLocks/>
          </p:cNvSpPr>
          <p:nvPr/>
        </p:nvSpPr>
        <p:spPr>
          <a:xfrm>
            <a:off x="0" y="1746560"/>
            <a:ext cx="5364851" cy="4098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800" b="1" dirty="0"/>
              <a:t>Projectes de reforç competitiu empresarial</a:t>
            </a:r>
          </a:p>
        </p:txBody>
      </p:sp>
      <p:sp>
        <p:nvSpPr>
          <p:cNvPr id="23" name="Rectangle: Rounded Corners 129">
            <a:extLst>
              <a:ext uri="{FF2B5EF4-FFF2-40B4-BE49-F238E27FC236}">
                <a16:creationId xmlns:a16="http://schemas.microsoft.com/office/drawing/2014/main" id="{F96D4656-7A13-4275-8A33-579A009A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545" y="294859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8" name="Gràfic 7">
            <a:extLst>
              <a:ext uri="{FF2B5EF4-FFF2-40B4-BE49-F238E27FC236}">
                <a16:creationId xmlns:a16="http://schemas.microsoft.com/office/drawing/2014/main" id="{C6494EE0-4996-43C0-BDE8-4C8F03E3F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204" y="2948592"/>
            <a:ext cx="575800" cy="575800"/>
          </a:xfrm>
          <a:prstGeom prst="rect">
            <a:avLst/>
          </a:prstGeom>
        </p:spPr>
      </p:pic>
      <p:pic>
        <p:nvPicPr>
          <p:cNvPr id="7" name="Gràfic 6">
            <a:extLst>
              <a:ext uri="{FF2B5EF4-FFF2-40B4-BE49-F238E27FC236}">
                <a16:creationId xmlns:a16="http://schemas.microsoft.com/office/drawing/2014/main" id="{634619C8-BADA-4897-B062-1AF634BB0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966" y="3295850"/>
            <a:ext cx="608318" cy="608318"/>
          </a:xfrm>
          <a:prstGeom prst="rect">
            <a:avLst/>
          </a:prstGeom>
        </p:spPr>
      </p:pic>
      <p:pic>
        <p:nvPicPr>
          <p:cNvPr id="10" name="Gràfic 9">
            <a:extLst>
              <a:ext uri="{FF2B5EF4-FFF2-40B4-BE49-F238E27FC236}">
                <a16:creationId xmlns:a16="http://schemas.microsoft.com/office/drawing/2014/main" id="{0B1D5A9C-5B64-4AEC-9345-72C72848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5971" y="3679148"/>
            <a:ext cx="511464" cy="511464"/>
          </a:xfrm>
          <a:prstGeom prst="rect">
            <a:avLst/>
          </a:prstGeom>
        </p:spPr>
      </p:pic>
      <p:sp>
        <p:nvSpPr>
          <p:cNvPr id="70" name="TextBox 28">
            <a:extLst>
              <a:ext uri="{FF2B5EF4-FFF2-40B4-BE49-F238E27FC236}">
                <a16:creationId xmlns:a16="http://schemas.microsoft.com/office/drawing/2014/main" id="{735818F7-2704-49B8-A251-B1B689959905}"/>
              </a:ext>
            </a:extLst>
          </p:cNvPr>
          <p:cNvSpPr txBox="1"/>
          <p:nvPr/>
        </p:nvSpPr>
        <p:spPr>
          <a:xfrm>
            <a:off x="801614" y="4056661"/>
            <a:ext cx="10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MOBILITAT</a:t>
            </a:r>
          </a:p>
        </p:txBody>
      </p: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8DDCEA9C-923B-430E-B7F1-6037FFD39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34778" y="2232303"/>
            <a:ext cx="0" cy="3648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3D75FA-7AB7-4A78-BD63-82FED7F7E588}"/>
              </a:ext>
            </a:extLst>
          </p:cNvPr>
          <p:cNvSpPr txBox="1">
            <a:spLocks/>
          </p:cNvSpPr>
          <p:nvPr/>
        </p:nvSpPr>
        <p:spPr>
          <a:xfrm>
            <a:off x="2842441" y="2204732"/>
            <a:ext cx="7834254" cy="2735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b="1" dirty="0"/>
              <a:t>Personal del clúster, empresa o agents d’entorn participants</a:t>
            </a:r>
          </a:p>
          <a:p>
            <a:pPr marL="0" indent="0">
              <a:buNone/>
            </a:pPr>
            <a:r>
              <a:rPr lang="ca-ES" sz="1600" dirty="0"/>
              <a:t>Viatges fora d’Espanya</a:t>
            </a:r>
          </a:p>
          <a:p>
            <a:pPr marL="0" indent="0">
              <a:buNone/>
            </a:pPr>
            <a:r>
              <a:rPr lang="ca-ES" sz="1600" dirty="0">
                <a:solidFill>
                  <a:srgbClr val="FF0000"/>
                </a:solidFill>
              </a:rPr>
              <a:t>Màxim 2 persones </a:t>
            </a:r>
            <a:r>
              <a:rPr lang="ca-ES" sz="1600" dirty="0"/>
              <a:t>vinculades laboralment al clúster</a:t>
            </a:r>
          </a:p>
          <a:p>
            <a:r>
              <a:rPr lang="ca-ES" sz="1600" dirty="0"/>
              <a:t>Si no hi ha vinculació laboral aportar conveni, contracte o estatuts, que acrediti que la persona realitza un tasca de representació del clúster</a:t>
            </a:r>
          </a:p>
          <a:p>
            <a:pPr marL="0" indent="0">
              <a:buNone/>
            </a:pPr>
            <a:r>
              <a:rPr lang="ca-ES" sz="1600" dirty="0">
                <a:solidFill>
                  <a:srgbClr val="FF0000"/>
                </a:solidFill>
              </a:rPr>
              <a:t>Màxim quatre sortides </a:t>
            </a:r>
            <a:r>
              <a:rPr lang="ca-ES" sz="1600" dirty="0"/>
              <a:t>a l’estranger sense repetir país</a:t>
            </a:r>
          </a:p>
          <a:p>
            <a:r>
              <a:rPr lang="ca-ES" sz="1600" dirty="0"/>
              <a:t>Despeses de desplaçament (avió, autocar o tren) – </a:t>
            </a:r>
            <a:r>
              <a:rPr lang="ca-ES" sz="1600" dirty="0">
                <a:solidFill>
                  <a:srgbClr val="FF0000"/>
                </a:solidFill>
              </a:rPr>
              <a:t>Classe turista</a:t>
            </a:r>
          </a:p>
          <a:p>
            <a:r>
              <a:rPr lang="ca-ES" sz="1600" dirty="0"/>
              <a:t>Despeses d’allotjament – </a:t>
            </a:r>
            <a:r>
              <a:rPr lang="ca-ES" sz="1600" dirty="0">
                <a:solidFill>
                  <a:srgbClr val="FF0000"/>
                </a:solidFill>
              </a:rPr>
              <a:t>Màxim 200 euros persona/nit</a:t>
            </a:r>
          </a:p>
        </p:txBody>
      </p:sp>
      <p:pic>
        <p:nvPicPr>
          <p:cNvPr id="12" name="Gràfic 11">
            <a:extLst>
              <a:ext uri="{FF2B5EF4-FFF2-40B4-BE49-F238E27FC236}">
                <a16:creationId xmlns:a16="http://schemas.microsoft.com/office/drawing/2014/main" id="{9CEB7AC4-E664-4DF1-B8BB-9483BF5F2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33862" y="2577199"/>
            <a:ext cx="520756" cy="52075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835ECE1-AFFD-470C-BA93-76DD5E17AF57}"/>
              </a:ext>
            </a:extLst>
          </p:cNvPr>
          <p:cNvSpPr txBox="1">
            <a:spLocks/>
          </p:cNvSpPr>
          <p:nvPr/>
        </p:nvSpPr>
        <p:spPr>
          <a:xfrm>
            <a:off x="2842442" y="4844923"/>
            <a:ext cx="7811592" cy="132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b="1" dirty="0"/>
              <a:t>Ponents, experts o compradors</a:t>
            </a:r>
          </a:p>
          <a:p>
            <a:pPr marL="0" indent="0">
              <a:buNone/>
            </a:pPr>
            <a:r>
              <a:rPr lang="ca-ES" sz="1600" dirty="0"/>
              <a:t>Viatges des de fora de Catalunya cap a Catalunya</a:t>
            </a:r>
          </a:p>
          <a:p>
            <a:r>
              <a:rPr lang="ca-ES" sz="1600" dirty="0"/>
              <a:t>Despeses de desplaçament (avió, autocar o tren) – </a:t>
            </a:r>
            <a:r>
              <a:rPr lang="ca-ES" sz="1600" dirty="0">
                <a:solidFill>
                  <a:srgbClr val="FF0000"/>
                </a:solidFill>
              </a:rPr>
              <a:t>Classe turista</a:t>
            </a:r>
          </a:p>
          <a:p>
            <a:r>
              <a:rPr lang="ca-ES" sz="1600" dirty="0"/>
              <a:t>Despeses d’allotjament – </a:t>
            </a:r>
            <a:r>
              <a:rPr lang="ca-ES" sz="1600" dirty="0">
                <a:solidFill>
                  <a:srgbClr val="FF0000"/>
                </a:solidFill>
              </a:rPr>
              <a:t>Màxim 200 euros persona/nit</a:t>
            </a:r>
          </a:p>
        </p:txBody>
      </p:sp>
      <p:pic>
        <p:nvPicPr>
          <p:cNvPr id="16" name="Gràfic 15">
            <a:extLst>
              <a:ext uri="{FF2B5EF4-FFF2-40B4-BE49-F238E27FC236}">
                <a16:creationId xmlns:a16="http://schemas.microsoft.com/office/drawing/2014/main" id="{9FADC145-0389-4ED9-A6F4-0564592DE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50376" y="4860868"/>
            <a:ext cx="487728" cy="487728"/>
          </a:xfrm>
          <a:prstGeom prst="rect">
            <a:avLst/>
          </a:prstGeom>
        </p:spPr>
      </p:pic>
      <p:pic>
        <p:nvPicPr>
          <p:cNvPr id="48" name="Graphic 47">
            <a:hlinkClick r:id="rId15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687783"/>
            <a:ext cx="435961" cy="435961"/>
          </a:xfrm>
          <a:prstGeom prst="rect">
            <a:avLst/>
          </a:prstGeo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8E868D9A-001E-4F32-89B5-36E2555C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9</a:t>
            </a:fld>
            <a:endParaRPr lang="ca-ES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3B188C0-3753-42F5-9202-0F50532B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Guia justificació projectes reforç clústers      Versió 1, 17 de juny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8217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5396</Words>
  <Application>Microsoft Office PowerPoint</Application>
  <PresentationFormat>Pantalla panoràmica</PresentationFormat>
  <Paragraphs>647</Paragraphs>
  <Slides>53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Tema de l'Office</vt:lpstr>
      <vt:lpstr>Guia de justificació  Iniciatives de reforç de la competitivitat per a projectes de clúster (ACE012/20)  17/06/2021</vt:lpstr>
      <vt:lpstr>Com funciona aquesta guia?</vt:lpstr>
      <vt:lpstr>Com funciona aquesta guia?</vt:lpstr>
      <vt:lpstr>Índex</vt:lpstr>
      <vt:lpstr>Despeses subvencionables</vt:lpstr>
      <vt:lpstr>Despeses subvencionables</vt:lpstr>
      <vt:lpstr>Despeses subvencionables</vt:lpstr>
      <vt:lpstr>Despeses subvencionables</vt:lpstr>
      <vt:lpstr>Despeses subvencionables</vt:lpstr>
      <vt:lpstr>Despeses subvencionables</vt:lpstr>
      <vt:lpstr>Despeses no subvencionables</vt:lpstr>
      <vt:lpstr>Publicitat</vt:lpstr>
      <vt:lpstr>Publicitat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– Requeriments</vt:lpstr>
      <vt:lpstr>Justificació - Requeriments</vt:lpstr>
      <vt:lpstr>Justificació - Requeriments</vt:lpstr>
      <vt:lpstr>Justificació - Requeriments</vt:lpstr>
      <vt:lpstr>Justificació - Requeriments</vt:lpstr>
      <vt:lpstr>Justificació - Requeriments</vt:lpstr>
      <vt:lpstr>Justificació - Requeriments</vt:lpstr>
      <vt:lpstr>Justificació - Requeriments</vt:lpstr>
      <vt:lpstr>Justificació - Requeriments</vt:lpstr>
      <vt:lpstr>Crèdits</vt:lpstr>
    </vt:vector>
  </TitlesOfParts>
  <Company>ACCIÓ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justificació projectes reforç competitivitat projectes de clústers (ACE012/20) 05/05/2021</dc:title>
  <dc:creator>Juan Luis Aparicio</dc:creator>
  <cp:keywords>Justificació, convocatòria, projectes clústers, inciatives de reforç, 2020</cp:keywords>
  <cp:lastModifiedBy>Conrad Morales</cp:lastModifiedBy>
  <cp:revision>170</cp:revision>
  <dcterms:created xsi:type="dcterms:W3CDTF">2021-04-08T09:18:06Z</dcterms:created>
  <dcterms:modified xsi:type="dcterms:W3CDTF">2021-07-06T06:54:53Z</dcterms:modified>
</cp:coreProperties>
</file>