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350" r:id="rId3"/>
    <p:sldId id="384" r:id="rId4"/>
    <p:sldId id="390" r:id="rId5"/>
    <p:sldId id="391" r:id="rId6"/>
    <p:sldId id="292" r:id="rId7"/>
    <p:sldId id="352" r:id="rId8"/>
    <p:sldId id="392" r:id="rId9"/>
    <p:sldId id="396" r:id="rId10"/>
    <p:sldId id="368" r:id="rId11"/>
    <p:sldId id="393" r:id="rId12"/>
    <p:sldId id="369" r:id="rId13"/>
    <p:sldId id="347" r:id="rId14"/>
    <p:sldId id="367" r:id="rId15"/>
    <p:sldId id="376" r:id="rId16"/>
    <p:sldId id="322" r:id="rId17"/>
    <p:sldId id="305" r:id="rId18"/>
    <p:sldId id="398" r:id="rId19"/>
    <p:sldId id="402" r:id="rId20"/>
    <p:sldId id="404" r:id="rId21"/>
    <p:sldId id="414" r:id="rId22"/>
    <p:sldId id="412" r:id="rId23"/>
    <p:sldId id="324" r:id="rId24"/>
    <p:sldId id="400" r:id="rId25"/>
    <p:sldId id="413" r:id="rId26"/>
    <p:sldId id="405" r:id="rId27"/>
    <p:sldId id="377" r:id="rId28"/>
    <p:sldId id="349" r:id="rId29"/>
    <p:sldId id="371" r:id="rId30"/>
    <p:sldId id="372" r:id="rId31"/>
    <p:sldId id="373" r:id="rId32"/>
    <p:sldId id="406" r:id="rId33"/>
    <p:sldId id="411" r:id="rId34"/>
    <p:sldId id="374" r:id="rId35"/>
    <p:sldId id="375" r:id="rId36"/>
    <p:sldId id="378" r:id="rId37"/>
    <p:sldId id="385" r:id="rId38"/>
    <p:sldId id="380" r:id="rId39"/>
    <p:sldId id="381" r:id="rId40"/>
    <p:sldId id="388" r:id="rId41"/>
    <p:sldId id="382" r:id="rId42"/>
    <p:sldId id="383" r:id="rId43"/>
    <p:sldId id="259" r:id="rId4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37" autoAdjust="0"/>
  </p:normalViewPr>
  <p:slideViewPr>
    <p:cSldViewPr snapToGrid="0">
      <p:cViewPr varScale="1">
        <p:scale>
          <a:sx n="95" d="100"/>
          <a:sy n="95" d="100"/>
        </p:scale>
        <p:origin x="37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9CF2C-698E-4CCD-AD17-2EA14D65B8DD}" type="doc">
      <dgm:prSet loTypeId="urn:microsoft.com/office/officeart/2009/3/layout/Descending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ca-ES"/>
        </a:p>
      </dgm:t>
    </dgm:pt>
    <dgm:pt modelId="{27A0668B-3AF7-4E3C-A9FE-0A200D86742F}">
      <dgm:prSet phldrT="[Text]" custT="1"/>
      <dgm:spPr/>
      <dgm:t>
        <a:bodyPr/>
        <a:lstStyle/>
        <a:p>
          <a:r>
            <a:rPr lang="ca-ES" sz="1600" i="1" dirty="0"/>
            <a:t>Aprovada per resolució d’atorgament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28CFBF9E-DEE4-4E32-B243-3FC042DA42B2}" type="parTrans" cxnId="{8EE87BEB-1E7D-4C3F-BA44-130752ECBACC}">
      <dgm:prSet/>
      <dgm:spPr/>
      <dgm:t>
        <a:bodyPr/>
        <a:lstStyle/>
        <a:p>
          <a:endParaRPr lang="ca-ES" sz="1800"/>
        </a:p>
      </dgm:t>
    </dgm:pt>
    <dgm:pt modelId="{AB8BF8E1-9183-4A24-BED4-2D1C235C454F}" type="sibTrans" cxnId="{8EE87BEB-1E7D-4C3F-BA44-130752ECBACC}">
      <dgm:prSet/>
      <dgm:spPr/>
      <dgm:t>
        <a:bodyPr/>
        <a:lstStyle/>
        <a:p>
          <a:endParaRPr lang="ca-ES" sz="1800"/>
        </a:p>
      </dgm:t>
    </dgm:pt>
    <dgm:pt modelId="{D291C4F7-6C67-4764-8105-D13D30719FB3}">
      <dgm:prSet phldrT="[Text]" custT="1"/>
      <dgm:spPr/>
      <dgm:t>
        <a:bodyPr/>
        <a:lstStyle/>
        <a:p>
          <a:r>
            <a:rPr lang="ca-ES" sz="1600" i="1" dirty="0"/>
            <a:t>Necessària per a les activitats del projecte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F0216B8C-107F-4423-85BA-0EA4222D0D33}" type="parTrans" cxnId="{79CA75DB-38FE-4EF4-83AA-4652FF7085CE}">
      <dgm:prSet/>
      <dgm:spPr/>
      <dgm:t>
        <a:bodyPr/>
        <a:lstStyle/>
        <a:p>
          <a:endParaRPr lang="ca-ES" sz="1800"/>
        </a:p>
      </dgm:t>
    </dgm:pt>
    <dgm:pt modelId="{4E570B97-2445-4B86-8C4C-E0497BED39CE}" type="sibTrans" cxnId="{79CA75DB-38FE-4EF4-83AA-4652FF7085CE}">
      <dgm:prSet/>
      <dgm:spPr/>
      <dgm:t>
        <a:bodyPr/>
        <a:lstStyle/>
        <a:p>
          <a:endParaRPr lang="ca-ES" sz="1800"/>
        </a:p>
      </dgm:t>
    </dgm:pt>
    <dgm:pt modelId="{256C2BF9-6D0E-48D6-AD6A-3426E8B818A8}">
      <dgm:prSet phldrT="[Text]" custT="1"/>
      <dgm:spPr/>
      <dgm:t>
        <a:bodyPr/>
        <a:lstStyle/>
        <a:p>
          <a:pPr algn="ctr"/>
          <a:r>
            <a:rPr lang="ca-ES" sz="1600" i="1" dirty="0"/>
            <a:t>Despeses de l’activitat de la xarxa entre l’01/01/2019 i el 31/12/2019</a:t>
          </a:r>
        </a:p>
      </dgm:t>
      <dgm:extLst>
        <a:ext uri="{E40237B7-FDA0-4F09-8148-C483321AD2D9}">
          <dgm14:cNvPr xmlns:dgm14="http://schemas.microsoft.com/office/drawing/2010/diagram" id="0" name="" descr="Necessària per a les activitats del projecte&#10;"/>
        </a:ext>
      </dgm:extLst>
    </dgm:pt>
    <dgm:pt modelId="{3F8C96B5-E497-42B8-9C6B-7D06BCF29DEA}" type="parTrans" cxnId="{D416AED0-5FFD-4DDC-9C92-27015E857980}">
      <dgm:prSet/>
      <dgm:spPr/>
      <dgm:t>
        <a:bodyPr/>
        <a:lstStyle/>
        <a:p>
          <a:endParaRPr lang="ca-ES" sz="1800"/>
        </a:p>
      </dgm:t>
    </dgm:pt>
    <dgm:pt modelId="{3CAD1BAE-6EBD-4DB9-9C6B-F0154391E540}" type="sibTrans" cxnId="{D416AED0-5FFD-4DDC-9C92-27015E857980}">
      <dgm:prSet/>
      <dgm:spPr/>
      <dgm:t>
        <a:bodyPr/>
        <a:lstStyle/>
        <a:p>
          <a:endParaRPr lang="ca-ES" sz="1800"/>
        </a:p>
      </dgm:t>
    </dgm:pt>
    <dgm:pt modelId="{7D7E93F1-49FF-4581-B3D9-4E614D43670A}">
      <dgm:prSet phldrT="[Text]" custT="1"/>
      <dgm:spPr/>
      <dgm:t>
        <a:bodyPr/>
        <a:lstStyle/>
        <a:p>
          <a:r>
            <a:rPr lang="ca-ES" sz="1600" i="1" dirty="0"/>
            <a:t>Identificable i verificable</a:t>
          </a:r>
        </a:p>
      </dgm:t>
      <dgm:extLst>
        <a:ext uri="{E40237B7-FDA0-4F09-8148-C483321AD2D9}">
          <dgm14:cNvPr xmlns:dgm14="http://schemas.microsoft.com/office/drawing/2010/diagram" id="0" name="" descr="Identificable i verificable&#10;"/>
        </a:ext>
      </dgm:extLst>
    </dgm:pt>
    <dgm:pt modelId="{6BA5EF1D-174E-4E2A-AE89-005E14D913D3}" type="parTrans" cxnId="{95C29E60-5B83-4B40-BA30-E0393A1F5395}">
      <dgm:prSet/>
      <dgm:spPr/>
      <dgm:t>
        <a:bodyPr/>
        <a:lstStyle/>
        <a:p>
          <a:endParaRPr lang="ca-ES" sz="1800"/>
        </a:p>
      </dgm:t>
    </dgm:pt>
    <dgm:pt modelId="{41A26201-61BC-4BC0-9C55-5AD95DA1A7FF}" type="sibTrans" cxnId="{95C29E60-5B83-4B40-BA30-E0393A1F5395}">
      <dgm:prSet/>
      <dgm:spPr/>
      <dgm:t>
        <a:bodyPr/>
        <a:lstStyle/>
        <a:p>
          <a:endParaRPr lang="ca-ES" sz="1800"/>
        </a:p>
      </dgm:t>
    </dgm:pt>
    <dgm:pt modelId="{87296D8E-35DC-4DBC-BB2A-AA2AD14A918E}">
      <dgm:prSet custT="1"/>
      <dgm:spPr/>
      <dgm:t>
        <a:bodyPr/>
        <a:lstStyle/>
        <a:p>
          <a:pPr algn="ctr"/>
          <a:r>
            <a:rPr lang="ca-ES" sz="1600" i="1" dirty="0"/>
            <a:t>Incorreguda només per l’entitat de finançament alternatiu acreditada com a Xarxa d’Inversió Privada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101EE282-F1EC-43EE-8664-368B2966784A}" type="parTrans" cxnId="{FB3B8165-19BB-4A0B-827E-A4CBC5114E84}">
      <dgm:prSet/>
      <dgm:spPr/>
      <dgm:t>
        <a:bodyPr/>
        <a:lstStyle/>
        <a:p>
          <a:endParaRPr lang="ca-ES" sz="1800"/>
        </a:p>
      </dgm:t>
    </dgm:pt>
    <dgm:pt modelId="{761092F1-71E2-4309-ABCE-F647AD26DB4D}" type="sibTrans" cxnId="{FB3B8165-19BB-4A0B-827E-A4CBC5114E84}">
      <dgm:prSet/>
      <dgm:spPr/>
      <dgm:t>
        <a:bodyPr/>
        <a:lstStyle/>
        <a:p>
          <a:endParaRPr lang="ca-ES" sz="1800"/>
        </a:p>
      </dgm:t>
    </dgm:pt>
    <dgm:pt modelId="{523E3332-BCC0-461D-8B87-7F576A53E311}">
      <dgm:prSet phldrT="[Text]" custT="1"/>
      <dgm:spPr/>
      <dgm:t>
        <a:bodyPr/>
        <a:lstStyle/>
        <a:p>
          <a:r>
            <a:rPr lang="ca-ES" sz="1600" i="1" dirty="0"/>
            <a:t>Es poden acumular amb altres ajuts sempre que en cap cas superi el cost de l’activitat ni els llindars establerts per la Comissió Europea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4CC86AC5-CB2F-45A7-9D46-81D6C65EC637}" type="parTrans" cxnId="{EE2BF2D0-9A60-4575-9BAA-79E70A328351}">
      <dgm:prSet/>
      <dgm:spPr/>
      <dgm:t>
        <a:bodyPr/>
        <a:lstStyle/>
        <a:p>
          <a:endParaRPr lang="ca-ES"/>
        </a:p>
      </dgm:t>
    </dgm:pt>
    <dgm:pt modelId="{1B20A1F8-7DE5-4F5A-99ED-8D57959CE5AA}" type="sibTrans" cxnId="{EE2BF2D0-9A60-4575-9BAA-79E70A328351}">
      <dgm:prSet/>
      <dgm:spPr/>
      <dgm:t>
        <a:bodyPr/>
        <a:lstStyle/>
        <a:p>
          <a:endParaRPr lang="ca-ES"/>
        </a:p>
      </dgm:t>
    </dgm:pt>
    <dgm:pt modelId="{1CA9ADBC-1A8F-4651-8704-5AF5520EBF58}" type="pres">
      <dgm:prSet presAssocID="{51E9CF2C-698E-4CCD-AD17-2EA14D65B8DD}" presName="Name0" presStyleCnt="0">
        <dgm:presLayoutVars>
          <dgm:chMax val="7"/>
          <dgm:chPref val="5"/>
        </dgm:presLayoutVars>
      </dgm:prSet>
      <dgm:spPr/>
    </dgm:pt>
    <dgm:pt modelId="{77171AC3-F62D-4D13-AE37-84A59AECED95}" type="pres">
      <dgm:prSet presAssocID="{51E9CF2C-698E-4CCD-AD17-2EA14D65B8DD}" presName="arrowNode" presStyleLbl="node1" presStyleIdx="0" presStyleCnt="1" custLinFactNeighborX="-1481" custLinFactNeighborY="-1939"/>
      <dgm:spPr/>
    </dgm:pt>
    <dgm:pt modelId="{2394A786-8460-451B-AF3C-8ECEEB39171C}" type="pres">
      <dgm:prSet presAssocID="{27A0668B-3AF7-4E3C-A9FE-0A200D86742F}" presName="txNode1" presStyleLbl="revTx" presStyleIdx="0" presStyleCnt="6" custScaleY="60451" custLinFactNeighborX="-69140" custLinFactNeighborY="20835">
        <dgm:presLayoutVars>
          <dgm:bulletEnabled val="1"/>
        </dgm:presLayoutVars>
      </dgm:prSet>
      <dgm:spPr/>
    </dgm:pt>
    <dgm:pt modelId="{8096F6FD-4FAE-4DAB-A418-6E7989F305FE}" type="pres">
      <dgm:prSet presAssocID="{523E3332-BCC0-461D-8B87-7F576A53E311}" presName="txNode2" presStyleLbl="revTx" presStyleIdx="1" presStyleCnt="6" custScaleX="125083" custLinFactNeighborX="11265" custLinFactNeighborY="-38086">
        <dgm:presLayoutVars>
          <dgm:bulletEnabled val="1"/>
        </dgm:presLayoutVars>
      </dgm:prSet>
      <dgm:spPr/>
    </dgm:pt>
    <dgm:pt modelId="{ADF583EC-ECE8-4BD3-A22F-D19A62EA12F4}" type="pres">
      <dgm:prSet presAssocID="{1B20A1F8-7DE5-4F5A-99ED-8D57959CE5AA}" presName="dotNode2" presStyleCnt="0"/>
      <dgm:spPr/>
    </dgm:pt>
    <dgm:pt modelId="{BFD1B62C-FB27-4186-9AA1-02BCA6A58FA7}" type="pres">
      <dgm:prSet presAssocID="{1B20A1F8-7DE5-4F5A-99ED-8D57959CE5AA}" presName="dotRepeatNode" presStyleLbl="fgShp" presStyleIdx="0" presStyleCnt="4"/>
      <dgm:spPr/>
    </dgm:pt>
    <dgm:pt modelId="{68CE20B6-40D0-4CF5-8526-846DF1B5C837}" type="pres">
      <dgm:prSet presAssocID="{87296D8E-35DC-4DBC-BB2A-AA2AD14A918E}" presName="txNode3" presStyleLbl="revTx" presStyleIdx="2" presStyleCnt="6" custScaleX="158724" custLinFactNeighborX="-52146" custLinFactNeighborY="-14690">
        <dgm:presLayoutVars>
          <dgm:bulletEnabled val="1"/>
        </dgm:presLayoutVars>
      </dgm:prSet>
      <dgm:spPr/>
    </dgm:pt>
    <dgm:pt modelId="{78174FBF-D5C7-498E-A3C2-ACE809FD2FA1}" type="pres">
      <dgm:prSet presAssocID="{761092F1-71E2-4309-ABCE-F647AD26DB4D}" presName="dotNode3" presStyleCnt="0"/>
      <dgm:spPr/>
    </dgm:pt>
    <dgm:pt modelId="{03F6606E-322C-4420-8748-8A74B1060C6E}" type="pres">
      <dgm:prSet presAssocID="{761092F1-71E2-4309-ABCE-F647AD26DB4D}" presName="dotRepeatNode" presStyleLbl="fgShp" presStyleIdx="1" presStyleCnt="4"/>
      <dgm:spPr/>
    </dgm:pt>
    <dgm:pt modelId="{E5780184-2B4E-47E3-89D0-FE212FA090C5}" type="pres">
      <dgm:prSet presAssocID="{D291C4F7-6C67-4764-8105-D13D30719FB3}" presName="txNode4" presStyleLbl="revTx" presStyleIdx="3" presStyleCnt="6" custScaleX="118963" custLinFactNeighborX="12782" custLinFactNeighborY="-45277">
        <dgm:presLayoutVars>
          <dgm:bulletEnabled val="1"/>
        </dgm:presLayoutVars>
      </dgm:prSet>
      <dgm:spPr/>
    </dgm:pt>
    <dgm:pt modelId="{0A66636C-E1DA-43F7-9B25-E2A7BAA47771}" type="pres">
      <dgm:prSet presAssocID="{4E570B97-2445-4B86-8C4C-E0497BED39CE}" presName="dotNode4" presStyleCnt="0"/>
      <dgm:spPr/>
    </dgm:pt>
    <dgm:pt modelId="{6A36FED8-CA1F-4E84-BE5D-47588130BF59}" type="pres">
      <dgm:prSet presAssocID="{4E570B97-2445-4B86-8C4C-E0497BED39CE}" presName="dotRepeatNode" presStyleLbl="fgShp" presStyleIdx="2" presStyleCnt="4"/>
      <dgm:spPr/>
    </dgm:pt>
    <dgm:pt modelId="{64491A1F-4333-415F-BDC3-7ABCA706B7BC}" type="pres">
      <dgm:prSet presAssocID="{256C2BF9-6D0E-48D6-AD6A-3426E8B818A8}" presName="txNode5" presStyleLbl="revTx" presStyleIdx="4" presStyleCnt="6" custScaleX="116069" custLinFactNeighborX="-40570" custLinFactNeighborY="-39043">
        <dgm:presLayoutVars>
          <dgm:bulletEnabled val="1"/>
        </dgm:presLayoutVars>
      </dgm:prSet>
      <dgm:spPr/>
    </dgm:pt>
    <dgm:pt modelId="{1D62D6F8-65B9-4CF2-AD70-E6587FB615F8}" type="pres">
      <dgm:prSet presAssocID="{3CAD1BAE-6EBD-4DB9-9C6B-F0154391E540}" presName="dotNode5" presStyleCnt="0"/>
      <dgm:spPr/>
    </dgm:pt>
    <dgm:pt modelId="{C136FC4D-2D8A-4CD0-A903-B62BA3B9084F}" type="pres">
      <dgm:prSet presAssocID="{3CAD1BAE-6EBD-4DB9-9C6B-F0154391E540}" presName="dotRepeatNode" presStyleLbl="fgShp" presStyleIdx="3" presStyleCnt="4"/>
      <dgm:spPr/>
    </dgm:pt>
    <dgm:pt modelId="{C0B3AFB5-76AA-4597-AAD5-403D334F4C31}" type="pres">
      <dgm:prSet presAssocID="{7D7E93F1-49FF-4581-B3D9-4E614D43670A}" presName="txNode6" presStyleLbl="revTx" presStyleIdx="5" presStyleCnt="6" custScaleY="40583" custLinFactY="-100000" custLinFactNeighborX="30374" custLinFactNeighborY="-111913">
        <dgm:presLayoutVars>
          <dgm:bulletEnabled val="1"/>
        </dgm:presLayoutVars>
      </dgm:prSet>
      <dgm:spPr/>
    </dgm:pt>
  </dgm:ptLst>
  <dgm:cxnLst>
    <dgm:cxn modelId="{D8BC031E-2B24-4762-97CD-C98F4369C4AD}" type="presOf" srcId="{3CAD1BAE-6EBD-4DB9-9C6B-F0154391E540}" destId="{C136FC4D-2D8A-4CD0-A903-B62BA3B9084F}" srcOrd="0" destOrd="0" presId="urn:microsoft.com/office/officeart/2009/3/layout/DescendingProcess"/>
    <dgm:cxn modelId="{95C29E60-5B83-4B40-BA30-E0393A1F5395}" srcId="{51E9CF2C-698E-4CCD-AD17-2EA14D65B8DD}" destId="{7D7E93F1-49FF-4581-B3D9-4E614D43670A}" srcOrd="5" destOrd="0" parTransId="{6BA5EF1D-174E-4E2A-AE89-005E14D913D3}" sibTransId="{41A26201-61BC-4BC0-9C55-5AD95DA1A7FF}"/>
    <dgm:cxn modelId="{FB3B8165-19BB-4A0B-827E-A4CBC5114E84}" srcId="{51E9CF2C-698E-4CCD-AD17-2EA14D65B8DD}" destId="{87296D8E-35DC-4DBC-BB2A-AA2AD14A918E}" srcOrd="2" destOrd="0" parTransId="{101EE282-F1EC-43EE-8664-368B2966784A}" sibTransId="{761092F1-71E2-4309-ABCE-F647AD26DB4D}"/>
    <dgm:cxn modelId="{A28B6152-2CCC-407E-A41A-7B38EBC162B9}" type="presOf" srcId="{761092F1-71E2-4309-ABCE-F647AD26DB4D}" destId="{03F6606E-322C-4420-8748-8A74B1060C6E}" srcOrd="0" destOrd="0" presId="urn:microsoft.com/office/officeart/2009/3/layout/DescendingProcess"/>
    <dgm:cxn modelId="{2DA3EA83-C1A2-4BF8-A00E-878E45614CE9}" type="presOf" srcId="{7D7E93F1-49FF-4581-B3D9-4E614D43670A}" destId="{C0B3AFB5-76AA-4597-AAD5-403D334F4C31}" srcOrd="0" destOrd="0" presId="urn:microsoft.com/office/officeart/2009/3/layout/DescendingProcess"/>
    <dgm:cxn modelId="{A55EC989-0302-4F6E-A433-05AAFB972D77}" type="presOf" srcId="{1B20A1F8-7DE5-4F5A-99ED-8D57959CE5AA}" destId="{BFD1B62C-FB27-4186-9AA1-02BCA6A58FA7}" srcOrd="0" destOrd="0" presId="urn:microsoft.com/office/officeart/2009/3/layout/DescendingProcess"/>
    <dgm:cxn modelId="{C96E9D9F-C426-46B1-8A63-0DCCFBDC0EA2}" type="presOf" srcId="{87296D8E-35DC-4DBC-BB2A-AA2AD14A918E}" destId="{68CE20B6-40D0-4CF5-8526-846DF1B5C837}" srcOrd="0" destOrd="0" presId="urn:microsoft.com/office/officeart/2009/3/layout/DescendingProcess"/>
    <dgm:cxn modelId="{A18AB7B2-4527-4FEE-84C2-875036833465}" type="presOf" srcId="{51E9CF2C-698E-4CCD-AD17-2EA14D65B8DD}" destId="{1CA9ADBC-1A8F-4651-8704-5AF5520EBF58}" srcOrd="0" destOrd="0" presId="urn:microsoft.com/office/officeart/2009/3/layout/DescendingProcess"/>
    <dgm:cxn modelId="{CDB181BF-3245-494B-B9E1-69AAD5E21451}" type="presOf" srcId="{D291C4F7-6C67-4764-8105-D13D30719FB3}" destId="{E5780184-2B4E-47E3-89D0-FE212FA090C5}" srcOrd="0" destOrd="0" presId="urn:microsoft.com/office/officeart/2009/3/layout/DescendingProcess"/>
    <dgm:cxn modelId="{D499DEC9-ACA8-4E35-82E5-D58519591FE5}" type="presOf" srcId="{523E3332-BCC0-461D-8B87-7F576A53E311}" destId="{8096F6FD-4FAE-4DAB-A418-6E7989F305FE}" srcOrd="0" destOrd="0" presId="urn:microsoft.com/office/officeart/2009/3/layout/DescendingProcess"/>
    <dgm:cxn modelId="{325C29CF-EEFC-42D9-AA9A-B6DC63C18FA1}" type="presOf" srcId="{27A0668B-3AF7-4E3C-A9FE-0A200D86742F}" destId="{2394A786-8460-451B-AF3C-8ECEEB39171C}" srcOrd="0" destOrd="0" presId="urn:microsoft.com/office/officeart/2009/3/layout/DescendingProcess"/>
    <dgm:cxn modelId="{EDE3F5CF-EF30-49A1-8384-032221A88E0E}" type="presOf" srcId="{4E570B97-2445-4B86-8C4C-E0497BED39CE}" destId="{6A36FED8-CA1F-4E84-BE5D-47588130BF59}" srcOrd="0" destOrd="0" presId="urn:microsoft.com/office/officeart/2009/3/layout/DescendingProcess"/>
    <dgm:cxn modelId="{D416AED0-5FFD-4DDC-9C92-27015E857980}" srcId="{51E9CF2C-698E-4CCD-AD17-2EA14D65B8DD}" destId="{256C2BF9-6D0E-48D6-AD6A-3426E8B818A8}" srcOrd="4" destOrd="0" parTransId="{3F8C96B5-E497-42B8-9C6B-7D06BCF29DEA}" sibTransId="{3CAD1BAE-6EBD-4DB9-9C6B-F0154391E540}"/>
    <dgm:cxn modelId="{EE2BF2D0-9A60-4575-9BAA-79E70A328351}" srcId="{51E9CF2C-698E-4CCD-AD17-2EA14D65B8DD}" destId="{523E3332-BCC0-461D-8B87-7F576A53E311}" srcOrd="1" destOrd="0" parTransId="{4CC86AC5-CB2F-45A7-9D46-81D6C65EC637}" sibTransId="{1B20A1F8-7DE5-4F5A-99ED-8D57959CE5AA}"/>
    <dgm:cxn modelId="{79CA75DB-38FE-4EF4-83AA-4652FF7085CE}" srcId="{51E9CF2C-698E-4CCD-AD17-2EA14D65B8DD}" destId="{D291C4F7-6C67-4764-8105-D13D30719FB3}" srcOrd="3" destOrd="0" parTransId="{F0216B8C-107F-4423-85BA-0EA4222D0D33}" sibTransId="{4E570B97-2445-4B86-8C4C-E0497BED39CE}"/>
    <dgm:cxn modelId="{8FCA5DE7-B1CA-4DD8-9C62-1F36C1E95692}" type="presOf" srcId="{256C2BF9-6D0E-48D6-AD6A-3426E8B818A8}" destId="{64491A1F-4333-415F-BDC3-7ABCA706B7BC}" srcOrd="0" destOrd="0" presId="urn:microsoft.com/office/officeart/2009/3/layout/DescendingProcess"/>
    <dgm:cxn modelId="{8EE87BEB-1E7D-4C3F-BA44-130752ECBACC}" srcId="{51E9CF2C-698E-4CCD-AD17-2EA14D65B8DD}" destId="{27A0668B-3AF7-4E3C-A9FE-0A200D86742F}" srcOrd="0" destOrd="0" parTransId="{28CFBF9E-DEE4-4E32-B243-3FC042DA42B2}" sibTransId="{AB8BF8E1-9183-4A24-BED4-2D1C235C454F}"/>
    <dgm:cxn modelId="{CC365A31-0019-43C3-9EF7-43809A88772D}" type="presParOf" srcId="{1CA9ADBC-1A8F-4651-8704-5AF5520EBF58}" destId="{77171AC3-F62D-4D13-AE37-84A59AECED95}" srcOrd="0" destOrd="0" presId="urn:microsoft.com/office/officeart/2009/3/layout/DescendingProcess"/>
    <dgm:cxn modelId="{2BBAFB83-61A1-4EAC-8A59-CB8FE2F863A7}" type="presParOf" srcId="{1CA9ADBC-1A8F-4651-8704-5AF5520EBF58}" destId="{2394A786-8460-451B-AF3C-8ECEEB39171C}" srcOrd="1" destOrd="0" presId="urn:microsoft.com/office/officeart/2009/3/layout/DescendingProcess"/>
    <dgm:cxn modelId="{B02A0F2D-BBA7-41B5-8F14-7DA9D28D7FA8}" type="presParOf" srcId="{1CA9ADBC-1A8F-4651-8704-5AF5520EBF58}" destId="{8096F6FD-4FAE-4DAB-A418-6E7989F305FE}" srcOrd="2" destOrd="0" presId="urn:microsoft.com/office/officeart/2009/3/layout/DescendingProcess"/>
    <dgm:cxn modelId="{3F8E4D8E-D851-47C5-B58A-011271844691}" type="presParOf" srcId="{1CA9ADBC-1A8F-4651-8704-5AF5520EBF58}" destId="{ADF583EC-ECE8-4BD3-A22F-D19A62EA12F4}" srcOrd="3" destOrd="0" presId="urn:microsoft.com/office/officeart/2009/3/layout/DescendingProcess"/>
    <dgm:cxn modelId="{E738FBDB-9D14-4A04-920A-922B8DDC21B3}" type="presParOf" srcId="{ADF583EC-ECE8-4BD3-A22F-D19A62EA12F4}" destId="{BFD1B62C-FB27-4186-9AA1-02BCA6A58FA7}" srcOrd="0" destOrd="0" presId="urn:microsoft.com/office/officeart/2009/3/layout/DescendingProcess"/>
    <dgm:cxn modelId="{4EE9907E-1CEB-4A75-B0A3-0EC337341911}" type="presParOf" srcId="{1CA9ADBC-1A8F-4651-8704-5AF5520EBF58}" destId="{68CE20B6-40D0-4CF5-8526-846DF1B5C837}" srcOrd="4" destOrd="0" presId="urn:microsoft.com/office/officeart/2009/3/layout/DescendingProcess"/>
    <dgm:cxn modelId="{C125C277-1BB5-45BA-9BEE-88DDB372AA17}" type="presParOf" srcId="{1CA9ADBC-1A8F-4651-8704-5AF5520EBF58}" destId="{78174FBF-D5C7-498E-A3C2-ACE809FD2FA1}" srcOrd="5" destOrd="0" presId="urn:microsoft.com/office/officeart/2009/3/layout/DescendingProcess"/>
    <dgm:cxn modelId="{3EF6D75D-5EEF-431A-9BCA-776ECC8F12F3}" type="presParOf" srcId="{78174FBF-D5C7-498E-A3C2-ACE809FD2FA1}" destId="{03F6606E-322C-4420-8748-8A74B1060C6E}" srcOrd="0" destOrd="0" presId="urn:microsoft.com/office/officeart/2009/3/layout/DescendingProcess"/>
    <dgm:cxn modelId="{07E26F72-48C8-4F0C-944D-5F334F5DD060}" type="presParOf" srcId="{1CA9ADBC-1A8F-4651-8704-5AF5520EBF58}" destId="{E5780184-2B4E-47E3-89D0-FE212FA090C5}" srcOrd="6" destOrd="0" presId="urn:microsoft.com/office/officeart/2009/3/layout/DescendingProcess"/>
    <dgm:cxn modelId="{CE911429-C7D2-4423-93EE-2503E71FCEFD}" type="presParOf" srcId="{1CA9ADBC-1A8F-4651-8704-5AF5520EBF58}" destId="{0A66636C-E1DA-43F7-9B25-E2A7BAA47771}" srcOrd="7" destOrd="0" presId="urn:microsoft.com/office/officeart/2009/3/layout/DescendingProcess"/>
    <dgm:cxn modelId="{66A5D86E-A68C-49F4-9A55-2A1B3E6BD674}" type="presParOf" srcId="{0A66636C-E1DA-43F7-9B25-E2A7BAA47771}" destId="{6A36FED8-CA1F-4E84-BE5D-47588130BF59}" srcOrd="0" destOrd="0" presId="urn:microsoft.com/office/officeart/2009/3/layout/DescendingProcess"/>
    <dgm:cxn modelId="{2FF9152F-3A49-4187-8748-7211977D4C88}" type="presParOf" srcId="{1CA9ADBC-1A8F-4651-8704-5AF5520EBF58}" destId="{64491A1F-4333-415F-BDC3-7ABCA706B7BC}" srcOrd="8" destOrd="0" presId="urn:microsoft.com/office/officeart/2009/3/layout/DescendingProcess"/>
    <dgm:cxn modelId="{42773D44-9E17-4B60-9F87-0B904BBF2C42}" type="presParOf" srcId="{1CA9ADBC-1A8F-4651-8704-5AF5520EBF58}" destId="{1D62D6F8-65B9-4CF2-AD70-E6587FB615F8}" srcOrd="9" destOrd="0" presId="urn:microsoft.com/office/officeart/2009/3/layout/DescendingProcess"/>
    <dgm:cxn modelId="{B9BAE6B0-F538-426A-A60F-FCB7DC011505}" type="presParOf" srcId="{1D62D6F8-65B9-4CF2-AD70-E6587FB615F8}" destId="{C136FC4D-2D8A-4CD0-A903-B62BA3B9084F}" srcOrd="0" destOrd="0" presId="urn:microsoft.com/office/officeart/2009/3/layout/DescendingProcess"/>
    <dgm:cxn modelId="{EC2A0A9E-048A-4907-B4DF-B6E170EDDF54}" type="presParOf" srcId="{1CA9ADBC-1A8F-4651-8704-5AF5520EBF58}" destId="{C0B3AFB5-76AA-4597-AAD5-403D334F4C31}" srcOrd="10" destOrd="0" presId="urn:microsoft.com/office/officeart/2009/3/layout/DescendingProcess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71AC3-F62D-4D13-AE37-84A59AECED95}">
      <dsp:nvSpPr>
        <dsp:cNvPr id="0" name=""/>
        <dsp:cNvSpPr/>
      </dsp:nvSpPr>
      <dsp:spPr>
        <a:xfrm rot="4396374">
          <a:off x="2912275" y="1005435"/>
          <a:ext cx="4361735" cy="3041766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D1B62C-FB27-4186-9AA1-02BCA6A58FA7}">
      <dsp:nvSpPr>
        <dsp:cNvPr id="0" name=""/>
        <dsp:cNvSpPr/>
      </dsp:nvSpPr>
      <dsp:spPr>
        <a:xfrm>
          <a:off x="4460645" y="1305601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03F6606E-322C-4420-8748-8A74B1060C6E}">
      <dsp:nvSpPr>
        <dsp:cNvPr id="0" name=""/>
        <dsp:cNvSpPr/>
      </dsp:nvSpPr>
      <dsp:spPr>
        <a:xfrm>
          <a:off x="5082574" y="1783075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A36FED8-CA1F-4E84-BE5D-47588130BF59}">
      <dsp:nvSpPr>
        <dsp:cNvPr id="0" name=""/>
        <dsp:cNvSpPr/>
      </dsp:nvSpPr>
      <dsp:spPr>
        <a:xfrm>
          <a:off x="5641699" y="2341897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394A786-8460-451B-AF3C-8ECEEB39171C}">
      <dsp:nvSpPr>
        <dsp:cNvPr id="0" name=""/>
        <dsp:cNvSpPr/>
      </dsp:nvSpPr>
      <dsp:spPr>
        <a:xfrm>
          <a:off x="1259800" y="328296"/>
          <a:ext cx="2056423" cy="48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Aprovada per resolució d’atorgament</a:t>
          </a:r>
        </a:p>
      </dsp:txBody>
      <dsp:txXfrm>
        <a:off x="1259800" y="328296"/>
        <a:ext cx="2056423" cy="488699"/>
      </dsp:txXfrm>
    </dsp:sp>
    <dsp:sp modelId="{8096F6FD-4FAE-4DAB-A418-6E7989F305FE}">
      <dsp:nvSpPr>
        <dsp:cNvPr id="0" name=""/>
        <dsp:cNvSpPr/>
      </dsp:nvSpPr>
      <dsp:spPr>
        <a:xfrm>
          <a:off x="5143646" y="648568"/>
          <a:ext cx="3823593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Es poden acumular amb altres ajuts sempre que en cap cas superi el cost de l’activitat ni els llindars establerts per la Comissió Europea</a:t>
          </a:r>
        </a:p>
      </dsp:txBody>
      <dsp:txXfrm>
        <a:off x="5143646" y="648568"/>
        <a:ext cx="3823593" cy="808421"/>
      </dsp:txXfrm>
    </dsp:sp>
    <dsp:sp modelId="{68CE20B6-40D0-4CF5-8526-846DF1B5C837}">
      <dsp:nvSpPr>
        <dsp:cNvPr id="0" name=""/>
        <dsp:cNvSpPr/>
      </dsp:nvSpPr>
      <dsp:spPr>
        <a:xfrm>
          <a:off x="1005462" y="1315181"/>
          <a:ext cx="3264037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Incorreguda només per l’entitat de finançament alternatiu acreditada com a Xarxa d’Inversió Privada</a:t>
          </a:r>
        </a:p>
      </dsp:txBody>
      <dsp:txXfrm>
        <a:off x="1005462" y="1315181"/>
        <a:ext cx="3264037" cy="808421"/>
      </dsp:txXfrm>
    </dsp:sp>
    <dsp:sp modelId="{C136FC4D-2D8A-4CD0-A903-B62BA3B9084F}">
      <dsp:nvSpPr>
        <dsp:cNvPr id="0" name=""/>
        <dsp:cNvSpPr/>
      </dsp:nvSpPr>
      <dsp:spPr>
        <a:xfrm>
          <a:off x="6046314" y="2956803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E5780184-2B4E-47E3-89D0-FE212FA090C5}">
      <dsp:nvSpPr>
        <dsp:cNvPr id="0" name=""/>
        <dsp:cNvSpPr/>
      </dsp:nvSpPr>
      <dsp:spPr>
        <a:xfrm>
          <a:off x="6250961" y="1626730"/>
          <a:ext cx="2446382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Necessària per a les activitats del projecte</a:t>
          </a:r>
        </a:p>
      </dsp:txBody>
      <dsp:txXfrm>
        <a:off x="6250961" y="1626730"/>
        <a:ext cx="2446382" cy="808421"/>
      </dsp:txXfrm>
    </dsp:sp>
    <dsp:sp modelId="{64491A1F-4333-415F-BDC3-7ABCA706B7BC}">
      <dsp:nvSpPr>
        <dsp:cNvPr id="0" name=""/>
        <dsp:cNvSpPr/>
      </dsp:nvSpPr>
      <dsp:spPr>
        <a:xfrm>
          <a:off x="1195847" y="2292033"/>
          <a:ext cx="3548049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Despeses de l’activitat de la xarxa entre l’01/01/2019 i el 31/12/2019</a:t>
          </a:r>
        </a:p>
      </dsp:txBody>
      <dsp:txXfrm>
        <a:off x="1195847" y="2292033"/>
        <a:ext cx="3548049" cy="808421"/>
      </dsp:txXfrm>
    </dsp:sp>
    <dsp:sp modelId="{C0B3AFB5-76AA-4597-AAD5-403D334F4C31}">
      <dsp:nvSpPr>
        <dsp:cNvPr id="0" name=""/>
        <dsp:cNvSpPr/>
      </dsp:nvSpPr>
      <dsp:spPr>
        <a:xfrm>
          <a:off x="6304640" y="2771233"/>
          <a:ext cx="2778950" cy="328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Identificable i verificable</a:t>
          </a:r>
        </a:p>
      </dsp:txBody>
      <dsp:txXfrm>
        <a:off x="6304640" y="2771233"/>
        <a:ext cx="2778950" cy="328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B90FD-FE29-417F-B0B3-3C3C7F2DC371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DFB0-6B8C-4B42-90CC-E33D0D53C21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067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3</a:t>
            </a:fld>
            <a:endParaRPr lang="ca-ES" dirty="0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90C81C6-556B-47D8-BFE4-2203B0F59A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 dirty="0"/>
              <a:t>Guia justificació cupons 4.0</a:t>
            </a:r>
          </a:p>
          <a:p>
            <a:r>
              <a:rPr lang="ca-ES" dirty="0"/>
              <a:t>Versió 1, 19 de febrer de 2021</a:t>
            </a:r>
          </a:p>
        </p:txBody>
      </p:sp>
    </p:spTree>
    <p:extLst>
      <p:ext uri="{BB962C8B-B14F-4D97-AF65-F5344CB8AC3E}">
        <p14:creationId xmlns:p14="http://schemas.microsoft.com/office/powerpoint/2010/main" val="68608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6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460F00E-A6CC-46D6-B953-392E6CAE5C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/>
              <a:t>Guia justificació cupons 4.0</a:t>
            </a:r>
          </a:p>
          <a:p>
            <a:r>
              <a:rPr lang="ca-ES"/>
              <a:t>Versió 1, 19 de febrer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2888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/>
              <a:t>Guia justificació cupons 4.0</a:t>
            </a:r>
          </a:p>
          <a:p>
            <a:r>
              <a:rPr lang="ca-ES"/>
              <a:t>Versió 1, 19 de febrer de 2021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759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s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33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2612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09483A1-E55C-4A01-938A-3BCF6CFFF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F859A1E1-83AE-4529-83F4-3ACD8ACFD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71BCC52-6227-4384-BA4E-87C3C7A5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E500-091D-4045-AAD8-2E8C7ACA0BDD}" type="datetime1">
              <a:rPr lang="ca-ES" smtClean="0"/>
              <a:t>20/4/2021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6DB0B03-FE66-4000-BD67-02A073A3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243DD52-C278-4964-B61C-5503DA83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65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955C302-7BAA-4804-A19F-3AFB7759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1E9D613B-F0F1-457A-8BD8-DE50ED7F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EC31E49-63BC-458C-B08A-DC46DC59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697A-212E-4D8F-A692-C27F828F0802}" type="datetime1">
              <a:rPr lang="ca-ES" smtClean="0"/>
              <a:t>20/4/2021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E77B438-FC93-4DCC-9C20-8496CA2A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9CFBA6C-2AE0-4C5D-A38D-F4778922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823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5388E5B6-EB5E-42E6-BF24-FF8EE09D3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0A42D831-BDB7-45FB-B42C-875D25A9E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53E0F75-0C8B-44FF-9D48-6F934B2B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97F5-0756-49AD-B7DF-51C66467CCA9}" type="datetime1">
              <a:rPr lang="ca-ES" smtClean="0"/>
              <a:t>20/4/2021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1074040-EB47-4174-BB56-2EF4BBD6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F36CD9B-AB8B-43E2-A81E-6BE865D3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515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E1D86AD-0AB4-46E6-B019-B21AD3D4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F6E42F4-F2D3-4BA4-8D13-584F385D5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A542597-EC16-471C-8935-9FD20483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2C53-F8FF-4262-BC9C-0897FAFCFEDA}" type="datetime1">
              <a:rPr lang="ca-ES" smtClean="0"/>
              <a:t>20/4/2021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2676871-25CE-4DD1-B486-27E2DECE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54393" y="6580187"/>
            <a:ext cx="1637607" cy="282575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ca-ES" dirty="0"/>
              <a:t>Guia justificació xarxes inversors privats      Versió 1, 13 d'abril de 2021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713F8BE-4017-4A27-B4A4-DC0CCB4B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668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A6558D1-5084-45A4-BAEB-BEDCC0A6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CBDD15CE-B711-422A-AFB2-9ED96890C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9FE3C2A-AF29-424D-A2E4-503E81A3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88EF-85D8-465F-A41B-AF863CA1E4DF}" type="datetime1">
              <a:rPr lang="ca-ES" smtClean="0"/>
              <a:t>20/4/2021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D8DE795-541F-4B97-BC6E-712D9814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CAA207C-A18D-44BC-9AD4-A4CACF2F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716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AB8C9F3-0158-447E-8D30-1514EBEE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AB95EBD-68AF-4D52-9291-B82970C69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3C7C5FB-A3E0-4226-BEB9-3D8E1B7E4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AEC3C9F4-BDBB-41EC-AA67-360F1EBC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B2C4-0E07-48A4-A0D1-FF958440D5DE}" type="datetime1">
              <a:rPr lang="ca-ES" smtClean="0"/>
              <a:t>20/4/2021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4FE3A20C-1782-496C-B0DB-0AFFB600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34996" y="6575425"/>
            <a:ext cx="1637607" cy="282575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ca-ES" dirty="0"/>
              <a:t>Guia justificació xarxes inversors privats      Versió 1, 13 d'abril de 2021</a:t>
            </a:r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ABAFF1D9-8FFA-45A5-BEDB-E30C7839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241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E1346EA-8275-4D75-BA99-9E603938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676DF8BF-7BE1-4149-8B45-F1898D1D5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843F9CE-B63D-4288-ACAD-E5B4B2B1F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4D38F72E-091D-49BA-A8AB-3126A41DE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4FFB09C8-29D2-4009-B060-C0106C022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7416BEBE-DCEC-4E58-93D0-600C78A3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0FD8-8D44-44B1-A543-F68901A49E2E}" type="datetime1">
              <a:rPr lang="ca-ES" smtClean="0"/>
              <a:t>20/4/2021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8675AAED-5C38-41A3-AB1C-F309ABE6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7FE692D8-72A4-4D2A-A253-9DA050AB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6439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EBD2AB6-53B3-44F0-AA55-DA569390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5C6D297A-E696-4A9F-B64F-8709C4F5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D548-D566-4E83-A277-FE96FF5B4538}" type="datetime1">
              <a:rPr lang="ca-ES" smtClean="0"/>
              <a:t>20/4/2021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4F6B71E6-EE2E-4C31-812A-3FF677B5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83636" y="6616700"/>
            <a:ext cx="1828800" cy="104775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ca-ES" dirty="0"/>
              <a:t>Guia justificació xarxes inversors privats      Versió 1, 13 d'abril de 2021</a:t>
            </a:r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B465A988-B6F8-483F-B6A6-A788398A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1275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E7AB4EA3-6C2D-499E-BBB7-85CC2E67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71EE-0DF0-456F-8B19-CAF18FACDF0F}" type="datetime1">
              <a:rPr lang="ca-ES" smtClean="0"/>
              <a:t>20/4/2021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D89017C9-C92D-41C6-86EC-27C9A554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a-ES"/>
              <a:t>Guia justificació xarxes inversors privats      Versió 1, 13 d'abril de 2021</a:t>
            </a:r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DAFC26DB-9585-4C41-9126-198720C0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F2FC38D1-C016-48B1-AD2E-16DC68DB7F83}" type="slidenum">
              <a:rPr lang="ca-ES" smtClean="0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1426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EE2FCD9-786A-4126-A237-EFDEFBB5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D5011F0-D1E7-4654-920E-1A9BE32D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BD4F3907-B5FD-4A04-8E42-7F058FBF4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91473D2-1668-4193-858C-8CCB7B56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66F7-C335-408F-BD03-E351B05581A8}" type="datetime1">
              <a:rPr lang="ca-ES" smtClean="0"/>
              <a:t>20/4/2021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0466541-1699-44AE-99DE-76403EE1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866CBF64-A382-4AAE-93F2-A581566B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701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C1FAE52-1C7D-4E9C-BD03-8D50713A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B1D26E1C-567E-4B08-BB6D-0B8168033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26273CC9-845F-4777-83C7-8742919C7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45ECF7CD-E347-433B-9CC6-F5CFE475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E81-6712-44EF-889E-49C7D21C91CC}" type="datetime1">
              <a:rPr lang="ca-ES" smtClean="0"/>
              <a:t>20/4/2021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E306E0F-81A4-43F3-B839-DC0A7A95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08D95876-456D-4534-AFB4-FA2C7292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08855B0-4441-42A2-99BE-452C87ACAD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5417" y="908721"/>
            <a:ext cx="2495551" cy="1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Servei d’Informació</a:t>
            </a: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Empresarial</a:t>
            </a:r>
          </a:p>
          <a:p>
            <a:pPr>
              <a:spcBef>
                <a:spcPct val="3000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934 767 206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info.accio@gencat.cat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4340A7A5-7D1A-4FD4-B4F5-D2BB9A617C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86469" y="905912"/>
            <a:ext cx="451777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Alt Penedès, Garraf</a:t>
            </a:r>
            <a:r>
              <a:rPr lang="ca-ES" altLang="ca-ES" sz="1400" b="1" baseline="0" dirty="0">
                <a:latin typeface="Calibri" panose="020F0502020204030204" pitchFamily="34" charset="0"/>
                <a:ea typeface="ヒラギノ角ゴ Pro W3" pitchFamily="64" charset="-128"/>
              </a:rPr>
              <a:t> i Maresme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Tel. 934 767 251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altpenedesgarrafmaresme.accio@gencat.cat</a:t>
            </a: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Catalunya Central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936 930 209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manresa.accio@gencat.cat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Lleida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Tel. 973 243 355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lleida.accio@gencat.cat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Terres  de l’Ebre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977 495 400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terresebre.accio@gencat.cat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CA8A285-3998-4775-9001-9A051EBDB5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2279" y="895360"/>
            <a:ext cx="336037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Alt Pirineu i Aran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Tel. 973 355 552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altpirineuaran.accio@gencat.cat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Girona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872 975 991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girona.accio@gencat.cat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Tarragona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977 251 717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tarragona.accio@gencat.cat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236589CA-87B7-4B40-A3C8-DE6C512AB0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149" y="2346353"/>
            <a:ext cx="149648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a-ES" sz="1400" b="1" dirty="0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@</a:t>
            </a:r>
            <a:r>
              <a:rPr lang="ca-ES" sz="1400" b="1" dirty="0" err="1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accio_cat</a:t>
            </a:r>
            <a:endParaRPr lang="ca-ES" sz="1400" b="1" dirty="0">
              <a:solidFill>
                <a:schemeClr val="bg1">
                  <a:lumMod val="50000"/>
                </a:schemeClr>
              </a:solidFill>
              <a:ea typeface="ヒラギノ角ゴ Pro W3" pitchFamily="64" charset="-128"/>
            </a:endParaRPr>
          </a:p>
        </p:txBody>
      </p:sp>
      <p:pic>
        <p:nvPicPr>
          <p:cNvPr id="12" name="Imatge 11">
            <a:extLst>
              <a:ext uri="{FF2B5EF4-FFF2-40B4-BE49-F238E27FC236}">
                <a16:creationId xmlns:a16="http://schemas.microsoft.com/office/drawing/2014/main" id="{B5949B38-B40F-4392-BC22-6D1D7B87CF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7" y="2213954"/>
            <a:ext cx="806053" cy="569598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4AFB3DF6-0FCA-41FD-A8BD-C8DBF60E23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644817"/>
            <a:ext cx="1033274" cy="176784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CADA1A89-7D0E-479E-9852-9F88D4C1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941168"/>
            <a:ext cx="9001000" cy="7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2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649AE4C1-C8D1-43B9-AF5E-4E92E926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047CF288-F755-4865-9D06-EF68782FA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dirty="0"/>
              <a:t>Feu clic per editar els estils del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95B7315-14E5-42B3-B6CE-8675D2DB5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1627-D30E-4569-9C24-F7B6ED6F50AB}" type="datetime1">
              <a:rPr lang="ca-ES" smtClean="0"/>
              <a:t>20/4/2021</a:t>
            </a:fld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224DE46-5214-40B3-AC5C-6F5E604CA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725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C38D1-C016-48B1-AD2E-16DC68DB7F83}" type="slidenum">
              <a:rPr lang="ca-ES" smtClean="0"/>
              <a:pPr/>
              <a:t>‹#›</a:t>
            </a:fld>
            <a:endParaRPr lang="ca-ES" dirty="0"/>
          </a:p>
        </p:txBody>
      </p:sp>
      <p:pic>
        <p:nvPicPr>
          <p:cNvPr id="7" name="Picture 2" descr="R:\Premsa\Any 2013\IMATGE CORPORATIVA\05_PPT\Filet per ppt.png">
            <a:extLst>
              <a:ext uri="{FF2B5EF4-FFF2-40B4-BE49-F238E27FC236}">
                <a16:creationId xmlns:a16="http://schemas.microsoft.com/office/drawing/2014/main" id="{4AC2BC2E-F200-45A1-9EB1-EC2BF100AD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60650"/>
            <a:ext cx="12191997" cy="2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5F75EE47-0C6B-48DB-9147-2162D8DFC02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6464614"/>
            <a:ext cx="1476983" cy="196433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0C0E5140-349C-4690-926D-9BABA1AB663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06" y="6240278"/>
            <a:ext cx="2726103" cy="196433"/>
          </a:xfrm>
          <a:prstGeom prst="rect">
            <a:avLst/>
          </a:prstGeom>
        </p:spPr>
      </p:pic>
      <p:pic>
        <p:nvPicPr>
          <p:cNvPr id="11" name="Imatge 10" descr="Imatge que conté text, clipArt&#10;&#10;Descripció generada automàticament">
            <a:extLst>
              <a:ext uri="{FF2B5EF4-FFF2-40B4-BE49-F238E27FC236}">
                <a16:creationId xmlns:a16="http://schemas.microsoft.com/office/drawing/2014/main" id="{BEEBE9C4-E765-498B-A40A-D4A986E74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1" y="6064953"/>
            <a:ext cx="2743200" cy="6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2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639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svg"/><Relationship Id="rId11" Type="http://schemas.openxmlformats.org/officeDocument/2006/relationships/image" Target="../media/image10.png"/><Relationship Id="rId5" Type="http://schemas.openxmlformats.org/officeDocument/2006/relationships/image" Target="../media/image70.png"/><Relationship Id="rId10" Type="http://schemas.openxmlformats.org/officeDocument/2006/relationships/slide" Target="slide10.xml"/><Relationship Id="rId4" Type="http://schemas.openxmlformats.org/officeDocument/2006/relationships/image" Target="../media/image13.svg"/><Relationship Id="rId9" Type="http://schemas.openxmlformats.org/officeDocument/2006/relationships/hyperlink" Target="https://www.accio.gencat.cat/web/.content/05_ACCIO/sala_premsa/doc/identitat-corporativa.zi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slide" Target="slide12.xml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12" Type="http://schemas.openxmlformats.org/officeDocument/2006/relationships/image" Target="../media/image31.svg"/><Relationship Id="rId2" Type="http://schemas.openxmlformats.org/officeDocument/2006/relationships/hyperlink" Target="https://dogc.gencat.cat/ca/document-del-dogc/?documentId=88639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svg"/><Relationship Id="rId11" Type="http://schemas.openxmlformats.org/officeDocument/2006/relationships/image" Target="../media/image30.png"/><Relationship Id="rId5" Type="http://schemas.openxmlformats.org/officeDocument/2006/relationships/image" Target="../media/image72.png"/><Relationship Id="rId15" Type="http://schemas.openxmlformats.org/officeDocument/2006/relationships/image" Target="../media/image11.sv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6.png"/><Relationship Id="rId18" Type="http://schemas.openxmlformats.org/officeDocument/2006/relationships/image" Target="../media/image40.png"/><Relationship Id="rId26" Type="http://schemas.openxmlformats.org/officeDocument/2006/relationships/image" Target="../media/image11.svg"/><Relationship Id="rId3" Type="http://schemas.openxmlformats.org/officeDocument/2006/relationships/image" Target="../media/image73.svg"/><Relationship Id="rId21" Type="http://schemas.openxmlformats.org/officeDocument/2006/relationships/image" Target="../media/image43.svg"/><Relationship Id="rId7" Type="http://schemas.openxmlformats.org/officeDocument/2006/relationships/slide" Target="slide16.xml"/><Relationship Id="rId12" Type="http://schemas.openxmlformats.org/officeDocument/2006/relationships/image" Target="../media/image31.svg"/><Relationship Id="rId17" Type="http://schemas.openxmlformats.org/officeDocument/2006/relationships/image" Target="../media/image39.svg"/><Relationship Id="rId25" Type="http://schemas.openxmlformats.org/officeDocument/2006/relationships/image" Target="../media/image10.png"/><Relationship Id="rId2" Type="http://schemas.openxmlformats.org/officeDocument/2006/relationships/image" Target="../media/image72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11" Type="http://schemas.openxmlformats.org/officeDocument/2006/relationships/image" Target="../media/image30.png"/><Relationship Id="rId24" Type="http://schemas.openxmlformats.org/officeDocument/2006/relationships/slide" Target="slide12.xml"/><Relationship Id="rId5" Type="http://schemas.openxmlformats.org/officeDocument/2006/relationships/image" Target="../media/image75.png"/><Relationship Id="rId15" Type="http://schemas.openxmlformats.org/officeDocument/2006/relationships/slide" Target="slide23.xml"/><Relationship Id="rId23" Type="http://schemas.openxmlformats.org/officeDocument/2006/relationships/image" Target="../media/image79.svg"/><Relationship Id="rId10" Type="http://schemas.openxmlformats.org/officeDocument/2006/relationships/slide" Target="slide19.xml"/><Relationship Id="rId19" Type="http://schemas.openxmlformats.org/officeDocument/2006/relationships/image" Target="../media/image41.svg"/><Relationship Id="rId4" Type="http://schemas.openxmlformats.org/officeDocument/2006/relationships/slide" Target="slide15.xml"/><Relationship Id="rId9" Type="http://schemas.openxmlformats.org/officeDocument/2006/relationships/image" Target="../media/image77.svg"/><Relationship Id="rId14" Type="http://schemas.openxmlformats.org/officeDocument/2006/relationships/image" Target="../media/image37.svg"/><Relationship Id="rId22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3.svg"/><Relationship Id="rId18" Type="http://schemas.openxmlformats.org/officeDocument/2006/relationships/slide" Target="slide12.xml"/><Relationship Id="rId3" Type="http://schemas.openxmlformats.org/officeDocument/2006/relationships/hyperlink" Target="https://dogc.gencat.cat/ca/document-del-dogc/?documentId=886394" TargetMode="External"/><Relationship Id="rId7" Type="http://schemas.openxmlformats.org/officeDocument/2006/relationships/image" Target="../media/image77.svg"/><Relationship Id="rId12" Type="http://schemas.openxmlformats.org/officeDocument/2006/relationships/image" Target="../media/image82.png"/><Relationship Id="rId17" Type="http://schemas.openxmlformats.org/officeDocument/2006/relationships/image" Target="../media/image8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4.pn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hyperlink" Target="https://www.accio.gencat.cat/web/.content/01_Serveis/convocatories-ajuts/justificacio-ajuts/2020/docs/declaracio-concurrencia-ajuts-no-compatibles.docx" TargetMode="External"/><Relationship Id="rId5" Type="http://schemas.openxmlformats.org/officeDocument/2006/relationships/image" Target="../media/image13.svg"/><Relationship Id="rId15" Type="http://schemas.openxmlformats.org/officeDocument/2006/relationships/image" Target="../media/image15.svg"/><Relationship Id="rId10" Type="http://schemas.openxmlformats.org/officeDocument/2006/relationships/hyperlink" Target="https://www.accio.gencat.cat/web/.content/01_Serveis/convocatories-ajuts/justificacio-ajuts/2020/docs/declaracio-vinculacio.docx" TargetMode="External"/><Relationship Id="rId19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81.sv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88.png"/><Relationship Id="rId3" Type="http://schemas.openxmlformats.org/officeDocument/2006/relationships/image" Target="../media/image12.png"/><Relationship Id="rId7" Type="http://schemas.openxmlformats.org/officeDocument/2006/relationships/image" Target="../media/image80.png"/><Relationship Id="rId12" Type="http://schemas.openxmlformats.org/officeDocument/2006/relationships/image" Target="../media/image19.svg"/><Relationship Id="rId17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6394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svg"/><Relationship Id="rId11" Type="http://schemas.openxmlformats.org/officeDocument/2006/relationships/image" Target="../media/image18.png"/><Relationship Id="rId5" Type="http://schemas.openxmlformats.org/officeDocument/2006/relationships/image" Target="../media/image75.png"/><Relationship Id="rId15" Type="http://schemas.openxmlformats.org/officeDocument/2006/relationships/slide" Target="slide12.xml"/><Relationship Id="rId10" Type="http://schemas.openxmlformats.org/officeDocument/2006/relationships/image" Target="../media/image87.svg"/><Relationship Id="rId4" Type="http://schemas.openxmlformats.org/officeDocument/2006/relationships/image" Target="../media/image13.svg"/><Relationship Id="rId9" Type="http://schemas.openxmlformats.org/officeDocument/2006/relationships/image" Target="../media/image86.png"/><Relationship Id="rId14" Type="http://schemas.openxmlformats.org/officeDocument/2006/relationships/image" Target="../media/image8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92.png"/><Relationship Id="rId18" Type="http://schemas.openxmlformats.org/officeDocument/2006/relationships/image" Target="../media/image97.svg"/><Relationship Id="rId26" Type="http://schemas.openxmlformats.org/officeDocument/2006/relationships/image" Target="../media/image10.png"/><Relationship Id="rId3" Type="http://schemas.openxmlformats.org/officeDocument/2006/relationships/image" Target="../media/image12.png"/><Relationship Id="rId21" Type="http://schemas.openxmlformats.org/officeDocument/2006/relationships/image" Target="../media/image50.png"/><Relationship Id="rId7" Type="http://schemas.openxmlformats.org/officeDocument/2006/relationships/image" Target="../media/image80.png"/><Relationship Id="rId12" Type="http://schemas.openxmlformats.org/officeDocument/2006/relationships/image" Target="../media/image91.svg"/><Relationship Id="rId17" Type="http://schemas.openxmlformats.org/officeDocument/2006/relationships/image" Target="../media/image96.png"/><Relationship Id="rId25" Type="http://schemas.openxmlformats.org/officeDocument/2006/relationships/slide" Target="slide12.xml"/><Relationship Id="rId2" Type="http://schemas.openxmlformats.org/officeDocument/2006/relationships/hyperlink" Target="https://dogc.gencat.cat/ca/document-del-dogc/?documentId=886394" TargetMode="External"/><Relationship Id="rId16" Type="http://schemas.openxmlformats.org/officeDocument/2006/relationships/image" Target="../media/image95.svg"/><Relationship Id="rId20" Type="http://schemas.openxmlformats.org/officeDocument/2006/relationships/image" Target="../media/image9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svg"/><Relationship Id="rId11" Type="http://schemas.openxmlformats.org/officeDocument/2006/relationships/image" Target="../media/image90.png"/><Relationship Id="rId24" Type="http://schemas.openxmlformats.org/officeDocument/2006/relationships/image" Target="../media/image101.svg"/><Relationship Id="rId5" Type="http://schemas.openxmlformats.org/officeDocument/2006/relationships/image" Target="../media/image75.png"/><Relationship Id="rId15" Type="http://schemas.openxmlformats.org/officeDocument/2006/relationships/image" Target="../media/image94.png"/><Relationship Id="rId23" Type="http://schemas.openxmlformats.org/officeDocument/2006/relationships/image" Target="../media/image100.png"/><Relationship Id="rId10" Type="http://schemas.openxmlformats.org/officeDocument/2006/relationships/image" Target="../media/image19.svg"/><Relationship Id="rId19" Type="http://schemas.openxmlformats.org/officeDocument/2006/relationships/image" Target="../media/image9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93.svg"/><Relationship Id="rId22" Type="http://schemas.openxmlformats.org/officeDocument/2006/relationships/image" Target="../media/image51.svg"/><Relationship Id="rId27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106.png"/><Relationship Id="rId3" Type="http://schemas.openxmlformats.org/officeDocument/2006/relationships/image" Target="../media/image12.png"/><Relationship Id="rId7" Type="http://schemas.openxmlformats.org/officeDocument/2006/relationships/image" Target="../media/image80.png"/><Relationship Id="rId12" Type="http://schemas.openxmlformats.org/officeDocument/2006/relationships/image" Target="../media/image105.svg"/><Relationship Id="rId17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6394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svg"/><Relationship Id="rId11" Type="http://schemas.openxmlformats.org/officeDocument/2006/relationships/image" Target="../media/image104.png"/><Relationship Id="rId5" Type="http://schemas.openxmlformats.org/officeDocument/2006/relationships/image" Target="../media/image75.png"/><Relationship Id="rId15" Type="http://schemas.openxmlformats.org/officeDocument/2006/relationships/slide" Target="slide12.xml"/><Relationship Id="rId10" Type="http://schemas.openxmlformats.org/officeDocument/2006/relationships/image" Target="../media/image103.svg"/><Relationship Id="rId4" Type="http://schemas.openxmlformats.org/officeDocument/2006/relationships/image" Target="../media/image13.svg"/><Relationship Id="rId9" Type="http://schemas.openxmlformats.org/officeDocument/2006/relationships/image" Target="../media/image102.png"/><Relationship Id="rId14" Type="http://schemas.openxmlformats.org/officeDocument/2006/relationships/image" Target="../media/image10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slide" Target="slide8.xml"/><Relationship Id="rId18" Type="http://schemas.openxmlformats.org/officeDocument/2006/relationships/image" Target="../media/image106.png"/><Relationship Id="rId3" Type="http://schemas.openxmlformats.org/officeDocument/2006/relationships/image" Target="../media/image12.png"/><Relationship Id="rId21" Type="http://schemas.openxmlformats.org/officeDocument/2006/relationships/image" Target="../media/image90.png"/><Relationship Id="rId7" Type="http://schemas.openxmlformats.org/officeDocument/2006/relationships/image" Target="../media/image30.png"/><Relationship Id="rId12" Type="http://schemas.openxmlformats.org/officeDocument/2006/relationships/image" Target="../media/image19.svg"/><Relationship Id="rId17" Type="http://schemas.openxmlformats.org/officeDocument/2006/relationships/image" Target="../media/image45.svg"/><Relationship Id="rId25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6394" TargetMode="External"/><Relationship Id="rId16" Type="http://schemas.openxmlformats.org/officeDocument/2006/relationships/image" Target="../media/image44.png"/><Relationship Id="rId20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svg"/><Relationship Id="rId11" Type="http://schemas.openxmlformats.org/officeDocument/2006/relationships/image" Target="../media/image18.png"/><Relationship Id="rId24" Type="http://schemas.openxmlformats.org/officeDocument/2006/relationships/image" Target="../media/image10.png"/><Relationship Id="rId5" Type="http://schemas.openxmlformats.org/officeDocument/2006/relationships/image" Target="../media/image108.png"/><Relationship Id="rId15" Type="http://schemas.openxmlformats.org/officeDocument/2006/relationships/image" Target="../media/image111.svg"/><Relationship Id="rId23" Type="http://schemas.openxmlformats.org/officeDocument/2006/relationships/slide" Target="slide12.xml"/><Relationship Id="rId10" Type="http://schemas.openxmlformats.org/officeDocument/2006/relationships/image" Target="../media/image37.svg"/><Relationship Id="rId19" Type="http://schemas.openxmlformats.org/officeDocument/2006/relationships/image" Target="../media/image107.svg"/><Relationship Id="rId4" Type="http://schemas.openxmlformats.org/officeDocument/2006/relationships/image" Target="../media/image13.svg"/><Relationship Id="rId9" Type="http://schemas.openxmlformats.org/officeDocument/2006/relationships/image" Target="../media/image36.png"/><Relationship Id="rId14" Type="http://schemas.openxmlformats.org/officeDocument/2006/relationships/image" Target="../media/image110.png"/><Relationship Id="rId22" Type="http://schemas.openxmlformats.org/officeDocument/2006/relationships/image" Target="../media/image9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image" Target="../media/image117.svg"/><Relationship Id="rId3" Type="http://schemas.openxmlformats.org/officeDocument/2006/relationships/image" Target="../media/image12.png"/><Relationship Id="rId21" Type="http://schemas.openxmlformats.org/officeDocument/2006/relationships/image" Target="../media/image114.png"/><Relationship Id="rId7" Type="http://schemas.openxmlformats.org/officeDocument/2006/relationships/image" Target="../media/image30.png"/><Relationship Id="rId12" Type="http://schemas.openxmlformats.org/officeDocument/2006/relationships/image" Target="../media/image19.svg"/><Relationship Id="rId17" Type="http://schemas.openxmlformats.org/officeDocument/2006/relationships/image" Target="../media/image113.svg"/><Relationship Id="rId25" Type="http://schemas.openxmlformats.org/officeDocument/2006/relationships/image" Target="../media/image116.png"/><Relationship Id="rId2" Type="http://schemas.openxmlformats.org/officeDocument/2006/relationships/hyperlink" Target="https://dogc.gencat.cat/ca/document-del-dogc/?documentId=886394" TargetMode="External"/><Relationship Id="rId16" Type="http://schemas.openxmlformats.org/officeDocument/2006/relationships/image" Target="../media/image112.pn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svg"/><Relationship Id="rId11" Type="http://schemas.openxmlformats.org/officeDocument/2006/relationships/image" Target="../media/image18.png"/><Relationship Id="rId24" Type="http://schemas.openxmlformats.org/officeDocument/2006/relationships/image" Target="../media/image27.svg"/><Relationship Id="rId5" Type="http://schemas.openxmlformats.org/officeDocument/2006/relationships/image" Target="../media/image108.png"/><Relationship Id="rId15" Type="http://schemas.openxmlformats.org/officeDocument/2006/relationships/image" Target="../media/image111.svg"/><Relationship Id="rId23" Type="http://schemas.openxmlformats.org/officeDocument/2006/relationships/image" Target="../media/image26.png"/><Relationship Id="rId10" Type="http://schemas.openxmlformats.org/officeDocument/2006/relationships/image" Target="../media/image37.svg"/><Relationship Id="rId19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image" Target="../media/image36.png"/><Relationship Id="rId14" Type="http://schemas.openxmlformats.org/officeDocument/2006/relationships/image" Target="../media/image110.png"/><Relationship Id="rId22" Type="http://schemas.openxmlformats.org/officeDocument/2006/relationships/image" Target="../media/image1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slide" Target="slide8.xml"/><Relationship Id="rId18" Type="http://schemas.openxmlformats.org/officeDocument/2006/relationships/image" Target="../media/image116.png"/><Relationship Id="rId3" Type="http://schemas.openxmlformats.org/officeDocument/2006/relationships/image" Target="../media/image12.png"/><Relationship Id="rId21" Type="http://schemas.openxmlformats.org/officeDocument/2006/relationships/image" Target="../media/image10.png"/><Relationship Id="rId7" Type="http://schemas.openxmlformats.org/officeDocument/2006/relationships/image" Target="../media/image30.png"/><Relationship Id="rId12" Type="http://schemas.openxmlformats.org/officeDocument/2006/relationships/image" Target="../media/image19.svg"/><Relationship Id="rId17" Type="http://schemas.openxmlformats.org/officeDocument/2006/relationships/image" Target="../media/image113.svg"/><Relationship Id="rId2" Type="http://schemas.openxmlformats.org/officeDocument/2006/relationships/hyperlink" Target="https://dogc.gencat.cat/ca/document-del-dogc/?documentId=886394" TargetMode="External"/><Relationship Id="rId16" Type="http://schemas.openxmlformats.org/officeDocument/2006/relationships/image" Target="../media/image112.png"/><Relationship Id="rId20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svg"/><Relationship Id="rId11" Type="http://schemas.openxmlformats.org/officeDocument/2006/relationships/image" Target="../media/image18.png"/><Relationship Id="rId5" Type="http://schemas.openxmlformats.org/officeDocument/2006/relationships/image" Target="../media/image108.png"/><Relationship Id="rId15" Type="http://schemas.openxmlformats.org/officeDocument/2006/relationships/image" Target="../media/image111.svg"/><Relationship Id="rId10" Type="http://schemas.openxmlformats.org/officeDocument/2006/relationships/image" Target="../media/image37.svg"/><Relationship Id="rId19" Type="http://schemas.openxmlformats.org/officeDocument/2006/relationships/image" Target="../media/image117.svg"/><Relationship Id="rId4" Type="http://schemas.openxmlformats.org/officeDocument/2006/relationships/image" Target="../media/image13.svg"/><Relationship Id="rId9" Type="http://schemas.openxmlformats.org/officeDocument/2006/relationships/image" Target="../media/image36.png"/><Relationship Id="rId14" Type="http://schemas.openxmlformats.org/officeDocument/2006/relationships/image" Target="../media/image110.png"/><Relationship Id="rId22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image" Target="../media/image22.png"/><Relationship Id="rId26" Type="http://schemas.openxmlformats.org/officeDocument/2006/relationships/hyperlink" Target="https://www.accio.gencat.cat/web/.content/01_Serveis/convocatories-ajuts/justificacio-ajuts/2020/docs/Model-de-temporitzacio-dhores.xlsx" TargetMode="External"/><Relationship Id="rId3" Type="http://schemas.openxmlformats.org/officeDocument/2006/relationships/image" Target="../media/image12.png"/><Relationship Id="rId21" Type="http://schemas.openxmlformats.org/officeDocument/2006/relationships/image" Target="../media/image83.svg"/><Relationship Id="rId7" Type="http://schemas.openxmlformats.org/officeDocument/2006/relationships/image" Target="../media/image30.png"/><Relationship Id="rId12" Type="http://schemas.openxmlformats.org/officeDocument/2006/relationships/image" Target="../media/image19.svg"/><Relationship Id="rId17" Type="http://schemas.openxmlformats.org/officeDocument/2006/relationships/image" Target="../media/image113.svg"/><Relationship Id="rId25" Type="http://schemas.openxmlformats.org/officeDocument/2006/relationships/image" Target="../media/image85.svg"/><Relationship Id="rId33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6394" TargetMode="External"/><Relationship Id="rId16" Type="http://schemas.openxmlformats.org/officeDocument/2006/relationships/image" Target="../media/image112.png"/><Relationship Id="rId20" Type="http://schemas.openxmlformats.org/officeDocument/2006/relationships/image" Target="../media/image82.png"/><Relationship Id="rId29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svg"/><Relationship Id="rId11" Type="http://schemas.openxmlformats.org/officeDocument/2006/relationships/image" Target="../media/image18.png"/><Relationship Id="rId24" Type="http://schemas.openxmlformats.org/officeDocument/2006/relationships/image" Target="../media/image84.png"/><Relationship Id="rId32" Type="http://schemas.openxmlformats.org/officeDocument/2006/relationships/image" Target="../media/image10.png"/><Relationship Id="rId5" Type="http://schemas.openxmlformats.org/officeDocument/2006/relationships/image" Target="../media/image108.png"/><Relationship Id="rId15" Type="http://schemas.openxmlformats.org/officeDocument/2006/relationships/image" Target="../media/image111.svg"/><Relationship Id="rId23" Type="http://schemas.openxmlformats.org/officeDocument/2006/relationships/image" Target="../media/image15.svg"/><Relationship Id="rId28" Type="http://schemas.openxmlformats.org/officeDocument/2006/relationships/hyperlink" Target="https://www.accio.gencat.cat/web/.content/01_Serveis/convocatories-ajuts/justificacio-ajuts/2020/docs/Model-de-calcul-de-despeses-de-personal.xlsx" TargetMode="External"/><Relationship Id="rId10" Type="http://schemas.openxmlformats.org/officeDocument/2006/relationships/image" Target="../media/image37.svg"/><Relationship Id="rId19" Type="http://schemas.openxmlformats.org/officeDocument/2006/relationships/image" Target="../media/image74.svg"/><Relationship Id="rId31" Type="http://schemas.openxmlformats.org/officeDocument/2006/relationships/slide" Target="slide12.xml"/><Relationship Id="rId4" Type="http://schemas.openxmlformats.org/officeDocument/2006/relationships/image" Target="../media/image13.svg"/><Relationship Id="rId9" Type="http://schemas.openxmlformats.org/officeDocument/2006/relationships/image" Target="../media/image36.png"/><Relationship Id="rId14" Type="http://schemas.openxmlformats.org/officeDocument/2006/relationships/image" Target="../media/image110.png"/><Relationship Id="rId22" Type="http://schemas.openxmlformats.org/officeDocument/2006/relationships/image" Target="../media/image14.png"/><Relationship Id="rId27" Type="http://schemas.openxmlformats.org/officeDocument/2006/relationships/slide" Target="slide32.xml"/><Relationship Id="rId30" Type="http://schemas.openxmlformats.org/officeDocument/2006/relationships/image" Target="../media/image115.svg"/><Relationship Id="rId8" Type="http://schemas.openxmlformats.org/officeDocument/2006/relationships/image" Target="../media/image3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18.png"/><Relationship Id="rId18" Type="http://schemas.openxmlformats.org/officeDocument/2006/relationships/hyperlink" Target="https://www.boe.es/buscar/act.php?id=BOE-A-2012-14696#a6" TargetMode="External"/><Relationship Id="rId26" Type="http://schemas.openxmlformats.org/officeDocument/2006/relationships/image" Target="../media/image114.png"/><Relationship Id="rId3" Type="http://schemas.openxmlformats.org/officeDocument/2006/relationships/image" Target="../media/image12.png"/><Relationship Id="rId21" Type="http://schemas.openxmlformats.org/officeDocument/2006/relationships/slide" Target="slide10.xml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111.svg"/><Relationship Id="rId25" Type="http://schemas.openxmlformats.org/officeDocument/2006/relationships/image" Target="../media/image118.svg"/><Relationship Id="rId2" Type="http://schemas.openxmlformats.org/officeDocument/2006/relationships/hyperlink" Target="https://dogc.gencat.cat/ca/document-del-dogc/?documentId=886394" TargetMode="External"/><Relationship Id="rId16" Type="http://schemas.openxmlformats.org/officeDocument/2006/relationships/image" Target="../media/image110.png"/><Relationship Id="rId20" Type="http://schemas.openxmlformats.org/officeDocument/2006/relationships/slide" Target="slide16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svg"/><Relationship Id="rId11" Type="http://schemas.openxmlformats.org/officeDocument/2006/relationships/image" Target="../media/image42.png"/><Relationship Id="rId24" Type="http://schemas.openxmlformats.org/officeDocument/2006/relationships/image" Target="../media/image70.png"/><Relationship Id="rId5" Type="http://schemas.openxmlformats.org/officeDocument/2006/relationships/image" Target="../media/image108.png"/><Relationship Id="rId15" Type="http://schemas.openxmlformats.org/officeDocument/2006/relationships/slide" Target="slide8.xml"/><Relationship Id="rId23" Type="http://schemas.openxmlformats.org/officeDocument/2006/relationships/image" Target="../media/image91.svg"/><Relationship Id="rId28" Type="http://schemas.openxmlformats.org/officeDocument/2006/relationships/slide" Target="slide12.xml"/><Relationship Id="rId10" Type="http://schemas.openxmlformats.org/officeDocument/2006/relationships/image" Target="../media/image41.svg"/><Relationship Id="rId19" Type="http://schemas.openxmlformats.org/officeDocument/2006/relationships/slide" Target="slide17.xml"/><Relationship Id="rId4" Type="http://schemas.openxmlformats.org/officeDocument/2006/relationships/image" Target="../media/image13.svg"/><Relationship Id="rId9" Type="http://schemas.openxmlformats.org/officeDocument/2006/relationships/image" Target="../media/image40.png"/><Relationship Id="rId14" Type="http://schemas.openxmlformats.org/officeDocument/2006/relationships/image" Target="../media/image19.svg"/><Relationship Id="rId22" Type="http://schemas.openxmlformats.org/officeDocument/2006/relationships/image" Target="../media/image90.png"/><Relationship Id="rId27" Type="http://schemas.openxmlformats.org/officeDocument/2006/relationships/image" Target="../media/image115.svg"/><Relationship Id="rId30" Type="http://schemas.openxmlformats.org/officeDocument/2006/relationships/image" Target="../media/image1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18.png"/><Relationship Id="rId18" Type="http://schemas.openxmlformats.org/officeDocument/2006/relationships/slide" Target="slide12.xml"/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111.svg"/><Relationship Id="rId2" Type="http://schemas.openxmlformats.org/officeDocument/2006/relationships/hyperlink" Target="https://dogc.gencat.cat/ca/document-del-dogc/?documentId=886394" TargetMode="External"/><Relationship Id="rId16" Type="http://schemas.openxmlformats.org/officeDocument/2006/relationships/image" Target="../media/image110.pn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svg"/><Relationship Id="rId11" Type="http://schemas.openxmlformats.org/officeDocument/2006/relationships/image" Target="../media/image42.png"/><Relationship Id="rId5" Type="http://schemas.openxmlformats.org/officeDocument/2006/relationships/image" Target="../media/image108.png"/><Relationship Id="rId15" Type="http://schemas.openxmlformats.org/officeDocument/2006/relationships/slide" Target="slide8.xml"/><Relationship Id="rId10" Type="http://schemas.openxmlformats.org/officeDocument/2006/relationships/image" Target="../media/image41.svg"/><Relationship Id="rId19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image" Target="../media/image40.png"/><Relationship Id="rId14" Type="http://schemas.openxmlformats.org/officeDocument/2006/relationships/image" Target="../media/image1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18.png"/><Relationship Id="rId18" Type="http://schemas.openxmlformats.org/officeDocument/2006/relationships/slide" Target="slide10.xml"/><Relationship Id="rId26" Type="http://schemas.openxmlformats.org/officeDocument/2006/relationships/image" Target="../media/image10.png"/><Relationship Id="rId3" Type="http://schemas.openxmlformats.org/officeDocument/2006/relationships/image" Target="../media/image12.png"/><Relationship Id="rId21" Type="http://schemas.openxmlformats.org/officeDocument/2006/relationships/image" Target="../media/image121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111.svg"/><Relationship Id="rId25" Type="http://schemas.openxmlformats.org/officeDocument/2006/relationships/slide" Target="slide12.xml"/><Relationship Id="rId2" Type="http://schemas.openxmlformats.org/officeDocument/2006/relationships/hyperlink" Target="https://dogc.gencat.cat/ca/document-del-dogc/?documentId=886394" TargetMode="External"/><Relationship Id="rId16" Type="http://schemas.openxmlformats.org/officeDocument/2006/relationships/image" Target="../media/image110.png"/><Relationship Id="rId20" Type="http://schemas.openxmlformats.org/officeDocument/2006/relationships/image" Target="../media/image1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svg"/><Relationship Id="rId11" Type="http://schemas.openxmlformats.org/officeDocument/2006/relationships/image" Target="../media/image42.png"/><Relationship Id="rId24" Type="http://schemas.openxmlformats.org/officeDocument/2006/relationships/image" Target="../media/image124.svg"/><Relationship Id="rId5" Type="http://schemas.openxmlformats.org/officeDocument/2006/relationships/image" Target="../media/image108.png"/><Relationship Id="rId15" Type="http://schemas.openxmlformats.org/officeDocument/2006/relationships/slide" Target="slide8.xml"/><Relationship Id="rId23" Type="http://schemas.openxmlformats.org/officeDocument/2006/relationships/image" Target="../media/image123.png"/><Relationship Id="rId10" Type="http://schemas.openxmlformats.org/officeDocument/2006/relationships/image" Target="../media/image41.svg"/><Relationship Id="rId19" Type="http://schemas.openxmlformats.org/officeDocument/2006/relationships/image" Target="../media/image119.png"/><Relationship Id="rId4" Type="http://schemas.openxmlformats.org/officeDocument/2006/relationships/image" Target="../media/image13.svg"/><Relationship Id="rId9" Type="http://schemas.openxmlformats.org/officeDocument/2006/relationships/image" Target="../media/image40.png"/><Relationship Id="rId14" Type="http://schemas.openxmlformats.org/officeDocument/2006/relationships/image" Target="../media/image19.svg"/><Relationship Id="rId22" Type="http://schemas.openxmlformats.org/officeDocument/2006/relationships/image" Target="../media/image122.svg"/><Relationship Id="rId27" Type="http://schemas.openxmlformats.org/officeDocument/2006/relationships/image" Target="../media/image11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87.svg"/><Relationship Id="rId18" Type="http://schemas.openxmlformats.org/officeDocument/2006/relationships/image" Target="../media/image36.png"/><Relationship Id="rId26" Type="http://schemas.openxmlformats.org/officeDocument/2006/relationships/slide" Target="slide12.xml"/><Relationship Id="rId3" Type="http://schemas.openxmlformats.org/officeDocument/2006/relationships/image" Target="../media/image19.svg"/><Relationship Id="rId21" Type="http://schemas.openxmlformats.org/officeDocument/2006/relationships/image" Target="../media/image41.svg"/><Relationship Id="rId7" Type="http://schemas.openxmlformats.org/officeDocument/2006/relationships/image" Target="../media/image91.svg"/><Relationship Id="rId12" Type="http://schemas.openxmlformats.org/officeDocument/2006/relationships/image" Target="../media/image86.png"/><Relationship Id="rId17" Type="http://schemas.openxmlformats.org/officeDocument/2006/relationships/image" Target="../media/image39.svg"/><Relationship Id="rId25" Type="http://schemas.openxmlformats.org/officeDocument/2006/relationships/image" Target="../media/image43.svg"/><Relationship Id="rId2" Type="http://schemas.openxmlformats.org/officeDocument/2006/relationships/image" Target="../media/image18.pn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24" Type="http://schemas.openxmlformats.org/officeDocument/2006/relationships/image" Target="../media/image42.png"/><Relationship Id="rId5" Type="http://schemas.openxmlformats.org/officeDocument/2006/relationships/image" Target="../media/image115.svg"/><Relationship Id="rId15" Type="http://schemas.openxmlformats.org/officeDocument/2006/relationships/image" Target="../media/image126.svg"/><Relationship Id="rId23" Type="http://schemas.openxmlformats.org/officeDocument/2006/relationships/image" Target="../media/image31.svg"/><Relationship Id="rId28" Type="http://schemas.openxmlformats.org/officeDocument/2006/relationships/image" Target="../media/image11.svg"/><Relationship Id="rId10" Type="http://schemas.openxmlformats.org/officeDocument/2006/relationships/image" Target="../media/image26.png"/><Relationship Id="rId19" Type="http://schemas.openxmlformats.org/officeDocument/2006/relationships/image" Target="../media/image37.svg"/><Relationship Id="rId4" Type="http://schemas.openxmlformats.org/officeDocument/2006/relationships/image" Target="../media/image114.png"/><Relationship Id="rId9" Type="http://schemas.openxmlformats.org/officeDocument/2006/relationships/image" Target="../media/image117.svg"/><Relationship Id="rId14" Type="http://schemas.openxmlformats.org/officeDocument/2006/relationships/image" Target="../media/image125.png"/><Relationship Id="rId22" Type="http://schemas.openxmlformats.org/officeDocument/2006/relationships/image" Target="../media/image30.png"/><Relationship Id="rId27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3.svg"/><Relationship Id="rId7" Type="http://schemas.openxmlformats.org/officeDocument/2006/relationships/image" Target="../media/image13.svg"/><Relationship Id="rId12" Type="http://schemas.openxmlformats.org/officeDocument/2006/relationships/image" Target="../media/image11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hyperlink" Target="http://empresa.gencat.cat/ca/tramits/tramits-temes/Programa-Xarxa-dInversors-Privats" TargetMode="External"/><Relationship Id="rId10" Type="http://schemas.openxmlformats.org/officeDocument/2006/relationships/slide" Target="slide27.xml"/><Relationship Id="rId4" Type="http://schemas.openxmlformats.org/officeDocument/2006/relationships/slide" Target="slide12.xml"/><Relationship Id="rId9" Type="http://schemas.openxmlformats.org/officeDocument/2006/relationships/image" Target="../media/image1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g"/><Relationship Id="rId3" Type="http://schemas.openxmlformats.org/officeDocument/2006/relationships/image" Target="../media/image12.png"/><Relationship Id="rId7" Type="http://schemas.openxmlformats.org/officeDocument/2006/relationships/image" Target="../media/image11.svg"/><Relationship Id="rId2" Type="http://schemas.openxmlformats.org/officeDocument/2006/relationships/hyperlink" Target="http://empresa.gencat.cat/ca/tramits/tramits-temes/Programa-Xarxa-dInversors-Priva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27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dogc.gencat.cat/ca/document-del-dogc/?documentId=886394" TargetMode="External"/><Relationship Id="rId4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://empresa.gencat.cat/ca/tramits/tramits-temes/Programa-Xarxa-dInversors-Privats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128.jpg"/><Relationship Id="rId4" Type="http://schemas.openxmlformats.org/officeDocument/2006/relationships/image" Target="../media/image13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slide" Target="slide27.xml"/><Relationship Id="rId2" Type="http://schemas.openxmlformats.org/officeDocument/2006/relationships/hyperlink" Target="http://empresa.gencat.cat/ca/tramits/tramits-temes/Programa-Xarxa-dInversors-Priva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svg"/><Relationship Id="rId5" Type="http://schemas.openxmlformats.org/officeDocument/2006/relationships/image" Target="../media/image114.png"/><Relationship Id="rId4" Type="http://schemas.openxmlformats.org/officeDocument/2006/relationships/image" Target="../media/image13.svg"/><Relationship Id="rId9" Type="http://schemas.openxmlformats.org/officeDocument/2006/relationships/image" Target="../media/image11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11.svg"/><Relationship Id="rId2" Type="http://schemas.openxmlformats.org/officeDocument/2006/relationships/hyperlink" Target="http://empresa.gencat.cat/ca/tramits/tramits-temes/Programa-Xarxa-dInversors-Priva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svg"/><Relationship Id="rId11" Type="http://schemas.openxmlformats.org/officeDocument/2006/relationships/image" Target="../media/image10.png"/><Relationship Id="rId5" Type="http://schemas.openxmlformats.org/officeDocument/2006/relationships/image" Target="../media/image114.png"/><Relationship Id="rId10" Type="http://schemas.openxmlformats.org/officeDocument/2006/relationships/slide" Target="slide27.xml"/><Relationship Id="rId4" Type="http://schemas.openxmlformats.org/officeDocument/2006/relationships/image" Target="../media/image13.svg"/><Relationship Id="rId9" Type="http://schemas.openxmlformats.org/officeDocument/2006/relationships/hyperlink" Target="https://www.accio.gencat.cat/web/.content/01_Serveis/convocatories-ajuts/justificacio-ajuts/2020/docs/Model-de-calcul-de-despeses-de-personal.xlsx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3" Type="http://schemas.openxmlformats.org/officeDocument/2006/relationships/image" Target="../media/image12.png"/><Relationship Id="rId7" Type="http://schemas.openxmlformats.org/officeDocument/2006/relationships/image" Target="../media/image114.png"/><Relationship Id="rId2" Type="http://schemas.openxmlformats.org/officeDocument/2006/relationships/hyperlink" Target="http://empresa.gencat.cat/ca/tramits/tramits-temes/Programa-Xarxa-dInversors-Priva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1.sv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slide" Target="slide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://empresa.gencat.cat/ca/tramits/tramits-temes/Programa-Xarxa-dInversors-Privats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129.jpg"/><Relationship Id="rId4" Type="http://schemas.openxmlformats.org/officeDocument/2006/relationships/image" Target="../media/image13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://empresa.gencat.cat/ca/tramits/tramits-temes/Programa-Xarxa-dInversors-Privats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130.jpg"/><Relationship Id="rId4" Type="http://schemas.openxmlformats.org/officeDocument/2006/relationships/image" Target="../media/image1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://empresa.gencat.cat/ca/tramits/tramits-temes/Programa-Xarxa-dInversors-Privats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131.jpeg"/><Relationship Id="rId4" Type="http://schemas.openxmlformats.org/officeDocument/2006/relationships/image" Target="../media/image13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13" Type="http://schemas.openxmlformats.org/officeDocument/2006/relationships/image" Target="../media/image26.png"/><Relationship Id="rId18" Type="http://schemas.openxmlformats.org/officeDocument/2006/relationships/image" Target="../media/image87.svg"/><Relationship Id="rId3" Type="http://schemas.openxmlformats.org/officeDocument/2006/relationships/image" Target="../media/image12.png"/><Relationship Id="rId21" Type="http://schemas.openxmlformats.org/officeDocument/2006/relationships/image" Target="../media/image11.svg"/><Relationship Id="rId7" Type="http://schemas.openxmlformats.org/officeDocument/2006/relationships/image" Target="../media/image114.png"/><Relationship Id="rId12" Type="http://schemas.openxmlformats.org/officeDocument/2006/relationships/image" Target="../media/image117.svg"/><Relationship Id="rId17" Type="http://schemas.openxmlformats.org/officeDocument/2006/relationships/image" Target="../media/image86.png"/><Relationship Id="rId2" Type="http://schemas.openxmlformats.org/officeDocument/2006/relationships/hyperlink" Target="http://empresa.gencat.cat/ca/tramits/tramits-temes/Programa-Xarxa-dInversors-Privats" TargetMode="External"/><Relationship Id="rId16" Type="http://schemas.openxmlformats.org/officeDocument/2006/relationships/image" Target="../media/image126.sv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jpg"/><Relationship Id="rId11" Type="http://schemas.openxmlformats.org/officeDocument/2006/relationships/image" Target="../media/image116.png"/><Relationship Id="rId5" Type="http://schemas.openxmlformats.org/officeDocument/2006/relationships/slide" Target="slide14.xml"/><Relationship Id="rId15" Type="http://schemas.openxmlformats.org/officeDocument/2006/relationships/image" Target="../media/image125.png"/><Relationship Id="rId10" Type="http://schemas.openxmlformats.org/officeDocument/2006/relationships/image" Target="../media/image91.svg"/><Relationship Id="rId19" Type="http://schemas.openxmlformats.org/officeDocument/2006/relationships/slide" Target="slide27.xml"/><Relationship Id="rId4" Type="http://schemas.openxmlformats.org/officeDocument/2006/relationships/image" Target="../media/image13.svg"/><Relationship Id="rId9" Type="http://schemas.openxmlformats.org/officeDocument/2006/relationships/image" Target="../media/image90.png"/><Relationship Id="rId14" Type="http://schemas.openxmlformats.org/officeDocument/2006/relationships/image" Target="../media/image27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2.png"/><Relationship Id="rId7" Type="http://schemas.openxmlformats.org/officeDocument/2006/relationships/image" Target="../media/image133.jpg"/><Relationship Id="rId2" Type="http://schemas.openxmlformats.org/officeDocument/2006/relationships/hyperlink" Target="http://empresa.gencat.cat/ca/tramits/tramits-temes/Programa-Xarxa-dInversors-Priva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svg"/><Relationship Id="rId5" Type="http://schemas.openxmlformats.org/officeDocument/2006/relationships/image" Target="../media/image114.png"/><Relationship Id="rId10" Type="http://schemas.openxmlformats.org/officeDocument/2006/relationships/image" Target="../media/image11.svg"/><Relationship Id="rId4" Type="http://schemas.openxmlformats.org/officeDocument/2006/relationships/image" Target="../media/image13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slide" Target="slide27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3" Type="http://schemas.openxmlformats.org/officeDocument/2006/relationships/image" Target="../media/image12.png"/><Relationship Id="rId7" Type="http://schemas.openxmlformats.org/officeDocument/2006/relationships/image" Target="../media/image114.png"/><Relationship Id="rId12" Type="http://schemas.openxmlformats.org/officeDocument/2006/relationships/image" Target="../media/image11.svg"/><Relationship Id="rId2" Type="http://schemas.openxmlformats.org/officeDocument/2006/relationships/hyperlink" Target="http://empresa.gencat.cat/ca/tramits/tramits-temes/Programa-Xarxa-dInversors-Priva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slide" Target="slide27.xml"/><Relationship Id="rId4" Type="http://schemas.openxmlformats.org/officeDocument/2006/relationships/image" Target="../media/image13.svg"/><Relationship Id="rId9" Type="http://schemas.openxmlformats.org/officeDocument/2006/relationships/image" Target="../media/image13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2.png"/><Relationship Id="rId7" Type="http://schemas.openxmlformats.org/officeDocument/2006/relationships/image" Target="../media/image135.jpeg"/><Relationship Id="rId2" Type="http://schemas.openxmlformats.org/officeDocument/2006/relationships/hyperlink" Target="http://empresa.gencat.cat/ca/tramits/tramits-temes/Programa-Xarxa-dInversors-Priva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11.svg"/><Relationship Id="rId4" Type="http://schemas.openxmlformats.org/officeDocument/2006/relationships/image" Target="../media/image13.svg"/><Relationship Id="rId9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://empresa.gencat.cat/ca/tramits/tramits-temes/Programa-Xarxa-dInversors-Privats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136.jpg"/><Relationship Id="rId4" Type="http://schemas.openxmlformats.org/officeDocument/2006/relationships/image" Target="../media/image13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10.png"/><Relationship Id="rId3" Type="http://schemas.openxmlformats.org/officeDocument/2006/relationships/hyperlink" Target="https://dogc.gencat.cat/ca/document-del-dogc/?documentId=886394" TargetMode="External"/><Relationship Id="rId21" Type="http://schemas.openxmlformats.org/officeDocument/2006/relationships/image" Target="../media/image28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slide" Target="slide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3.sv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microsoft.com/office/2007/relationships/diagramDrawing" Target="../diagrams/drawing1.xml"/><Relationship Id="rId19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12" Type="http://schemas.openxmlformats.org/officeDocument/2006/relationships/image" Target="../media/image10.png"/><Relationship Id="rId2" Type="http://schemas.openxmlformats.org/officeDocument/2006/relationships/hyperlink" Target="https://dogc.gencat.cat/ca/document-del-dogc/?documentId=88639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slide" Target="slide5.xml"/><Relationship Id="rId5" Type="http://schemas.openxmlformats.org/officeDocument/2006/relationships/image" Target="../media/image32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6394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40.png"/><Relationship Id="rId5" Type="http://schemas.openxmlformats.org/officeDocument/2006/relationships/image" Target="../media/image30.png"/><Relationship Id="rId15" Type="http://schemas.openxmlformats.org/officeDocument/2006/relationships/slide" Target="slide5.xml"/><Relationship Id="rId10" Type="http://schemas.openxmlformats.org/officeDocument/2006/relationships/image" Target="../media/image39.svg"/><Relationship Id="rId4" Type="http://schemas.openxmlformats.org/officeDocument/2006/relationships/image" Target="../media/image13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57.svg"/><Relationship Id="rId26" Type="http://schemas.openxmlformats.org/officeDocument/2006/relationships/image" Target="../media/image19.svg"/><Relationship Id="rId21" Type="http://schemas.openxmlformats.org/officeDocument/2006/relationships/image" Target="../media/image26.png"/><Relationship Id="rId34" Type="http://schemas.openxmlformats.org/officeDocument/2006/relationships/image" Target="../media/image69.sv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17" Type="http://schemas.openxmlformats.org/officeDocument/2006/relationships/image" Target="../media/image56.png"/><Relationship Id="rId25" Type="http://schemas.openxmlformats.org/officeDocument/2006/relationships/image" Target="../media/image18.png"/><Relationship Id="rId33" Type="http://schemas.openxmlformats.org/officeDocument/2006/relationships/image" Target="../media/image68.png"/><Relationship Id="rId2" Type="http://schemas.openxmlformats.org/officeDocument/2006/relationships/hyperlink" Target="https://dogc.gencat.cat/ca/document-del-dogc/?documentId=886394" TargetMode="Externa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24" Type="http://schemas.openxmlformats.org/officeDocument/2006/relationships/image" Target="../media/image61.svg"/><Relationship Id="rId32" Type="http://schemas.openxmlformats.org/officeDocument/2006/relationships/image" Target="../media/image67.svg"/><Relationship Id="rId37" Type="http://schemas.openxmlformats.org/officeDocument/2006/relationships/image" Target="../media/image11.sv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0.png"/><Relationship Id="rId28" Type="http://schemas.openxmlformats.org/officeDocument/2006/relationships/image" Target="../media/image63.svg"/><Relationship Id="rId36" Type="http://schemas.openxmlformats.org/officeDocument/2006/relationships/image" Target="../media/image10.png"/><Relationship Id="rId10" Type="http://schemas.openxmlformats.org/officeDocument/2006/relationships/image" Target="../media/image49.svg"/><Relationship Id="rId19" Type="http://schemas.openxmlformats.org/officeDocument/2006/relationships/image" Target="../media/image58.png"/><Relationship Id="rId31" Type="http://schemas.openxmlformats.org/officeDocument/2006/relationships/image" Target="../media/image66.png"/><Relationship Id="rId4" Type="http://schemas.openxmlformats.org/officeDocument/2006/relationships/image" Target="../media/image13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Relationship Id="rId22" Type="http://schemas.openxmlformats.org/officeDocument/2006/relationships/image" Target="../media/image27.svg"/><Relationship Id="rId27" Type="http://schemas.openxmlformats.org/officeDocument/2006/relationships/image" Target="../media/image62.png"/><Relationship Id="rId30" Type="http://schemas.openxmlformats.org/officeDocument/2006/relationships/image" Target="../media/image65.svg"/><Relationship Id="rId35" Type="http://schemas.openxmlformats.org/officeDocument/2006/relationships/slide" Target="slide5.xml"/><Relationship Id="rId8" Type="http://schemas.openxmlformats.org/officeDocument/2006/relationships/image" Target="../media/image47.sv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CF2E1F4-FD34-40DF-9D0F-3EE2C0515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1271"/>
            <a:ext cx="9144000" cy="3729317"/>
          </a:xfrm>
        </p:spPr>
        <p:txBody>
          <a:bodyPr>
            <a:normAutofit/>
          </a:bodyPr>
          <a:lstStyle/>
          <a:p>
            <a:r>
              <a:rPr lang="ca-ES" dirty="0"/>
              <a:t>Guia de justificació</a:t>
            </a:r>
            <a:br>
              <a:rPr lang="ca-ES" dirty="0"/>
            </a:br>
            <a:br>
              <a:rPr lang="ca-ES" dirty="0"/>
            </a:br>
            <a:r>
              <a:rPr lang="ca-ES" sz="3600" dirty="0"/>
              <a:t>Xarxes d’inversors privats 2020 (ACE016/20)</a:t>
            </a:r>
            <a:br>
              <a:rPr lang="ca-ES" dirty="0"/>
            </a:br>
            <a:br>
              <a:rPr lang="ca-ES" dirty="0"/>
            </a:br>
            <a:r>
              <a:rPr lang="ca-ES" sz="1800" dirty="0"/>
              <a:t>13/04/2021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3391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48" y="2697714"/>
            <a:ext cx="2340006" cy="731286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Publicitat</a:t>
            </a: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68D90AF8-1C1D-4170-B693-8D841DAF0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874"/>
            <a:ext cx="7772400" cy="4262284"/>
          </a:xfrm>
          <a:prstGeom prst="flowChartOnlineStorage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A2F2BF-66A1-407D-922C-64131B650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91702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3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48287"/>
            <a:ext cx="435961" cy="435961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B51569F3-859B-47F3-BC2C-2A404779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412906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D143-0654-4C13-8480-8794A213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56" y="417770"/>
            <a:ext cx="2357173" cy="1325563"/>
          </a:xfrm>
        </p:spPr>
        <p:txBody>
          <a:bodyPr/>
          <a:lstStyle/>
          <a:p>
            <a:r>
              <a:rPr lang="ca-ES" dirty="0"/>
              <a:t>Publicitat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77C21E23-DA08-4919-AF43-6053AB541DD4}"/>
              </a:ext>
            </a:extLst>
          </p:cNvPr>
          <p:cNvSpPr txBox="1">
            <a:spLocks/>
          </p:cNvSpPr>
          <p:nvPr/>
        </p:nvSpPr>
        <p:spPr>
          <a:xfrm>
            <a:off x="9143144" y="1272236"/>
            <a:ext cx="2723959" cy="4710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20</a:t>
            </a:r>
          </a:p>
        </p:txBody>
      </p:sp>
      <p:grpSp>
        <p:nvGrpSpPr>
          <p:cNvPr id="20" name="Group 5" descr="Enllaç cap a les bases reguladores">
            <a:extLst>
              <a:ext uri="{FF2B5EF4-FFF2-40B4-BE49-F238E27FC236}">
                <a16:creationId xmlns:a16="http://schemas.microsoft.com/office/drawing/2014/main" id="{319E4D97-7DC2-406A-BB9A-4FFBDB43620C}"/>
              </a:ext>
            </a:extLst>
          </p:cNvPr>
          <p:cNvGrpSpPr>
            <a:grpSpLocks noChangeAspect="1"/>
          </p:cNvGrpSpPr>
          <p:nvPr/>
        </p:nvGrpSpPr>
        <p:grpSpPr>
          <a:xfrm>
            <a:off x="8836330" y="1272236"/>
            <a:ext cx="378105" cy="378105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B3085B4-8769-4375-8607-F78E94326B41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967C5B3F-BC26-4592-81A6-A30F3AEC1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E0CB2A89-584A-44EE-B393-9C146A62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88982" y="3054675"/>
            <a:ext cx="899237" cy="8992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505ECE-0724-41B0-9471-D28D97A4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276239" y="2022634"/>
            <a:ext cx="0" cy="330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DA1787-2029-4629-B15E-FA0597BE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093" y="2127527"/>
            <a:ext cx="8551139" cy="25136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500" dirty="0"/>
              <a:t>L’empresa beneficiària ha de donar publicitat al finançament públic de l’activitat subvencionada.</a:t>
            </a:r>
          </a:p>
          <a:p>
            <a:pPr marL="0" indent="0" algn="just">
              <a:buNone/>
            </a:pPr>
            <a:endParaRPr lang="ca-ES" sz="1500" dirty="0"/>
          </a:p>
          <a:p>
            <a:pPr marL="0" indent="0" algn="just">
              <a:buNone/>
            </a:pPr>
            <a:r>
              <a:rPr lang="ca-ES" sz="1500" dirty="0"/>
              <a:t>S’ha de fer constar en qualsevol comunicació i difusió externa que l’actuació subvencionada s’ha realitzat “Amb el suport d’ACCIÓ”, fent constar el </a:t>
            </a:r>
            <a:r>
              <a:rPr lang="ca-ES" sz="1500" dirty="0" err="1"/>
              <a:t>logo</a:t>
            </a:r>
            <a:r>
              <a:rPr lang="ca-ES" sz="1500" dirty="0"/>
              <a:t> d’ACCIÓ en tots els elements informatius i publicitaris relacionats amb l’activitat subvencionada.</a:t>
            </a:r>
          </a:p>
        </p:txBody>
      </p:sp>
      <p:pic>
        <p:nvPicPr>
          <p:cNvPr id="19" name="Graphic 4" descr="Atenció!">
            <a:extLst>
              <a:ext uri="{FF2B5EF4-FFF2-40B4-BE49-F238E27FC236}">
                <a16:creationId xmlns:a16="http://schemas.microsoft.com/office/drawing/2014/main" id="{57359340-FCC7-4746-B809-16B0012E52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24685" y="3953912"/>
            <a:ext cx="344283" cy="344283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2681E1A-20B6-4391-AB8B-445032517841}"/>
              </a:ext>
            </a:extLst>
          </p:cNvPr>
          <p:cNvSpPr txBox="1">
            <a:spLocks/>
          </p:cNvSpPr>
          <p:nvPr/>
        </p:nvSpPr>
        <p:spPr>
          <a:xfrm>
            <a:off x="2976908" y="3953912"/>
            <a:ext cx="7218934" cy="5200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L’incompliment dels requisits de publicitat pot comportar la no </a:t>
            </a:r>
            <a:r>
              <a:rPr lang="ca-ES" sz="1200" dirty="0" err="1">
                <a:solidFill>
                  <a:srgbClr val="FF0000"/>
                </a:solidFill>
              </a:rPr>
              <a:t>subvencionabilitat</a:t>
            </a:r>
            <a:r>
              <a:rPr lang="ca-ES" sz="1200" dirty="0">
                <a:solidFill>
                  <a:srgbClr val="FF0000"/>
                </a:solidFill>
              </a:rPr>
              <a:t> de les despeses vinculades.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1D8D48F-A557-4068-AEA5-7333BD142FA7}"/>
              </a:ext>
            </a:extLst>
          </p:cNvPr>
          <p:cNvSpPr txBox="1">
            <a:spLocks/>
          </p:cNvSpPr>
          <p:nvPr/>
        </p:nvSpPr>
        <p:spPr>
          <a:xfrm>
            <a:off x="5498887" y="4763998"/>
            <a:ext cx="3017681" cy="2841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baixar-vos el </a:t>
            </a:r>
            <a:r>
              <a:rPr lang="ca-ES" sz="1050" dirty="0" err="1"/>
              <a:t>logo</a:t>
            </a:r>
            <a:r>
              <a:rPr lang="ca-ES" sz="1050" dirty="0"/>
              <a:t> d’ACCIÓ</a:t>
            </a:r>
          </a:p>
        </p:txBody>
      </p:sp>
      <p:grpSp>
        <p:nvGrpSpPr>
          <p:cNvPr id="14" name="Group 5" descr="Enllaç cap al logo d'ACCIÓ">
            <a:extLst>
              <a:ext uri="{FF2B5EF4-FFF2-40B4-BE49-F238E27FC236}">
                <a16:creationId xmlns:a16="http://schemas.microsoft.com/office/drawing/2014/main" id="{D0D838A7-DE22-4A68-AC9C-4E8728489D4D}"/>
              </a:ext>
            </a:extLst>
          </p:cNvPr>
          <p:cNvGrpSpPr>
            <a:grpSpLocks noChangeAspect="1"/>
          </p:cNvGrpSpPr>
          <p:nvPr/>
        </p:nvGrpSpPr>
        <p:grpSpPr>
          <a:xfrm>
            <a:off x="5097212" y="4732273"/>
            <a:ext cx="378105" cy="378105"/>
            <a:chOff x="9381248" y="3637015"/>
            <a:chExt cx="684000" cy="68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6FBFB6-E723-43D4-889E-9BCFE6649C7A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6" name="Graphic 7" descr="Link">
              <a:hlinkClick r:id="rId9"/>
              <a:extLst>
                <a:ext uri="{FF2B5EF4-FFF2-40B4-BE49-F238E27FC236}">
                  <a16:creationId xmlns:a16="http://schemas.microsoft.com/office/drawing/2014/main" id="{F1F1A8A6-3102-47C7-A856-9C54C64DD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34" name="Graphic 33">
            <a:hlinkClick r:id="rId10" action="ppaction://hlinksldjump"/>
            <a:extLst>
              <a:ext uri="{FF2B5EF4-FFF2-40B4-BE49-F238E27FC236}">
                <a16:creationId xmlns:a16="http://schemas.microsoft.com/office/drawing/2014/main" id="{9528A820-03DC-4ACC-AE5E-FFD70CF82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611060"/>
            <a:ext cx="435961" cy="435961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6A2B9552-2ADC-4C23-861C-7CFDDFE3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379471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78" y="2726583"/>
            <a:ext cx="4823209" cy="87530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Justificació - Documentació</a:t>
            </a: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0505B482-2746-47F4-8C19-275374430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874"/>
            <a:ext cx="7772400" cy="4262284"/>
          </a:xfrm>
          <a:prstGeom prst="flowChartOnlineStorage">
            <a:avLst/>
          </a:prstGeom>
        </p:spPr>
      </p:pic>
      <p:pic>
        <p:nvPicPr>
          <p:cNvPr id="15" name="Graphic 14">
            <a:hlinkClick r:id="rId3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22111"/>
            <a:ext cx="435961" cy="43596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FCB607-0A0F-4027-A8E2-637700A99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74461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2151338F-4F9B-4820-B0A2-8FA0CD5EB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159617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2838-59A4-423C-88A4-56863A73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E1D444B-7113-4A96-984E-0C221F852CD7}"/>
              </a:ext>
            </a:extLst>
          </p:cNvPr>
          <p:cNvSpPr txBox="1">
            <a:spLocks/>
          </p:cNvSpPr>
          <p:nvPr/>
        </p:nvSpPr>
        <p:spPr>
          <a:xfrm>
            <a:off x="8977961" y="1289839"/>
            <a:ext cx="2696303" cy="4887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13.1 a 13.3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1871F847-B097-4CE6-99AE-2CFB5AA45766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8201B7-597A-477E-951B-E5B8014CA4A7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2"/>
              <a:extLst>
                <a:ext uri="{FF2B5EF4-FFF2-40B4-BE49-F238E27FC236}">
                  <a16:creationId xmlns:a16="http://schemas.microsoft.com/office/drawing/2014/main" id="{4514C2ED-C222-45EA-8093-8F1CD62C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AF2580A-4F60-4852-9A9F-8D1E5529BADD}"/>
              </a:ext>
            </a:extLst>
          </p:cNvPr>
          <p:cNvSpPr txBox="1"/>
          <p:nvPr/>
        </p:nvSpPr>
        <p:spPr>
          <a:xfrm>
            <a:off x="838200" y="2006292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ca-ES" sz="2400" b="1" dirty="0"/>
              <a:t>Quan</a:t>
            </a:r>
            <a:r>
              <a:rPr lang="es-ES" sz="2400" b="1" dirty="0"/>
              <a:t>?</a:t>
            </a:r>
            <a:endParaRPr lang="fr-BE" sz="2400" b="1" dirty="0"/>
          </a:p>
        </p:txBody>
      </p:sp>
      <p:pic>
        <p:nvPicPr>
          <p:cNvPr id="19" name="Gràfic 18">
            <a:extLst>
              <a:ext uri="{FF2B5EF4-FFF2-40B4-BE49-F238E27FC236}">
                <a16:creationId xmlns:a16="http://schemas.microsoft.com/office/drawing/2014/main" id="{7671F6A6-B8B7-40B2-8F17-6B375BB5F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067" y="2499711"/>
            <a:ext cx="650031" cy="650031"/>
          </a:xfrm>
          <a:prstGeom prst="rect">
            <a:avLst/>
          </a:prstGeom>
        </p:spPr>
      </p:pic>
      <p:sp>
        <p:nvSpPr>
          <p:cNvPr id="52" name="TextBox 92">
            <a:extLst>
              <a:ext uri="{FF2B5EF4-FFF2-40B4-BE49-F238E27FC236}">
                <a16:creationId xmlns:a16="http://schemas.microsoft.com/office/drawing/2014/main" id="{4573A3D0-C9F9-4767-9D4B-651E290CADA6}"/>
              </a:ext>
            </a:extLst>
          </p:cNvPr>
          <p:cNvSpPr txBox="1"/>
          <p:nvPr/>
        </p:nvSpPr>
        <p:spPr>
          <a:xfrm>
            <a:off x="1806492" y="2777318"/>
            <a:ext cx="40189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500" dirty="0"/>
              <a:t>Com a màxim el 15/05/2021</a:t>
            </a:r>
          </a:p>
        </p:txBody>
      </p:sp>
      <p:pic>
        <p:nvPicPr>
          <p:cNvPr id="30" name="Graphic 4" descr="Atenció!">
            <a:extLst>
              <a:ext uri="{FF2B5EF4-FFF2-40B4-BE49-F238E27FC236}">
                <a16:creationId xmlns:a16="http://schemas.microsoft.com/office/drawing/2014/main" id="{5EA37FF0-F291-45B6-95D1-364A4CB4B6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99916" y="2707360"/>
            <a:ext cx="344283" cy="344283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31E0103-8D6A-4F31-8E2F-B91236C4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02" y="2777318"/>
            <a:ext cx="5820942" cy="351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No és possible l’ampliació del termini de justificació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9DA9C1A-3F0D-4290-A661-1BF7DC4384A0}"/>
              </a:ext>
            </a:extLst>
          </p:cNvPr>
          <p:cNvSpPr txBox="1"/>
          <p:nvPr/>
        </p:nvSpPr>
        <p:spPr>
          <a:xfrm>
            <a:off x="838200" y="4016850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s-ES" sz="2400" b="1" dirty="0"/>
              <a:t>Per qui?</a:t>
            </a:r>
            <a:endParaRPr lang="fr-BE" sz="2400" b="1" dirty="0"/>
          </a:p>
        </p:txBody>
      </p:sp>
      <p:pic>
        <p:nvPicPr>
          <p:cNvPr id="18" name="Gràfic 17" descr="Xarxa">
            <a:extLst>
              <a:ext uri="{FF2B5EF4-FFF2-40B4-BE49-F238E27FC236}">
                <a16:creationId xmlns:a16="http://schemas.microsoft.com/office/drawing/2014/main" id="{5C14CBDD-3019-43C1-8100-EA783A1FE2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0067" y="4671717"/>
            <a:ext cx="739287" cy="739287"/>
          </a:xfrm>
          <a:prstGeom prst="rect">
            <a:avLst/>
          </a:prstGeom>
        </p:spPr>
      </p:pic>
      <p:sp>
        <p:nvSpPr>
          <p:cNvPr id="119" name="Content Placeholder 6">
            <a:extLst>
              <a:ext uri="{FF2B5EF4-FFF2-40B4-BE49-F238E27FC236}">
                <a16:creationId xmlns:a16="http://schemas.microsoft.com/office/drawing/2014/main" id="{E11D1CF9-A96F-4673-9E3F-0EDB4B5DD493}"/>
              </a:ext>
            </a:extLst>
          </p:cNvPr>
          <p:cNvSpPr txBox="1">
            <a:spLocks/>
          </p:cNvSpPr>
          <p:nvPr/>
        </p:nvSpPr>
        <p:spPr>
          <a:xfrm>
            <a:off x="1859355" y="4784609"/>
            <a:ext cx="5417504" cy="77727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dirty="0"/>
              <a:t>Les entitats catalanes amb acreditació d’ACCIÓ com a entitat de finançament alternatiu en la categoria de Xarxes d’Inversors Privats</a:t>
            </a:r>
          </a:p>
        </p:txBody>
      </p:sp>
      <p:pic>
        <p:nvPicPr>
          <p:cNvPr id="25" name="Graphic 4" descr="Atenció!">
            <a:extLst>
              <a:ext uri="{FF2B5EF4-FFF2-40B4-BE49-F238E27FC236}">
                <a16:creationId xmlns:a16="http://schemas.microsoft.com/office/drawing/2014/main" id="{A88EC9B3-525B-4AF4-8015-48325671EA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40329" y="4869220"/>
            <a:ext cx="344283" cy="34428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F3D9CC5-A093-47A7-9B31-B815DC677928}"/>
              </a:ext>
            </a:extLst>
          </p:cNvPr>
          <p:cNvSpPr/>
          <p:nvPr/>
        </p:nvSpPr>
        <p:spPr>
          <a:xfrm>
            <a:off x="7811555" y="4678179"/>
            <a:ext cx="3862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200" dirty="0">
                <a:solidFill>
                  <a:srgbClr val="FF0000"/>
                </a:solidFill>
              </a:rPr>
              <a:t>Abans de rebre qualsevol </a:t>
            </a:r>
            <a:r>
              <a:rPr lang="ca-ES" sz="1200" b="1" dirty="0">
                <a:solidFill>
                  <a:srgbClr val="FF0000"/>
                </a:solidFill>
              </a:rPr>
              <a:t>pagament</a:t>
            </a:r>
            <a:r>
              <a:rPr lang="ca-ES" sz="1200" dirty="0">
                <a:solidFill>
                  <a:srgbClr val="FF0000"/>
                </a:solidFill>
              </a:rPr>
              <a:t> l’empresa beneficiària haurà de complir amb les </a:t>
            </a:r>
            <a:r>
              <a:rPr lang="ca-ES" sz="1200" b="1" dirty="0">
                <a:solidFill>
                  <a:srgbClr val="FF0000"/>
                </a:solidFill>
              </a:rPr>
              <a:t>obligacions tributàries </a:t>
            </a:r>
            <a:r>
              <a:rPr lang="ca-ES" sz="1200" dirty="0">
                <a:solidFill>
                  <a:srgbClr val="FF0000"/>
                </a:solidFill>
              </a:rPr>
              <a:t>davant l'Estat, la Generalitat, la Seguretat Social, i no tenir </a:t>
            </a:r>
            <a:r>
              <a:rPr lang="ca-ES" sz="1200" b="1" dirty="0">
                <a:solidFill>
                  <a:srgbClr val="FF0000"/>
                </a:solidFill>
              </a:rPr>
              <a:t>deutes</a:t>
            </a:r>
            <a:r>
              <a:rPr lang="ca-ES" sz="1200" dirty="0">
                <a:solidFill>
                  <a:srgbClr val="FF0000"/>
                </a:solidFill>
              </a:rPr>
              <a:t> amb ACCIÓ ni amb les seves empreses participades</a:t>
            </a:r>
          </a:p>
        </p:txBody>
      </p:sp>
      <p:pic>
        <p:nvPicPr>
          <p:cNvPr id="80" name="Graphic 79">
            <a:hlinkClick r:id="rId13" action="ppaction://hlinksldjump"/>
            <a:extLst>
              <a:ext uri="{FF2B5EF4-FFF2-40B4-BE49-F238E27FC236}">
                <a16:creationId xmlns:a16="http://schemas.microsoft.com/office/drawing/2014/main" id="{014CAF85-EB45-470C-A577-F5ECDFB3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5588518"/>
            <a:ext cx="435961" cy="435961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61DC96A1-084F-457B-A747-71C0594B7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113752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:a16="http://schemas.microsoft.com/office/drawing/2014/main" id="{BDD4B945-540D-4F7D-8EC5-B4ABB1A5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36" name="TextBox 93">
            <a:extLst>
              <a:ext uri="{FF2B5EF4-FFF2-40B4-BE49-F238E27FC236}">
                <a16:creationId xmlns:a16="http://schemas.microsoft.com/office/drawing/2014/main" id="{7E9EB7CC-FD6D-4D43-B971-A020B4443882}"/>
              </a:ext>
            </a:extLst>
          </p:cNvPr>
          <p:cNvSpPr txBox="1"/>
          <p:nvPr/>
        </p:nvSpPr>
        <p:spPr>
          <a:xfrm>
            <a:off x="1843581" y="1646456"/>
            <a:ext cx="548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/>
              <a:t>Quina documentació s’ha de presentar?</a:t>
            </a:r>
          </a:p>
        </p:txBody>
      </p:sp>
      <p:sp>
        <p:nvSpPr>
          <p:cNvPr id="28" name="Rectangle: Rounded Corners 129">
            <a:hlinkClick r:id="rId4" action="ppaction://hlinksldjump"/>
            <a:extLst>
              <a:ext uri="{FF2B5EF4-FFF2-40B4-BE49-F238E27FC236}">
                <a16:creationId xmlns:a16="http://schemas.microsoft.com/office/drawing/2014/main" id="{9463108B-8D28-47CF-8188-021EB4BAB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1686" y="2300144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31" name="Graphic 134">
            <a:hlinkClick r:id="rId4" action="ppaction://hlinksldjump"/>
            <a:extLst>
              <a:ext uri="{FF2B5EF4-FFF2-40B4-BE49-F238E27FC236}">
                <a16:creationId xmlns:a16="http://schemas.microsoft.com/office/drawing/2014/main" id="{16C5DE29-1FB5-485D-ADDB-72AE5F1D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72419" y="2328939"/>
            <a:ext cx="841772" cy="841772"/>
          </a:xfrm>
          <a:prstGeom prst="rect">
            <a:avLst/>
          </a:prstGeom>
        </p:spPr>
      </p:pic>
      <p:sp>
        <p:nvSpPr>
          <p:cNvPr id="30" name="TextBox 132">
            <a:hlinkClick r:id="rId4" action="ppaction://hlinksldjump"/>
            <a:extLst>
              <a:ext uri="{FF2B5EF4-FFF2-40B4-BE49-F238E27FC236}">
                <a16:creationId xmlns:a16="http://schemas.microsoft.com/office/drawing/2014/main" id="{DCE12909-C22A-43EF-9CF9-8290F8EEB97A}"/>
              </a:ext>
            </a:extLst>
          </p:cNvPr>
          <p:cNvSpPr txBox="1"/>
          <p:nvPr/>
        </p:nvSpPr>
        <p:spPr>
          <a:xfrm>
            <a:off x="1994127" y="3170712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MODELS A COMPLIMENTAR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35" name="Rectangle: Rounded Corners 129">
            <a:hlinkClick r:id="rId7" action="ppaction://hlinksldjump"/>
            <a:extLst>
              <a:ext uri="{FF2B5EF4-FFF2-40B4-BE49-F238E27FC236}">
                <a16:creationId xmlns:a16="http://schemas.microsoft.com/office/drawing/2014/main" id="{E19FEEFC-124B-4C5F-9A4F-03F2F9501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6264" y="2304095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37" name="Graphic 134">
            <a:hlinkClick r:id="rId7" action="ppaction://hlinksldjump"/>
            <a:extLst>
              <a:ext uri="{FF2B5EF4-FFF2-40B4-BE49-F238E27FC236}">
                <a16:creationId xmlns:a16="http://schemas.microsoft.com/office/drawing/2014/main" id="{AC475C04-9499-4D12-9978-6220794A6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2888" y="2300144"/>
            <a:ext cx="841772" cy="841772"/>
          </a:xfrm>
          <a:prstGeom prst="rect">
            <a:avLst/>
          </a:prstGeom>
        </p:spPr>
      </p:pic>
      <p:sp>
        <p:nvSpPr>
          <p:cNvPr id="38" name="TextBox 133">
            <a:hlinkClick r:id="rId7" action="ppaction://hlinksldjump"/>
            <a:extLst>
              <a:ext uri="{FF2B5EF4-FFF2-40B4-BE49-F238E27FC236}">
                <a16:creationId xmlns:a16="http://schemas.microsoft.com/office/drawing/2014/main" id="{38B34718-BDF4-4704-9639-F98EAA57ED2F}"/>
              </a:ext>
            </a:extLst>
          </p:cNvPr>
          <p:cNvSpPr txBox="1"/>
          <p:nvPr/>
        </p:nvSpPr>
        <p:spPr>
          <a:xfrm>
            <a:off x="3958208" y="3313475"/>
            <a:ext cx="188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CONTRACTACIÓ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131" name="Rectangle: Rounded Corners 130">
            <a:hlinkClick r:id="rId8" action="ppaction://hlinksldjump"/>
            <a:extLst>
              <a:ext uri="{FF2B5EF4-FFF2-40B4-BE49-F238E27FC236}">
                <a16:creationId xmlns:a16="http://schemas.microsoft.com/office/drawing/2014/main" id="{AC597078-946F-4A56-B3C5-04330851B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4202" y="2300144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135" name="Graphic 134">
            <a:hlinkClick r:id="rId8" action="ppaction://hlinksldjump"/>
            <a:extLst>
              <a:ext uri="{FF2B5EF4-FFF2-40B4-BE49-F238E27FC236}">
                <a16:creationId xmlns:a16="http://schemas.microsoft.com/office/drawing/2014/main" id="{AE0EA648-B5C0-436C-B542-46DD22D3D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5692" y="2328939"/>
            <a:ext cx="841772" cy="841772"/>
          </a:xfrm>
          <a:prstGeom prst="rect">
            <a:avLst/>
          </a:prstGeom>
        </p:spPr>
      </p:pic>
      <p:sp>
        <p:nvSpPr>
          <p:cNvPr id="133" name="TextBox 132">
            <a:hlinkClick r:id="rId8" action="ppaction://hlinksldjump"/>
            <a:extLst>
              <a:ext uri="{FF2B5EF4-FFF2-40B4-BE49-F238E27FC236}">
                <a16:creationId xmlns:a16="http://schemas.microsoft.com/office/drawing/2014/main" id="{B7BF7500-1899-4BA1-82FC-7EC1E500A12E}"/>
              </a:ext>
            </a:extLst>
          </p:cNvPr>
          <p:cNvSpPr txBox="1"/>
          <p:nvPr/>
        </p:nvSpPr>
        <p:spPr>
          <a:xfrm>
            <a:off x="5992732" y="3249937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COMPROVANTS DE PAGAMENT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29" name="Rectangle: Rounded Corners 102">
            <a:hlinkClick r:id="rId10" action="ppaction://hlinksldjump"/>
            <a:extLst>
              <a:ext uri="{FF2B5EF4-FFF2-40B4-BE49-F238E27FC236}">
                <a16:creationId xmlns:a16="http://schemas.microsoft.com/office/drawing/2014/main" id="{05D0C0FE-080C-4627-A1C1-6A3B3D77E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1201" y="4076691"/>
            <a:ext cx="1885993" cy="157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 dirty="0"/>
          </a:p>
        </p:txBody>
      </p:sp>
      <p:pic>
        <p:nvPicPr>
          <p:cNvPr id="23" name="Gràfic 22" descr="Xarxa">
            <a:hlinkClick r:id="rId10" action="ppaction://hlinksldjump"/>
            <a:extLst>
              <a:ext uri="{FF2B5EF4-FFF2-40B4-BE49-F238E27FC236}">
                <a16:creationId xmlns:a16="http://schemas.microsoft.com/office/drawing/2014/main" id="{2EB93CA3-0774-4AE4-969F-3BB230A914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02775" y="4346303"/>
            <a:ext cx="739287" cy="739287"/>
          </a:xfrm>
          <a:prstGeom prst="rect">
            <a:avLst/>
          </a:prstGeom>
        </p:spPr>
      </p:pic>
      <p:pic>
        <p:nvPicPr>
          <p:cNvPr id="24" name="Gràfic 23">
            <a:hlinkClick r:id="rId10" action="ppaction://hlinksldjump"/>
            <a:extLst>
              <a:ext uri="{FF2B5EF4-FFF2-40B4-BE49-F238E27FC236}">
                <a16:creationId xmlns:a16="http://schemas.microsoft.com/office/drawing/2014/main" id="{B1BE7DCA-E7AC-40AB-9B03-845081E6A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42062" y="4275222"/>
            <a:ext cx="914400" cy="914400"/>
          </a:xfrm>
          <a:prstGeom prst="rect">
            <a:avLst/>
          </a:prstGeom>
        </p:spPr>
      </p:pic>
      <p:sp>
        <p:nvSpPr>
          <p:cNvPr id="96" name="TextBox 133">
            <a:hlinkClick r:id="rId10" action="ppaction://hlinksldjump"/>
            <a:extLst>
              <a:ext uri="{FF2B5EF4-FFF2-40B4-BE49-F238E27FC236}">
                <a16:creationId xmlns:a16="http://schemas.microsoft.com/office/drawing/2014/main" id="{6AD6D6AA-6D7E-4070-A558-9AE69866AF8E}"/>
              </a:ext>
            </a:extLst>
          </p:cNvPr>
          <p:cNvSpPr txBox="1"/>
          <p:nvPr/>
        </p:nvSpPr>
        <p:spPr>
          <a:xfrm>
            <a:off x="2004953" y="5192254"/>
            <a:ext cx="188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DESPESES DE GESTIÓ I DIRECCIÓ</a:t>
            </a:r>
            <a:endParaRPr lang="en-GB" sz="825" b="1" dirty="0"/>
          </a:p>
        </p:txBody>
      </p:sp>
      <p:sp>
        <p:nvSpPr>
          <p:cNvPr id="103" name="Rectangle: Rounded Corners 102">
            <a:hlinkClick r:id="rId15" action="ppaction://hlinksldjump"/>
            <a:extLst>
              <a:ext uri="{FF2B5EF4-FFF2-40B4-BE49-F238E27FC236}">
                <a16:creationId xmlns:a16="http://schemas.microsoft.com/office/drawing/2014/main" id="{E01523D8-880E-4924-A447-8430C0BB7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85601" y="4076691"/>
            <a:ext cx="1885993" cy="157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 dirty="0"/>
          </a:p>
        </p:txBody>
      </p:sp>
      <p:pic>
        <p:nvPicPr>
          <p:cNvPr id="25" name="Gràfic 24">
            <a:hlinkClick r:id="rId15" action="ppaction://hlinksldjump"/>
            <a:extLst>
              <a:ext uri="{FF2B5EF4-FFF2-40B4-BE49-F238E27FC236}">
                <a16:creationId xmlns:a16="http://schemas.microsoft.com/office/drawing/2014/main" id="{A9D5C4F1-C412-4773-BADA-D57F1996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13892" y="4275016"/>
            <a:ext cx="621329" cy="621329"/>
          </a:xfrm>
          <a:prstGeom prst="rect">
            <a:avLst/>
          </a:prstGeom>
        </p:spPr>
      </p:pic>
      <p:pic>
        <p:nvPicPr>
          <p:cNvPr id="33" name="Gràfic 32">
            <a:hlinkClick r:id="rId15" action="ppaction://hlinksldjump"/>
            <a:extLst>
              <a:ext uri="{FF2B5EF4-FFF2-40B4-BE49-F238E27FC236}">
                <a16:creationId xmlns:a16="http://schemas.microsoft.com/office/drawing/2014/main" id="{54D106E0-10C8-42A0-B43E-00B41EF20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25914" y="4159587"/>
            <a:ext cx="720654" cy="720654"/>
          </a:xfrm>
          <a:prstGeom prst="rect">
            <a:avLst/>
          </a:prstGeom>
        </p:spPr>
      </p:pic>
      <p:pic>
        <p:nvPicPr>
          <p:cNvPr id="40" name="Gràfic 39" descr="Màrqueting">
            <a:hlinkClick r:id="rId15" action="ppaction://hlinksldjump"/>
            <a:extLst>
              <a:ext uri="{FF2B5EF4-FFF2-40B4-BE49-F238E27FC236}">
                <a16:creationId xmlns:a16="http://schemas.microsoft.com/office/drawing/2014/main" id="{76F7B653-8BA7-4E9C-9B0C-BF8BFA433D9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285922" y="4278259"/>
            <a:ext cx="571046" cy="571046"/>
          </a:xfrm>
          <a:prstGeom prst="rect">
            <a:avLst/>
          </a:prstGeom>
        </p:spPr>
      </p:pic>
      <p:sp>
        <p:nvSpPr>
          <p:cNvPr id="39" name="TextBox 133">
            <a:hlinkClick r:id="rId15" action="ppaction://hlinksldjump"/>
            <a:extLst>
              <a:ext uri="{FF2B5EF4-FFF2-40B4-BE49-F238E27FC236}">
                <a16:creationId xmlns:a16="http://schemas.microsoft.com/office/drawing/2014/main" id="{DCFD6A7E-BB71-412E-B514-6D106E0ADE40}"/>
              </a:ext>
            </a:extLst>
          </p:cNvPr>
          <p:cNvSpPr txBox="1"/>
          <p:nvPr/>
        </p:nvSpPr>
        <p:spPr>
          <a:xfrm>
            <a:off x="4013892" y="4953283"/>
            <a:ext cx="185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TROBADES I FORMACIONS I MÀRQUETING I DIFUSIÓ</a:t>
            </a:r>
            <a:endParaRPr lang="en-GB" sz="825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CBD2-6C0A-4E3D-9481-F8BF4A0E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8124" y="3416000"/>
            <a:ext cx="1584176" cy="1001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1350" dirty="0"/>
              <a:t>Cliqueu sobre cada botó per a accedir a la documentació necessària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66A1DC3C-9A45-4DBB-8178-436BCD2B3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227119" y="3500458"/>
            <a:ext cx="685800" cy="685800"/>
          </a:xfrm>
          <a:prstGeom prst="rect">
            <a:avLst/>
          </a:prstGeom>
        </p:spPr>
      </p:pic>
      <p:pic>
        <p:nvPicPr>
          <p:cNvPr id="34" name="Graphic 79">
            <a:hlinkClick r:id="rId24" action="ppaction://hlinksldjump"/>
            <a:extLst>
              <a:ext uri="{FF2B5EF4-FFF2-40B4-BE49-F238E27FC236}">
                <a16:creationId xmlns:a16="http://schemas.microsoft.com/office/drawing/2014/main" id="{CA43AF11-63CC-4B2E-852A-B71CC0D44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0" y="5576632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4AFB65EC-9D76-4435-9CF4-BAB63462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3937950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FA4EF58B-68FA-4EDD-9BF4-B881A252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7DF57B4C-0D41-439E-881A-051D76214EB2}"/>
              </a:ext>
            </a:extLst>
          </p:cNvPr>
          <p:cNvSpPr txBox="1">
            <a:spLocks/>
          </p:cNvSpPr>
          <p:nvPr/>
        </p:nvSpPr>
        <p:spPr>
          <a:xfrm>
            <a:off x="8793857" y="1291978"/>
            <a:ext cx="2701457" cy="4710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13.5</a:t>
            </a:r>
          </a:p>
        </p:txBody>
      </p:sp>
      <p:grpSp>
        <p:nvGrpSpPr>
          <p:cNvPr id="84" name="Group 5" descr="Enllaç cap a les bases reguladores">
            <a:extLst>
              <a:ext uri="{FF2B5EF4-FFF2-40B4-BE49-F238E27FC236}">
                <a16:creationId xmlns:a16="http://schemas.microsoft.com/office/drawing/2014/main" id="{43C688C0-8A56-4D39-B6E9-BBC259EDC8BA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245647D-5765-4AC8-BF50-911ECC2D8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6" name="Graphic 7" descr="Link">
              <a:hlinkClick r:id="rId3"/>
              <a:extLst>
                <a:ext uri="{FF2B5EF4-FFF2-40B4-BE49-F238E27FC236}">
                  <a16:creationId xmlns:a16="http://schemas.microsoft.com/office/drawing/2014/main" id="{5707BE1B-F839-4F25-BDAD-96F552860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20" y="1785911"/>
            <a:ext cx="8373299" cy="585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Amb la justificació s’ha d’adjuntar la següent documentació complimentada: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807" y="2448502"/>
            <a:ext cx="1247711" cy="1247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0309" y="3747821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Models a complimentar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0848" y="2334896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60677" y="2507086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63872" y="2548456"/>
            <a:ext cx="7428682" cy="24250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Declaracions responsables signades digitalment per la persona responsable legal </a:t>
            </a:r>
            <a:r>
              <a:rPr lang="ca-ES" sz="1350" dirty="0"/>
              <a:t>conforme:</a:t>
            </a:r>
          </a:p>
          <a:p>
            <a:pPr algn="just"/>
            <a:r>
              <a:rPr lang="ca-ES" sz="1350" b="1" dirty="0"/>
              <a:t>Declaració relativa a la no vinculació </a:t>
            </a:r>
            <a:r>
              <a:rPr lang="ca-ES" sz="1350" dirty="0"/>
              <a:t>entre l’empresa beneficiària i la proveïdora</a:t>
            </a:r>
          </a:p>
          <a:p>
            <a:pPr algn="just"/>
            <a:r>
              <a:rPr lang="ca-ES" sz="1350" b="1" dirty="0"/>
              <a:t>No concurrència </a:t>
            </a:r>
            <a:r>
              <a:rPr lang="ca-ES" sz="1350" dirty="0"/>
              <a:t>amb d’altres ajuts</a:t>
            </a:r>
          </a:p>
        </p:txBody>
      </p:sp>
      <p:sp>
        <p:nvSpPr>
          <p:cNvPr id="63" name="TextBox 79">
            <a:extLst>
              <a:ext uri="{FF2B5EF4-FFF2-40B4-BE49-F238E27FC236}">
                <a16:creationId xmlns:a16="http://schemas.microsoft.com/office/drawing/2014/main" id="{B8DEAAE4-C08D-416F-85D0-BD61EA6B7C58}"/>
              </a:ext>
            </a:extLst>
          </p:cNvPr>
          <p:cNvSpPr txBox="1"/>
          <p:nvPr/>
        </p:nvSpPr>
        <p:spPr>
          <a:xfrm>
            <a:off x="9166999" y="2892603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54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561347D7-3818-435F-8765-57506F1FC20F}"/>
              </a:ext>
            </a:extLst>
          </p:cNvPr>
          <p:cNvGrpSpPr>
            <a:grpSpLocks noChangeAspect="1"/>
          </p:cNvGrpSpPr>
          <p:nvPr/>
        </p:nvGrpSpPr>
        <p:grpSpPr>
          <a:xfrm>
            <a:off x="8793857" y="2865490"/>
            <a:ext cx="308142" cy="308142"/>
            <a:chOff x="9381248" y="3637015"/>
            <a:chExt cx="684000" cy="684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F9E7E4E-B205-4239-AEB3-33D834C0AF5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56" name="Graphic 66" descr="Link">
              <a:hlinkClick r:id="rId10"/>
              <a:extLst>
                <a:ext uri="{FF2B5EF4-FFF2-40B4-BE49-F238E27FC236}">
                  <a16:creationId xmlns:a16="http://schemas.microsoft.com/office/drawing/2014/main" id="{A87E716F-5476-4192-BA5F-04375EE23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64" name="TextBox 79">
            <a:extLst>
              <a:ext uri="{FF2B5EF4-FFF2-40B4-BE49-F238E27FC236}">
                <a16:creationId xmlns:a16="http://schemas.microsoft.com/office/drawing/2014/main" id="{A8A07F60-7BE6-4354-B20F-B8979AAF7206}"/>
              </a:ext>
            </a:extLst>
          </p:cNvPr>
          <p:cNvSpPr txBox="1"/>
          <p:nvPr/>
        </p:nvSpPr>
        <p:spPr>
          <a:xfrm>
            <a:off x="5976940" y="3292356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57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B7756A66-F926-49E0-834E-1B5D594AB60D}"/>
              </a:ext>
            </a:extLst>
          </p:cNvPr>
          <p:cNvGrpSpPr>
            <a:grpSpLocks noChangeAspect="1"/>
          </p:cNvGrpSpPr>
          <p:nvPr/>
        </p:nvGrpSpPr>
        <p:grpSpPr>
          <a:xfrm>
            <a:off x="5624794" y="3260292"/>
            <a:ext cx="308142" cy="308142"/>
            <a:chOff x="9381248" y="3637015"/>
            <a:chExt cx="684000" cy="6840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CB12940-905A-4040-8F2B-BDC3A65AE0F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59" name="Graphic 66" descr="Link">
              <a:hlinkClick r:id="rId11"/>
              <a:extLst>
                <a:ext uri="{FF2B5EF4-FFF2-40B4-BE49-F238E27FC236}">
                  <a16:creationId xmlns:a16="http://schemas.microsoft.com/office/drawing/2014/main" id="{D959F715-5D5E-438B-8DAE-33B7A4206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pSp>
        <p:nvGrpSpPr>
          <p:cNvPr id="80" name="Group 20">
            <a:extLst>
              <a:ext uri="{FF2B5EF4-FFF2-40B4-BE49-F238E27FC236}">
                <a16:creationId xmlns:a16="http://schemas.microsoft.com/office/drawing/2014/main" id="{2031CD62-2835-487E-B3C1-62BB641B8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999471" y="3626458"/>
            <a:ext cx="640792" cy="623248"/>
            <a:chOff x="731578" y="1599665"/>
            <a:chExt cx="1489108" cy="1448339"/>
          </a:xfrm>
        </p:grpSpPr>
        <p:grpSp>
          <p:nvGrpSpPr>
            <p:cNvPr id="81" name="Group 21">
              <a:extLst>
                <a:ext uri="{FF2B5EF4-FFF2-40B4-BE49-F238E27FC236}">
                  <a16:creationId xmlns:a16="http://schemas.microsoft.com/office/drawing/2014/main" id="{7CC3CA0B-88E0-4B4B-B542-C89987D1B25A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88" name="Flowchart: Delay 23">
                <a:extLst>
                  <a:ext uri="{FF2B5EF4-FFF2-40B4-BE49-F238E27FC236}">
                    <a16:creationId xmlns:a16="http://schemas.microsoft.com/office/drawing/2014/main" id="{8B19E9FD-AB35-4658-9BDD-5D40FABD2D02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89" name="Group 24">
                <a:extLst>
                  <a:ext uri="{FF2B5EF4-FFF2-40B4-BE49-F238E27FC236}">
                    <a16:creationId xmlns:a16="http://schemas.microsoft.com/office/drawing/2014/main" id="{DB4329BC-36BD-4775-A9B8-9E7DA0706060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90" name="Freeform: Shape 25">
                  <a:extLst>
                    <a:ext uri="{FF2B5EF4-FFF2-40B4-BE49-F238E27FC236}">
                      <a16:creationId xmlns:a16="http://schemas.microsoft.com/office/drawing/2014/main" id="{5CB8545E-8597-4BA6-84FD-6D4E80353F8D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91" name="Freeform: Shape 27">
                  <a:extLst>
                    <a:ext uri="{FF2B5EF4-FFF2-40B4-BE49-F238E27FC236}">
                      <a16:creationId xmlns:a16="http://schemas.microsoft.com/office/drawing/2014/main" id="{BC5B4309-17E7-4393-83E1-3BDD4D3AF202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92" name="Freeform: Shape 28">
                  <a:extLst>
                    <a:ext uri="{FF2B5EF4-FFF2-40B4-BE49-F238E27FC236}">
                      <a16:creationId xmlns:a16="http://schemas.microsoft.com/office/drawing/2014/main" id="{5872E500-B6FD-44FE-B7AE-04745C253811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93" name="Freeform: Shape 29">
                  <a:extLst>
                    <a:ext uri="{FF2B5EF4-FFF2-40B4-BE49-F238E27FC236}">
                      <a16:creationId xmlns:a16="http://schemas.microsoft.com/office/drawing/2014/main" id="{5F9E88DC-A619-4C9B-8E2C-F2951000A6F0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82" name="Graphic 49" descr="Employee badge">
              <a:extLst>
                <a:ext uri="{FF2B5EF4-FFF2-40B4-BE49-F238E27FC236}">
                  <a16:creationId xmlns:a16="http://schemas.microsoft.com/office/drawing/2014/main" id="{672DF715-9D4C-405E-B3EE-E8EDCDBD9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94" name="Graphic 51">
            <a:extLst>
              <a:ext uri="{FF2B5EF4-FFF2-40B4-BE49-F238E27FC236}">
                <a16:creationId xmlns:a16="http://schemas.microsoft.com/office/drawing/2014/main" id="{FFBBE3D1-B76A-40DC-825F-8C275C2F2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56840" y="3778802"/>
            <a:ext cx="592005" cy="592005"/>
          </a:xfrm>
          <a:prstGeom prst="rect">
            <a:avLst/>
          </a:prstGeom>
        </p:spPr>
      </p:pic>
      <p:pic>
        <p:nvPicPr>
          <p:cNvPr id="96" name="Graphic 66">
            <a:extLst>
              <a:ext uri="{FF2B5EF4-FFF2-40B4-BE49-F238E27FC236}">
                <a16:creationId xmlns:a16="http://schemas.microsoft.com/office/drawing/2014/main" id="{3FFD063A-5B14-4AFF-B3C2-0CA4FF810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3686574" y="3778802"/>
            <a:ext cx="367615" cy="394994"/>
          </a:xfrm>
          <a:prstGeom prst="rect">
            <a:avLst/>
          </a:prstGeom>
        </p:spPr>
      </p:pic>
      <p:pic>
        <p:nvPicPr>
          <p:cNvPr id="97" name="Graphic 16">
            <a:extLst>
              <a:ext uri="{FF2B5EF4-FFF2-40B4-BE49-F238E27FC236}">
                <a16:creationId xmlns:a16="http://schemas.microsoft.com/office/drawing/2014/main" id="{B7AAB90E-9235-4F56-BA59-35FB46234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60677" y="4684677"/>
            <a:ext cx="426557" cy="426557"/>
          </a:xfrm>
          <a:prstGeom prst="rect">
            <a:avLst/>
          </a:prstGeom>
        </p:spPr>
      </p:pic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12BE2D11-C53A-4CB2-813D-838FA17D1EA4}"/>
              </a:ext>
            </a:extLst>
          </p:cNvPr>
          <p:cNvSpPr txBox="1">
            <a:spLocks/>
          </p:cNvSpPr>
          <p:nvPr/>
        </p:nvSpPr>
        <p:spPr>
          <a:xfrm>
            <a:off x="2787234" y="4691411"/>
            <a:ext cx="6944454" cy="510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s’escau, memòria justificativa de les desviacions </a:t>
            </a:r>
            <a:r>
              <a:rPr lang="ca-ES" sz="1350" dirty="0"/>
              <a:t>entre l’actuació justificada i la inicialment subvencionada</a:t>
            </a:r>
          </a:p>
        </p:txBody>
      </p:sp>
      <p:grpSp>
        <p:nvGrpSpPr>
          <p:cNvPr id="99" name="Group 20">
            <a:extLst>
              <a:ext uri="{FF2B5EF4-FFF2-40B4-BE49-F238E27FC236}">
                <a16:creationId xmlns:a16="http://schemas.microsoft.com/office/drawing/2014/main" id="{89C18838-4D6A-4CD8-8552-D79BC76D5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50891" y="4557497"/>
            <a:ext cx="640792" cy="623248"/>
            <a:chOff x="731578" y="1599665"/>
            <a:chExt cx="1489108" cy="1448339"/>
          </a:xfrm>
        </p:grpSpPr>
        <p:grpSp>
          <p:nvGrpSpPr>
            <p:cNvPr id="100" name="Group 21">
              <a:extLst>
                <a:ext uri="{FF2B5EF4-FFF2-40B4-BE49-F238E27FC236}">
                  <a16:creationId xmlns:a16="http://schemas.microsoft.com/office/drawing/2014/main" id="{B07ED5DD-1BD4-41F1-8396-8947C81AC2E0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102" name="Flowchart: Delay 23">
                <a:extLst>
                  <a:ext uri="{FF2B5EF4-FFF2-40B4-BE49-F238E27FC236}">
                    <a16:creationId xmlns:a16="http://schemas.microsoft.com/office/drawing/2014/main" id="{473EC512-DAB0-4AFB-B096-99D25FF962FE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103" name="Group 24">
                <a:extLst>
                  <a:ext uri="{FF2B5EF4-FFF2-40B4-BE49-F238E27FC236}">
                    <a16:creationId xmlns:a16="http://schemas.microsoft.com/office/drawing/2014/main" id="{137BB02C-6F8F-4EC0-AFBB-BD34F2D0BE64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104" name="Freeform: Shape 25">
                  <a:extLst>
                    <a:ext uri="{FF2B5EF4-FFF2-40B4-BE49-F238E27FC236}">
                      <a16:creationId xmlns:a16="http://schemas.microsoft.com/office/drawing/2014/main" id="{CB4268B5-6007-43C8-B1E6-E4CDA8D169DD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05" name="Freeform: Shape 27">
                  <a:extLst>
                    <a:ext uri="{FF2B5EF4-FFF2-40B4-BE49-F238E27FC236}">
                      <a16:creationId xmlns:a16="http://schemas.microsoft.com/office/drawing/2014/main" id="{60941F8D-781D-4AA1-8D95-DC829FDC2891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06" name="Freeform: Shape 28">
                  <a:extLst>
                    <a:ext uri="{FF2B5EF4-FFF2-40B4-BE49-F238E27FC236}">
                      <a16:creationId xmlns:a16="http://schemas.microsoft.com/office/drawing/2014/main" id="{07A28881-7C86-4D59-B67F-409CB9A7603E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07" name="Freeform: Shape 29">
                  <a:extLst>
                    <a:ext uri="{FF2B5EF4-FFF2-40B4-BE49-F238E27FC236}">
                      <a16:creationId xmlns:a16="http://schemas.microsoft.com/office/drawing/2014/main" id="{2E7DB841-E8A7-47F0-AC24-5B434B5FD679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101" name="Graphic 49" descr="Employee badge">
              <a:extLst>
                <a:ext uri="{FF2B5EF4-FFF2-40B4-BE49-F238E27FC236}">
                  <a16:creationId xmlns:a16="http://schemas.microsoft.com/office/drawing/2014/main" id="{82C92227-16BF-4E61-A708-74AB91019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108" name="Graphic 51">
            <a:extLst>
              <a:ext uri="{FF2B5EF4-FFF2-40B4-BE49-F238E27FC236}">
                <a16:creationId xmlns:a16="http://schemas.microsoft.com/office/drawing/2014/main" id="{942D1CA3-4855-4EBE-B18E-BDDDF4A7D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61671" y="4743967"/>
            <a:ext cx="592005" cy="592005"/>
          </a:xfrm>
          <a:prstGeom prst="rect">
            <a:avLst/>
          </a:prstGeom>
        </p:spPr>
      </p:pic>
      <p:pic>
        <p:nvPicPr>
          <p:cNvPr id="109" name="Graphic 66">
            <a:extLst>
              <a:ext uri="{FF2B5EF4-FFF2-40B4-BE49-F238E27FC236}">
                <a16:creationId xmlns:a16="http://schemas.microsoft.com/office/drawing/2014/main" id="{7175286F-2ECC-495A-9C89-8C23E64C9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10579432" y="4733481"/>
            <a:ext cx="367615" cy="394994"/>
          </a:xfrm>
          <a:prstGeom prst="rect">
            <a:avLst/>
          </a:prstGeom>
        </p:spPr>
      </p:pic>
      <p:pic>
        <p:nvPicPr>
          <p:cNvPr id="87" name="Graphic 79">
            <a:hlinkClick r:id="rId18" action="ppaction://hlinksldjump"/>
            <a:extLst>
              <a:ext uri="{FF2B5EF4-FFF2-40B4-BE49-F238E27FC236}">
                <a16:creationId xmlns:a16="http://schemas.microsoft.com/office/drawing/2014/main" id="{EDF1EB9F-053B-4A6F-9D81-35E1AE3A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0" y="5646887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B941BF18-B424-4222-AAB8-AE16DB9ED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102969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DD21BB05-9E40-481C-B187-12827CD3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E1D2AE48-B26E-435D-B165-47417B73D64A}"/>
              </a:ext>
            </a:extLst>
          </p:cNvPr>
          <p:cNvSpPr txBox="1">
            <a:spLocks/>
          </p:cNvSpPr>
          <p:nvPr/>
        </p:nvSpPr>
        <p:spPr>
          <a:xfrm>
            <a:off x="8828287" y="1277386"/>
            <a:ext cx="3139300" cy="46800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les bases reguladores 4.7 i 13.5 a)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7BE3F31C-1A43-4340-92E4-E4C06724E69F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A9F21A8-88F8-4EB6-88C2-4CA5A1214F7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7" descr="Link">
              <a:hlinkClick r:id="rId2"/>
              <a:extLst>
                <a:ext uri="{FF2B5EF4-FFF2-40B4-BE49-F238E27FC236}">
                  <a16:creationId xmlns:a16="http://schemas.microsoft.com/office/drawing/2014/main" id="{EF3208C4-1053-485F-A3D2-E39590BFE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61" y="1807612"/>
            <a:ext cx="10707651" cy="585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500" dirty="0"/>
              <a:t>Quan la </a:t>
            </a:r>
            <a:r>
              <a:rPr lang="ca-ES" sz="1500" b="1" dirty="0"/>
              <a:t>despesa sigui igual o superior a 15.000 € (sense IVA)</a:t>
            </a:r>
            <a:r>
              <a:rPr lang="ca-ES" sz="1500" dirty="0"/>
              <a:t> d’acord amb la Llei de contractes del sector públic, l’empresa ha d’aportar:</a:t>
            </a:r>
          </a:p>
        </p:txBody>
      </p:sp>
      <p:pic>
        <p:nvPicPr>
          <p:cNvPr id="37" name="Graphic 5">
            <a:extLst>
              <a:ext uri="{FF2B5EF4-FFF2-40B4-BE49-F238E27FC236}">
                <a16:creationId xmlns:a16="http://schemas.microsoft.com/office/drawing/2014/main" id="{E227C324-6ADF-4E29-A4E1-C0242AB59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807" y="2448502"/>
            <a:ext cx="1247711" cy="1247711"/>
          </a:xfrm>
          <a:prstGeom prst="rect">
            <a:avLst/>
          </a:prstGeom>
        </p:spPr>
      </p:pic>
      <p:sp>
        <p:nvSpPr>
          <p:cNvPr id="42" name="TextBox 7">
            <a:extLst>
              <a:ext uri="{FF2B5EF4-FFF2-40B4-BE49-F238E27FC236}">
                <a16:creationId xmlns:a16="http://schemas.microsoft.com/office/drawing/2014/main" id="{2E02FDB3-82A2-41C7-A0AF-2A831E431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0309" y="3747821"/>
            <a:ext cx="2022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Contractació</a:t>
            </a:r>
          </a:p>
        </p:txBody>
      </p:sp>
      <p:cxnSp>
        <p:nvCxnSpPr>
          <p:cNvPr id="40" name="Straight Connector 6">
            <a:extLst>
              <a:ext uri="{FF2B5EF4-FFF2-40B4-BE49-F238E27FC236}">
                <a16:creationId xmlns:a16="http://schemas.microsoft.com/office/drawing/2014/main" id="{018DC26F-7435-4FD4-9D59-D2CD81D51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0848" y="2334896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1AEF27AB-81EB-4FF9-9B6B-A78544E7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2503" y="2313307"/>
            <a:ext cx="426557" cy="4265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572D-FF8B-4073-8B69-BAA07CF57EA7}"/>
              </a:ext>
            </a:extLst>
          </p:cNvPr>
          <p:cNvSpPr txBox="1">
            <a:spLocks/>
          </p:cNvSpPr>
          <p:nvPr/>
        </p:nvSpPr>
        <p:spPr>
          <a:xfrm>
            <a:off x="2735282" y="2381039"/>
            <a:ext cx="7496342" cy="4917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Com a mínim </a:t>
            </a:r>
            <a:r>
              <a:rPr lang="ca-ES" sz="1350" b="1" dirty="0"/>
              <a:t>tres pressupostos </a:t>
            </a:r>
            <a:r>
              <a:rPr lang="ca-ES" sz="1350" dirty="0"/>
              <a:t>de diferents </a:t>
            </a:r>
            <a:r>
              <a:rPr lang="ca-ES" sz="1350" b="1" dirty="0"/>
              <a:t>proveïdors acreditats </a:t>
            </a:r>
            <a:r>
              <a:rPr lang="ca-ES" sz="1350" dirty="0"/>
              <a:t>amb anterioritat a la contractació</a:t>
            </a:r>
          </a:p>
        </p:txBody>
      </p:sp>
      <p:pic>
        <p:nvPicPr>
          <p:cNvPr id="34" name="Graphic 62">
            <a:extLst>
              <a:ext uri="{FF2B5EF4-FFF2-40B4-BE49-F238E27FC236}">
                <a16:creationId xmlns:a16="http://schemas.microsoft.com/office/drawing/2014/main" id="{6F9DE5DD-F096-40EA-A23E-F29363D4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47627" y="2256503"/>
            <a:ext cx="383997" cy="383997"/>
          </a:xfrm>
          <a:prstGeom prst="rect">
            <a:avLst/>
          </a:prstGeom>
        </p:spPr>
      </p:pic>
      <p:pic>
        <p:nvPicPr>
          <p:cNvPr id="35" name="Graphic 62">
            <a:extLst>
              <a:ext uri="{FF2B5EF4-FFF2-40B4-BE49-F238E27FC236}">
                <a16:creationId xmlns:a16="http://schemas.microsoft.com/office/drawing/2014/main" id="{E6DF8A6E-4756-418F-932C-03872C69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11622" y="2257573"/>
            <a:ext cx="383997" cy="383997"/>
          </a:xfrm>
          <a:prstGeom prst="rect">
            <a:avLst/>
          </a:prstGeom>
        </p:spPr>
      </p:pic>
      <p:pic>
        <p:nvPicPr>
          <p:cNvPr id="36" name="Graphic 62">
            <a:extLst>
              <a:ext uri="{FF2B5EF4-FFF2-40B4-BE49-F238E27FC236}">
                <a16:creationId xmlns:a16="http://schemas.microsoft.com/office/drawing/2014/main" id="{43C98BD2-D2E7-4E2A-8552-EAC13E2A6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75617" y="2258449"/>
            <a:ext cx="383997" cy="383997"/>
          </a:xfrm>
          <a:prstGeom prst="rect">
            <a:avLst/>
          </a:prstGeom>
        </p:spPr>
      </p:pic>
      <p:pic>
        <p:nvPicPr>
          <p:cNvPr id="32" name="Graphic 4" descr="Atenció!">
            <a:extLst>
              <a:ext uri="{FF2B5EF4-FFF2-40B4-BE49-F238E27FC236}">
                <a16:creationId xmlns:a16="http://schemas.microsoft.com/office/drawing/2014/main" id="{DB6F1D79-D5B0-436E-9EA8-BE2C7918F4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83694" y="2824067"/>
            <a:ext cx="344283" cy="34428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FA67D0-E9A3-4289-AC4C-294BADDC6C1E}"/>
              </a:ext>
            </a:extLst>
          </p:cNvPr>
          <p:cNvSpPr txBox="1">
            <a:spLocks/>
          </p:cNvSpPr>
          <p:nvPr/>
        </p:nvSpPr>
        <p:spPr>
          <a:xfrm>
            <a:off x="3214040" y="2872743"/>
            <a:ext cx="3997482" cy="3500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dirty="0">
                <a:solidFill>
                  <a:srgbClr val="FF0000"/>
                </a:solidFill>
              </a:rPr>
              <a:t>Excepcions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45381" y="3321264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3263269" y="3354750"/>
            <a:ext cx="8264924" cy="700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Quan la </a:t>
            </a:r>
            <a:r>
              <a:rPr lang="ca-ES" sz="1200" b="1" dirty="0">
                <a:solidFill>
                  <a:srgbClr val="FF0000"/>
                </a:solidFill>
              </a:rPr>
              <a:t>contractació </a:t>
            </a:r>
            <a:r>
              <a:rPr lang="ca-ES" sz="1200" dirty="0">
                <a:solidFill>
                  <a:srgbClr val="FF0000"/>
                </a:solidFill>
              </a:rPr>
              <a:t>s’hagi realitzat </a:t>
            </a:r>
            <a:r>
              <a:rPr lang="ca-ES" sz="1200" b="1" dirty="0">
                <a:solidFill>
                  <a:srgbClr val="FF0000"/>
                </a:solidFill>
              </a:rPr>
              <a:t>anteriorment </a:t>
            </a:r>
            <a:r>
              <a:rPr lang="ca-ES" sz="1200" dirty="0">
                <a:solidFill>
                  <a:srgbClr val="FF0000"/>
                </a:solidFill>
              </a:rPr>
              <a:t>a la data de concessió de la subvenció (veure resolució d’atorgament) </a:t>
            </a:r>
            <a:r>
              <a:rPr lang="ca-ES" sz="1200" b="1" dirty="0">
                <a:solidFill>
                  <a:srgbClr val="FF0000"/>
                </a:solidFill>
              </a:rPr>
              <a:t>no s’han d’aportar tres pressupostos però s’ha d’aportar documentació demostrativa de l’anterioritat</a:t>
            </a:r>
          </a:p>
        </p:txBody>
      </p:sp>
      <p:pic>
        <p:nvPicPr>
          <p:cNvPr id="30" name="Graphic 15">
            <a:extLst>
              <a:ext uri="{FF2B5EF4-FFF2-40B4-BE49-F238E27FC236}">
                <a16:creationId xmlns:a16="http://schemas.microsoft.com/office/drawing/2014/main" id="{84DE9602-9F8B-400A-BF6F-D10F28077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42556" y="3985258"/>
            <a:ext cx="426557" cy="426557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08CA4C3-4541-4EF5-AF13-CB9B46B44E5D}"/>
              </a:ext>
            </a:extLst>
          </p:cNvPr>
          <p:cNvSpPr txBox="1">
            <a:spLocks/>
          </p:cNvSpPr>
          <p:nvPr/>
        </p:nvSpPr>
        <p:spPr>
          <a:xfrm>
            <a:off x="3260444" y="4061326"/>
            <a:ext cx="8264924" cy="700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Quan no existeixen en el mercat </a:t>
            </a:r>
            <a:r>
              <a:rPr lang="ca-ES" sz="1200" b="1" dirty="0">
                <a:solidFill>
                  <a:srgbClr val="FF0000"/>
                </a:solidFill>
              </a:rPr>
              <a:t>suficients entitats </a:t>
            </a:r>
            <a:r>
              <a:rPr lang="ca-ES" sz="1200" dirty="0">
                <a:solidFill>
                  <a:srgbClr val="FF0000"/>
                </a:solidFill>
              </a:rPr>
              <a:t>que realitzin, presten o subministrin el servei, s’ha d’aportar un </a:t>
            </a:r>
            <a:r>
              <a:rPr lang="ca-ES" sz="1200" b="1" dirty="0">
                <a:solidFill>
                  <a:srgbClr val="FF0000"/>
                </a:solidFill>
              </a:rPr>
              <a:t>certificat</a:t>
            </a:r>
            <a:r>
              <a:rPr lang="ca-ES" sz="1200" dirty="0">
                <a:solidFill>
                  <a:srgbClr val="FF0000"/>
                </a:solidFill>
              </a:rPr>
              <a:t> d’una entitat externa especialista en la matèria que ho motivi</a:t>
            </a:r>
          </a:p>
        </p:txBody>
      </p:sp>
      <p:pic>
        <p:nvPicPr>
          <p:cNvPr id="33" name="Graphic 62">
            <a:extLst>
              <a:ext uri="{FF2B5EF4-FFF2-40B4-BE49-F238E27FC236}">
                <a16:creationId xmlns:a16="http://schemas.microsoft.com/office/drawing/2014/main" id="{2A5C2C54-FD49-4426-AAC0-69FDF25F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2663" y="4330305"/>
            <a:ext cx="383997" cy="38399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590AC9-FCC3-4426-82DD-49344668C8E2}"/>
              </a:ext>
            </a:extLst>
          </p:cNvPr>
          <p:cNvSpPr txBox="1">
            <a:spLocks/>
          </p:cNvSpPr>
          <p:nvPr/>
        </p:nvSpPr>
        <p:spPr>
          <a:xfrm>
            <a:off x="2334316" y="4707572"/>
            <a:ext cx="5225609" cy="5006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u="sng" dirty="0"/>
              <a:t>Si dels tres pressupostos no se selecciona l’oferta més avantatjosa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40964FC-1E86-4CE7-86E9-FFB131E1D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4316" y="5024728"/>
            <a:ext cx="426557" cy="426557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1F8F452-14E7-4AF6-84DF-654E23F204B3}"/>
              </a:ext>
            </a:extLst>
          </p:cNvPr>
          <p:cNvSpPr txBox="1">
            <a:spLocks/>
          </p:cNvSpPr>
          <p:nvPr/>
        </p:nvSpPr>
        <p:spPr>
          <a:xfrm>
            <a:off x="2735282" y="5091569"/>
            <a:ext cx="6759710" cy="5006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 </a:t>
            </a:r>
            <a:r>
              <a:rPr lang="ca-ES" sz="1350" b="1" dirty="0"/>
              <a:t>memòria</a:t>
            </a:r>
            <a:r>
              <a:rPr lang="ca-ES" sz="1350" dirty="0"/>
              <a:t> on la persona representant legal de l’empresa beneficiària justifiqui la selecció</a:t>
            </a:r>
          </a:p>
        </p:txBody>
      </p:sp>
      <p:pic>
        <p:nvPicPr>
          <p:cNvPr id="25" name="Graphic 62">
            <a:extLst>
              <a:ext uri="{FF2B5EF4-FFF2-40B4-BE49-F238E27FC236}">
                <a16:creationId xmlns:a16="http://schemas.microsoft.com/office/drawing/2014/main" id="{F302E05C-AF97-448B-B5D8-7E9A9A17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07307" y="4941144"/>
            <a:ext cx="383997" cy="383997"/>
          </a:xfrm>
          <a:prstGeom prst="rect">
            <a:avLst/>
          </a:prstGeom>
        </p:spPr>
      </p:pic>
      <p:pic>
        <p:nvPicPr>
          <p:cNvPr id="41" name="Graphic 79">
            <a:hlinkClick r:id="rId15" action="ppaction://hlinksldjump"/>
            <a:extLst>
              <a:ext uri="{FF2B5EF4-FFF2-40B4-BE49-F238E27FC236}">
                <a16:creationId xmlns:a16="http://schemas.microsoft.com/office/drawing/2014/main" id="{10F90789-C83B-4524-8B91-BEFFF7698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5641445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F0D661D4-D074-46ED-8850-63C54DFF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213587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31DAA9C6-A03C-4C77-B501-8819209F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75D8B9E-8838-4792-9674-13359A80E26E}"/>
              </a:ext>
            </a:extLst>
          </p:cNvPr>
          <p:cNvSpPr txBox="1">
            <a:spLocks/>
          </p:cNvSpPr>
          <p:nvPr/>
        </p:nvSpPr>
        <p:spPr>
          <a:xfrm>
            <a:off x="8828287" y="1277386"/>
            <a:ext cx="3229735" cy="4471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les bases reguladores 13.5, 13.8 i 13.9</a:t>
            </a:r>
          </a:p>
        </p:txBody>
      </p:sp>
      <p:grpSp>
        <p:nvGrpSpPr>
          <p:cNvPr id="46" name="Group 5" descr="Enllaç cap a les bases reguladores">
            <a:extLst>
              <a:ext uri="{FF2B5EF4-FFF2-40B4-BE49-F238E27FC236}">
                <a16:creationId xmlns:a16="http://schemas.microsoft.com/office/drawing/2014/main" id="{8A13E75D-A2DD-45B6-8872-5BC76905FA4B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8C153DD-CB80-4F19-B607-0EDA3BB49DF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48" name="Graphic 7" descr="Link">
              <a:hlinkClick r:id="rId2"/>
              <a:extLst>
                <a:ext uri="{FF2B5EF4-FFF2-40B4-BE49-F238E27FC236}">
                  <a16:creationId xmlns:a16="http://schemas.microsoft.com/office/drawing/2014/main" id="{2B68FE33-B42E-4A73-A4F0-79C519297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61" y="1754931"/>
            <a:ext cx="8373299" cy="595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La justificació ha d’incloure la següent documentació pel que fa als </a:t>
            </a:r>
            <a:r>
              <a:rPr lang="ca-ES" sz="1500" b="1" dirty="0"/>
              <a:t>comprovants de pagament</a:t>
            </a:r>
            <a:r>
              <a:rPr lang="ca-ES" sz="1500" dirty="0"/>
              <a:t>:</a:t>
            </a:r>
          </a:p>
        </p:txBody>
      </p:sp>
      <p:pic>
        <p:nvPicPr>
          <p:cNvPr id="42" name="Graphic 5">
            <a:extLst>
              <a:ext uri="{FF2B5EF4-FFF2-40B4-BE49-F238E27FC236}">
                <a16:creationId xmlns:a16="http://schemas.microsoft.com/office/drawing/2014/main" id="{C99C4FC7-8987-4E25-B8CC-02CD6E997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807" y="2448502"/>
            <a:ext cx="1247711" cy="1247711"/>
          </a:xfrm>
          <a:prstGeom prst="rect">
            <a:avLst/>
          </a:prstGeom>
        </p:spPr>
      </p:pic>
      <p:sp>
        <p:nvSpPr>
          <p:cNvPr id="44" name="TextBox 7">
            <a:extLst>
              <a:ext uri="{FF2B5EF4-FFF2-40B4-BE49-F238E27FC236}">
                <a16:creationId xmlns:a16="http://schemas.microsoft.com/office/drawing/2014/main" id="{9329840C-4909-44E9-835C-CC4C1D622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0309" y="3747821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Comprovants de pagament</a:t>
            </a:r>
          </a:p>
        </p:txBody>
      </p:sp>
      <p:cxnSp>
        <p:nvCxnSpPr>
          <p:cNvPr id="43" name="Straight Connector 6">
            <a:extLst>
              <a:ext uri="{FF2B5EF4-FFF2-40B4-BE49-F238E27FC236}">
                <a16:creationId xmlns:a16="http://schemas.microsoft.com/office/drawing/2014/main" id="{BEFE71C9-6B7D-4C09-A8CF-45F6BD98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0848" y="2334896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8479" y="2281981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34016" y="2311966"/>
            <a:ext cx="9022023" cy="7618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b="1" dirty="0"/>
              <a:t>Comprovant de pagament bancari </a:t>
            </a:r>
            <a:r>
              <a:rPr lang="ca-ES" sz="1500" dirty="0"/>
              <a:t>(extracte del compte bancari, rebut bancari, justificant de la transferència o certificat bancari)</a:t>
            </a:r>
            <a:endParaRPr lang="ca-ES" sz="1500" b="1" dirty="0"/>
          </a:p>
        </p:txBody>
      </p:sp>
      <p:pic>
        <p:nvPicPr>
          <p:cNvPr id="5" name="Graphic 4" descr="Atenció!">
            <a:extLst>
              <a:ext uri="{FF2B5EF4-FFF2-40B4-BE49-F238E27FC236}">
                <a16:creationId xmlns:a16="http://schemas.microsoft.com/office/drawing/2014/main" id="{78E48957-C34A-49FC-A735-E1557D0DBD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34016" y="2931675"/>
            <a:ext cx="344283" cy="344283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78319C-97B3-482B-9F0F-DC51FC5D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84560" y="3531537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63644-D005-4334-9684-767EC5E3C437}"/>
              </a:ext>
            </a:extLst>
          </p:cNvPr>
          <p:cNvSpPr txBox="1"/>
          <p:nvPr/>
        </p:nvSpPr>
        <p:spPr>
          <a:xfrm>
            <a:off x="3113791" y="2942203"/>
            <a:ext cx="7337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Com a màxim 2 mesos després de la data màxima establerta pels documents justificatius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9BE1C-6260-4E1D-B803-7830433C97E4}"/>
              </a:ext>
            </a:extLst>
          </p:cNvPr>
          <p:cNvSpPr txBox="1"/>
          <p:nvPr/>
        </p:nvSpPr>
        <p:spPr>
          <a:xfrm>
            <a:off x="3283678" y="3463031"/>
            <a:ext cx="4023252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dirty="0"/>
              <a:t>Han d’indicar:</a:t>
            </a:r>
          </a:p>
          <a:p>
            <a:endParaRPr lang="ca-ES" sz="13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/>
              <a:t>Identificació de la entitat beneficiària (NIF i denominació social)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/>
              <a:t>Concepte i referència al número de factura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/>
              <a:t>Si el document no fa referència a les factures, acompanyar de documentació complementària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/>
              <a:t>Si un pagament engloba a diverses factures aportar una relació de les factures amb els imports</a:t>
            </a:r>
          </a:p>
        </p:txBody>
      </p:sp>
      <p:grpSp>
        <p:nvGrpSpPr>
          <p:cNvPr id="27" name="Group 52">
            <a:extLst>
              <a:ext uri="{FF2B5EF4-FFF2-40B4-BE49-F238E27FC236}">
                <a16:creationId xmlns:a16="http://schemas.microsoft.com/office/drawing/2014/main" id="{EEAA9695-E2B7-4238-85AE-EB0E6D6E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54127" y="5424679"/>
            <a:ext cx="540130" cy="560221"/>
            <a:chOff x="-94408" y="2761858"/>
            <a:chExt cx="1488797" cy="1488797"/>
          </a:xfrm>
        </p:grpSpPr>
        <p:sp>
          <p:nvSpPr>
            <p:cNvPr id="28" name="Rectangle: Rounded Corners 53">
              <a:extLst>
                <a:ext uri="{FF2B5EF4-FFF2-40B4-BE49-F238E27FC236}">
                  <a16:creationId xmlns:a16="http://schemas.microsoft.com/office/drawing/2014/main" id="{24188963-C189-4A6F-8968-13FC45AE98CF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54" descr="Clipboard Mixed with solid fill">
              <a:extLst>
                <a:ext uri="{FF2B5EF4-FFF2-40B4-BE49-F238E27FC236}">
                  <a16:creationId xmlns:a16="http://schemas.microsoft.com/office/drawing/2014/main" id="{CB228A81-5E6B-4CF3-9A9D-A9E8B9A5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A7E7CFF-E13B-417D-90B8-6BD7A8D0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85677" y="3528907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D833364-05F2-4C58-B6E2-0D0ABB41E6D8}"/>
              </a:ext>
            </a:extLst>
          </p:cNvPr>
          <p:cNvSpPr txBox="1">
            <a:spLocks/>
          </p:cNvSpPr>
          <p:nvPr/>
        </p:nvSpPr>
        <p:spPr>
          <a:xfrm>
            <a:off x="7867188" y="3460508"/>
            <a:ext cx="4003655" cy="12476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Si el pagament es realitza en una moneda diferent a l’euro: </a:t>
            </a:r>
          </a:p>
          <a:p>
            <a:pPr algn="just"/>
            <a:r>
              <a:rPr lang="ca-ES" sz="1350" dirty="0"/>
              <a:t>Document bancari en el que consti el tipus de canvi aplicat a la data de la factura</a:t>
            </a:r>
          </a:p>
        </p:txBody>
      </p:sp>
      <p:pic>
        <p:nvPicPr>
          <p:cNvPr id="30" name="Graphic 32">
            <a:extLst>
              <a:ext uri="{FF2B5EF4-FFF2-40B4-BE49-F238E27FC236}">
                <a16:creationId xmlns:a16="http://schemas.microsoft.com/office/drawing/2014/main" id="{87E1354B-5111-4AAE-996B-76A0B68C5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27330" y="4680560"/>
            <a:ext cx="247288" cy="247288"/>
          </a:xfrm>
          <a:prstGeom prst="rect">
            <a:avLst/>
          </a:prstGeom>
        </p:spPr>
      </p:pic>
      <p:pic>
        <p:nvPicPr>
          <p:cNvPr id="31" name="Graphic 13">
            <a:extLst>
              <a:ext uri="{FF2B5EF4-FFF2-40B4-BE49-F238E27FC236}">
                <a16:creationId xmlns:a16="http://schemas.microsoft.com/office/drawing/2014/main" id="{8292EE1A-F1A4-4945-9B1A-43E0FFE2F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27203" y="4671652"/>
            <a:ext cx="247288" cy="247288"/>
          </a:xfrm>
          <a:prstGeom prst="rect">
            <a:avLst/>
          </a:prstGeom>
        </p:spPr>
      </p:pic>
      <p:pic>
        <p:nvPicPr>
          <p:cNvPr id="32" name="Graphic 24">
            <a:extLst>
              <a:ext uri="{FF2B5EF4-FFF2-40B4-BE49-F238E27FC236}">
                <a16:creationId xmlns:a16="http://schemas.microsoft.com/office/drawing/2014/main" id="{8A58932A-641C-46D5-A866-C5F7997D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727265" y="4669800"/>
            <a:ext cx="259895" cy="259895"/>
          </a:xfrm>
          <a:prstGeom prst="rect">
            <a:avLst/>
          </a:prstGeom>
        </p:spPr>
      </p:pic>
      <p:pic>
        <p:nvPicPr>
          <p:cNvPr id="33" name="Graphic 20">
            <a:extLst>
              <a:ext uri="{FF2B5EF4-FFF2-40B4-BE49-F238E27FC236}">
                <a16:creationId xmlns:a16="http://schemas.microsoft.com/office/drawing/2014/main" id="{264CD740-781F-497C-9C75-2C213D759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948760" y="4669802"/>
            <a:ext cx="247288" cy="247288"/>
          </a:xfrm>
          <a:prstGeom prst="rect">
            <a:avLst/>
          </a:prstGeom>
        </p:spPr>
      </p:pic>
      <p:pic>
        <p:nvPicPr>
          <p:cNvPr id="34" name="Graphic 39">
            <a:extLst>
              <a:ext uri="{FF2B5EF4-FFF2-40B4-BE49-F238E27FC236}">
                <a16:creationId xmlns:a16="http://schemas.microsoft.com/office/drawing/2014/main" id="{05034848-8726-4497-9BAD-8CADD788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194978" y="4669802"/>
            <a:ext cx="237607" cy="237607"/>
          </a:xfrm>
          <a:prstGeom prst="rect">
            <a:avLst/>
          </a:prstGeom>
        </p:spPr>
      </p:pic>
      <p:sp>
        <p:nvSpPr>
          <p:cNvPr id="35" name="Arrow: Right 40">
            <a:extLst>
              <a:ext uri="{FF2B5EF4-FFF2-40B4-BE49-F238E27FC236}">
                <a16:creationId xmlns:a16="http://schemas.microsoft.com/office/drawing/2014/main" id="{C89C8D9A-50AF-4D1F-AF64-D87C14904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53811" y="4708135"/>
            <a:ext cx="236298" cy="15706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6" name="Graphic 22">
            <a:extLst>
              <a:ext uri="{FF2B5EF4-FFF2-40B4-BE49-F238E27FC236}">
                <a16:creationId xmlns:a16="http://schemas.microsoft.com/office/drawing/2014/main" id="{F892394E-B81B-4736-B642-19B1D185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724330" y="4633516"/>
            <a:ext cx="283574" cy="283574"/>
          </a:xfrm>
          <a:prstGeom prst="rect">
            <a:avLst/>
          </a:prstGeom>
        </p:spPr>
      </p:pic>
      <p:pic>
        <p:nvPicPr>
          <p:cNvPr id="49" name="Graphic 79">
            <a:hlinkClick r:id="rId25" action="ppaction://hlinksldjump"/>
            <a:extLst>
              <a:ext uri="{FF2B5EF4-FFF2-40B4-BE49-F238E27FC236}">
                <a16:creationId xmlns:a16="http://schemas.microsoft.com/office/drawing/2014/main" id="{DB456565-B915-4C0F-AA2C-5B5A73D5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5632856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781510F9-830C-4B74-94B7-2FEE23252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2866095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AC402888-511D-4D0E-8DA4-E395D186A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75D8B9E-8838-4792-9674-13359A80E26E}"/>
              </a:ext>
            </a:extLst>
          </p:cNvPr>
          <p:cNvSpPr txBox="1">
            <a:spLocks/>
          </p:cNvSpPr>
          <p:nvPr/>
        </p:nvSpPr>
        <p:spPr>
          <a:xfrm>
            <a:off x="8828287" y="1277385"/>
            <a:ext cx="3048865" cy="4561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la base reguladora 13.5, 13.8 i 13.9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F54749EB-E895-4882-9225-64721A523E74}"/>
              </a:ext>
            </a:extLst>
          </p:cNvPr>
          <p:cNvGrpSpPr>
            <a:grpSpLocks noChangeAspect="1"/>
          </p:cNvGrpSpPr>
          <p:nvPr/>
        </p:nvGrpSpPr>
        <p:grpSpPr>
          <a:xfrm>
            <a:off x="8450066" y="1262336"/>
            <a:ext cx="378105" cy="378105"/>
            <a:chOff x="9381248" y="3637015"/>
            <a:chExt cx="684000" cy="684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3CCA01A-D9C7-458E-BA31-3F624B24D1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5" name="Graphic 7" descr="Link">
              <a:hlinkClick r:id="rId2"/>
              <a:extLst>
                <a:ext uri="{FF2B5EF4-FFF2-40B4-BE49-F238E27FC236}">
                  <a16:creationId xmlns:a16="http://schemas.microsoft.com/office/drawing/2014/main" id="{22A12D0F-AE17-478C-918F-838AC7C8F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25" name="Graphic 5">
            <a:extLst>
              <a:ext uri="{FF2B5EF4-FFF2-40B4-BE49-F238E27FC236}">
                <a16:creationId xmlns:a16="http://schemas.microsoft.com/office/drawing/2014/main" id="{D50E6998-B2FA-4936-8E50-BEBA7B726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807" y="2448502"/>
            <a:ext cx="1247711" cy="1247711"/>
          </a:xfrm>
          <a:prstGeom prst="rect">
            <a:avLst/>
          </a:prstGeom>
        </p:spPr>
      </p:pic>
      <p:sp>
        <p:nvSpPr>
          <p:cNvPr id="38" name="TextBox 7">
            <a:extLst>
              <a:ext uri="{FF2B5EF4-FFF2-40B4-BE49-F238E27FC236}">
                <a16:creationId xmlns:a16="http://schemas.microsoft.com/office/drawing/2014/main" id="{0AF196EA-F4AF-44C2-BE6D-07A10FCEE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0309" y="3747821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Comprovants de pagament</a:t>
            </a:r>
          </a:p>
        </p:txBody>
      </p:sp>
      <p:cxnSp>
        <p:nvCxnSpPr>
          <p:cNvPr id="33" name="Straight Connector 6">
            <a:extLst>
              <a:ext uri="{FF2B5EF4-FFF2-40B4-BE49-F238E27FC236}">
                <a16:creationId xmlns:a16="http://schemas.microsoft.com/office/drawing/2014/main" id="{4B0C2EF3-483E-4AB0-9A14-2191FE05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0848" y="2334896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46697" y="1951035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21247" y="1972364"/>
            <a:ext cx="6217565" cy="609801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b="1" dirty="0"/>
              <a:t>Comprovant de pagament bancari</a:t>
            </a:r>
          </a:p>
          <a:p>
            <a:pPr marL="0" indent="0">
              <a:buNone/>
            </a:pPr>
            <a:r>
              <a:rPr lang="ca-ES" sz="1500" u="sng" dirty="0"/>
              <a:t>Casuística</a:t>
            </a:r>
            <a:r>
              <a:rPr lang="ca-ES" sz="1500" dirty="0"/>
              <a:t>: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78319C-97B3-482B-9F0F-DC51FC5D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0473" y="2905099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9BE1C-6260-4E1D-B803-7830433C97E4}"/>
              </a:ext>
            </a:extLst>
          </p:cNvPr>
          <p:cNvSpPr txBox="1"/>
          <p:nvPr/>
        </p:nvSpPr>
        <p:spPr>
          <a:xfrm>
            <a:off x="3181883" y="2843711"/>
            <a:ext cx="34055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Transferència bancària</a:t>
            </a:r>
          </a:p>
          <a:p>
            <a:r>
              <a:rPr lang="ca-ES" sz="1350" dirty="0"/>
              <a:t>Resguard de la transferència on es pugui identificar: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Ordenant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Destinatari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Concepte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Import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Data</a:t>
            </a:r>
          </a:p>
        </p:txBody>
      </p:sp>
      <p:pic>
        <p:nvPicPr>
          <p:cNvPr id="13" name="Gràfic 12">
            <a:extLst>
              <a:ext uri="{FF2B5EF4-FFF2-40B4-BE49-F238E27FC236}">
                <a16:creationId xmlns:a16="http://schemas.microsoft.com/office/drawing/2014/main" id="{F72E8550-E9B7-4FA8-B387-D781E638F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96994" y="2629592"/>
            <a:ext cx="549191" cy="549191"/>
          </a:xfrm>
          <a:prstGeom prst="rect">
            <a:avLst/>
          </a:prstGeom>
        </p:spPr>
      </p:pic>
      <p:sp>
        <p:nvSpPr>
          <p:cNvPr id="31" name="Arrow: Right 11">
            <a:extLst>
              <a:ext uri="{FF2B5EF4-FFF2-40B4-BE49-F238E27FC236}">
                <a16:creationId xmlns:a16="http://schemas.microsoft.com/office/drawing/2014/main" id="{36681038-C474-4B5E-8459-C09668CFA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8348" y="4859583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59C8B4F5-F989-421D-B964-7EA847C1DF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181883" y="4763818"/>
            <a:ext cx="331671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Xec nominatiu o pagaré</a:t>
            </a:r>
          </a:p>
          <a:p>
            <a:r>
              <a:rPr lang="ca-ES" sz="1350" dirty="0"/>
              <a:t>Còpia del document i còpia extracte bancari</a:t>
            </a:r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F16C3FF9-AE4D-4D67-91EF-A862623D1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73835" y="4554556"/>
            <a:ext cx="610053" cy="610053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1A7E7CFF-E13B-417D-90B8-6BD7A8D0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40291" y="2906128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9E4E265A-4131-4EBF-86CF-25DB8CECC9B1}"/>
              </a:ext>
            </a:extLst>
          </p:cNvPr>
          <p:cNvSpPr txBox="1"/>
          <p:nvPr/>
        </p:nvSpPr>
        <p:spPr>
          <a:xfrm>
            <a:off x="7238137" y="2820510"/>
            <a:ext cx="452139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Remesa</a:t>
            </a:r>
          </a:p>
          <a:p>
            <a:r>
              <a:rPr lang="ca-ES" sz="1350" dirty="0"/>
              <a:t>Desglossament mitjançant: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Certificat bancari signat i segellat per l’entitat financera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Personal: Nom, nòmina, import i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Rebut de liquidació: Codi cotització, data i import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Factura: Proveïdor, número, import i data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Llistat de les transferències amb apunt bancari amb el total de la remesa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Personal: Noms, imports individuals, data i suma total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Rebut de liquidació: Data i import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Factura: Proveïdor, import i data </a:t>
            </a:r>
          </a:p>
        </p:txBody>
      </p:sp>
      <p:grpSp>
        <p:nvGrpSpPr>
          <p:cNvPr id="27" name="Group 52">
            <a:extLst>
              <a:ext uri="{FF2B5EF4-FFF2-40B4-BE49-F238E27FC236}">
                <a16:creationId xmlns:a16="http://schemas.microsoft.com/office/drawing/2014/main" id="{EEAA9695-E2B7-4238-85AE-EB0E6D6E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29898" y="2512136"/>
            <a:ext cx="540130" cy="560221"/>
            <a:chOff x="-94408" y="2761858"/>
            <a:chExt cx="1488797" cy="1488797"/>
          </a:xfrm>
        </p:grpSpPr>
        <p:sp>
          <p:nvSpPr>
            <p:cNvPr id="28" name="Rectangle: Rounded Corners 53">
              <a:extLst>
                <a:ext uri="{FF2B5EF4-FFF2-40B4-BE49-F238E27FC236}">
                  <a16:creationId xmlns:a16="http://schemas.microsoft.com/office/drawing/2014/main" id="{24188963-C189-4A6F-8968-13FC45AE98CF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54" descr="Clipboard Mixed with solid fill">
              <a:extLst>
                <a:ext uri="{FF2B5EF4-FFF2-40B4-BE49-F238E27FC236}">
                  <a16:creationId xmlns:a16="http://schemas.microsoft.com/office/drawing/2014/main" id="{CB228A81-5E6B-4CF3-9A9D-A9E8B9A5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49" name="Graphic 79">
            <a:hlinkClick r:id="rId15" action="ppaction://hlinksldjump"/>
            <a:extLst>
              <a:ext uri="{FF2B5EF4-FFF2-40B4-BE49-F238E27FC236}">
                <a16:creationId xmlns:a16="http://schemas.microsoft.com/office/drawing/2014/main" id="{DB456565-B915-4C0F-AA2C-5B5A73D5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0578" y="5613574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96541D2E-A35C-4AED-BD58-A7344C34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275512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D13695A5-5536-407E-83AA-792717B0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8706566" y="1289839"/>
            <a:ext cx="3080150" cy="4715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a 13.6</a:t>
            </a:r>
          </a:p>
        </p:txBody>
      </p:sp>
      <p:grpSp>
        <p:nvGrpSpPr>
          <p:cNvPr id="59" name="Group 5" descr="Enllaç cap a les bases reguladores">
            <a:extLst>
              <a:ext uri="{FF2B5EF4-FFF2-40B4-BE49-F238E27FC236}">
                <a16:creationId xmlns:a16="http://schemas.microsoft.com/office/drawing/2014/main" id="{29C38996-AA26-4B17-A42C-911AE17E4E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2C13C12-D168-4F76-8BFF-229187E6158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8" name="Graphic 7" descr="Link">
              <a:hlinkClick r:id="rId2"/>
              <a:extLst>
                <a:ext uri="{FF2B5EF4-FFF2-40B4-BE49-F238E27FC236}">
                  <a16:creationId xmlns:a16="http://schemas.microsoft.com/office/drawing/2014/main" id="{2748F286-745B-4798-B749-1BD6BBF8A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593061" y="1647469"/>
            <a:ext cx="202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Despeses de gestió i direcció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7794" y="1761399"/>
            <a:ext cx="3531683" cy="3735407"/>
          </a:xfrm>
          <a:prstGeom prst="rect">
            <a:avLst/>
          </a:prstGeom>
        </p:spPr>
      </p:pic>
      <p:pic>
        <p:nvPicPr>
          <p:cNvPr id="35" name="Gràfic 34" descr="Xarxa">
            <a:extLst>
              <a:ext uri="{FF2B5EF4-FFF2-40B4-BE49-F238E27FC236}">
                <a16:creationId xmlns:a16="http://schemas.microsoft.com/office/drawing/2014/main" id="{CAE045A1-BCE3-410D-B548-206BA55434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871" y="3112841"/>
            <a:ext cx="739287" cy="739287"/>
          </a:xfrm>
          <a:prstGeom prst="rect">
            <a:avLst/>
          </a:prstGeom>
        </p:spPr>
      </p:pic>
      <p:pic>
        <p:nvPicPr>
          <p:cNvPr id="33" name="Gràfic 32">
            <a:extLst>
              <a:ext uri="{FF2B5EF4-FFF2-40B4-BE49-F238E27FC236}">
                <a16:creationId xmlns:a16="http://schemas.microsoft.com/office/drawing/2014/main" id="{DF11A31E-D202-4E1F-8DE3-6400858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17649" y="3053111"/>
            <a:ext cx="914400" cy="914400"/>
          </a:xfrm>
          <a:prstGeom prst="rect">
            <a:avLst/>
          </a:prstGeom>
        </p:spPr>
      </p:pic>
      <p:pic>
        <p:nvPicPr>
          <p:cNvPr id="127" name="Graphic 4" descr="Atenció!">
            <a:extLst>
              <a:ext uri="{FF2B5EF4-FFF2-40B4-BE49-F238E27FC236}">
                <a16:creationId xmlns:a16="http://schemas.microsoft.com/office/drawing/2014/main" id="{970C2607-C1B1-4B76-8DA2-19240FE106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5063" y="3933150"/>
            <a:ext cx="344283" cy="344283"/>
          </a:xfrm>
          <a:prstGeom prst="rect">
            <a:avLst/>
          </a:prstGeom>
        </p:spPr>
      </p:pic>
      <p:sp>
        <p:nvSpPr>
          <p:cNvPr id="126" name="TextBox 2">
            <a:extLst>
              <a:ext uri="{FF2B5EF4-FFF2-40B4-BE49-F238E27FC236}">
                <a16:creationId xmlns:a16="http://schemas.microsoft.com/office/drawing/2014/main" id="{D483B298-9F3E-4922-B2C7-589C6DD802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5216" y="4413769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13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6170" y="2315808"/>
            <a:ext cx="0" cy="27167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34CB4424-8BB4-4300-B3BC-EDBB4B904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03178" y="2162616"/>
            <a:ext cx="426557" cy="42655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C4F6C-162A-43F2-8178-D2F295211F71}"/>
              </a:ext>
            </a:extLst>
          </p:cNvPr>
          <p:cNvSpPr txBox="1">
            <a:spLocks/>
          </p:cNvSpPr>
          <p:nvPr/>
        </p:nvSpPr>
        <p:spPr>
          <a:xfrm>
            <a:off x="3560292" y="2190804"/>
            <a:ext cx="6217565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Nòmines</a:t>
            </a:r>
            <a:endParaRPr lang="ca-ES" sz="1350" dirty="0"/>
          </a:p>
        </p:txBody>
      </p:sp>
      <p:pic>
        <p:nvPicPr>
          <p:cNvPr id="5" name="Gràfic 4">
            <a:extLst>
              <a:ext uri="{FF2B5EF4-FFF2-40B4-BE49-F238E27FC236}">
                <a16:creationId xmlns:a16="http://schemas.microsoft.com/office/drawing/2014/main" id="{3114D675-BCBF-453B-8F04-1C71A4A9D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68840" y="2095216"/>
            <a:ext cx="382111" cy="382111"/>
          </a:xfrm>
          <a:prstGeom prst="rect">
            <a:avLst/>
          </a:prstGeom>
        </p:spPr>
      </p:pic>
      <p:pic>
        <p:nvPicPr>
          <p:cNvPr id="60" name="Graphic 4" descr="Atenció!">
            <a:extLst>
              <a:ext uri="{FF2B5EF4-FFF2-40B4-BE49-F238E27FC236}">
                <a16:creationId xmlns:a16="http://schemas.microsoft.com/office/drawing/2014/main" id="{39AA35EF-8AFF-481D-89A1-02D0504942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78716" y="2646107"/>
            <a:ext cx="344283" cy="344283"/>
          </a:xfrm>
          <a:prstGeom prst="rect">
            <a:avLst/>
          </a:prstGeom>
        </p:spPr>
      </p:pic>
      <p:sp>
        <p:nvSpPr>
          <p:cNvPr id="58" name="TextBox 2">
            <a:extLst>
              <a:ext uri="{FF2B5EF4-FFF2-40B4-BE49-F238E27FC236}">
                <a16:creationId xmlns:a16="http://schemas.microsoft.com/office/drawing/2014/main" id="{B895D779-202A-4307-8A77-1327EFE964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952010" y="2692475"/>
            <a:ext cx="6010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50" dirty="0">
                <a:solidFill>
                  <a:srgbClr val="FF0000"/>
                </a:solidFill>
              </a:rPr>
              <a:t>De tot l’any, encara que el projecte només s’executi uns mesos dins d’un any</a:t>
            </a:r>
          </a:p>
        </p:txBody>
      </p:sp>
      <p:pic>
        <p:nvPicPr>
          <p:cNvPr id="51" name="Graphic 26">
            <a:extLst>
              <a:ext uri="{FF2B5EF4-FFF2-40B4-BE49-F238E27FC236}">
                <a16:creationId xmlns:a16="http://schemas.microsoft.com/office/drawing/2014/main" id="{93002C0B-F838-4DD4-9025-D61A54EDF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15699" y="3269205"/>
            <a:ext cx="426557" cy="426557"/>
          </a:xfrm>
          <a:prstGeom prst="rect">
            <a:avLst/>
          </a:prstGeom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9A84FAD-85E6-4627-8560-C4C5EECFD67D}"/>
              </a:ext>
            </a:extLst>
          </p:cNvPr>
          <p:cNvSpPr txBox="1">
            <a:spLocks/>
          </p:cNvSpPr>
          <p:nvPr/>
        </p:nvSpPr>
        <p:spPr>
          <a:xfrm>
            <a:off x="3629735" y="3307670"/>
            <a:ext cx="7366361" cy="6869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Rebut de Liquidació de Cotitzacions </a:t>
            </a:r>
            <a:r>
              <a:rPr lang="ca-ES" sz="1350" dirty="0"/>
              <a:t>(RLC) i </a:t>
            </a:r>
            <a:r>
              <a:rPr lang="ca-ES" sz="1350" b="1" dirty="0"/>
              <a:t>Relació Nominal de Treballadors </a:t>
            </a:r>
            <a:r>
              <a:rPr lang="ca-ES" sz="1350" dirty="0"/>
              <a:t>(RNT)</a:t>
            </a:r>
            <a:r>
              <a:rPr lang="ca-ES" sz="1350" b="1" dirty="0"/>
              <a:t> </a:t>
            </a:r>
            <a:r>
              <a:rPr lang="ca-ES" sz="1350" dirty="0"/>
              <a:t>validats per la Seguretat Social corresponent a les nòmines presentades</a:t>
            </a:r>
          </a:p>
        </p:txBody>
      </p:sp>
      <p:grpSp>
        <p:nvGrpSpPr>
          <p:cNvPr id="77" name="Group 52">
            <a:extLst>
              <a:ext uri="{FF2B5EF4-FFF2-40B4-BE49-F238E27FC236}">
                <a16:creationId xmlns:a16="http://schemas.microsoft.com/office/drawing/2014/main" id="{348C291A-89A8-4507-AB77-2082BA2B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67170" y="3556808"/>
            <a:ext cx="410055" cy="429057"/>
            <a:chOff x="-94408" y="2761858"/>
            <a:chExt cx="1488797" cy="1488797"/>
          </a:xfrm>
        </p:grpSpPr>
        <p:sp>
          <p:nvSpPr>
            <p:cNvPr id="78" name="Rectangle: Rounded Corners 53">
              <a:extLst>
                <a:ext uri="{FF2B5EF4-FFF2-40B4-BE49-F238E27FC236}">
                  <a16:creationId xmlns:a16="http://schemas.microsoft.com/office/drawing/2014/main" id="{A3716D02-62AB-4A88-A310-F866140D9A17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79" name="Graphic 54" descr="Clipboard Mixed with solid fill">
              <a:extLst>
                <a:ext uri="{FF2B5EF4-FFF2-40B4-BE49-F238E27FC236}">
                  <a16:creationId xmlns:a16="http://schemas.microsoft.com/office/drawing/2014/main" id="{3D0A44EF-17C0-4F19-844D-FC546AEED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105" name="Graphic 4" descr="Atenció!">
            <a:extLst>
              <a:ext uri="{FF2B5EF4-FFF2-40B4-BE49-F238E27FC236}">
                <a16:creationId xmlns:a16="http://schemas.microsoft.com/office/drawing/2014/main" id="{5CD011A2-EC25-4088-8D0E-C29E37005F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88830" y="4011406"/>
            <a:ext cx="344283" cy="344283"/>
          </a:xfrm>
          <a:prstGeom prst="rect">
            <a:avLst/>
          </a:prstGeom>
        </p:spPr>
      </p:pic>
      <p:sp>
        <p:nvSpPr>
          <p:cNvPr id="104" name="TextBox 2">
            <a:extLst>
              <a:ext uri="{FF2B5EF4-FFF2-40B4-BE49-F238E27FC236}">
                <a16:creationId xmlns:a16="http://schemas.microsoft.com/office/drawing/2014/main" id="{49184606-E996-48F2-804F-FA14E6B653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952010" y="3917042"/>
            <a:ext cx="69387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50" dirty="0">
                <a:solidFill>
                  <a:srgbClr val="FF0000"/>
                </a:solidFill>
              </a:rPr>
              <a:t>El RLC haurà d’estar segellat o mecanitzat pel banc o acompanyat del justificant d’ingrés bancari</a:t>
            </a:r>
          </a:p>
          <a:p>
            <a:pPr algn="just"/>
            <a:r>
              <a:rPr lang="ca-ES" sz="1350" dirty="0">
                <a:solidFill>
                  <a:srgbClr val="FF0000"/>
                </a:solidFill>
              </a:rPr>
              <a:t>La RNT de tot l’any, encara que el projecte només s’executi uns mesos dins d’un any</a:t>
            </a:r>
          </a:p>
        </p:txBody>
      </p:sp>
      <p:pic>
        <p:nvPicPr>
          <p:cNvPr id="132" name="Graphic 15">
            <a:extLst>
              <a:ext uri="{FF2B5EF4-FFF2-40B4-BE49-F238E27FC236}">
                <a16:creationId xmlns:a16="http://schemas.microsoft.com/office/drawing/2014/main" id="{A2E133B9-6038-481E-9185-B01A9FB6E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51383" y="4644008"/>
            <a:ext cx="426557" cy="426557"/>
          </a:xfrm>
          <a:prstGeom prst="rect">
            <a:avLst/>
          </a:prstGeom>
        </p:spPr>
      </p:pic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FF38B210-C9F9-40E1-96FA-47EBC89C7098}"/>
              </a:ext>
            </a:extLst>
          </p:cNvPr>
          <p:cNvSpPr txBox="1">
            <a:spLocks/>
          </p:cNvSpPr>
          <p:nvPr/>
        </p:nvSpPr>
        <p:spPr>
          <a:xfrm>
            <a:off x="3627341" y="4687703"/>
            <a:ext cx="6143406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Comprovants</a:t>
            </a:r>
            <a:r>
              <a:rPr lang="ca-ES" sz="1350" dirty="0"/>
              <a:t> de pagament bancari. </a:t>
            </a:r>
            <a:r>
              <a:rPr lang="ca-ES" sz="1350" dirty="0">
                <a:hlinkClick r:id="rId20" action="ppaction://hlinksldjump"/>
              </a:rPr>
              <a:t>Veure secció específica</a:t>
            </a:r>
            <a:endParaRPr lang="ca-ES" sz="1350" b="1" dirty="0"/>
          </a:p>
        </p:txBody>
      </p:sp>
      <p:grpSp>
        <p:nvGrpSpPr>
          <p:cNvPr id="134" name="Group 52">
            <a:extLst>
              <a:ext uri="{FF2B5EF4-FFF2-40B4-BE49-F238E27FC236}">
                <a16:creationId xmlns:a16="http://schemas.microsoft.com/office/drawing/2014/main" id="{26D0D893-9E42-47B7-A83E-66BE9420A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5858" y="4538156"/>
            <a:ext cx="410055" cy="429057"/>
            <a:chOff x="-94408" y="2761858"/>
            <a:chExt cx="1488797" cy="1488797"/>
          </a:xfrm>
        </p:grpSpPr>
        <p:sp>
          <p:nvSpPr>
            <p:cNvPr id="135" name="Rectangle: Rounded Corners 53">
              <a:extLst>
                <a:ext uri="{FF2B5EF4-FFF2-40B4-BE49-F238E27FC236}">
                  <a16:creationId xmlns:a16="http://schemas.microsoft.com/office/drawing/2014/main" id="{2EF26163-2E01-4991-B543-0CE529E6E3BB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36" name="Graphic 54" descr="Clipboard Mixed with solid fill">
              <a:extLst>
                <a:ext uri="{FF2B5EF4-FFF2-40B4-BE49-F238E27FC236}">
                  <a16:creationId xmlns:a16="http://schemas.microsoft.com/office/drawing/2014/main" id="{659E9CF6-AE9D-495D-8FDF-451E14A0B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97" name="Graphic 79">
            <a:hlinkClick r:id="rId23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0" y="56171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3171ACBA-9252-40BF-8844-279E7F1F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330682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1F14F05-A7DD-4C57-BA70-0FA9DF3269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292" y="490508"/>
            <a:ext cx="6677416" cy="1325563"/>
          </a:xfrm>
        </p:spPr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738" y="1676728"/>
            <a:ext cx="8373299" cy="4690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sz="1500" dirty="0"/>
              <a:t>Al llarg de la guia podreu utilitzar </a:t>
            </a:r>
            <a:r>
              <a:rPr lang="ca-ES" sz="1500" b="1" dirty="0"/>
              <a:t>enllaços de navegació mitjançant les següents icones</a:t>
            </a:r>
            <a:r>
              <a:rPr lang="ca-ES" sz="1500" dirty="0"/>
              <a:t>: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just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retornarà a l’</a:t>
            </a:r>
            <a:r>
              <a:rPr lang="ca-ES" sz="1500" b="1" dirty="0"/>
              <a:t>índex</a:t>
            </a:r>
          </a:p>
          <a:p>
            <a:pPr marL="0" indent="0" algn="ctr">
              <a:buNone/>
            </a:pPr>
            <a:endParaRPr lang="ca-ES" sz="1500" b="1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retornarà a la pàgina d’</a:t>
            </a:r>
            <a:r>
              <a:rPr lang="ca-ES" sz="1500" b="1" dirty="0"/>
              <a:t>inici </a:t>
            </a:r>
            <a:r>
              <a:rPr lang="ca-ES" sz="1500" dirty="0"/>
              <a:t>de la </a:t>
            </a:r>
            <a:r>
              <a:rPr lang="ca-ES" sz="1500" b="1" dirty="0"/>
              <a:t>secció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b="1" u="sng" dirty="0">
                <a:solidFill>
                  <a:srgbClr val="0070C0"/>
                </a:solidFill>
              </a:rPr>
              <a:t>Enllaços marcats en blau</a:t>
            </a: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a pàgines d’</a:t>
            </a:r>
            <a:r>
              <a:rPr lang="ca-ES" sz="1500" b="1" dirty="0"/>
              <a:t>altres seccions </a:t>
            </a:r>
            <a:r>
              <a:rPr lang="ca-ES" sz="1500" dirty="0"/>
              <a:t>d’aquest document relacionades amb el que s’explica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cap a un </a:t>
            </a:r>
            <a:r>
              <a:rPr lang="ca-ES" sz="1500" b="1" dirty="0"/>
              <a:t>enllaç web </a:t>
            </a:r>
          </a:p>
        </p:txBody>
      </p:sp>
      <p:pic>
        <p:nvPicPr>
          <p:cNvPr id="10" name="Graphic 9" descr="Cercle amb fletxa cap a l'esquerra de color taronja">
            <a:extLst>
              <a:ext uri="{FF2B5EF4-FFF2-40B4-BE49-F238E27FC236}">
                <a16:creationId xmlns:a16="http://schemas.microsoft.com/office/drawing/2014/main" id="{19E7B105-1DBD-4CA8-A749-4D084F6C1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407" y="2148300"/>
            <a:ext cx="514349" cy="514349"/>
          </a:xfrm>
          <a:prstGeom prst="rect">
            <a:avLst/>
          </a:prstGeom>
        </p:spPr>
      </p:pic>
      <p:pic>
        <p:nvPicPr>
          <p:cNvPr id="15" name="Graphic 14" descr="Cercle amb fletxa cap a l'esquerra de color gris">
            <a:extLst>
              <a:ext uri="{FF2B5EF4-FFF2-40B4-BE49-F238E27FC236}">
                <a16:creationId xmlns:a16="http://schemas.microsoft.com/office/drawing/2014/main" id="{E295E239-DA9D-43E4-9CB1-D6B27C355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3038" y="3164963"/>
            <a:ext cx="514349" cy="514349"/>
          </a:xfrm>
          <a:prstGeom prst="rect">
            <a:avLst/>
          </a:prstGeom>
        </p:spPr>
      </p:pic>
      <p:grpSp>
        <p:nvGrpSpPr>
          <p:cNvPr id="20" name="Group 5" descr="Icona enllaç">
            <a:extLst>
              <a:ext uri="{FF2B5EF4-FFF2-40B4-BE49-F238E27FC236}">
                <a16:creationId xmlns:a16="http://schemas.microsoft.com/office/drawing/2014/main" id="{9E68931B-8FDA-4D2A-90BE-AF6EBEA393CC}"/>
              </a:ext>
            </a:extLst>
          </p:cNvPr>
          <p:cNvGrpSpPr>
            <a:grpSpLocks noChangeAspect="1"/>
          </p:cNvGrpSpPr>
          <p:nvPr/>
        </p:nvGrpSpPr>
        <p:grpSpPr>
          <a:xfrm>
            <a:off x="5875387" y="5178303"/>
            <a:ext cx="432000" cy="432000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8D6D93-89A9-4384-80B4-C5EEBA0201F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22" name="Graphic 7" descr="Link">
              <a:extLst>
                <a:ext uri="{FF2B5EF4-FFF2-40B4-BE49-F238E27FC236}">
                  <a16:creationId xmlns:a16="http://schemas.microsoft.com/office/drawing/2014/main" id="{D5C1EB66-3D7C-4430-B750-44957ED59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2F0433EF-1237-4820-A9AF-FC048CE2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dirty="0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46405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8372B758-77D2-40E8-B68E-F535955D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8706565" y="1289838"/>
            <a:ext cx="3050005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a 13.6</a:t>
            </a:r>
          </a:p>
        </p:txBody>
      </p:sp>
      <p:grpSp>
        <p:nvGrpSpPr>
          <p:cNvPr id="59" name="Group 5" descr="Enllaç cap a les bases reguladores">
            <a:extLst>
              <a:ext uri="{FF2B5EF4-FFF2-40B4-BE49-F238E27FC236}">
                <a16:creationId xmlns:a16="http://schemas.microsoft.com/office/drawing/2014/main" id="{29C38996-AA26-4B17-A42C-911AE17E4E96}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2C13C12-D168-4F76-8BFF-229187E6158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8" name="Graphic 7" descr="Link">
              <a:hlinkClick r:id="rId2"/>
              <a:extLst>
                <a:ext uri="{FF2B5EF4-FFF2-40B4-BE49-F238E27FC236}">
                  <a16:creationId xmlns:a16="http://schemas.microsoft.com/office/drawing/2014/main" id="{2748F286-745B-4798-B749-1BD6BBF8A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82" name="TextBox 7">
            <a:extLst>
              <a:ext uri="{FF2B5EF4-FFF2-40B4-BE49-F238E27FC236}">
                <a16:creationId xmlns:a16="http://schemas.microsoft.com/office/drawing/2014/main" id="{65F515CF-1EF6-4B04-BF93-C6B1114FE252}"/>
              </a:ext>
            </a:extLst>
          </p:cNvPr>
          <p:cNvSpPr txBox="1"/>
          <p:nvPr/>
        </p:nvSpPr>
        <p:spPr>
          <a:xfrm>
            <a:off x="593061" y="1647469"/>
            <a:ext cx="202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Despeses de gestió i direcció</a:t>
            </a:r>
          </a:p>
        </p:txBody>
      </p:sp>
      <p:pic>
        <p:nvPicPr>
          <p:cNvPr id="81" name="Graphic 5">
            <a:extLst>
              <a:ext uri="{FF2B5EF4-FFF2-40B4-BE49-F238E27FC236}">
                <a16:creationId xmlns:a16="http://schemas.microsoft.com/office/drawing/2014/main" id="{7AB092AE-1028-467C-BD95-E2A85AC59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7794" y="1761399"/>
            <a:ext cx="3531683" cy="3735407"/>
          </a:xfrm>
          <a:prstGeom prst="rect">
            <a:avLst/>
          </a:prstGeom>
        </p:spPr>
      </p:pic>
      <p:pic>
        <p:nvPicPr>
          <p:cNvPr id="92" name="Gràfic 91" descr="Xarxa">
            <a:extLst>
              <a:ext uri="{FF2B5EF4-FFF2-40B4-BE49-F238E27FC236}">
                <a16:creationId xmlns:a16="http://schemas.microsoft.com/office/drawing/2014/main" id="{4A889C08-E90F-4A85-ADF7-C64852753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871" y="3112841"/>
            <a:ext cx="739287" cy="739287"/>
          </a:xfrm>
          <a:prstGeom prst="rect">
            <a:avLst/>
          </a:prstGeom>
        </p:spPr>
      </p:pic>
      <p:pic>
        <p:nvPicPr>
          <p:cNvPr id="86" name="Gràfic 85">
            <a:extLst>
              <a:ext uri="{FF2B5EF4-FFF2-40B4-BE49-F238E27FC236}">
                <a16:creationId xmlns:a16="http://schemas.microsoft.com/office/drawing/2014/main" id="{E438A606-E95D-4BF0-B725-DEA09EF2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17649" y="3053111"/>
            <a:ext cx="914400" cy="914400"/>
          </a:xfrm>
          <a:prstGeom prst="rect">
            <a:avLst/>
          </a:prstGeom>
        </p:spPr>
      </p:pic>
      <p:pic>
        <p:nvPicPr>
          <p:cNvPr id="83" name="Graphic 4" descr="Atenció!">
            <a:extLst>
              <a:ext uri="{FF2B5EF4-FFF2-40B4-BE49-F238E27FC236}">
                <a16:creationId xmlns:a16="http://schemas.microsoft.com/office/drawing/2014/main" id="{9BF7E181-F08B-471B-A2C8-F1D42826A5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5063" y="3933150"/>
            <a:ext cx="344283" cy="344283"/>
          </a:xfrm>
          <a:prstGeom prst="rect">
            <a:avLst/>
          </a:prstGeom>
        </p:spPr>
      </p:pic>
      <p:sp>
        <p:nvSpPr>
          <p:cNvPr id="84" name="TextBox 2">
            <a:extLst>
              <a:ext uri="{FF2B5EF4-FFF2-40B4-BE49-F238E27FC236}">
                <a16:creationId xmlns:a16="http://schemas.microsoft.com/office/drawing/2014/main" id="{76714DC4-3260-4608-9921-F29B135724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5216" y="4413769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13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93" name="Straight Connector 6">
            <a:extLst>
              <a:ext uri="{FF2B5EF4-FFF2-40B4-BE49-F238E27FC236}">
                <a16:creationId xmlns:a16="http://schemas.microsoft.com/office/drawing/2014/main" id="{E1720FEB-F923-4FD2-90E1-E886458F4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6170" y="2315808"/>
            <a:ext cx="0" cy="27167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phic 26">
            <a:extLst>
              <a:ext uri="{FF2B5EF4-FFF2-40B4-BE49-F238E27FC236}">
                <a16:creationId xmlns:a16="http://schemas.microsoft.com/office/drawing/2014/main" id="{9439924D-4E43-4C2F-97E1-E50AF30A9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71652" y="2192790"/>
            <a:ext cx="426557" cy="426557"/>
          </a:xfrm>
          <a:prstGeom prst="rect">
            <a:avLst/>
          </a:prstGeom>
        </p:spPr>
      </p:pic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4AA712E-D243-4C71-9D06-0715FFDD2120}"/>
              </a:ext>
            </a:extLst>
          </p:cNvPr>
          <p:cNvSpPr txBox="1">
            <a:spLocks/>
          </p:cNvSpPr>
          <p:nvPr/>
        </p:nvSpPr>
        <p:spPr>
          <a:xfrm>
            <a:off x="3654552" y="2230985"/>
            <a:ext cx="7298691" cy="10838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En cas de despesa d’una persona treballadora autònoma econòmicament dependent:</a:t>
            </a:r>
          </a:p>
          <a:p>
            <a:pPr algn="just"/>
            <a:r>
              <a:rPr lang="ca-ES" sz="1350" dirty="0"/>
              <a:t>Contracte en el que es faci referència expressa a la seva condició d’econòmicament dependent</a:t>
            </a:r>
          </a:p>
          <a:p>
            <a:pPr algn="just"/>
            <a:r>
              <a:rPr lang="ca-ES" sz="1350" dirty="0"/>
              <a:t>Memòria de les activitats realitzades al projecte, el nombre d’hores dedicades i el cost/hora</a:t>
            </a:r>
          </a:p>
        </p:txBody>
      </p:sp>
      <p:pic>
        <p:nvPicPr>
          <p:cNvPr id="76" name="Graphic 15">
            <a:extLst>
              <a:ext uri="{FF2B5EF4-FFF2-40B4-BE49-F238E27FC236}">
                <a16:creationId xmlns:a16="http://schemas.microsoft.com/office/drawing/2014/main" id="{401055D0-A257-46A7-B5BA-8769CA7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14040" y="3699040"/>
            <a:ext cx="426557" cy="426557"/>
          </a:xfrm>
          <a:prstGeom prst="rect">
            <a:avLst/>
          </a:prstGeom>
        </p:spPr>
      </p:pic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B6284329-2639-460C-B966-018AECB944D7}"/>
              </a:ext>
            </a:extLst>
          </p:cNvPr>
          <p:cNvSpPr txBox="1">
            <a:spLocks/>
          </p:cNvSpPr>
          <p:nvPr/>
        </p:nvSpPr>
        <p:spPr>
          <a:xfrm>
            <a:off x="3746861" y="3760640"/>
            <a:ext cx="7866111" cy="23572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En cas de despesa facturada externament per una persona sòcia o administradora:</a:t>
            </a:r>
          </a:p>
          <a:p>
            <a:pPr algn="just"/>
            <a:r>
              <a:rPr lang="ca-ES" sz="1350" dirty="0"/>
              <a:t>Escriptures de la societat o el nomenament com a persona administradora</a:t>
            </a:r>
          </a:p>
          <a:p>
            <a:pPr algn="just"/>
            <a:r>
              <a:rPr lang="ca-ES" sz="1350" dirty="0"/>
              <a:t>Declaració jurada de la persona sòcia o administradora en la qual figurin les activitats realitzades, les hores dedicades i el cost/hora</a:t>
            </a:r>
          </a:p>
          <a:p>
            <a:pPr algn="just"/>
            <a:r>
              <a:rPr lang="ca-ES" sz="1350" dirty="0"/>
              <a:t>Factura del soci o administrador</a:t>
            </a:r>
          </a:p>
          <a:p>
            <a:pPr algn="just"/>
            <a:r>
              <a:rPr lang="ca-ES" sz="1350" dirty="0"/>
              <a:t>Model 190 IRPF</a:t>
            </a:r>
          </a:p>
          <a:p>
            <a:pPr algn="just"/>
            <a:r>
              <a:rPr lang="ca-ES" sz="1350" dirty="0"/>
              <a:t>Informe justificatiu de l'excepcionalitat de la contractació en el cas que no s’hagin sol·licitat 3 ofertes</a:t>
            </a:r>
          </a:p>
        </p:txBody>
      </p:sp>
      <p:pic>
        <p:nvPicPr>
          <p:cNvPr id="57" name="Gràfic 56">
            <a:extLst>
              <a:ext uri="{FF2B5EF4-FFF2-40B4-BE49-F238E27FC236}">
                <a16:creationId xmlns:a16="http://schemas.microsoft.com/office/drawing/2014/main" id="{EBE0CF47-A2A3-4512-A0F7-8F810ADDA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48555" y="2418319"/>
            <a:ext cx="404688" cy="404688"/>
          </a:xfrm>
          <a:prstGeom prst="rect">
            <a:avLst/>
          </a:prstGeom>
        </p:spPr>
      </p:pic>
      <p:pic>
        <p:nvPicPr>
          <p:cNvPr id="97" name="Graphic 79">
            <a:hlinkClick r:id="rId18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0" y="5675333"/>
            <a:ext cx="435961" cy="435961"/>
          </a:xfrm>
          <a:prstGeom prst="rect">
            <a:avLst/>
          </a:prstGeom>
        </p:spPr>
      </p:pic>
      <p:grpSp>
        <p:nvGrpSpPr>
          <p:cNvPr id="61" name="Graphic 5">
            <a:extLst>
              <a:ext uri="{FF2B5EF4-FFF2-40B4-BE49-F238E27FC236}">
                <a16:creationId xmlns:a16="http://schemas.microsoft.com/office/drawing/2014/main" id="{B43E4CB0-AD4C-4750-BB60-6A376B2E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648" y="2954708"/>
            <a:ext cx="331051" cy="404000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65" name="Freeform: Shape 49">
              <a:extLst>
                <a:ext uri="{FF2B5EF4-FFF2-40B4-BE49-F238E27FC236}">
                  <a16:creationId xmlns:a16="http://schemas.microsoft.com/office/drawing/2014/main" id="{E63FC795-B125-4470-A2A3-FBB7A08CEA50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73" name="Freeform: Shape 50">
              <a:extLst>
                <a:ext uri="{FF2B5EF4-FFF2-40B4-BE49-F238E27FC236}">
                  <a16:creationId xmlns:a16="http://schemas.microsoft.com/office/drawing/2014/main" id="{5BEC655A-1BCB-45BD-A96C-B32602ACD139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3" name="Gràfic 2" descr="Document">
            <a:extLst>
              <a:ext uri="{FF2B5EF4-FFF2-40B4-BE49-F238E27FC236}">
                <a16:creationId xmlns:a16="http://schemas.microsoft.com/office/drawing/2014/main" id="{EF9B32BE-EABA-41B8-8520-3590C9154A0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254582" y="3998110"/>
            <a:ext cx="440813" cy="440813"/>
          </a:xfrm>
          <a:prstGeom prst="rect">
            <a:avLst/>
          </a:prstGeom>
        </p:spPr>
      </p:pic>
      <p:pic>
        <p:nvPicPr>
          <p:cNvPr id="5" name="Gràfic 4" descr="Contracte de dreta a esquerra">
            <a:extLst>
              <a:ext uri="{FF2B5EF4-FFF2-40B4-BE49-F238E27FC236}">
                <a16:creationId xmlns:a16="http://schemas.microsoft.com/office/drawing/2014/main" id="{3E9BF8EC-FA8C-403E-9036-51E1AF6066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065971" y="4718864"/>
            <a:ext cx="440813" cy="440813"/>
          </a:xfrm>
          <a:prstGeom prst="rect">
            <a:avLst/>
          </a:prstGeom>
        </p:spPr>
      </p:pic>
      <p:pic>
        <p:nvPicPr>
          <p:cNvPr id="12" name="Gràfic 11" descr="Llista">
            <a:extLst>
              <a:ext uri="{FF2B5EF4-FFF2-40B4-BE49-F238E27FC236}">
                <a16:creationId xmlns:a16="http://schemas.microsoft.com/office/drawing/2014/main" id="{B9EC4DB6-F3E9-4893-AC53-FD60E709481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146528" y="5242061"/>
            <a:ext cx="471842" cy="471842"/>
          </a:xfrm>
          <a:prstGeom prst="rect">
            <a:avLst/>
          </a:prstGeom>
        </p:spPr>
      </p:pic>
      <p:pic>
        <p:nvPicPr>
          <p:cNvPr id="74" name="Gràfic 73">
            <a:extLst>
              <a:ext uri="{FF2B5EF4-FFF2-40B4-BE49-F238E27FC236}">
                <a16:creationId xmlns:a16="http://schemas.microsoft.com/office/drawing/2014/main" id="{6DE673A1-7A48-46B0-877D-C5B991441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260756" y="4876424"/>
            <a:ext cx="443001" cy="443001"/>
          </a:xfrm>
          <a:prstGeom prst="rect">
            <a:avLst/>
          </a:prstGeom>
        </p:spPr>
      </p:pic>
      <p:grpSp>
        <p:nvGrpSpPr>
          <p:cNvPr id="75" name="Graphic 5">
            <a:extLst>
              <a:ext uri="{FF2B5EF4-FFF2-40B4-BE49-F238E27FC236}">
                <a16:creationId xmlns:a16="http://schemas.microsoft.com/office/drawing/2014/main" id="{F76F56A1-1508-4057-A158-63553328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20851" y="5561609"/>
            <a:ext cx="331051" cy="404000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77" name="Freeform: Shape 49">
              <a:extLst>
                <a:ext uri="{FF2B5EF4-FFF2-40B4-BE49-F238E27FC236}">
                  <a16:creationId xmlns:a16="http://schemas.microsoft.com/office/drawing/2014/main" id="{EA078E14-0021-4C79-B719-3F03BC0F557A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78" name="Freeform: Shape 50">
              <a:extLst>
                <a:ext uri="{FF2B5EF4-FFF2-40B4-BE49-F238E27FC236}">
                  <a16:creationId xmlns:a16="http://schemas.microsoft.com/office/drawing/2014/main" id="{884B4C99-9E26-4E67-A64B-FE89AB92A467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9FE1540F-9988-4948-A564-E824857F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3349054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8372B758-77D2-40E8-B68E-F535955D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8706565" y="1289838"/>
            <a:ext cx="3050005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a 13.6</a:t>
            </a:r>
          </a:p>
        </p:txBody>
      </p:sp>
      <p:grpSp>
        <p:nvGrpSpPr>
          <p:cNvPr id="59" name="Group 5" descr="Enllaç cap a les bases reguladores">
            <a:extLst>
              <a:ext uri="{FF2B5EF4-FFF2-40B4-BE49-F238E27FC236}">
                <a16:creationId xmlns:a16="http://schemas.microsoft.com/office/drawing/2014/main" id="{29C38996-AA26-4B17-A42C-911AE17E4E96}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2C13C12-D168-4F76-8BFF-229187E6158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8" name="Graphic 7" descr="Link">
              <a:hlinkClick r:id="rId2"/>
              <a:extLst>
                <a:ext uri="{FF2B5EF4-FFF2-40B4-BE49-F238E27FC236}">
                  <a16:creationId xmlns:a16="http://schemas.microsoft.com/office/drawing/2014/main" id="{2748F286-745B-4798-B749-1BD6BBF8A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82" name="TextBox 7">
            <a:extLst>
              <a:ext uri="{FF2B5EF4-FFF2-40B4-BE49-F238E27FC236}">
                <a16:creationId xmlns:a16="http://schemas.microsoft.com/office/drawing/2014/main" id="{65F515CF-1EF6-4B04-BF93-C6B1114FE252}"/>
              </a:ext>
            </a:extLst>
          </p:cNvPr>
          <p:cNvSpPr txBox="1"/>
          <p:nvPr/>
        </p:nvSpPr>
        <p:spPr>
          <a:xfrm>
            <a:off x="593061" y="1647469"/>
            <a:ext cx="202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Despeses de gestió i direcció</a:t>
            </a:r>
          </a:p>
        </p:txBody>
      </p:sp>
      <p:pic>
        <p:nvPicPr>
          <p:cNvPr id="81" name="Graphic 5">
            <a:extLst>
              <a:ext uri="{FF2B5EF4-FFF2-40B4-BE49-F238E27FC236}">
                <a16:creationId xmlns:a16="http://schemas.microsoft.com/office/drawing/2014/main" id="{7AB092AE-1028-467C-BD95-E2A85AC59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7794" y="1761399"/>
            <a:ext cx="3531683" cy="3735407"/>
          </a:xfrm>
          <a:prstGeom prst="rect">
            <a:avLst/>
          </a:prstGeom>
        </p:spPr>
      </p:pic>
      <p:pic>
        <p:nvPicPr>
          <p:cNvPr id="92" name="Gràfic 91" descr="Xarxa">
            <a:extLst>
              <a:ext uri="{FF2B5EF4-FFF2-40B4-BE49-F238E27FC236}">
                <a16:creationId xmlns:a16="http://schemas.microsoft.com/office/drawing/2014/main" id="{4A889C08-E90F-4A85-ADF7-C64852753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871" y="3112841"/>
            <a:ext cx="739287" cy="739287"/>
          </a:xfrm>
          <a:prstGeom prst="rect">
            <a:avLst/>
          </a:prstGeom>
        </p:spPr>
      </p:pic>
      <p:pic>
        <p:nvPicPr>
          <p:cNvPr id="86" name="Gràfic 85">
            <a:extLst>
              <a:ext uri="{FF2B5EF4-FFF2-40B4-BE49-F238E27FC236}">
                <a16:creationId xmlns:a16="http://schemas.microsoft.com/office/drawing/2014/main" id="{E438A606-E95D-4BF0-B725-DEA09EF2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17649" y="3053111"/>
            <a:ext cx="914400" cy="914400"/>
          </a:xfrm>
          <a:prstGeom prst="rect">
            <a:avLst/>
          </a:prstGeom>
        </p:spPr>
      </p:pic>
      <p:pic>
        <p:nvPicPr>
          <p:cNvPr id="83" name="Graphic 4" descr="Atenció!">
            <a:extLst>
              <a:ext uri="{FF2B5EF4-FFF2-40B4-BE49-F238E27FC236}">
                <a16:creationId xmlns:a16="http://schemas.microsoft.com/office/drawing/2014/main" id="{9BF7E181-F08B-471B-A2C8-F1D42826A5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5063" y="3933150"/>
            <a:ext cx="344283" cy="344283"/>
          </a:xfrm>
          <a:prstGeom prst="rect">
            <a:avLst/>
          </a:prstGeom>
        </p:spPr>
      </p:pic>
      <p:sp>
        <p:nvSpPr>
          <p:cNvPr id="84" name="TextBox 2">
            <a:extLst>
              <a:ext uri="{FF2B5EF4-FFF2-40B4-BE49-F238E27FC236}">
                <a16:creationId xmlns:a16="http://schemas.microsoft.com/office/drawing/2014/main" id="{76714DC4-3260-4608-9921-F29B135724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5216" y="4413769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13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93" name="Straight Connector 6">
            <a:extLst>
              <a:ext uri="{FF2B5EF4-FFF2-40B4-BE49-F238E27FC236}">
                <a16:creationId xmlns:a16="http://schemas.microsoft.com/office/drawing/2014/main" id="{E1720FEB-F923-4FD2-90E1-E886458F4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6170" y="2315808"/>
            <a:ext cx="0" cy="27167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phic 26">
            <a:extLst>
              <a:ext uri="{FF2B5EF4-FFF2-40B4-BE49-F238E27FC236}">
                <a16:creationId xmlns:a16="http://schemas.microsoft.com/office/drawing/2014/main" id="{9439924D-4E43-4C2F-97E1-E50AF30A9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71652" y="2192790"/>
            <a:ext cx="426557" cy="426557"/>
          </a:xfrm>
          <a:prstGeom prst="rect">
            <a:avLst/>
          </a:prstGeom>
        </p:spPr>
      </p:pic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4AA712E-D243-4C71-9D06-0715FFDD2120}"/>
              </a:ext>
            </a:extLst>
          </p:cNvPr>
          <p:cNvSpPr txBox="1">
            <a:spLocks/>
          </p:cNvSpPr>
          <p:nvPr/>
        </p:nvSpPr>
        <p:spPr>
          <a:xfrm>
            <a:off x="3654552" y="2230985"/>
            <a:ext cx="7298691" cy="17021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En cas de despesa externa de direcció i gestió executiva de la xarxa:</a:t>
            </a:r>
          </a:p>
          <a:p>
            <a:pPr algn="just"/>
            <a:r>
              <a:rPr lang="ca-ES" sz="1350" dirty="0"/>
              <a:t>Currículum</a:t>
            </a:r>
          </a:p>
          <a:p>
            <a:pPr algn="just"/>
            <a:r>
              <a:rPr lang="ca-ES" sz="1350" dirty="0"/>
              <a:t>Factura i comprovants de pagament</a:t>
            </a:r>
          </a:p>
          <a:p>
            <a:pPr algn="just"/>
            <a:r>
              <a:rPr lang="ca-ES" sz="1350" dirty="0"/>
              <a:t>Si hi ha retenció d’IRPF, Model 190</a:t>
            </a:r>
          </a:p>
        </p:txBody>
      </p:sp>
      <p:pic>
        <p:nvPicPr>
          <p:cNvPr id="57" name="Gràfic 56">
            <a:extLst>
              <a:ext uri="{FF2B5EF4-FFF2-40B4-BE49-F238E27FC236}">
                <a16:creationId xmlns:a16="http://schemas.microsoft.com/office/drawing/2014/main" id="{EBE0CF47-A2A3-4512-A0F7-8F810ADDA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77853" y="2724650"/>
            <a:ext cx="404688" cy="404688"/>
          </a:xfrm>
          <a:prstGeom prst="rect">
            <a:avLst/>
          </a:prstGeom>
        </p:spPr>
      </p:pic>
      <p:pic>
        <p:nvPicPr>
          <p:cNvPr id="31" name="Gràfic 30" descr="Llista">
            <a:extLst>
              <a:ext uri="{FF2B5EF4-FFF2-40B4-BE49-F238E27FC236}">
                <a16:creationId xmlns:a16="http://schemas.microsoft.com/office/drawing/2014/main" id="{0BF93560-5D08-47C4-92DE-0ACF192EE5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77853" y="3241183"/>
            <a:ext cx="404688" cy="404688"/>
          </a:xfrm>
          <a:prstGeom prst="rect">
            <a:avLst/>
          </a:prstGeom>
        </p:spPr>
      </p:pic>
      <p:pic>
        <p:nvPicPr>
          <p:cNvPr id="97" name="Graphic 79">
            <a:hlinkClick r:id="rId20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0" y="5675333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9FE1540F-9988-4948-A564-E824857F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3445222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8372B758-77D2-40E8-B68E-F535955D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8706565" y="1289838"/>
            <a:ext cx="3050005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a 13.6</a:t>
            </a:r>
          </a:p>
        </p:txBody>
      </p:sp>
      <p:grpSp>
        <p:nvGrpSpPr>
          <p:cNvPr id="59" name="Group 5" descr="Enllaç cap a les bases reguladores">
            <a:extLst>
              <a:ext uri="{FF2B5EF4-FFF2-40B4-BE49-F238E27FC236}">
                <a16:creationId xmlns:a16="http://schemas.microsoft.com/office/drawing/2014/main" id="{29C38996-AA26-4B17-A42C-911AE17E4E96}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2C13C12-D168-4F76-8BFF-229187E6158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8" name="Graphic 7" descr="Link">
              <a:hlinkClick r:id="rId2"/>
              <a:extLst>
                <a:ext uri="{FF2B5EF4-FFF2-40B4-BE49-F238E27FC236}">
                  <a16:creationId xmlns:a16="http://schemas.microsoft.com/office/drawing/2014/main" id="{2748F286-745B-4798-B749-1BD6BBF8A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61" name="TextBox 7">
            <a:extLst>
              <a:ext uri="{FF2B5EF4-FFF2-40B4-BE49-F238E27FC236}">
                <a16:creationId xmlns:a16="http://schemas.microsoft.com/office/drawing/2014/main" id="{2F02A0D2-FF3E-4DD8-ACD2-7D984F98E743}"/>
              </a:ext>
            </a:extLst>
          </p:cNvPr>
          <p:cNvSpPr txBox="1"/>
          <p:nvPr/>
        </p:nvSpPr>
        <p:spPr>
          <a:xfrm>
            <a:off x="593061" y="1647469"/>
            <a:ext cx="202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Despeses de gestió i direcció</a:t>
            </a:r>
          </a:p>
        </p:txBody>
      </p:sp>
      <p:pic>
        <p:nvPicPr>
          <p:cNvPr id="57" name="Graphic 5">
            <a:extLst>
              <a:ext uri="{FF2B5EF4-FFF2-40B4-BE49-F238E27FC236}">
                <a16:creationId xmlns:a16="http://schemas.microsoft.com/office/drawing/2014/main" id="{1B10C28A-D589-4986-8059-0AED8F47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7794" y="1761399"/>
            <a:ext cx="3531683" cy="3735407"/>
          </a:xfrm>
          <a:prstGeom prst="rect">
            <a:avLst/>
          </a:prstGeom>
        </p:spPr>
      </p:pic>
      <p:pic>
        <p:nvPicPr>
          <p:cNvPr id="75" name="Gràfic 74" descr="Xarxa">
            <a:extLst>
              <a:ext uri="{FF2B5EF4-FFF2-40B4-BE49-F238E27FC236}">
                <a16:creationId xmlns:a16="http://schemas.microsoft.com/office/drawing/2014/main" id="{C993D204-904D-4A38-87EB-4DA6EEBB78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871" y="3112841"/>
            <a:ext cx="739287" cy="739287"/>
          </a:xfrm>
          <a:prstGeom prst="rect">
            <a:avLst/>
          </a:prstGeom>
        </p:spPr>
      </p:pic>
      <p:pic>
        <p:nvPicPr>
          <p:cNvPr id="74" name="Gràfic 73">
            <a:extLst>
              <a:ext uri="{FF2B5EF4-FFF2-40B4-BE49-F238E27FC236}">
                <a16:creationId xmlns:a16="http://schemas.microsoft.com/office/drawing/2014/main" id="{43CA0A82-4D24-47E9-ACC8-2E0110A68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17649" y="3053111"/>
            <a:ext cx="914400" cy="914400"/>
          </a:xfrm>
          <a:prstGeom prst="rect">
            <a:avLst/>
          </a:prstGeom>
        </p:spPr>
      </p:pic>
      <p:pic>
        <p:nvPicPr>
          <p:cNvPr id="65" name="Graphic 4" descr="Atenció!">
            <a:extLst>
              <a:ext uri="{FF2B5EF4-FFF2-40B4-BE49-F238E27FC236}">
                <a16:creationId xmlns:a16="http://schemas.microsoft.com/office/drawing/2014/main" id="{2C40D262-8F69-4542-8E93-EE4A0D6CD8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5063" y="3933150"/>
            <a:ext cx="344283" cy="344283"/>
          </a:xfrm>
          <a:prstGeom prst="rect">
            <a:avLst/>
          </a:prstGeom>
        </p:spPr>
      </p:pic>
      <p:sp>
        <p:nvSpPr>
          <p:cNvPr id="73" name="TextBox 2">
            <a:extLst>
              <a:ext uri="{FF2B5EF4-FFF2-40B4-BE49-F238E27FC236}">
                <a16:creationId xmlns:a16="http://schemas.microsoft.com/office/drawing/2014/main" id="{394DB14B-3F72-4BB2-A0FB-57AEB9591C9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5216" y="4413769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13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77" name="Straight Connector 6">
            <a:extLst>
              <a:ext uri="{FF2B5EF4-FFF2-40B4-BE49-F238E27FC236}">
                <a16:creationId xmlns:a16="http://schemas.microsoft.com/office/drawing/2014/main" id="{F6362D4E-BAE8-47AB-A33A-6962714F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6170" y="2315808"/>
            <a:ext cx="0" cy="27167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phic 26">
            <a:extLst>
              <a:ext uri="{FF2B5EF4-FFF2-40B4-BE49-F238E27FC236}">
                <a16:creationId xmlns:a16="http://schemas.microsoft.com/office/drawing/2014/main" id="{9439924D-4E43-4C2F-97E1-E50AF30A9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95949" y="2250640"/>
            <a:ext cx="426557" cy="426557"/>
          </a:xfrm>
          <a:prstGeom prst="rect">
            <a:avLst/>
          </a:prstGeom>
        </p:spPr>
      </p:pic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4AA712E-D243-4C71-9D06-0715FFDD2120}"/>
              </a:ext>
            </a:extLst>
          </p:cNvPr>
          <p:cNvSpPr txBox="1">
            <a:spLocks/>
          </p:cNvSpPr>
          <p:nvPr/>
        </p:nvSpPr>
        <p:spPr>
          <a:xfrm>
            <a:off x="3463889" y="2274283"/>
            <a:ext cx="5889316" cy="3093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Contracte </a:t>
            </a:r>
            <a:r>
              <a:rPr lang="ca-ES" sz="1350" dirty="0"/>
              <a:t>laboral de cada persona treballadora i </a:t>
            </a:r>
            <a:r>
              <a:rPr lang="ca-ES" sz="1350" b="1" dirty="0"/>
              <a:t>conveni </a:t>
            </a:r>
            <a:r>
              <a:rPr lang="ca-ES" sz="1350" dirty="0"/>
              <a:t>col·lectiu aplicable</a:t>
            </a:r>
          </a:p>
        </p:txBody>
      </p:sp>
      <p:pic>
        <p:nvPicPr>
          <p:cNvPr id="10" name="Gràfic 9">
            <a:extLst>
              <a:ext uri="{FF2B5EF4-FFF2-40B4-BE49-F238E27FC236}">
                <a16:creationId xmlns:a16="http://schemas.microsoft.com/office/drawing/2014/main" id="{90998721-94EA-4E22-A12A-37212099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64847" y="2108293"/>
            <a:ext cx="404688" cy="404688"/>
          </a:xfrm>
          <a:prstGeom prst="rect">
            <a:avLst/>
          </a:prstGeom>
        </p:spPr>
      </p:pic>
      <p:pic>
        <p:nvPicPr>
          <p:cNvPr id="76" name="Graphic 15">
            <a:extLst>
              <a:ext uri="{FF2B5EF4-FFF2-40B4-BE49-F238E27FC236}">
                <a16:creationId xmlns:a16="http://schemas.microsoft.com/office/drawing/2014/main" id="{401055D0-A257-46A7-B5BA-8769CA7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89757" y="3002959"/>
            <a:ext cx="426557" cy="426557"/>
          </a:xfrm>
          <a:prstGeom prst="rect">
            <a:avLst/>
          </a:prstGeom>
        </p:spPr>
      </p:pic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823639FC-9ECF-48D6-87FC-010EF4604D12}"/>
              </a:ext>
            </a:extLst>
          </p:cNvPr>
          <p:cNvSpPr txBox="1">
            <a:spLocks/>
          </p:cNvSpPr>
          <p:nvPr/>
        </p:nvSpPr>
        <p:spPr>
          <a:xfrm>
            <a:off x="3463889" y="3011797"/>
            <a:ext cx="8036036" cy="8224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Temporització mensual per cada any natural </a:t>
            </a:r>
            <a:r>
              <a:rPr lang="ca-ES" sz="1350" dirty="0"/>
              <a:t>de les hores imputades i les activitats realitzades pel personal. </a:t>
            </a:r>
            <a:r>
              <a:rPr lang="ca-ES" sz="1350" b="1" dirty="0"/>
              <a:t>Signat </a:t>
            </a:r>
            <a:r>
              <a:rPr lang="ca-ES" sz="1350" dirty="0"/>
              <a:t>per la persona representant legal i la persona treballadora</a:t>
            </a:r>
          </a:p>
        </p:txBody>
      </p:sp>
      <p:pic>
        <p:nvPicPr>
          <p:cNvPr id="11" name="Gràfic 10">
            <a:extLst>
              <a:ext uri="{FF2B5EF4-FFF2-40B4-BE49-F238E27FC236}">
                <a16:creationId xmlns:a16="http://schemas.microsoft.com/office/drawing/2014/main" id="{908FDAA7-1772-401A-9950-97DC9977F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83656" y="3791912"/>
            <a:ext cx="435962" cy="435962"/>
          </a:xfrm>
          <a:prstGeom prst="rect">
            <a:avLst/>
          </a:prstGeom>
        </p:spPr>
      </p:pic>
      <p:grpSp>
        <p:nvGrpSpPr>
          <p:cNvPr id="89" name="Group 20">
            <a:extLst>
              <a:ext uri="{FF2B5EF4-FFF2-40B4-BE49-F238E27FC236}">
                <a16:creationId xmlns:a16="http://schemas.microsoft.com/office/drawing/2014/main" id="{3BE21E86-22D8-4C87-87AF-C5846A1F5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124089" y="3557330"/>
            <a:ext cx="640792" cy="623248"/>
            <a:chOff x="731578" y="1599665"/>
            <a:chExt cx="1489108" cy="1448339"/>
          </a:xfrm>
        </p:grpSpPr>
        <p:grpSp>
          <p:nvGrpSpPr>
            <p:cNvPr id="90" name="Group 21">
              <a:extLst>
                <a:ext uri="{FF2B5EF4-FFF2-40B4-BE49-F238E27FC236}">
                  <a16:creationId xmlns:a16="http://schemas.microsoft.com/office/drawing/2014/main" id="{9E41FD10-160C-4707-A8E0-9D6F2060F864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108" name="Flowchart: Delay 23">
                <a:extLst>
                  <a:ext uri="{FF2B5EF4-FFF2-40B4-BE49-F238E27FC236}">
                    <a16:creationId xmlns:a16="http://schemas.microsoft.com/office/drawing/2014/main" id="{2A4A7592-9417-491D-BFA2-E58D11F1F488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109" name="Group 24">
                <a:extLst>
                  <a:ext uri="{FF2B5EF4-FFF2-40B4-BE49-F238E27FC236}">
                    <a16:creationId xmlns:a16="http://schemas.microsoft.com/office/drawing/2014/main" id="{D1B3B4A8-ABCC-4F9A-93A7-942C1F2C123A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110" name="Freeform: Shape 25">
                  <a:extLst>
                    <a:ext uri="{FF2B5EF4-FFF2-40B4-BE49-F238E27FC236}">
                      <a16:creationId xmlns:a16="http://schemas.microsoft.com/office/drawing/2014/main" id="{8F57BA8E-CBA8-400E-9E4C-36491A1EDF78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11" name="Freeform: Shape 27">
                  <a:extLst>
                    <a:ext uri="{FF2B5EF4-FFF2-40B4-BE49-F238E27FC236}">
                      <a16:creationId xmlns:a16="http://schemas.microsoft.com/office/drawing/2014/main" id="{916DA877-0607-4817-BC64-1957CA3A0AAE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12" name="Freeform: Shape 28">
                  <a:extLst>
                    <a:ext uri="{FF2B5EF4-FFF2-40B4-BE49-F238E27FC236}">
                      <a16:creationId xmlns:a16="http://schemas.microsoft.com/office/drawing/2014/main" id="{A7FD2A5C-4B92-4A87-B5D4-69D0BAC95733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13" name="Freeform: Shape 29">
                  <a:extLst>
                    <a:ext uri="{FF2B5EF4-FFF2-40B4-BE49-F238E27FC236}">
                      <a16:creationId xmlns:a16="http://schemas.microsoft.com/office/drawing/2014/main" id="{890B50FF-C23C-4BA5-9B3B-F604B53374D7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91" name="Graphic 49" descr="Employee badge">
              <a:extLst>
                <a:ext uri="{FF2B5EF4-FFF2-40B4-BE49-F238E27FC236}">
                  <a16:creationId xmlns:a16="http://schemas.microsoft.com/office/drawing/2014/main" id="{E43EFB0D-A1B7-48F9-A209-7F24BD5BD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123" name="Graphic 51">
            <a:extLst>
              <a:ext uri="{FF2B5EF4-FFF2-40B4-BE49-F238E27FC236}">
                <a16:creationId xmlns:a16="http://schemas.microsoft.com/office/drawing/2014/main" id="{5421B2AE-40EE-44C7-83CE-AA4828923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913727" y="3734918"/>
            <a:ext cx="574575" cy="574575"/>
          </a:xfrm>
          <a:prstGeom prst="rect">
            <a:avLst/>
          </a:prstGeom>
        </p:spPr>
      </p:pic>
      <p:pic>
        <p:nvPicPr>
          <p:cNvPr id="124" name="Graphic 66">
            <a:extLst>
              <a:ext uri="{FF2B5EF4-FFF2-40B4-BE49-F238E27FC236}">
                <a16:creationId xmlns:a16="http://schemas.microsoft.com/office/drawing/2014/main" id="{E5F4EE0A-9663-4650-8BB6-341A73E66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200428" y="3718195"/>
            <a:ext cx="394994" cy="394994"/>
          </a:xfrm>
          <a:prstGeom prst="rect">
            <a:avLst/>
          </a:prstGeom>
        </p:spPr>
      </p:pic>
      <p:pic>
        <p:nvPicPr>
          <p:cNvPr id="125" name="Graphic 66">
            <a:extLst>
              <a:ext uri="{FF2B5EF4-FFF2-40B4-BE49-F238E27FC236}">
                <a16:creationId xmlns:a16="http://schemas.microsoft.com/office/drawing/2014/main" id="{C8BCD743-566A-46B2-BB0E-D2DBFC30B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flipH="1">
            <a:off x="5825733" y="3727270"/>
            <a:ext cx="367615" cy="394994"/>
          </a:xfrm>
          <a:prstGeom prst="rect">
            <a:avLst/>
          </a:prstGeom>
        </p:spPr>
      </p:pic>
      <p:grpSp>
        <p:nvGrpSpPr>
          <p:cNvPr id="114" name="Group 140">
            <a:extLst>
              <a:ext uri="{FF2B5EF4-FFF2-40B4-BE49-F238E27FC236}">
                <a16:creationId xmlns:a16="http://schemas.microsoft.com/office/drawing/2014/main" id="{A4E617CB-4145-4004-8DD7-C3BFF68B8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684180" y="3594249"/>
            <a:ext cx="657920" cy="623967"/>
            <a:chOff x="735739" y="1599665"/>
            <a:chExt cx="1527152" cy="1448339"/>
          </a:xfrm>
        </p:grpSpPr>
        <p:grpSp>
          <p:nvGrpSpPr>
            <p:cNvPr id="115" name="Group 141">
              <a:extLst>
                <a:ext uri="{FF2B5EF4-FFF2-40B4-BE49-F238E27FC236}">
                  <a16:creationId xmlns:a16="http://schemas.microsoft.com/office/drawing/2014/main" id="{57714B33-7987-4BD9-B36F-EECA47D542AB}"/>
                </a:ext>
              </a:extLst>
            </p:cNvPr>
            <p:cNvGrpSpPr/>
            <p:nvPr/>
          </p:nvGrpSpPr>
          <p:grpSpPr>
            <a:xfrm>
              <a:off x="735739" y="1599665"/>
              <a:ext cx="1527152" cy="1448339"/>
              <a:chOff x="735739" y="1599665"/>
              <a:chExt cx="1527152" cy="1448339"/>
            </a:xfrm>
          </p:grpSpPr>
          <p:sp>
            <p:nvSpPr>
              <p:cNvPr id="117" name="Flowchart: Delay 143">
                <a:extLst>
                  <a:ext uri="{FF2B5EF4-FFF2-40B4-BE49-F238E27FC236}">
                    <a16:creationId xmlns:a16="http://schemas.microsoft.com/office/drawing/2014/main" id="{FC151F4F-9661-4C09-AC89-6847876FD942}"/>
                  </a:ext>
                </a:extLst>
              </p:cNvPr>
              <p:cNvSpPr/>
              <p:nvPr/>
            </p:nvSpPr>
            <p:spPr>
              <a:xfrm rot="16200000">
                <a:off x="1166393" y="1951503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118" name="Group 144">
                <a:extLst>
                  <a:ext uri="{FF2B5EF4-FFF2-40B4-BE49-F238E27FC236}">
                    <a16:creationId xmlns:a16="http://schemas.microsoft.com/office/drawing/2014/main" id="{35571AFF-6475-45B8-9F20-A1E5D862DC60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119" name="Freeform: Shape 145">
                  <a:extLst>
                    <a:ext uri="{FF2B5EF4-FFF2-40B4-BE49-F238E27FC236}">
                      <a16:creationId xmlns:a16="http://schemas.microsoft.com/office/drawing/2014/main" id="{4BE9647D-6181-409A-B742-8390D45EB345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20" name="Freeform: Shape 146">
                  <a:extLst>
                    <a:ext uri="{FF2B5EF4-FFF2-40B4-BE49-F238E27FC236}">
                      <a16:creationId xmlns:a16="http://schemas.microsoft.com/office/drawing/2014/main" id="{875EE7C1-D48F-4E48-8E45-D801BBFB3926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21" name="Freeform: Shape 147">
                  <a:extLst>
                    <a:ext uri="{FF2B5EF4-FFF2-40B4-BE49-F238E27FC236}">
                      <a16:creationId xmlns:a16="http://schemas.microsoft.com/office/drawing/2014/main" id="{C2422A8F-25FC-4DB3-9909-AFABE25C9215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22" name="Freeform: Shape 148">
                  <a:extLst>
                    <a:ext uri="{FF2B5EF4-FFF2-40B4-BE49-F238E27FC236}">
                      <a16:creationId xmlns:a16="http://schemas.microsoft.com/office/drawing/2014/main" id="{4EACBF87-AE5D-4ACA-94EA-526B86A6E197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116" name="Graphic 142" descr="Employee badge">
              <a:extLst>
                <a:ext uri="{FF2B5EF4-FFF2-40B4-BE49-F238E27FC236}">
                  <a16:creationId xmlns:a16="http://schemas.microsoft.com/office/drawing/2014/main" id="{4D310C15-96BA-4A8B-BF6B-DE5B33865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830666" y="2719419"/>
              <a:ext cx="272079" cy="258019"/>
            </a:xfrm>
            <a:prstGeom prst="rect">
              <a:avLst/>
            </a:prstGeom>
          </p:spPr>
        </p:pic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91FEC4C5-4F85-4515-A8ED-097AEC4E2B4B}"/>
              </a:ext>
            </a:extLst>
          </p:cNvPr>
          <p:cNvSpPr txBox="1"/>
          <p:nvPr/>
        </p:nvSpPr>
        <p:spPr>
          <a:xfrm>
            <a:off x="7949985" y="3864901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85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AB367A87-F6E2-46A1-A5FC-585AC26BB386}"/>
              </a:ext>
            </a:extLst>
          </p:cNvPr>
          <p:cNvGrpSpPr>
            <a:grpSpLocks noChangeAspect="1"/>
          </p:cNvGrpSpPr>
          <p:nvPr/>
        </p:nvGrpSpPr>
        <p:grpSpPr>
          <a:xfrm>
            <a:off x="7659321" y="3837788"/>
            <a:ext cx="308142" cy="308142"/>
            <a:chOff x="9381248" y="3637015"/>
            <a:chExt cx="684000" cy="684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EF4D2E3-6136-4D31-A1CC-FBCA7FFF1A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88" name="Graphic 66" descr="Link">
              <a:hlinkClick r:id="rId26"/>
              <a:extLst>
                <a:ext uri="{FF2B5EF4-FFF2-40B4-BE49-F238E27FC236}">
                  <a16:creationId xmlns:a16="http://schemas.microsoft.com/office/drawing/2014/main" id="{6D82D8BD-2800-4B1C-985E-74AF818DE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67" name="Graphic 11">
            <a:extLst>
              <a:ext uri="{FF2B5EF4-FFF2-40B4-BE49-F238E27FC236}">
                <a16:creationId xmlns:a16="http://schemas.microsoft.com/office/drawing/2014/main" id="{AB8550ED-69B4-4AD7-849E-748E987E3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89756" y="4605976"/>
            <a:ext cx="426557" cy="426557"/>
          </a:xfrm>
          <a:prstGeom prst="rect">
            <a:avLst/>
          </a:prstGeom>
        </p:spPr>
      </p:pic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48CB67F8-C5CB-4F21-9E9B-F86EC1E8C779}"/>
              </a:ext>
            </a:extLst>
          </p:cNvPr>
          <p:cNvSpPr txBox="1">
            <a:spLocks/>
          </p:cNvSpPr>
          <p:nvPr/>
        </p:nvSpPr>
        <p:spPr>
          <a:xfrm>
            <a:off x="3516313" y="4614328"/>
            <a:ext cx="6452228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Model d’Excel disponible de càlcul de despeses de personal</a:t>
            </a:r>
            <a:r>
              <a:rPr lang="ca-ES" sz="1350" dirty="0"/>
              <a:t>. </a:t>
            </a:r>
            <a:r>
              <a:rPr lang="ca-ES" sz="1350" dirty="0">
                <a:hlinkClick r:id="rId27" action="ppaction://hlinksldjump"/>
              </a:rPr>
              <a:t>Veure secció específica</a:t>
            </a:r>
            <a:endParaRPr lang="ca-ES" sz="1350" dirty="0"/>
          </a:p>
        </p:txBody>
      </p:sp>
      <p:sp>
        <p:nvSpPr>
          <p:cNvPr id="98" name="TextBox 79">
            <a:extLst>
              <a:ext uri="{FF2B5EF4-FFF2-40B4-BE49-F238E27FC236}">
                <a16:creationId xmlns:a16="http://schemas.microsoft.com/office/drawing/2014/main" id="{459FA907-D633-402E-93EA-9172279480DF}"/>
              </a:ext>
            </a:extLst>
          </p:cNvPr>
          <p:cNvSpPr txBox="1"/>
          <p:nvPr/>
        </p:nvSpPr>
        <p:spPr>
          <a:xfrm>
            <a:off x="5766442" y="5314643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94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468C699E-A106-4FDC-A8BE-F0FAB0DD168B}"/>
              </a:ext>
            </a:extLst>
          </p:cNvPr>
          <p:cNvGrpSpPr>
            <a:grpSpLocks noChangeAspect="1"/>
          </p:cNvGrpSpPr>
          <p:nvPr/>
        </p:nvGrpSpPr>
        <p:grpSpPr>
          <a:xfrm>
            <a:off x="5438677" y="5289487"/>
            <a:ext cx="308142" cy="308142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6509F87-623F-4DF3-9B03-5F20D70D3B0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96" name="Graphic 66" descr="Link">
              <a:hlinkClick r:id="rId28"/>
              <a:extLst>
                <a:ext uri="{FF2B5EF4-FFF2-40B4-BE49-F238E27FC236}">
                  <a16:creationId xmlns:a16="http://schemas.microsoft.com/office/drawing/2014/main" id="{1B47029F-4B39-4CBE-803E-3DC990CAE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70" name="Graphic 49">
            <a:extLst>
              <a:ext uri="{FF2B5EF4-FFF2-40B4-BE49-F238E27FC236}">
                <a16:creationId xmlns:a16="http://schemas.microsoft.com/office/drawing/2014/main" id="{C18D6144-5EBA-4EAF-9074-8E2CDD905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4583656" y="5188027"/>
            <a:ext cx="435786" cy="435786"/>
          </a:xfrm>
          <a:prstGeom prst="rect">
            <a:avLst/>
          </a:prstGeom>
        </p:spPr>
      </p:pic>
      <p:sp>
        <p:nvSpPr>
          <p:cNvPr id="72" name="Rectangle: Rounded Corners 52">
            <a:extLst>
              <a:ext uri="{FF2B5EF4-FFF2-40B4-BE49-F238E27FC236}">
                <a16:creationId xmlns:a16="http://schemas.microsoft.com/office/drawing/2014/main" id="{E3B69BA4-CDAE-47E7-9768-D234E291F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1185" y="5154732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97" name="Graphic 79">
            <a:hlinkClick r:id="rId31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0" y="5675333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017941E1-41C8-4E40-B957-CB173F31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2765410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94F7F37C-7899-4D83-8ECD-CFEE837B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8719088" y="1289838"/>
            <a:ext cx="3158064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i 13.7</a:t>
            </a:r>
          </a:p>
        </p:txBody>
      </p:sp>
      <p:grpSp>
        <p:nvGrpSpPr>
          <p:cNvPr id="94" name="Group 5" descr="Enllaç cap a les bases reguladores">
            <a:extLst>
              <a:ext uri="{FF2B5EF4-FFF2-40B4-BE49-F238E27FC236}">
                <a16:creationId xmlns:a16="http://schemas.microsoft.com/office/drawing/2014/main" id="{FF660D10-B4DC-4DD3-8BF3-A61B32553A89}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54D1007-3B92-44FE-8658-F122CA2593E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96" name="Graphic 7" descr="Link">
              <a:hlinkClick r:id="rId2"/>
              <a:extLst>
                <a:ext uri="{FF2B5EF4-FFF2-40B4-BE49-F238E27FC236}">
                  <a16:creationId xmlns:a16="http://schemas.microsoft.com/office/drawing/2014/main" id="{FCD4E67B-6AB6-4618-B44E-3819B1BF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7" name="TextBox 7">
            <a:extLst>
              <a:ext uri="{FF2B5EF4-FFF2-40B4-BE49-F238E27FC236}">
                <a16:creationId xmlns:a16="http://schemas.microsoft.com/office/drawing/2014/main" id="{5EBA95E5-8015-40A1-A4CE-270DB21D285E}"/>
              </a:ext>
            </a:extLst>
          </p:cNvPr>
          <p:cNvSpPr txBox="1"/>
          <p:nvPr/>
        </p:nvSpPr>
        <p:spPr>
          <a:xfrm>
            <a:off x="439628" y="1647469"/>
            <a:ext cx="235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Trobades i formacions i màrqueting i difusió</a:t>
            </a:r>
          </a:p>
        </p:txBody>
      </p:sp>
      <p:pic>
        <p:nvPicPr>
          <p:cNvPr id="41" name="Graphic 5">
            <a:extLst>
              <a:ext uri="{FF2B5EF4-FFF2-40B4-BE49-F238E27FC236}">
                <a16:creationId xmlns:a16="http://schemas.microsoft.com/office/drawing/2014/main" id="{DD4BDD1F-8BFE-406F-82E8-F176E8EB2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7794" y="1761399"/>
            <a:ext cx="3531683" cy="3735407"/>
          </a:xfrm>
          <a:prstGeom prst="rect">
            <a:avLst/>
          </a:prstGeom>
        </p:spPr>
      </p:pic>
      <p:pic>
        <p:nvPicPr>
          <p:cNvPr id="48" name="Gràfic 47">
            <a:extLst>
              <a:ext uri="{FF2B5EF4-FFF2-40B4-BE49-F238E27FC236}">
                <a16:creationId xmlns:a16="http://schemas.microsoft.com/office/drawing/2014/main" id="{BD23EDBB-5434-4937-9EE1-F9713D3D6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2503" y="3339654"/>
            <a:ext cx="621329" cy="621329"/>
          </a:xfrm>
          <a:prstGeom prst="rect">
            <a:avLst/>
          </a:prstGeom>
        </p:spPr>
      </p:pic>
      <p:pic>
        <p:nvPicPr>
          <p:cNvPr id="53" name="Gràfic 52">
            <a:extLst>
              <a:ext uri="{FF2B5EF4-FFF2-40B4-BE49-F238E27FC236}">
                <a16:creationId xmlns:a16="http://schemas.microsoft.com/office/drawing/2014/main" id="{3C705849-95BF-4542-AC02-214F4475D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6877" y="3185976"/>
            <a:ext cx="720654" cy="720654"/>
          </a:xfrm>
          <a:prstGeom prst="rect">
            <a:avLst/>
          </a:prstGeom>
        </p:spPr>
      </p:pic>
      <p:pic>
        <p:nvPicPr>
          <p:cNvPr id="36" name="Gràfic 35" descr="Màrqueting">
            <a:extLst>
              <a:ext uri="{FF2B5EF4-FFF2-40B4-BE49-F238E27FC236}">
                <a16:creationId xmlns:a16="http://schemas.microsoft.com/office/drawing/2014/main" id="{57C673B4-432B-4C28-AB34-590B16F804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39269" y="3293802"/>
            <a:ext cx="571046" cy="571046"/>
          </a:xfrm>
          <a:prstGeom prst="rect">
            <a:avLst/>
          </a:prstGeom>
        </p:spPr>
      </p:pic>
      <p:pic>
        <p:nvPicPr>
          <p:cNvPr id="44" name="Graphic 4" descr="Atenció!">
            <a:extLst>
              <a:ext uri="{FF2B5EF4-FFF2-40B4-BE49-F238E27FC236}">
                <a16:creationId xmlns:a16="http://schemas.microsoft.com/office/drawing/2014/main" id="{57033778-A614-4F87-B518-58AB9ACBE5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55063" y="3933150"/>
            <a:ext cx="344283" cy="344283"/>
          </a:xfrm>
          <a:prstGeom prst="rect">
            <a:avLst/>
          </a:prstGeom>
        </p:spPr>
      </p:pic>
      <p:sp>
        <p:nvSpPr>
          <p:cNvPr id="46" name="TextBox 2">
            <a:extLst>
              <a:ext uri="{FF2B5EF4-FFF2-40B4-BE49-F238E27FC236}">
                <a16:creationId xmlns:a16="http://schemas.microsoft.com/office/drawing/2014/main" id="{040DD8E9-FDCC-4BC4-9B45-6109175BC9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5216" y="4413769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15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6">
            <a:extLst>
              <a:ext uri="{FF2B5EF4-FFF2-40B4-BE49-F238E27FC236}">
                <a16:creationId xmlns:a16="http://schemas.microsoft.com/office/drawing/2014/main" id="{75D5B645-5B0C-42B1-9948-29736928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6170" y="2315808"/>
            <a:ext cx="0" cy="27167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34CB4424-8BB4-4300-B3BC-EDBB4B904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71652" y="2228760"/>
            <a:ext cx="426557" cy="42655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C4F6C-162A-43F2-8178-D2F295211F71}"/>
              </a:ext>
            </a:extLst>
          </p:cNvPr>
          <p:cNvSpPr txBox="1">
            <a:spLocks/>
          </p:cNvSpPr>
          <p:nvPr/>
        </p:nvSpPr>
        <p:spPr>
          <a:xfrm>
            <a:off x="3598209" y="2290838"/>
            <a:ext cx="8000730" cy="48852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Factures electròniques o escanejades de tot el període subvencionat </a:t>
            </a:r>
            <a:r>
              <a:rPr lang="ca-ES" sz="1350" dirty="0"/>
              <a:t>en el format que estableix el Reial Decret 1619/2012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7FF5BB-0B1E-4D79-9145-0D419CABD967}"/>
              </a:ext>
            </a:extLst>
          </p:cNvPr>
          <p:cNvSpPr/>
          <p:nvPr/>
        </p:nvSpPr>
        <p:spPr>
          <a:xfrm>
            <a:off x="5398251" y="2933732"/>
            <a:ext cx="28042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dirty="0"/>
              <a:t>Cliqueu a la icona per a consultar </a:t>
            </a:r>
            <a:r>
              <a:rPr lang="ca-ES" sz="1050" dirty="0"/>
              <a:t>el Reial Decret</a:t>
            </a:r>
          </a:p>
        </p:txBody>
      </p:sp>
      <p:grpSp>
        <p:nvGrpSpPr>
          <p:cNvPr id="60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FC884B23-0041-41CE-A271-CE4D129D19EB}"/>
              </a:ext>
            </a:extLst>
          </p:cNvPr>
          <p:cNvGrpSpPr>
            <a:grpSpLocks noChangeAspect="1"/>
          </p:cNvGrpSpPr>
          <p:nvPr/>
        </p:nvGrpSpPr>
        <p:grpSpPr>
          <a:xfrm>
            <a:off x="5111245" y="2904598"/>
            <a:ext cx="308142" cy="308142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65CE257-803A-48A5-B00D-79AC363418C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68" name="Graphic 66" descr="Link">
              <a:hlinkClick r:id="rId18"/>
              <a:extLst>
                <a:ext uri="{FF2B5EF4-FFF2-40B4-BE49-F238E27FC236}">
                  <a16:creationId xmlns:a16="http://schemas.microsoft.com/office/drawing/2014/main" id="{CDD55417-6DE4-4664-BE6B-FF3A7BE91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E4C3B721-2921-4143-BFFA-445A02EFB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71651" y="3460404"/>
            <a:ext cx="426557" cy="42655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0E7B67-8030-4EDB-B30A-7D91F5D7F532}"/>
              </a:ext>
            </a:extLst>
          </p:cNvPr>
          <p:cNvSpPr txBox="1">
            <a:spLocks/>
          </p:cNvSpPr>
          <p:nvPr/>
        </p:nvSpPr>
        <p:spPr>
          <a:xfrm>
            <a:off x="3598208" y="3546303"/>
            <a:ext cx="4290046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Comprovants</a:t>
            </a:r>
            <a:r>
              <a:rPr lang="ca-ES" sz="1350" dirty="0"/>
              <a:t> de pagament bancari. </a:t>
            </a:r>
            <a:r>
              <a:rPr lang="ca-ES" sz="1350" dirty="0">
                <a:hlinkClick r:id="rId19" action="ppaction://hlinksldjump"/>
              </a:rPr>
              <a:t>Veure secció específica</a:t>
            </a:r>
            <a:endParaRPr lang="ca-ES" sz="1350" b="1" dirty="0"/>
          </a:p>
        </p:txBody>
      </p:sp>
      <p:pic>
        <p:nvPicPr>
          <p:cNvPr id="63" name="Graphic 26">
            <a:extLst>
              <a:ext uri="{FF2B5EF4-FFF2-40B4-BE49-F238E27FC236}">
                <a16:creationId xmlns:a16="http://schemas.microsoft.com/office/drawing/2014/main" id="{9439924D-4E43-4C2F-97E1-E50AF30A9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7926" y="4157338"/>
            <a:ext cx="426557" cy="426557"/>
          </a:xfrm>
          <a:prstGeom prst="rect">
            <a:avLst/>
          </a:prstGeom>
        </p:spPr>
      </p:pic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4AA712E-D243-4C71-9D06-0715FFDD2120}"/>
              </a:ext>
            </a:extLst>
          </p:cNvPr>
          <p:cNvSpPr txBox="1">
            <a:spLocks/>
          </p:cNvSpPr>
          <p:nvPr/>
        </p:nvSpPr>
        <p:spPr>
          <a:xfrm>
            <a:off x="3585357" y="4288428"/>
            <a:ext cx="5889316" cy="6169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s’escau, tres pressupostos </a:t>
            </a:r>
            <a:r>
              <a:rPr lang="ca-ES" sz="1350" dirty="0"/>
              <a:t>de diferents proveïdors.</a:t>
            </a:r>
            <a:r>
              <a:rPr lang="ca-ES" sz="1350" b="1" dirty="0"/>
              <a:t> </a:t>
            </a:r>
            <a:r>
              <a:rPr lang="ca-ES" sz="1350" dirty="0">
                <a:hlinkClick r:id="rId20" action="ppaction://hlinksldjump"/>
              </a:rPr>
              <a:t>Veure secció específica</a:t>
            </a:r>
            <a:endParaRPr lang="ca-ES" sz="1350" dirty="0"/>
          </a:p>
          <a:p>
            <a:pPr marL="0" indent="0">
              <a:buNone/>
            </a:pPr>
            <a:endParaRPr lang="ca-ES" sz="1350" dirty="0"/>
          </a:p>
        </p:txBody>
      </p:sp>
      <p:pic>
        <p:nvPicPr>
          <p:cNvPr id="45" name="Graphic 26">
            <a:extLst>
              <a:ext uri="{FF2B5EF4-FFF2-40B4-BE49-F238E27FC236}">
                <a16:creationId xmlns:a16="http://schemas.microsoft.com/office/drawing/2014/main" id="{E2BAF9B0-B398-419A-961C-32F35CD97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7925" y="4819254"/>
            <a:ext cx="426557" cy="426557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C4842160-50F8-4855-9BCA-A63D2A069F4B}"/>
              </a:ext>
            </a:extLst>
          </p:cNvPr>
          <p:cNvSpPr txBox="1">
            <a:spLocks/>
          </p:cNvSpPr>
          <p:nvPr/>
        </p:nvSpPr>
        <p:spPr>
          <a:xfrm>
            <a:off x="3598208" y="4877901"/>
            <a:ext cx="8181416" cy="5488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</a:t>
            </a:r>
            <a:r>
              <a:rPr lang="ca-ES" sz="1350" dirty="0"/>
              <a:t>, documentació demostrativa de les accions realitzades en matèria de </a:t>
            </a:r>
            <a:r>
              <a:rPr lang="ca-ES" sz="1350" b="1" dirty="0"/>
              <a:t>publicitat</a:t>
            </a:r>
            <a:r>
              <a:rPr lang="ca-ES" sz="1350" dirty="0"/>
              <a:t>. </a:t>
            </a:r>
            <a:r>
              <a:rPr lang="ca-ES" sz="1350" dirty="0">
                <a:hlinkClick r:id="rId21" action="ppaction://hlinksldjump"/>
              </a:rPr>
              <a:t>Veure secció específica</a:t>
            </a:r>
            <a:endParaRPr lang="ca-ES" sz="1350" b="1" dirty="0"/>
          </a:p>
        </p:txBody>
      </p:sp>
      <p:grpSp>
        <p:nvGrpSpPr>
          <p:cNvPr id="77" name="Group 52">
            <a:extLst>
              <a:ext uri="{FF2B5EF4-FFF2-40B4-BE49-F238E27FC236}">
                <a16:creationId xmlns:a16="http://schemas.microsoft.com/office/drawing/2014/main" id="{348C291A-89A8-4507-AB77-2082BA2B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2816" y="3435791"/>
            <a:ext cx="410055" cy="429057"/>
            <a:chOff x="-94408" y="2761858"/>
            <a:chExt cx="1488797" cy="1488797"/>
          </a:xfrm>
        </p:grpSpPr>
        <p:sp>
          <p:nvSpPr>
            <p:cNvPr id="78" name="Rectangle: Rounded Corners 53">
              <a:extLst>
                <a:ext uri="{FF2B5EF4-FFF2-40B4-BE49-F238E27FC236}">
                  <a16:creationId xmlns:a16="http://schemas.microsoft.com/office/drawing/2014/main" id="{A3716D02-62AB-4A88-A310-F866140D9A17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79" name="Graphic 54" descr="Clipboard Mixed with solid fill">
              <a:extLst>
                <a:ext uri="{FF2B5EF4-FFF2-40B4-BE49-F238E27FC236}">
                  <a16:creationId xmlns:a16="http://schemas.microsoft.com/office/drawing/2014/main" id="{3D0A44EF-17C0-4F19-844D-FC546AEED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83" name="Graphic 3">
            <a:extLst>
              <a:ext uri="{FF2B5EF4-FFF2-40B4-BE49-F238E27FC236}">
                <a16:creationId xmlns:a16="http://schemas.microsoft.com/office/drawing/2014/main" id="{360D3128-1242-4929-8BFB-1BCC46F46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1598939" y="4792090"/>
            <a:ext cx="397416" cy="397416"/>
          </a:xfrm>
          <a:prstGeom prst="rect">
            <a:avLst/>
          </a:prstGeom>
        </p:spPr>
      </p:pic>
      <p:pic>
        <p:nvPicPr>
          <p:cNvPr id="4" name="Gràfic 3">
            <a:extLst>
              <a:ext uri="{FF2B5EF4-FFF2-40B4-BE49-F238E27FC236}">
                <a16:creationId xmlns:a16="http://schemas.microsoft.com/office/drawing/2014/main" id="{B656394E-DE34-48FF-9FD0-FBAA46CBF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436365" y="2535102"/>
            <a:ext cx="348695" cy="348695"/>
          </a:xfrm>
          <a:prstGeom prst="rect">
            <a:avLst/>
          </a:prstGeom>
        </p:spPr>
      </p:pic>
      <p:pic>
        <p:nvPicPr>
          <p:cNvPr id="49" name="Gràfic 48">
            <a:extLst>
              <a:ext uri="{FF2B5EF4-FFF2-40B4-BE49-F238E27FC236}">
                <a16:creationId xmlns:a16="http://schemas.microsoft.com/office/drawing/2014/main" id="{7B305D58-AF6A-4983-976E-FD9A2B4C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543283" y="4230195"/>
            <a:ext cx="348695" cy="348695"/>
          </a:xfrm>
          <a:prstGeom prst="rect">
            <a:avLst/>
          </a:prstGeom>
        </p:spPr>
      </p:pic>
      <p:pic>
        <p:nvPicPr>
          <p:cNvPr id="51" name="Gràfic 50">
            <a:extLst>
              <a:ext uri="{FF2B5EF4-FFF2-40B4-BE49-F238E27FC236}">
                <a16:creationId xmlns:a16="http://schemas.microsoft.com/office/drawing/2014/main" id="{5A76C11B-7B60-4D48-A0F4-8201A75AD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300325" y="4227454"/>
            <a:ext cx="348695" cy="348695"/>
          </a:xfrm>
          <a:prstGeom prst="rect">
            <a:avLst/>
          </a:prstGeom>
        </p:spPr>
      </p:pic>
      <p:pic>
        <p:nvPicPr>
          <p:cNvPr id="52" name="Gràfic 51">
            <a:extLst>
              <a:ext uri="{FF2B5EF4-FFF2-40B4-BE49-F238E27FC236}">
                <a16:creationId xmlns:a16="http://schemas.microsoft.com/office/drawing/2014/main" id="{00D5F849-BB06-4AD8-9013-916AE5F8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057367" y="4235200"/>
            <a:ext cx="348695" cy="348695"/>
          </a:xfrm>
          <a:prstGeom prst="rect">
            <a:avLst/>
          </a:prstGeom>
        </p:spPr>
      </p:pic>
      <p:pic>
        <p:nvPicPr>
          <p:cNvPr id="97" name="Graphic 79">
            <a:hlinkClick r:id="rId28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0" y="5572348"/>
            <a:ext cx="435961" cy="435961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CBEDBD6-861E-410D-AA74-85F05F7A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376872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CF3523A3-6982-46D5-876D-A60F47F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D757D46C-5602-4555-900F-A244D1736351}"/>
              </a:ext>
            </a:extLst>
          </p:cNvPr>
          <p:cNvSpPr txBox="1">
            <a:spLocks/>
          </p:cNvSpPr>
          <p:nvPr/>
        </p:nvSpPr>
        <p:spPr>
          <a:xfrm>
            <a:off x="8719088" y="1289838"/>
            <a:ext cx="3158064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la base reguladora 13.5 </a:t>
            </a:r>
          </a:p>
        </p:txBody>
      </p:sp>
      <p:grpSp>
        <p:nvGrpSpPr>
          <p:cNvPr id="23" name="Group 5" descr="Enllaç cap a les bases reguladores">
            <a:extLst>
              <a:ext uri="{FF2B5EF4-FFF2-40B4-BE49-F238E27FC236}">
                <a16:creationId xmlns:a16="http://schemas.microsoft.com/office/drawing/2014/main" id="{DE76B11D-C2DC-4FCE-9EFE-AE2ACAE2F5A9}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BE7C3EC-BEBB-44C7-A47E-62752E196006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6" name="Graphic 7" descr="Link">
              <a:hlinkClick r:id="rId2"/>
              <a:extLst>
                <a:ext uri="{FF2B5EF4-FFF2-40B4-BE49-F238E27FC236}">
                  <a16:creationId xmlns:a16="http://schemas.microsoft.com/office/drawing/2014/main" id="{5B125FE0-7F53-4968-9699-AF7329D74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1" name="TextBox 7">
            <a:extLst>
              <a:ext uri="{FF2B5EF4-FFF2-40B4-BE49-F238E27FC236}">
                <a16:creationId xmlns:a16="http://schemas.microsoft.com/office/drawing/2014/main" id="{4718BF36-D7AD-454C-AF7B-4B494341BD94}"/>
              </a:ext>
            </a:extLst>
          </p:cNvPr>
          <p:cNvSpPr txBox="1"/>
          <p:nvPr/>
        </p:nvSpPr>
        <p:spPr>
          <a:xfrm>
            <a:off x="439628" y="1647469"/>
            <a:ext cx="235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Trobades i formacions i màrqueting i difusió</a:t>
            </a:r>
          </a:p>
        </p:txBody>
      </p:sp>
      <p:pic>
        <p:nvPicPr>
          <p:cNvPr id="38" name="Graphic 5">
            <a:extLst>
              <a:ext uri="{FF2B5EF4-FFF2-40B4-BE49-F238E27FC236}">
                <a16:creationId xmlns:a16="http://schemas.microsoft.com/office/drawing/2014/main" id="{183CB433-BB00-4841-A96A-CC6BEC00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7794" y="1761399"/>
            <a:ext cx="3531683" cy="3735407"/>
          </a:xfrm>
          <a:prstGeom prst="rect">
            <a:avLst/>
          </a:prstGeom>
        </p:spPr>
      </p:pic>
      <p:pic>
        <p:nvPicPr>
          <p:cNvPr id="18" name="Gràfic 17">
            <a:extLst>
              <a:ext uri="{FF2B5EF4-FFF2-40B4-BE49-F238E27FC236}">
                <a16:creationId xmlns:a16="http://schemas.microsoft.com/office/drawing/2014/main" id="{AA8D4E6E-4D76-4790-B077-78A53D228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2503" y="3339654"/>
            <a:ext cx="621329" cy="621329"/>
          </a:xfrm>
          <a:prstGeom prst="rect">
            <a:avLst/>
          </a:prstGeom>
        </p:spPr>
      </p:pic>
      <p:pic>
        <p:nvPicPr>
          <p:cNvPr id="19" name="Gràfic 18">
            <a:extLst>
              <a:ext uri="{FF2B5EF4-FFF2-40B4-BE49-F238E27FC236}">
                <a16:creationId xmlns:a16="http://schemas.microsoft.com/office/drawing/2014/main" id="{2943E992-9E40-48D5-A6B3-7AE0CD97E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6877" y="3185976"/>
            <a:ext cx="720654" cy="720654"/>
          </a:xfrm>
          <a:prstGeom prst="rect">
            <a:avLst/>
          </a:prstGeom>
        </p:spPr>
      </p:pic>
      <p:pic>
        <p:nvPicPr>
          <p:cNvPr id="20" name="Gràfic 19" descr="Màrqueting">
            <a:extLst>
              <a:ext uri="{FF2B5EF4-FFF2-40B4-BE49-F238E27FC236}">
                <a16:creationId xmlns:a16="http://schemas.microsoft.com/office/drawing/2014/main" id="{B4F517D4-A18A-4090-91F9-D79433E6F1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39269" y="3293802"/>
            <a:ext cx="571046" cy="571046"/>
          </a:xfrm>
          <a:prstGeom prst="rect">
            <a:avLst/>
          </a:prstGeom>
        </p:spPr>
      </p:pic>
      <p:pic>
        <p:nvPicPr>
          <p:cNvPr id="30" name="Graphic 4" descr="Atenció!">
            <a:extLst>
              <a:ext uri="{FF2B5EF4-FFF2-40B4-BE49-F238E27FC236}">
                <a16:creationId xmlns:a16="http://schemas.microsoft.com/office/drawing/2014/main" id="{3ACBD17B-1CEF-4B58-8DF9-D9181A6921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55063" y="3933150"/>
            <a:ext cx="344283" cy="344283"/>
          </a:xfrm>
          <a:prstGeom prst="rect">
            <a:avLst/>
          </a:prstGeom>
        </p:spPr>
      </p:pic>
      <p:sp>
        <p:nvSpPr>
          <p:cNvPr id="32" name="TextBox 2">
            <a:extLst>
              <a:ext uri="{FF2B5EF4-FFF2-40B4-BE49-F238E27FC236}">
                <a16:creationId xmlns:a16="http://schemas.microsoft.com/office/drawing/2014/main" id="{9591B303-3DE9-4A04-9BBA-32223F80B5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5216" y="4413769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15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6">
            <a:extLst>
              <a:ext uri="{FF2B5EF4-FFF2-40B4-BE49-F238E27FC236}">
                <a16:creationId xmlns:a16="http://schemas.microsoft.com/office/drawing/2014/main" id="{E9856246-D8C3-44D8-B0EB-1900EF87E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6170" y="2315808"/>
            <a:ext cx="0" cy="27167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11">
            <a:extLst>
              <a:ext uri="{FF2B5EF4-FFF2-40B4-BE49-F238E27FC236}">
                <a16:creationId xmlns:a16="http://schemas.microsoft.com/office/drawing/2014/main" id="{779090C3-5EA1-4ECC-B338-73ECD87B2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23281" y="2205705"/>
            <a:ext cx="426557" cy="426557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4A261CA-51F7-4B3C-87FC-C8493191EB3E}"/>
              </a:ext>
            </a:extLst>
          </p:cNvPr>
          <p:cNvSpPr txBox="1">
            <a:spLocks/>
          </p:cNvSpPr>
          <p:nvPr/>
        </p:nvSpPr>
        <p:spPr>
          <a:xfrm>
            <a:off x="3549838" y="2251923"/>
            <a:ext cx="6266170" cy="96725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Factures emeses per empresaris o professionals</a:t>
            </a:r>
          </a:p>
          <a:p>
            <a:pPr algn="just"/>
            <a:r>
              <a:rPr lang="ca-ES" sz="1350" dirty="0"/>
              <a:t>Currículum</a:t>
            </a:r>
          </a:p>
          <a:p>
            <a:pPr algn="just"/>
            <a:r>
              <a:rPr lang="ca-ES" sz="1350" dirty="0"/>
              <a:t>Si hi ha retenció d’IRPF, Model 190</a:t>
            </a:r>
          </a:p>
          <a:p>
            <a:pPr algn="just">
              <a:buFontTx/>
              <a:buChar char="-"/>
            </a:pPr>
            <a:endParaRPr lang="ca-ES" sz="1350" dirty="0"/>
          </a:p>
          <a:p>
            <a:pPr marL="0" indent="0">
              <a:buNone/>
            </a:pPr>
            <a:endParaRPr lang="ca-ES" sz="1350" dirty="0"/>
          </a:p>
        </p:txBody>
      </p:sp>
      <p:pic>
        <p:nvPicPr>
          <p:cNvPr id="45" name="Graphic 11">
            <a:extLst>
              <a:ext uri="{FF2B5EF4-FFF2-40B4-BE49-F238E27FC236}">
                <a16:creationId xmlns:a16="http://schemas.microsoft.com/office/drawing/2014/main" id="{E8754E60-5DDF-4C03-ADF2-973753DC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32120" y="3293802"/>
            <a:ext cx="426557" cy="426557"/>
          </a:xfrm>
          <a:prstGeom prst="rect">
            <a:avLst/>
          </a:prstGeom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64D2046-9BBC-46C6-95EB-32D5F9B2C3B0}"/>
              </a:ext>
            </a:extLst>
          </p:cNvPr>
          <p:cNvSpPr txBox="1">
            <a:spLocks/>
          </p:cNvSpPr>
          <p:nvPr/>
        </p:nvSpPr>
        <p:spPr>
          <a:xfrm>
            <a:off x="3534875" y="3347161"/>
            <a:ext cx="8342277" cy="27059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IVA</a:t>
            </a:r>
          </a:p>
          <a:p>
            <a:pPr marL="0" indent="0" algn="just">
              <a:buNone/>
            </a:pPr>
            <a:r>
              <a:rPr lang="ca-ES" sz="1350" u="sng" dirty="0"/>
              <a:t>En cas d’estar subjecte al règim de prorrata general</a:t>
            </a:r>
            <a:endParaRPr lang="ca-ES" sz="1350" u="sng" dirty="0">
              <a:sym typeface="Wingdings" panose="05000000000000000000" pitchFamily="2" charset="2"/>
            </a:endParaRP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Certificat de declaració censal per l’Agència Tributària conforme l’entitat beneficiària no ha realitzat declaració d’IVA pels anys en que es desenvolupa el projecte subvencionat</a:t>
            </a: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Model 390 corresponent a l’any o als anys del projecte</a:t>
            </a:r>
          </a:p>
          <a:p>
            <a:pPr marL="0" indent="0" algn="just">
              <a:buNone/>
            </a:pPr>
            <a:r>
              <a:rPr lang="ca-ES" sz="1350" u="sng" dirty="0">
                <a:sym typeface="Wingdings" panose="05000000000000000000" pitchFamily="2" charset="2"/>
              </a:rPr>
              <a:t>En cas d’estar subjecte al règim de prorrata especial</a:t>
            </a: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Certificat de declaració censal emès per l’Agència Tributària</a:t>
            </a: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Còpia del llibre d’IVA on figurin comptabilitzades les despeses que s’imputin</a:t>
            </a:r>
          </a:p>
          <a:p>
            <a:pPr marL="0" indent="0" algn="just">
              <a:buNone/>
            </a:pPr>
            <a:endParaRPr lang="ca-ES" sz="1350" dirty="0"/>
          </a:p>
        </p:txBody>
      </p:sp>
      <p:pic>
        <p:nvPicPr>
          <p:cNvPr id="97" name="Graphic 79">
            <a:hlinkClick r:id="rId18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667" y="56171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3AB1C771-57CD-4EDB-A7CF-40AE4E7C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771526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CF3523A3-6982-46D5-876D-A60F47F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A581855A-42B6-4362-8A13-4D97A331CD65}"/>
              </a:ext>
            </a:extLst>
          </p:cNvPr>
          <p:cNvSpPr txBox="1">
            <a:spLocks/>
          </p:cNvSpPr>
          <p:nvPr/>
        </p:nvSpPr>
        <p:spPr>
          <a:xfrm>
            <a:off x="8719088" y="1289838"/>
            <a:ext cx="3158064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la base reguladora 13.5</a:t>
            </a:r>
          </a:p>
        </p:txBody>
      </p:sp>
      <p:grpSp>
        <p:nvGrpSpPr>
          <p:cNvPr id="25" name="Group 5" descr="Enllaç cap a les bases reguladores">
            <a:extLst>
              <a:ext uri="{FF2B5EF4-FFF2-40B4-BE49-F238E27FC236}">
                <a16:creationId xmlns:a16="http://schemas.microsoft.com/office/drawing/2014/main" id="{D9C7895B-DDF2-4CC0-826A-85405E33E6FF}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B339F5-99B6-428B-91FD-BEBB08761A76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2"/>
              <a:extLst>
                <a:ext uri="{FF2B5EF4-FFF2-40B4-BE49-F238E27FC236}">
                  <a16:creationId xmlns:a16="http://schemas.microsoft.com/office/drawing/2014/main" id="{FA1E8DDC-A2E9-4F2C-94D5-BD0BA6690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TextBox 7">
            <a:extLst>
              <a:ext uri="{FF2B5EF4-FFF2-40B4-BE49-F238E27FC236}">
                <a16:creationId xmlns:a16="http://schemas.microsoft.com/office/drawing/2014/main" id="{40AF1C6D-F13F-47DE-8673-CB301C4FDB47}"/>
              </a:ext>
            </a:extLst>
          </p:cNvPr>
          <p:cNvSpPr txBox="1"/>
          <p:nvPr/>
        </p:nvSpPr>
        <p:spPr>
          <a:xfrm>
            <a:off x="439628" y="1647469"/>
            <a:ext cx="235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Trobades i formacions i màrqueting i difusió</a:t>
            </a:r>
          </a:p>
        </p:txBody>
      </p:sp>
      <p:pic>
        <p:nvPicPr>
          <p:cNvPr id="16" name="Graphic 5">
            <a:extLst>
              <a:ext uri="{FF2B5EF4-FFF2-40B4-BE49-F238E27FC236}">
                <a16:creationId xmlns:a16="http://schemas.microsoft.com/office/drawing/2014/main" id="{AD09D975-769D-477E-AA1A-838EB4074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7794" y="1761399"/>
            <a:ext cx="3531683" cy="3735407"/>
          </a:xfrm>
          <a:prstGeom prst="rect">
            <a:avLst/>
          </a:prstGeom>
        </p:spPr>
      </p:pic>
      <p:pic>
        <p:nvPicPr>
          <p:cNvPr id="18" name="Gràfic 17">
            <a:extLst>
              <a:ext uri="{FF2B5EF4-FFF2-40B4-BE49-F238E27FC236}">
                <a16:creationId xmlns:a16="http://schemas.microsoft.com/office/drawing/2014/main" id="{5E52655B-C3B3-4290-BB58-F279018A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2503" y="3339654"/>
            <a:ext cx="621329" cy="621329"/>
          </a:xfrm>
          <a:prstGeom prst="rect">
            <a:avLst/>
          </a:prstGeom>
        </p:spPr>
      </p:pic>
      <p:pic>
        <p:nvPicPr>
          <p:cNvPr id="19" name="Gràfic 18">
            <a:extLst>
              <a:ext uri="{FF2B5EF4-FFF2-40B4-BE49-F238E27FC236}">
                <a16:creationId xmlns:a16="http://schemas.microsoft.com/office/drawing/2014/main" id="{F140E813-4697-4C73-92A0-CA4421176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6877" y="3185976"/>
            <a:ext cx="720654" cy="720654"/>
          </a:xfrm>
          <a:prstGeom prst="rect">
            <a:avLst/>
          </a:prstGeom>
        </p:spPr>
      </p:pic>
      <p:pic>
        <p:nvPicPr>
          <p:cNvPr id="23" name="Gràfic 22" descr="Màrqueting">
            <a:extLst>
              <a:ext uri="{FF2B5EF4-FFF2-40B4-BE49-F238E27FC236}">
                <a16:creationId xmlns:a16="http://schemas.microsoft.com/office/drawing/2014/main" id="{F50682A4-3A23-42BB-8C4F-A4D6376731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39269" y="3293802"/>
            <a:ext cx="571046" cy="571046"/>
          </a:xfrm>
          <a:prstGeom prst="rect">
            <a:avLst/>
          </a:prstGeom>
        </p:spPr>
      </p:pic>
      <p:pic>
        <p:nvPicPr>
          <p:cNvPr id="30" name="Graphic 4" descr="Atenció!">
            <a:extLst>
              <a:ext uri="{FF2B5EF4-FFF2-40B4-BE49-F238E27FC236}">
                <a16:creationId xmlns:a16="http://schemas.microsoft.com/office/drawing/2014/main" id="{3ACBD17B-1CEF-4B58-8DF9-D9181A6921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55063" y="3933150"/>
            <a:ext cx="344283" cy="344283"/>
          </a:xfrm>
          <a:prstGeom prst="rect">
            <a:avLst/>
          </a:prstGeom>
        </p:spPr>
      </p:pic>
      <p:sp>
        <p:nvSpPr>
          <p:cNvPr id="32" name="TextBox 2">
            <a:extLst>
              <a:ext uri="{FF2B5EF4-FFF2-40B4-BE49-F238E27FC236}">
                <a16:creationId xmlns:a16="http://schemas.microsoft.com/office/drawing/2014/main" id="{9591B303-3DE9-4A04-9BBA-32223F80B5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5216" y="4413769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15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6">
            <a:extLst>
              <a:ext uri="{FF2B5EF4-FFF2-40B4-BE49-F238E27FC236}">
                <a16:creationId xmlns:a16="http://schemas.microsoft.com/office/drawing/2014/main" id="{E9856246-D8C3-44D8-B0EB-1900EF87E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6170" y="2315808"/>
            <a:ext cx="0" cy="27167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11">
            <a:extLst>
              <a:ext uri="{FF2B5EF4-FFF2-40B4-BE49-F238E27FC236}">
                <a16:creationId xmlns:a16="http://schemas.microsoft.com/office/drawing/2014/main" id="{E8754E60-5DDF-4C03-ADF2-973753DC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27640" y="2251922"/>
            <a:ext cx="426557" cy="426557"/>
          </a:xfrm>
          <a:prstGeom prst="rect">
            <a:avLst/>
          </a:prstGeom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64D2046-9BBC-46C6-95EB-32D5F9B2C3B0}"/>
              </a:ext>
            </a:extLst>
          </p:cNvPr>
          <p:cNvSpPr txBox="1">
            <a:spLocks/>
          </p:cNvSpPr>
          <p:nvPr/>
        </p:nvSpPr>
        <p:spPr>
          <a:xfrm>
            <a:off x="3554197" y="2304694"/>
            <a:ext cx="8505125" cy="3940449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Documents probatoris de les activitats</a:t>
            </a:r>
          </a:p>
          <a:p>
            <a:pPr marL="0" indent="0" algn="just">
              <a:buNone/>
            </a:pPr>
            <a:r>
              <a:rPr lang="ca-ES" sz="1350" u="sng" dirty="0">
                <a:sym typeface="Wingdings" panose="05000000000000000000" pitchFamily="2" charset="2"/>
              </a:rPr>
              <a:t>Escoles de </a:t>
            </a:r>
            <a:r>
              <a:rPr lang="ca-ES" sz="1350" u="sng" dirty="0" err="1">
                <a:sym typeface="Wingdings" panose="05000000000000000000" pitchFamily="2" charset="2"/>
              </a:rPr>
              <a:t>business</a:t>
            </a:r>
            <a:r>
              <a:rPr lang="ca-ES" sz="1350" u="sng" dirty="0">
                <a:sym typeface="Wingdings" panose="05000000000000000000" pitchFamily="2" charset="2"/>
              </a:rPr>
              <a:t> </a:t>
            </a:r>
            <a:r>
              <a:rPr lang="ca-ES" sz="1350" u="sng" dirty="0" err="1">
                <a:sym typeface="Wingdings" panose="05000000000000000000" pitchFamily="2" charset="2"/>
              </a:rPr>
              <a:t>angels</a:t>
            </a:r>
            <a:r>
              <a:rPr lang="ca-ES" sz="1350" u="sng" dirty="0">
                <a:sym typeface="Wingdings" panose="05000000000000000000" pitchFamily="2" charset="2"/>
              </a:rPr>
              <a:t> o formació per a emprenedors</a:t>
            </a: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Programa, llistat d’assistència signada i/o fotografies o vídeos. S’han d’acreditar els requeriments de publicitat. </a:t>
            </a:r>
            <a:r>
              <a:rPr lang="ca-ES" sz="1350" dirty="0">
                <a:sym typeface="Wingdings" panose="05000000000000000000" pitchFamily="2" charset="2"/>
                <a:hlinkClick r:id="rId18" action="ppaction://hlinksldjump"/>
              </a:rPr>
              <a:t>Veure secció específica</a:t>
            </a:r>
            <a:endParaRPr lang="ca-ES" sz="135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ca-ES" sz="1350" u="sng" dirty="0">
                <a:sym typeface="Wingdings" panose="05000000000000000000" pitchFamily="2" charset="2"/>
              </a:rPr>
              <a:t>Celebració de jornades</a:t>
            </a: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Memòria explicativa de les jornades amb la relació d’empreses participants, programa i material demostratiu com fulletons o fotografies</a:t>
            </a:r>
          </a:p>
          <a:p>
            <a:pPr marL="0" indent="0" algn="just">
              <a:buNone/>
            </a:pPr>
            <a:r>
              <a:rPr lang="ca-ES" sz="1350" u="sng" dirty="0">
                <a:sym typeface="Wingdings" panose="05000000000000000000" pitchFamily="2" charset="2"/>
              </a:rPr>
              <a:t>Assistència a fires</a:t>
            </a: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Memòria explicativa de l’assistència amb les tasques i els resultats i d’altra documentació demostrativa com fotos, catàlegs o programa</a:t>
            </a:r>
          </a:p>
          <a:p>
            <a:pPr marL="0" indent="0" algn="just">
              <a:buNone/>
            </a:pPr>
            <a:r>
              <a:rPr lang="ca-ES" sz="1350" u="sng" dirty="0">
                <a:sym typeface="Wingdings" panose="05000000000000000000" pitchFamily="2" charset="2"/>
              </a:rPr>
              <a:t>Accions de difusió</a:t>
            </a: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Memòria explicativa de les accions realitzades i material demostratiu de la celebració com fulletons o fotografies</a:t>
            </a:r>
          </a:p>
          <a:p>
            <a:pPr marL="0" indent="0" algn="just">
              <a:buNone/>
            </a:pPr>
            <a:r>
              <a:rPr lang="ca-ES" sz="1350" u="sng" dirty="0">
                <a:sym typeface="Wingdings" panose="05000000000000000000" pitchFamily="2" charset="2"/>
              </a:rPr>
              <a:t>Formació</a:t>
            </a: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Rebuda: Programa del curs i certificat d’assistència</a:t>
            </a:r>
          </a:p>
          <a:p>
            <a:pPr algn="just"/>
            <a:r>
              <a:rPr lang="ca-ES" sz="1350" dirty="0"/>
              <a:t>Organitzada: Programa del curs i llistat d’assistència signat</a:t>
            </a:r>
          </a:p>
        </p:txBody>
      </p:sp>
      <p:pic>
        <p:nvPicPr>
          <p:cNvPr id="29" name="Gràfic 28" descr="Teatre">
            <a:extLst>
              <a:ext uri="{FF2B5EF4-FFF2-40B4-BE49-F238E27FC236}">
                <a16:creationId xmlns:a16="http://schemas.microsoft.com/office/drawing/2014/main" id="{6C2C0094-ABBC-42E4-8DC9-352167252BA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90100" y="2315808"/>
            <a:ext cx="475379" cy="475379"/>
          </a:xfrm>
          <a:prstGeom prst="rect">
            <a:avLst/>
          </a:prstGeom>
        </p:spPr>
      </p:pic>
      <p:pic>
        <p:nvPicPr>
          <p:cNvPr id="34" name="Gràfic 33">
            <a:extLst>
              <a:ext uri="{FF2B5EF4-FFF2-40B4-BE49-F238E27FC236}">
                <a16:creationId xmlns:a16="http://schemas.microsoft.com/office/drawing/2014/main" id="{E1A88774-86BB-434F-BB0B-1C55668B2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08934" y="3146965"/>
            <a:ext cx="426974" cy="426974"/>
          </a:xfrm>
          <a:prstGeom prst="rect">
            <a:avLst/>
          </a:prstGeom>
        </p:spPr>
      </p:pic>
      <p:pic>
        <p:nvPicPr>
          <p:cNvPr id="4" name="Gràfic 3" descr="Distintiu d'empleat">
            <a:extLst>
              <a:ext uri="{FF2B5EF4-FFF2-40B4-BE49-F238E27FC236}">
                <a16:creationId xmlns:a16="http://schemas.microsoft.com/office/drawing/2014/main" id="{8927A6DB-2FD1-4EB8-B96E-E4FA9FC0E12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889916" y="3917184"/>
            <a:ext cx="426973" cy="426973"/>
          </a:xfrm>
          <a:prstGeom prst="rect">
            <a:avLst/>
          </a:prstGeom>
        </p:spPr>
      </p:pic>
      <p:pic>
        <p:nvPicPr>
          <p:cNvPr id="17" name="Gràfic 16" descr="Màrqueting">
            <a:extLst>
              <a:ext uri="{FF2B5EF4-FFF2-40B4-BE49-F238E27FC236}">
                <a16:creationId xmlns:a16="http://schemas.microsoft.com/office/drawing/2014/main" id="{2B466FBF-9EF6-4898-88BF-9963CF8217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57253" y="4730856"/>
            <a:ext cx="338314" cy="338314"/>
          </a:xfrm>
          <a:prstGeom prst="rect">
            <a:avLst/>
          </a:prstGeom>
        </p:spPr>
      </p:pic>
      <p:pic>
        <p:nvPicPr>
          <p:cNvPr id="26" name="Gràfic 25">
            <a:extLst>
              <a:ext uri="{FF2B5EF4-FFF2-40B4-BE49-F238E27FC236}">
                <a16:creationId xmlns:a16="http://schemas.microsoft.com/office/drawing/2014/main" id="{5DF29D1C-5824-493C-A279-606159913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8575" y="5395690"/>
            <a:ext cx="338314" cy="338314"/>
          </a:xfrm>
          <a:prstGeom prst="rect">
            <a:avLst/>
          </a:prstGeom>
        </p:spPr>
      </p:pic>
      <p:pic>
        <p:nvPicPr>
          <p:cNvPr id="97" name="Graphic 79">
            <a:hlinkClick r:id="rId25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667" y="56171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4A5E21D1-F12F-4D7C-AA47-3BFD67DC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3675433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FE8D0066-3918-46CD-8558-E9204065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35" name="Rectangle: Rounded Corners 129">
            <a:extLst>
              <a:ext uri="{FF2B5EF4-FFF2-40B4-BE49-F238E27FC236}">
                <a16:creationId xmlns:a16="http://schemas.microsoft.com/office/drawing/2014/main" id="{5D0E95FD-E808-4ECC-9E59-DF7BBF37D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2633" y="2198910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6" name="TextBox 51">
            <a:extLst>
              <a:ext uri="{FF2B5EF4-FFF2-40B4-BE49-F238E27FC236}">
                <a16:creationId xmlns:a16="http://schemas.microsoft.com/office/drawing/2014/main" id="{03C9A590-EFA1-4FF1-AAC3-FFF48A3D1856}"/>
              </a:ext>
            </a:extLst>
          </p:cNvPr>
          <p:cNvSpPr txBox="1"/>
          <p:nvPr/>
        </p:nvSpPr>
        <p:spPr>
          <a:xfrm>
            <a:off x="4077121" y="3180443"/>
            <a:ext cx="160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DE GESTIÓ I DIRECCIÓ</a:t>
            </a:r>
          </a:p>
        </p:txBody>
      </p:sp>
      <p:sp>
        <p:nvSpPr>
          <p:cNvPr id="38" name="Rectangle: Rounded Corners 129">
            <a:extLst>
              <a:ext uri="{FF2B5EF4-FFF2-40B4-BE49-F238E27FC236}">
                <a16:creationId xmlns:a16="http://schemas.microsoft.com/office/drawing/2014/main" id="{9C480CC8-7946-4B38-8B23-FE8608C92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72134" y="2198910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48" name="TextBox 66">
            <a:extLst>
              <a:ext uri="{FF2B5EF4-FFF2-40B4-BE49-F238E27FC236}">
                <a16:creationId xmlns:a16="http://schemas.microsoft.com/office/drawing/2014/main" id="{D45B5280-2040-4822-BCCB-4DE2918CD87F}"/>
              </a:ext>
            </a:extLst>
          </p:cNvPr>
          <p:cNvSpPr txBox="1"/>
          <p:nvPr/>
        </p:nvSpPr>
        <p:spPr>
          <a:xfrm>
            <a:off x="7072134" y="2814877"/>
            <a:ext cx="1672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/>
              <a:t>TROBADES I FORMACIONS I MÀRQUETING I DIFUSIÓ</a:t>
            </a:r>
          </a:p>
        </p:txBody>
      </p:sp>
      <p:pic>
        <p:nvPicPr>
          <p:cNvPr id="72" name="Graphic 4" descr="Atenció!">
            <a:extLst>
              <a:ext uri="{FF2B5EF4-FFF2-40B4-BE49-F238E27FC236}">
                <a16:creationId xmlns:a16="http://schemas.microsoft.com/office/drawing/2014/main" id="{D7F1BDA3-FEB1-4A0C-9E94-418529343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665" y="4037124"/>
            <a:ext cx="344283" cy="344283"/>
          </a:xfrm>
          <a:prstGeom prst="rect">
            <a:avLst/>
          </a:prstGeom>
        </p:spPr>
      </p:pic>
      <p:sp>
        <p:nvSpPr>
          <p:cNvPr id="73" name="TextBox 2">
            <a:extLst>
              <a:ext uri="{FF2B5EF4-FFF2-40B4-BE49-F238E27FC236}">
                <a16:creationId xmlns:a16="http://schemas.microsoft.com/office/drawing/2014/main" id="{F6A1A26B-301F-43D8-886E-9A9B8E6AF045}"/>
              </a:ext>
            </a:extLst>
          </p:cNvPr>
          <p:cNvSpPr txBox="1"/>
          <p:nvPr/>
        </p:nvSpPr>
        <p:spPr>
          <a:xfrm>
            <a:off x="3578917" y="4054070"/>
            <a:ext cx="59949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50" dirty="0">
                <a:solidFill>
                  <a:srgbClr val="FF0000"/>
                </a:solidFill>
              </a:rPr>
              <a:t>Adjuntar-ho tota la documentació justificativa en un únic document </a:t>
            </a:r>
            <a:r>
              <a:rPr lang="ca-ES" sz="1350" dirty="0" err="1">
                <a:solidFill>
                  <a:srgbClr val="FF0000"/>
                </a:solidFill>
              </a:rPr>
              <a:t>pdf</a:t>
            </a:r>
            <a:r>
              <a:rPr lang="ca-ES" sz="1350" dirty="0">
                <a:solidFill>
                  <a:srgbClr val="FF0000"/>
                </a:solidFill>
              </a:rPr>
              <a:t>, </a:t>
            </a:r>
            <a:r>
              <a:rPr lang="ca-ES" sz="1350" dirty="0" err="1">
                <a:solidFill>
                  <a:srgbClr val="FF0000"/>
                </a:solidFill>
              </a:rPr>
              <a:t>zip</a:t>
            </a:r>
            <a:r>
              <a:rPr lang="ca-ES" sz="1350" dirty="0">
                <a:solidFill>
                  <a:srgbClr val="FF0000"/>
                </a:solidFill>
              </a:rPr>
              <a:t> o rar</a:t>
            </a:r>
          </a:p>
        </p:txBody>
      </p:sp>
      <p:pic>
        <p:nvPicPr>
          <p:cNvPr id="9" name="Gràfic 8">
            <a:extLst>
              <a:ext uri="{FF2B5EF4-FFF2-40B4-BE49-F238E27FC236}">
                <a16:creationId xmlns:a16="http://schemas.microsoft.com/office/drawing/2014/main" id="{CC01DB7F-2E51-4FE2-8860-8A9A2B46D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8649" y="4960330"/>
            <a:ext cx="507832" cy="507832"/>
          </a:xfrm>
          <a:prstGeom prst="rect">
            <a:avLst/>
          </a:prstGeom>
        </p:spPr>
      </p:pic>
      <p:grpSp>
        <p:nvGrpSpPr>
          <p:cNvPr id="65" name="Group 52">
            <a:extLst>
              <a:ext uri="{FF2B5EF4-FFF2-40B4-BE49-F238E27FC236}">
                <a16:creationId xmlns:a16="http://schemas.microsoft.com/office/drawing/2014/main" id="{2D972C9F-4C97-4E79-A41F-74C8F5EA2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74499" y="4925417"/>
            <a:ext cx="540130" cy="560221"/>
            <a:chOff x="-94408" y="2761858"/>
            <a:chExt cx="1488797" cy="1488797"/>
          </a:xfrm>
        </p:grpSpPr>
        <p:sp>
          <p:nvSpPr>
            <p:cNvPr id="66" name="Rectangle: Rounded Corners 53">
              <a:extLst>
                <a:ext uri="{FF2B5EF4-FFF2-40B4-BE49-F238E27FC236}">
                  <a16:creationId xmlns:a16="http://schemas.microsoft.com/office/drawing/2014/main" id="{9E720A3F-C803-4DB4-9250-76045C1339B0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7" name="Graphic 54" descr="Clipboard Mixed with solid fill">
              <a:extLst>
                <a:ext uri="{FF2B5EF4-FFF2-40B4-BE49-F238E27FC236}">
                  <a16:creationId xmlns:a16="http://schemas.microsoft.com/office/drawing/2014/main" id="{E936C70E-4492-4B6E-929D-1F1777F6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grpSp>
        <p:nvGrpSpPr>
          <p:cNvPr id="89" name="Graphic 5">
            <a:extLst>
              <a:ext uri="{FF2B5EF4-FFF2-40B4-BE49-F238E27FC236}">
                <a16:creationId xmlns:a16="http://schemas.microsoft.com/office/drawing/2014/main" id="{92161975-C00B-4575-A946-FA285D4F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48588" y="5008344"/>
            <a:ext cx="331051" cy="411804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90" name="Freeform: Shape 49">
              <a:extLst>
                <a:ext uri="{FF2B5EF4-FFF2-40B4-BE49-F238E27FC236}">
                  <a16:creationId xmlns:a16="http://schemas.microsoft.com/office/drawing/2014/main" id="{C0FC47B5-3578-41F4-9424-77DD098F7F77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91" name="Freeform: Shape 50">
              <a:extLst>
                <a:ext uri="{FF2B5EF4-FFF2-40B4-BE49-F238E27FC236}">
                  <a16:creationId xmlns:a16="http://schemas.microsoft.com/office/drawing/2014/main" id="{543F8FDB-BB84-42FB-A95F-C3113FFB3E37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70" name="Gràfic 69">
            <a:extLst>
              <a:ext uri="{FF2B5EF4-FFF2-40B4-BE49-F238E27FC236}">
                <a16:creationId xmlns:a16="http://schemas.microsoft.com/office/drawing/2014/main" id="{77E29333-FC84-40E6-9F4D-772D98F84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3324" y="4960330"/>
            <a:ext cx="507832" cy="507832"/>
          </a:xfrm>
          <a:prstGeom prst="rect">
            <a:avLst/>
          </a:prstGeom>
        </p:spPr>
      </p:pic>
      <p:pic>
        <p:nvPicPr>
          <p:cNvPr id="56" name="Graphic 65">
            <a:extLst>
              <a:ext uri="{FF2B5EF4-FFF2-40B4-BE49-F238E27FC236}">
                <a16:creationId xmlns:a16="http://schemas.microsoft.com/office/drawing/2014/main" id="{CE42F361-550A-4218-AA6E-6FDC2D4C8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74668" y="4955652"/>
            <a:ext cx="517867" cy="517867"/>
          </a:xfrm>
          <a:prstGeom prst="rect">
            <a:avLst/>
          </a:prstGeom>
        </p:spPr>
      </p:pic>
      <p:pic>
        <p:nvPicPr>
          <p:cNvPr id="74" name="Graphic 62">
            <a:extLst>
              <a:ext uri="{FF2B5EF4-FFF2-40B4-BE49-F238E27FC236}">
                <a16:creationId xmlns:a16="http://schemas.microsoft.com/office/drawing/2014/main" id="{2EA919BF-CDBD-4F6E-95AC-8012ABA07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52950" y="5138796"/>
            <a:ext cx="452957" cy="452957"/>
          </a:xfrm>
          <a:prstGeom prst="rect">
            <a:avLst/>
          </a:prstGeom>
        </p:spPr>
      </p:pic>
      <p:sp>
        <p:nvSpPr>
          <p:cNvPr id="61" name="Rectangle: Rounded Corners 66">
            <a:extLst>
              <a:ext uri="{FF2B5EF4-FFF2-40B4-BE49-F238E27FC236}">
                <a16:creationId xmlns:a16="http://schemas.microsoft.com/office/drawing/2014/main" id="{051FA708-12FD-45C5-A661-8DB42A5A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02216" y="5138795"/>
            <a:ext cx="491722" cy="209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PDF</a:t>
            </a:r>
            <a:endParaRPr lang="fr-BE" sz="1200" dirty="0">
              <a:solidFill>
                <a:schemeClr val="tx1"/>
              </a:solidFill>
            </a:endParaRPr>
          </a:p>
        </p:txBody>
      </p:sp>
      <p:sp>
        <p:nvSpPr>
          <p:cNvPr id="75" name="Arrow: Right 40">
            <a:extLst>
              <a:ext uri="{FF2B5EF4-FFF2-40B4-BE49-F238E27FC236}">
                <a16:creationId xmlns:a16="http://schemas.microsoft.com/office/drawing/2014/main" id="{BC486BB9-06C3-425F-AD22-2070553AC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42418" y="5103115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84" name="Graphic 68">
            <a:extLst>
              <a:ext uri="{FF2B5EF4-FFF2-40B4-BE49-F238E27FC236}">
                <a16:creationId xmlns:a16="http://schemas.microsoft.com/office/drawing/2014/main" id="{D33946A0-8583-4FE3-8406-8369EC6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50140" y="4634740"/>
            <a:ext cx="455767" cy="455767"/>
          </a:xfrm>
          <a:prstGeom prst="rect">
            <a:avLst/>
          </a:prstGeom>
        </p:spPr>
      </p:pic>
      <p:sp>
        <p:nvSpPr>
          <p:cNvPr id="86" name="Rectangle: Rounded Corners 73">
            <a:extLst>
              <a:ext uri="{FF2B5EF4-FFF2-40B4-BE49-F238E27FC236}">
                <a16:creationId xmlns:a16="http://schemas.microsoft.com/office/drawing/2014/main" id="{BF0D2E57-4BAF-48BB-AF1B-9F9318114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9883" y="4751053"/>
            <a:ext cx="831011" cy="171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ZIP / RAR</a:t>
            </a:r>
            <a:endParaRPr lang="fr-BE" sz="1600" dirty="0">
              <a:solidFill>
                <a:schemeClr val="tx1"/>
              </a:solidFill>
            </a:endParaRPr>
          </a:p>
        </p:txBody>
      </p:sp>
      <p:pic>
        <p:nvPicPr>
          <p:cNvPr id="57" name="Graphic 49">
            <a:extLst>
              <a:ext uri="{FF2B5EF4-FFF2-40B4-BE49-F238E27FC236}">
                <a16:creationId xmlns:a16="http://schemas.microsoft.com/office/drawing/2014/main" id="{312289D3-49D9-4278-87D5-96BE599C2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337786" y="4955652"/>
            <a:ext cx="503805" cy="503805"/>
          </a:xfrm>
          <a:prstGeom prst="rect">
            <a:avLst/>
          </a:prstGeom>
        </p:spPr>
      </p:pic>
      <p:sp>
        <p:nvSpPr>
          <p:cNvPr id="58" name="Rectangle: Rounded Corners 52">
            <a:extLst>
              <a:ext uri="{FF2B5EF4-FFF2-40B4-BE49-F238E27FC236}">
                <a16:creationId xmlns:a16="http://schemas.microsoft.com/office/drawing/2014/main" id="{698D8A8A-4595-479F-95DF-C9CF46AD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8716" y="4938970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40" name="Gràfic 39">
            <a:extLst>
              <a:ext uri="{FF2B5EF4-FFF2-40B4-BE49-F238E27FC236}">
                <a16:creationId xmlns:a16="http://schemas.microsoft.com/office/drawing/2014/main" id="{7095975C-F33D-4FF1-B5DB-A517DC18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85179" y="2232607"/>
            <a:ext cx="546344" cy="546344"/>
          </a:xfrm>
          <a:prstGeom prst="rect">
            <a:avLst/>
          </a:prstGeom>
        </p:spPr>
      </p:pic>
      <p:pic>
        <p:nvPicPr>
          <p:cNvPr id="41" name="Gràfic 40">
            <a:extLst>
              <a:ext uri="{FF2B5EF4-FFF2-40B4-BE49-F238E27FC236}">
                <a16:creationId xmlns:a16="http://schemas.microsoft.com/office/drawing/2014/main" id="{E2982B63-E599-4586-9695-AA7795E6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18924" y="2315346"/>
            <a:ext cx="914400" cy="914400"/>
          </a:xfrm>
          <a:prstGeom prst="rect">
            <a:avLst/>
          </a:prstGeom>
        </p:spPr>
      </p:pic>
      <p:pic>
        <p:nvPicPr>
          <p:cNvPr id="44" name="Gràfic 43">
            <a:extLst>
              <a:ext uri="{FF2B5EF4-FFF2-40B4-BE49-F238E27FC236}">
                <a16:creationId xmlns:a16="http://schemas.microsoft.com/office/drawing/2014/main" id="{7B16BF71-C222-40A1-9F56-8C32921E9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44235" y="2270098"/>
            <a:ext cx="546344" cy="546344"/>
          </a:xfrm>
          <a:prstGeom prst="rect">
            <a:avLst/>
          </a:prstGeom>
        </p:spPr>
      </p:pic>
      <p:pic>
        <p:nvPicPr>
          <p:cNvPr id="32" name="Gràfic 31" descr="Xarxa">
            <a:extLst>
              <a:ext uri="{FF2B5EF4-FFF2-40B4-BE49-F238E27FC236}">
                <a16:creationId xmlns:a16="http://schemas.microsoft.com/office/drawing/2014/main" id="{0B448D8A-DD95-4B8E-BC07-20DC77777B4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102633" y="2358198"/>
            <a:ext cx="739287" cy="739287"/>
          </a:xfrm>
          <a:prstGeom prst="rect">
            <a:avLst/>
          </a:prstGeom>
        </p:spPr>
      </p:pic>
      <p:pic>
        <p:nvPicPr>
          <p:cNvPr id="33" name="Gràfic 32" descr="Màrqueting">
            <a:extLst>
              <a:ext uri="{FF2B5EF4-FFF2-40B4-BE49-F238E27FC236}">
                <a16:creationId xmlns:a16="http://schemas.microsoft.com/office/drawing/2014/main" id="{2D413AD7-5239-41DC-A8C1-C45B7A8CB0D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147093" y="2270098"/>
            <a:ext cx="571046" cy="571046"/>
          </a:xfrm>
          <a:prstGeom prst="rect">
            <a:avLst/>
          </a:prstGeom>
        </p:spPr>
      </p:pic>
      <p:pic>
        <p:nvPicPr>
          <p:cNvPr id="97" name="Graphic 79">
            <a:hlinkClick r:id="rId26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0" y="5591753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34AD49D9-0B2E-400B-A048-22427865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3340830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733" y="2726583"/>
            <a:ext cx="5044273" cy="87530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Justificació - Presentació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1449EC75-38CB-48B5-BD08-59A802508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874"/>
            <a:ext cx="7772400" cy="4262284"/>
          </a:xfrm>
          <a:prstGeom prst="flowChartOnlineStorage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A7AD81-26DF-4C7E-A022-0433E25A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76765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3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22111"/>
            <a:ext cx="435961" cy="435961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72471EB-806B-486F-8131-10E14915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2836161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895A6E29-18DE-409F-88C3-1F4E1DE9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1CDA28-5511-4359-87A9-E564C5C49A39}"/>
              </a:ext>
            </a:extLst>
          </p:cNvPr>
          <p:cNvSpPr txBox="1"/>
          <p:nvPr/>
        </p:nvSpPr>
        <p:spPr>
          <a:xfrm>
            <a:off x="435961" y="1683660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0B688C1-2477-4D49-9F76-C7AB4DFEBEDF}"/>
              </a:ext>
            </a:extLst>
          </p:cNvPr>
          <p:cNvSpPr/>
          <p:nvPr/>
        </p:nvSpPr>
        <p:spPr>
          <a:xfrm>
            <a:off x="486431" y="222997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9DA7A91-3CBD-4ECE-9867-472DB0F3C007}"/>
              </a:ext>
            </a:extLst>
          </p:cNvPr>
          <p:cNvSpPr txBox="1">
            <a:spLocks/>
          </p:cNvSpPr>
          <p:nvPr/>
        </p:nvSpPr>
        <p:spPr>
          <a:xfrm>
            <a:off x="841993" y="2256199"/>
            <a:ext cx="6106047" cy="318739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tota la documentació annexa</a:t>
            </a:r>
          </a:p>
        </p:txBody>
      </p:sp>
      <p:sp>
        <p:nvSpPr>
          <p:cNvPr id="76" name="Arrow: Right 34">
            <a:extLst>
              <a:ext uri="{FF2B5EF4-FFF2-40B4-BE49-F238E27FC236}">
                <a16:creationId xmlns:a16="http://schemas.microsoft.com/office/drawing/2014/main" id="{589BA329-9588-4F3D-8FAC-D8D969F53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8689" y="2766576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76A9796-5EC9-478C-B675-572105A8DA66}"/>
              </a:ext>
            </a:extLst>
          </p:cNvPr>
          <p:cNvSpPr txBox="1">
            <a:spLocks/>
          </p:cNvSpPr>
          <p:nvPr/>
        </p:nvSpPr>
        <p:spPr>
          <a:xfrm>
            <a:off x="1278138" y="2725952"/>
            <a:ext cx="8066845" cy="3867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Organitzar i preparar prèviament la documentació que s’ha d’adjuntar a la justificació. </a:t>
            </a:r>
            <a:r>
              <a:rPr lang="ca-ES" sz="1350" dirty="0">
                <a:hlinkClick r:id="rId4" action="ppaction://hlinksldjump"/>
              </a:rPr>
              <a:t>Veure secció específica </a:t>
            </a:r>
            <a:endParaRPr lang="ca-ES" sz="135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24038FA-E74B-44A4-9B9E-90281AD3E969}"/>
              </a:ext>
            </a:extLst>
          </p:cNvPr>
          <p:cNvSpPr/>
          <p:nvPr/>
        </p:nvSpPr>
        <p:spPr>
          <a:xfrm>
            <a:off x="523127" y="3585467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1F15F39-0A55-4C7E-9F06-C16449AB637A}"/>
              </a:ext>
            </a:extLst>
          </p:cNvPr>
          <p:cNvSpPr txBox="1">
            <a:spLocks/>
          </p:cNvSpPr>
          <p:nvPr/>
        </p:nvSpPr>
        <p:spPr>
          <a:xfrm>
            <a:off x="878689" y="3585467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AC8D7641-11A7-497C-91FC-B1F2BFCDAE92}"/>
              </a:ext>
            </a:extLst>
          </p:cNvPr>
          <p:cNvSpPr txBox="1">
            <a:spLocks/>
          </p:cNvSpPr>
          <p:nvPr/>
        </p:nvSpPr>
        <p:spPr>
          <a:xfrm>
            <a:off x="7285662" y="3585467"/>
            <a:ext cx="2625087" cy="410782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78" name="Group 5" descr="Enllaç cap a la justificació en línia">
            <a:extLst>
              <a:ext uri="{FF2B5EF4-FFF2-40B4-BE49-F238E27FC236}">
                <a16:creationId xmlns:a16="http://schemas.microsoft.com/office/drawing/2014/main" id="{933CAB33-247B-4F47-B0E6-890F0A64C03E}"/>
              </a:ext>
            </a:extLst>
          </p:cNvPr>
          <p:cNvGrpSpPr>
            <a:grpSpLocks noChangeAspect="1"/>
          </p:cNvGrpSpPr>
          <p:nvPr/>
        </p:nvGrpSpPr>
        <p:grpSpPr>
          <a:xfrm>
            <a:off x="7092312" y="3569730"/>
            <a:ext cx="386701" cy="386701"/>
            <a:chOff x="9381248" y="3637015"/>
            <a:chExt cx="684000" cy="684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66D861F-5CEE-4163-96E1-6AE7C098A79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0" name="Graphic 7" descr="Link">
              <a:hlinkClick r:id="rId5"/>
              <a:extLst>
                <a:ext uri="{FF2B5EF4-FFF2-40B4-BE49-F238E27FC236}">
                  <a16:creationId xmlns:a16="http://schemas.microsoft.com/office/drawing/2014/main" id="{3FA2C166-08B5-4A85-B13C-20599C0BA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9" y="3694407"/>
              <a:ext cx="577415" cy="577415"/>
            </a:xfrm>
            <a:prstGeom prst="rect">
              <a:avLst/>
            </a:prstGeom>
          </p:spPr>
        </p:pic>
      </p:grpSp>
      <p:sp>
        <p:nvSpPr>
          <p:cNvPr id="104" name="Arrow: Right 34">
            <a:extLst>
              <a:ext uri="{FF2B5EF4-FFF2-40B4-BE49-F238E27FC236}">
                <a16:creationId xmlns:a16="http://schemas.microsoft.com/office/drawing/2014/main" id="{84C5657D-4E0A-4D93-A619-B39BAAB53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8689" y="4257548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913DE9D8-700A-4828-806D-1D4930247F15}"/>
              </a:ext>
            </a:extLst>
          </p:cNvPr>
          <p:cNvSpPr txBox="1">
            <a:spLocks/>
          </p:cNvSpPr>
          <p:nvPr/>
        </p:nvSpPr>
        <p:spPr>
          <a:xfrm>
            <a:off x="1311775" y="4169599"/>
            <a:ext cx="6035957" cy="3787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Accedir al formulari, en format </a:t>
            </a:r>
            <a:r>
              <a:rPr lang="ca-ES" sz="1350" b="1" dirty="0" err="1"/>
              <a:t>html</a:t>
            </a:r>
            <a:r>
              <a:rPr lang="ca-ES" sz="1350" b="1" dirty="0"/>
              <a:t>, de justificació en línia</a:t>
            </a:r>
            <a:endParaRPr lang="ca-ES" sz="1350" dirty="0"/>
          </a:p>
        </p:txBody>
      </p:sp>
      <p:pic>
        <p:nvPicPr>
          <p:cNvPr id="98" name="Graphic 32" descr="Atenció!">
            <a:extLst>
              <a:ext uri="{FF2B5EF4-FFF2-40B4-BE49-F238E27FC236}">
                <a16:creationId xmlns:a16="http://schemas.microsoft.com/office/drawing/2014/main" id="{EB4B6828-0B4D-43A0-87A7-023867FECA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689" y="5043654"/>
            <a:ext cx="261371" cy="261371"/>
          </a:xfrm>
          <a:prstGeom prst="rect">
            <a:avLst/>
          </a:prstGeom>
        </p:spPr>
      </p:pic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176F0DCF-C476-4A8A-820B-34C508B43C90}"/>
              </a:ext>
            </a:extLst>
          </p:cNvPr>
          <p:cNvSpPr txBox="1">
            <a:spLocks/>
          </p:cNvSpPr>
          <p:nvPr/>
        </p:nvSpPr>
        <p:spPr>
          <a:xfrm>
            <a:off x="1278138" y="4479067"/>
            <a:ext cx="10211029" cy="140284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Hi ha un temps determinat per a fer la presentació de la justificació.</a:t>
            </a:r>
          </a:p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És aconsellable accedir prèviament al formulari en línia per a descarregar i omplir a banda l’Excel de despeses que formarà part de la justificació. </a:t>
            </a:r>
          </a:p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És necessari disposar de signatura electrònica com a persona representant legal per a poder finalitzar la justificació.</a:t>
            </a:r>
          </a:p>
        </p:txBody>
      </p:sp>
      <p:pic>
        <p:nvPicPr>
          <p:cNvPr id="31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5C73812E-FE77-41E3-AF0F-572DBD02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659291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C0A887E1-56A6-459D-9B8B-7E9AA216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1403351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31F3FEF-C5D6-40AE-9E58-5D394527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DCD26A86-FF8F-43EF-BB63-3EAFBBFF4435}"/>
              </a:ext>
            </a:extLst>
          </p:cNvPr>
          <p:cNvSpPr txBox="1">
            <a:spLocks/>
          </p:cNvSpPr>
          <p:nvPr/>
        </p:nvSpPr>
        <p:spPr>
          <a:xfrm>
            <a:off x="8896686" y="1421424"/>
            <a:ext cx="263882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4" name="Group 5" descr="Enllaç cap a la justificació en línia">
            <a:extLst>
              <a:ext uri="{FF2B5EF4-FFF2-40B4-BE49-F238E27FC236}">
                <a16:creationId xmlns:a16="http://schemas.microsoft.com/office/drawing/2014/main" id="{D8FC39C6-B700-4EE6-97DF-C5D96DE359AB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AF712E-92D1-44D2-AB5C-AF26A6B855C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6" name="Graphic 7" descr="Link">
              <a:hlinkClick r:id="rId2"/>
              <a:extLst>
                <a:ext uri="{FF2B5EF4-FFF2-40B4-BE49-F238E27FC236}">
                  <a16:creationId xmlns:a16="http://schemas.microsoft.com/office/drawing/2014/main" id="{93D422F4-E876-468E-BC69-E4C0782E6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1AFCB59-2726-4FB6-B297-09BCE0739453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6654EB-47D1-4A71-B387-A9D40E78BD21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pic>
        <p:nvPicPr>
          <p:cNvPr id="29" name="Graphic 79">
            <a:hlinkClick r:id="rId5" action="ppaction://hlinksldjump"/>
            <a:extLst>
              <a:ext uri="{FF2B5EF4-FFF2-40B4-BE49-F238E27FC236}">
                <a16:creationId xmlns:a16="http://schemas.microsoft.com/office/drawing/2014/main" id="{B319BE24-458E-4C17-8B22-98536470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pic>
        <p:nvPicPr>
          <p:cNvPr id="3" name="Imatge 2" descr="Captura de pantalla d'identificació del tràmit i recuperació de l'expedient">
            <a:extLst>
              <a:ext uri="{FF2B5EF4-FFF2-40B4-BE49-F238E27FC236}">
                <a16:creationId xmlns:a16="http://schemas.microsoft.com/office/drawing/2014/main" id="{415006CF-01CC-4B21-A109-2229133F54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25" y="2861835"/>
            <a:ext cx="8026861" cy="3142407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39538"/>
            <a:ext cx="9216128" cy="7126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Una vegada dins del formulari de justificació, introduir un nom pel tràmit - codi personal (optatiu) i clicar sobre </a:t>
            </a:r>
            <a:r>
              <a:rPr lang="ca-ES" sz="1350" b="1" dirty="0"/>
              <a:t>Recuperar dades</a:t>
            </a:r>
            <a:endParaRPr lang="ca-ES" sz="1350" dirty="0"/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629D8E6D-8F76-46BD-88B9-B80551B0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427223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292" y="490508"/>
            <a:ext cx="6677416" cy="1325563"/>
          </a:xfrm>
        </p:spPr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158"/>
            <a:ext cx="10365711" cy="28276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a-ES" sz="1500" dirty="0"/>
              <a:t>Per a una millor navegació aquesta guia està dissenyada per veure’s en format de Presentació de diapositives (</a:t>
            </a:r>
            <a:r>
              <a:rPr lang="ca-ES" sz="1500" b="1" dirty="0"/>
              <a:t>pantalla completa</a:t>
            </a:r>
            <a:r>
              <a:rPr lang="ca-ES" sz="1500" dirty="0"/>
              <a:t>)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informem que la informació continguda en aquesta guia no té efectes legals. El marc legal són les </a:t>
            </a:r>
            <a:r>
              <a:rPr lang="ca-ES" sz="1500" b="1" dirty="0"/>
              <a:t>bases reguladores </a:t>
            </a:r>
            <a:r>
              <a:rPr lang="ca-ES" sz="1500" dirty="0"/>
              <a:t>de la convocatòria.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Cliqueu sobre la icona per a consultar les bases reguladores</a:t>
            </a:r>
          </a:p>
        </p:txBody>
      </p:sp>
      <p:pic>
        <p:nvPicPr>
          <p:cNvPr id="13" name="Graphic 73">
            <a:extLst>
              <a:ext uri="{FF2B5EF4-FFF2-40B4-BE49-F238E27FC236}">
                <a16:creationId xmlns:a16="http://schemas.microsoft.com/office/drawing/2014/main" id="{5B3BB847-7F49-40E7-9958-5E951216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8609" y="2316573"/>
            <a:ext cx="950724" cy="950724"/>
          </a:xfrm>
          <a:prstGeom prst="rect">
            <a:avLst/>
          </a:prstGeom>
        </p:spPr>
      </p:pic>
      <p:grpSp>
        <p:nvGrpSpPr>
          <p:cNvPr id="6" name="Group 5" descr="Enllaç cap a les bases reguladores dels ajuts dels cupons a la competitivitat empresarial Indústria 4.0">
            <a:extLst>
              <a:ext uri="{FF2B5EF4-FFF2-40B4-BE49-F238E27FC236}">
                <a16:creationId xmlns:a16="http://schemas.microsoft.com/office/drawing/2014/main" id="{4652E325-53A5-420B-A969-54B692C5F9DF}"/>
              </a:ext>
            </a:extLst>
          </p:cNvPr>
          <p:cNvGrpSpPr>
            <a:grpSpLocks noChangeAspect="1"/>
          </p:cNvGrpSpPr>
          <p:nvPr/>
        </p:nvGrpSpPr>
        <p:grpSpPr>
          <a:xfrm>
            <a:off x="5591943" y="4915283"/>
            <a:ext cx="504057" cy="504057"/>
            <a:chOff x="9381248" y="3637015"/>
            <a:chExt cx="684000" cy="684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23A4F3-4840-4D43-B9DF-FCB9563947B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8" name="Graphic 7" descr="Link">
              <a:hlinkClick r:id="rId5"/>
              <a:extLst>
                <a:ext uri="{FF2B5EF4-FFF2-40B4-BE49-F238E27FC236}">
                  <a16:creationId xmlns:a16="http://schemas.microsoft.com/office/drawing/2014/main" id="{7721F2AA-F7DF-49C8-8FAB-8AA286CD8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A3D1C4F4-CA8D-472D-B976-F0F37E10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1507688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53B66B6-D6B6-4DCD-9F5D-658E9D7A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24FAFBAD-7218-41AB-BD16-97291A4D5D62}"/>
              </a:ext>
            </a:extLst>
          </p:cNvPr>
          <p:cNvSpPr txBox="1">
            <a:spLocks/>
          </p:cNvSpPr>
          <p:nvPr/>
        </p:nvSpPr>
        <p:spPr>
          <a:xfrm>
            <a:off x="8881162" y="1503709"/>
            <a:ext cx="2709160" cy="4411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9" name="Group 5" descr="Enllaç cap a la justificació en línia">
            <a:extLst>
              <a:ext uri="{FF2B5EF4-FFF2-40B4-BE49-F238E27FC236}">
                <a16:creationId xmlns:a16="http://schemas.microsoft.com/office/drawing/2014/main" id="{C33AB862-B00E-43AD-9365-2E7CEA3121A6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1700649-76DF-4557-BE47-8467E9875D91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1" name="Graphic 7" descr="Link">
              <a:hlinkClick r:id="rId2"/>
              <a:extLst>
                <a:ext uri="{FF2B5EF4-FFF2-40B4-BE49-F238E27FC236}">
                  <a16:creationId xmlns:a16="http://schemas.microsoft.com/office/drawing/2014/main" id="{5ABA266F-1A80-4998-B918-F6380D67C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14D281F-506F-4D86-B1B9-D8B923EB5B6A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C4B28B8-005C-4477-A492-EF6B0FBFD11D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70341"/>
            <a:ext cx="7575197" cy="7126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A continuació cliqueu sobre </a:t>
            </a:r>
            <a:r>
              <a:rPr lang="ca-ES" sz="1350" b="1" dirty="0"/>
              <a:t>Descarregueu compte justificatiu</a:t>
            </a:r>
            <a:endParaRPr lang="ca-ES" sz="1350" dirty="0"/>
          </a:p>
        </p:txBody>
      </p:sp>
      <p:pic>
        <p:nvPicPr>
          <p:cNvPr id="3" name="Imatge 2" descr="Captura de pantalla de la justificació per a descarregar l'Excel a omplir del compte justificatiu de la subvenció">
            <a:extLst>
              <a:ext uri="{FF2B5EF4-FFF2-40B4-BE49-F238E27FC236}">
                <a16:creationId xmlns:a16="http://schemas.microsoft.com/office/drawing/2014/main" id="{C21ADF08-AA11-4F50-8154-C57469F28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1" y="2904331"/>
            <a:ext cx="9950765" cy="2939347"/>
          </a:xfrm>
          <a:prstGeom prst="rect">
            <a:avLst/>
          </a:prstGeom>
        </p:spPr>
      </p:pic>
      <p:pic>
        <p:nvPicPr>
          <p:cNvPr id="33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797D452D-9802-4093-9470-4143495C1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25698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A2F60952-FC5E-4697-8B6D-DCD85536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2639717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55D1A00-3AA2-4ED8-B585-BFC7EA84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DE045D-ADEC-4A07-9AB3-85331A644D8B}"/>
              </a:ext>
            </a:extLst>
          </p:cNvPr>
          <p:cNvSpPr txBox="1">
            <a:spLocks/>
          </p:cNvSpPr>
          <p:nvPr/>
        </p:nvSpPr>
        <p:spPr>
          <a:xfrm>
            <a:off x="8896686" y="1479508"/>
            <a:ext cx="2739305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5" name="Group 5" descr="Enllaç cap a la justificació en línia">
            <a:extLst>
              <a:ext uri="{FF2B5EF4-FFF2-40B4-BE49-F238E27FC236}">
                <a16:creationId xmlns:a16="http://schemas.microsoft.com/office/drawing/2014/main" id="{582B1269-378D-46F7-B489-9E753920F3C2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D0C28-F69B-49E2-AE8C-0D7D2833D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2"/>
              <a:extLst>
                <a:ext uri="{FF2B5EF4-FFF2-40B4-BE49-F238E27FC236}">
                  <a16:creationId xmlns:a16="http://schemas.microsoft.com/office/drawing/2014/main" id="{3001BD41-6F13-4656-B7F9-D6794467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097EE7A-8C78-4EC8-A7E5-B5AD18FD549B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8457C90-6D16-4F1D-907E-94FB367F69A3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59897" y="2268680"/>
            <a:ext cx="10801718" cy="38306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Ompliu l’Excel en totes les seves columnes, seguint les </a:t>
            </a:r>
            <a:r>
              <a:rPr lang="ca-ES" sz="1350" b="1" dirty="0"/>
              <a:t>instruccions</a:t>
            </a:r>
            <a:r>
              <a:rPr lang="ca-ES" sz="1350" dirty="0"/>
              <a:t> disponibles a la primera pestanya del mateix document:</a:t>
            </a:r>
          </a:p>
          <a:p>
            <a:pPr marL="0" indent="0" algn="just">
              <a:buNone/>
            </a:pPr>
            <a:r>
              <a:rPr lang="ca-ES" sz="1350" b="1" dirty="0"/>
              <a:t>Columna A </a:t>
            </a:r>
            <a:r>
              <a:rPr lang="ca-ES" sz="1350" dirty="0"/>
              <a:t>Tipus de despesa: Seleccionar </a:t>
            </a:r>
            <a:r>
              <a:rPr lang="ca-ES" sz="1350" b="1" dirty="0"/>
              <a:t>Directa </a:t>
            </a:r>
          </a:p>
          <a:p>
            <a:pPr marL="0" indent="0" algn="just">
              <a:buNone/>
            </a:pPr>
            <a:r>
              <a:rPr lang="ca-ES" sz="1350" b="1" dirty="0"/>
              <a:t>Columna B </a:t>
            </a:r>
            <a:r>
              <a:rPr lang="ca-ES" sz="1350" dirty="0"/>
              <a:t>Concepte de despesa: Seleccionar </a:t>
            </a:r>
            <a:r>
              <a:rPr lang="ca-ES" sz="1350" b="1" dirty="0"/>
              <a:t>Servei Professional (Trobades i formacions i màrqueting i difusió) o despesa personal (despeses de gestió i direcció)</a:t>
            </a:r>
          </a:p>
          <a:p>
            <a:pPr marL="0" indent="0" algn="just">
              <a:buNone/>
            </a:pPr>
            <a:r>
              <a:rPr lang="ca-ES" sz="1350" b="1" dirty="0"/>
              <a:t>Columna C </a:t>
            </a:r>
            <a:r>
              <a:rPr lang="ca-ES" sz="1350" dirty="0" err="1"/>
              <a:t>Núm</a:t>
            </a:r>
            <a:r>
              <a:rPr lang="ca-ES" sz="1350" dirty="0"/>
              <a:t> factura: Indicar el </a:t>
            </a:r>
            <a:r>
              <a:rPr lang="ca-ES" sz="1350" b="1" dirty="0"/>
              <a:t>número de la factura </a:t>
            </a:r>
            <a:r>
              <a:rPr lang="ca-ES" sz="1350" dirty="0"/>
              <a:t>per a </a:t>
            </a:r>
            <a:r>
              <a:rPr lang="ca-ES" sz="1350" b="1" dirty="0"/>
              <a:t>trobades i formacions i màrqueting </a:t>
            </a:r>
            <a:r>
              <a:rPr lang="ca-ES" sz="1350" b="1"/>
              <a:t>i difusió i </a:t>
            </a:r>
            <a:r>
              <a:rPr lang="ca-ES" sz="1350" b="1" dirty="0"/>
              <a:t>despeses externes de gestió i </a:t>
            </a:r>
            <a:r>
              <a:rPr lang="ca-ES" sz="1350" b="1"/>
              <a:t>direcció (</a:t>
            </a:r>
            <a:r>
              <a:rPr lang="ca-ES" sz="1350" b="1" dirty="0"/>
              <a:t>socis, administradors o persones treballadores autònomes econòmicament dependents). Per a despeses de gestió i direcció, en cas de personal propi, introduir la nòmina de la següent manera</a:t>
            </a:r>
            <a:r>
              <a:rPr lang="ca-ES" sz="1350" dirty="0"/>
              <a:t>: Per exemple, la nòmina del mes de març de 2020 seria 03N/2020 o la nòmina de l’extra de juny 2020 seria 06E/2020</a:t>
            </a:r>
          </a:p>
          <a:p>
            <a:pPr marL="0" indent="0" algn="just">
              <a:buNone/>
            </a:pPr>
            <a:r>
              <a:rPr lang="ca-ES" sz="1350" b="1" dirty="0"/>
              <a:t>Columna D </a:t>
            </a:r>
            <a:r>
              <a:rPr lang="ca-ES" sz="1350" dirty="0"/>
              <a:t>Data emissió justificant: Per a factures, data d’emissió de la factura en format DD/MM/AAAA. Per a despeses de personal, data del darrer dia del mes de la nòmina que s'imputa en format DD/MM/AAAA</a:t>
            </a:r>
          </a:p>
          <a:p>
            <a:pPr marL="0" indent="0" algn="just">
              <a:buNone/>
            </a:pPr>
            <a:r>
              <a:rPr lang="ca-ES" sz="1350" b="1" dirty="0"/>
              <a:t>Columna E </a:t>
            </a:r>
            <a:r>
              <a:rPr lang="ca-ES" sz="1350" dirty="0"/>
              <a:t>Data de pagament: Per a factures, data de pagament de la factura en format DD/MM/AAAA. Per a despeses de personal, data de pagament de la nòmina en format DD/MM/AAAA</a:t>
            </a:r>
          </a:p>
        </p:txBody>
      </p:sp>
      <p:pic>
        <p:nvPicPr>
          <p:cNvPr id="17" name="Graphic 49">
            <a:extLst>
              <a:ext uri="{FF2B5EF4-FFF2-40B4-BE49-F238E27FC236}">
                <a16:creationId xmlns:a16="http://schemas.microsoft.com/office/drawing/2014/main" id="{CDDA145B-EA32-41EC-BE80-6A71B9FC2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852966" y="2449673"/>
            <a:ext cx="564958" cy="564958"/>
          </a:xfrm>
          <a:prstGeom prst="rect">
            <a:avLst/>
          </a:prstGeom>
        </p:spPr>
      </p:pic>
      <p:sp>
        <p:nvSpPr>
          <p:cNvPr id="18" name="Rectangle: Rounded Corners 52">
            <a:extLst>
              <a:ext uri="{FF2B5EF4-FFF2-40B4-BE49-F238E27FC236}">
                <a16:creationId xmlns:a16="http://schemas.microsoft.com/office/drawing/2014/main" id="{6A3777AF-1F6F-4D44-8EC4-11A92CBF5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1304" y="2449673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0" name="Graphic 79">
            <a:hlinkClick r:id="rId7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551663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32D158B8-6684-4DD6-B0D6-863EE88B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306191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61C21AB5-11DC-4DB0-9306-B2DB5DFC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DE045D-ADEC-4A07-9AB3-85331A644D8B}"/>
              </a:ext>
            </a:extLst>
          </p:cNvPr>
          <p:cNvSpPr txBox="1">
            <a:spLocks/>
          </p:cNvSpPr>
          <p:nvPr/>
        </p:nvSpPr>
        <p:spPr>
          <a:xfrm>
            <a:off x="8896686" y="1491600"/>
            <a:ext cx="275940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5" name="Group 5" descr="Enllaç cap a la justificació en línia">
            <a:extLst>
              <a:ext uri="{FF2B5EF4-FFF2-40B4-BE49-F238E27FC236}">
                <a16:creationId xmlns:a16="http://schemas.microsoft.com/office/drawing/2014/main" id="{582B1269-378D-46F7-B489-9E753920F3C2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D0C28-F69B-49E2-AE8C-0D7D2833D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2"/>
              <a:extLst>
                <a:ext uri="{FF2B5EF4-FFF2-40B4-BE49-F238E27FC236}">
                  <a16:creationId xmlns:a16="http://schemas.microsoft.com/office/drawing/2014/main" id="{3001BD41-6F13-4656-B7F9-D6794467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E0340010-A6B4-4E19-9189-F2D898462FD1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3774FE5-814D-4730-B361-00E343EC6000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93702"/>
            <a:ext cx="9339590" cy="16704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Columna F </a:t>
            </a:r>
            <a:r>
              <a:rPr lang="ca-ES" sz="1350" dirty="0"/>
              <a:t>Nom creditor/treballador: Indicar el nom complet del creditor o del titular de la nòmina (màxim 255 caràcters)</a:t>
            </a:r>
          </a:p>
          <a:p>
            <a:pPr marL="0" indent="0" algn="just">
              <a:buNone/>
            </a:pPr>
            <a:r>
              <a:rPr lang="ca-ES" sz="1350" b="1" dirty="0"/>
              <a:t>Columna G </a:t>
            </a:r>
            <a:r>
              <a:rPr lang="ca-ES" sz="1350" dirty="0"/>
              <a:t>NIF: Número d’identificació fiscal del creditor o del titular de la nòmina </a:t>
            </a:r>
          </a:p>
          <a:p>
            <a:pPr marL="0" indent="0" algn="just">
              <a:buNone/>
            </a:pPr>
            <a:r>
              <a:rPr lang="ca-ES" sz="1350" b="1" dirty="0"/>
              <a:t>Columna H </a:t>
            </a:r>
            <a:r>
              <a:rPr lang="ca-ES" sz="1350" dirty="0"/>
              <a:t>Descripció: </a:t>
            </a:r>
            <a:r>
              <a:rPr lang="ca-ES" sz="1350" b="1" dirty="0"/>
              <a:t>Breu descripció </a:t>
            </a:r>
            <a:r>
              <a:rPr lang="ca-ES" sz="1350" dirty="0"/>
              <a:t>de la despesa</a:t>
            </a:r>
          </a:p>
          <a:p>
            <a:pPr marL="0" indent="0" algn="just">
              <a:buNone/>
            </a:pPr>
            <a:r>
              <a:rPr lang="ca-ES" sz="1350" b="1" dirty="0"/>
              <a:t>Columna I</a:t>
            </a:r>
            <a:r>
              <a:rPr lang="ca-ES" sz="1350" dirty="0"/>
              <a:t> Import total justificant: Per a despeses amb factura: Import base de la factura</a:t>
            </a:r>
          </a:p>
        </p:txBody>
      </p:sp>
      <p:pic>
        <p:nvPicPr>
          <p:cNvPr id="17" name="Graphic 49">
            <a:extLst>
              <a:ext uri="{FF2B5EF4-FFF2-40B4-BE49-F238E27FC236}">
                <a16:creationId xmlns:a16="http://schemas.microsoft.com/office/drawing/2014/main" id="{CDDA145B-EA32-41EC-BE80-6A71B9FC2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337683" y="4240166"/>
            <a:ext cx="564958" cy="564958"/>
          </a:xfrm>
          <a:prstGeom prst="rect">
            <a:avLst/>
          </a:prstGeom>
        </p:spPr>
      </p:pic>
      <p:sp>
        <p:nvSpPr>
          <p:cNvPr id="18" name="Rectangle: Rounded Corners 52">
            <a:extLst>
              <a:ext uri="{FF2B5EF4-FFF2-40B4-BE49-F238E27FC236}">
                <a16:creationId xmlns:a16="http://schemas.microsoft.com/office/drawing/2014/main" id="{6A3777AF-1F6F-4D44-8EC4-11A92CBF5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534" y="4283525"/>
            <a:ext cx="564957" cy="1611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16" name="Graphic 32" descr="Atenció!">
            <a:extLst>
              <a:ext uri="{FF2B5EF4-FFF2-40B4-BE49-F238E27FC236}">
                <a16:creationId xmlns:a16="http://schemas.microsoft.com/office/drawing/2014/main" id="{749407F7-0CA5-4916-966A-5FF48BB382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273" y="4211869"/>
            <a:ext cx="355562" cy="355562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E0ABB7-549C-46DA-A25C-C1CF290DE9D7}"/>
              </a:ext>
            </a:extLst>
          </p:cNvPr>
          <p:cNvSpPr txBox="1">
            <a:spLocks/>
          </p:cNvSpPr>
          <p:nvPr/>
        </p:nvSpPr>
        <p:spPr>
          <a:xfrm>
            <a:off x="1325374" y="4087449"/>
            <a:ext cx="9366729" cy="161156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Com calcular la Columna I per a despeses de personal?</a:t>
            </a:r>
          </a:p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1) Utilitzar el model d’Excel de càlcul de despeses de personal disponible. </a:t>
            </a:r>
          </a:p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2) Per a cada mes incloure a l’Excel del compte justificatiu descarregat del sistema de justificació l’import total justificant a la Columna I</a:t>
            </a:r>
          </a:p>
        </p:txBody>
      </p:sp>
      <p:sp>
        <p:nvSpPr>
          <p:cNvPr id="32" name="TextBox 79">
            <a:extLst>
              <a:ext uri="{FF2B5EF4-FFF2-40B4-BE49-F238E27FC236}">
                <a16:creationId xmlns:a16="http://schemas.microsoft.com/office/drawing/2014/main" id="{55F84717-4434-421E-B1C8-472E3B8AD518}"/>
              </a:ext>
            </a:extLst>
          </p:cNvPr>
          <p:cNvSpPr txBox="1"/>
          <p:nvPr/>
        </p:nvSpPr>
        <p:spPr>
          <a:xfrm>
            <a:off x="7256552" y="4166148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19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9588F1D9-FE52-4BE0-8B1D-1F229FAC425C}"/>
              </a:ext>
            </a:extLst>
          </p:cNvPr>
          <p:cNvGrpSpPr>
            <a:grpSpLocks noChangeAspect="1"/>
          </p:cNvGrpSpPr>
          <p:nvPr/>
        </p:nvGrpSpPr>
        <p:grpSpPr>
          <a:xfrm>
            <a:off x="6921529" y="4147644"/>
            <a:ext cx="308142" cy="308142"/>
            <a:chOff x="9381248" y="3637015"/>
            <a:chExt cx="684000" cy="684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3CC83B-9BE2-46C4-9907-BDA982B53D87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31" name="Graphic 66" descr="Link">
              <a:hlinkClick r:id="rId9"/>
              <a:extLst>
                <a:ext uri="{FF2B5EF4-FFF2-40B4-BE49-F238E27FC236}">
                  <a16:creationId xmlns:a16="http://schemas.microsoft.com/office/drawing/2014/main" id="{E507D2F0-7084-4A23-B1FC-460B51E05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30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0CB2C8E8-0AFC-4DA2-9543-149D59E1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4241684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78CF30-796D-4773-8A7C-D07297FE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7DDD1C-E908-4BB4-AB88-9C50E425BFE4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2A2D7F-7AFA-4B81-B500-7C42FB24A392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2CD9D3-F779-4C62-99A9-67CEB65F6350}"/>
              </a:ext>
            </a:extLst>
          </p:cNvPr>
          <p:cNvSpPr txBox="1">
            <a:spLocks/>
          </p:cNvSpPr>
          <p:nvPr/>
        </p:nvSpPr>
        <p:spPr>
          <a:xfrm>
            <a:off x="834273" y="2268680"/>
            <a:ext cx="10777354" cy="37645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Columnes de l’Excel de càlcul de despeses de personal</a:t>
            </a:r>
          </a:p>
          <a:p>
            <a:pPr marL="0" indent="0" algn="just">
              <a:buNone/>
            </a:pPr>
            <a:r>
              <a:rPr lang="ca-ES" sz="1800" dirty="0"/>
              <a:t>Salari brut: La remuneració total o total meritat en euros present a la nòmina</a:t>
            </a:r>
          </a:p>
          <a:p>
            <a:pPr marL="0" indent="0" algn="just">
              <a:buNone/>
            </a:pPr>
            <a:r>
              <a:rPr lang="ca-ES" sz="1800" dirty="0"/>
              <a:t>Contingències comuns: L’import mensual que es declara a la Seguretat Social per a cada persona treballadora i es troba present a la Relació Nominal de Treballadors</a:t>
            </a:r>
          </a:p>
          <a:p>
            <a:pPr marL="0" indent="0" algn="just">
              <a:buNone/>
            </a:pPr>
            <a:r>
              <a:rPr lang="ca-ES" sz="1800" dirty="0"/>
              <a:t>Bonificacions: Si s’escau, l’import de les bonificacions mensuals a la Seguretat Social que pugui tenir la persona treballadora</a:t>
            </a:r>
          </a:p>
          <a:p>
            <a:pPr marL="0" indent="0" algn="just">
              <a:buNone/>
            </a:pPr>
            <a:r>
              <a:rPr lang="ca-ES" sz="1800" dirty="0"/>
              <a:t>Quota patronal: El percentatge d’aportació a la Seguretat Social mensual per part de l’empresa per a cada persona treballadora  </a:t>
            </a:r>
          </a:p>
          <a:p>
            <a:pPr marL="0" indent="0" algn="just">
              <a:buNone/>
            </a:pPr>
            <a:r>
              <a:rPr lang="ca-ES" sz="1800" dirty="0"/>
              <a:t>Hores treballades: El número d’hores laborables d’acord amb el conveni o el contracte treballades mensualment per la persona treballadora (detreure del còmput mensual les hores de vacances o baixes laborals)</a:t>
            </a:r>
          </a:p>
          <a:p>
            <a:pPr marL="0" indent="0" algn="just">
              <a:buNone/>
            </a:pPr>
            <a:r>
              <a:rPr lang="ca-ES" sz="1800" dirty="0"/>
              <a:t>Hores imputades: Del número total d’hores laborables mensuals aquelles que es dediquen al mes concret a l’actuació subvencionada</a:t>
            </a:r>
          </a:p>
          <a:p>
            <a:pPr marL="0" indent="0" algn="just">
              <a:buNone/>
            </a:pPr>
            <a:r>
              <a:rPr lang="ca-ES" sz="1800" dirty="0"/>
              <a:t>Cost/hora: Cost salarial per cada hora treballada en el còmput mensual</a:t>
            </a:r>
          </a:p>
        </p:txBody>
      </p:sp>
      <p:pic>
        <p:nvPicPr>
          <p:cNvPr id="30" name="Graphic 79">
            <a:hlinkClick r:id="rId3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01767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40B0F850-DC9B-454B-9E25-0089C44C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528884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A62F73E6-CB78-4A3D-9B19-0ACEE279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34" name="Content Placeholder 6">
            <a:extLst>
              <a:ext uri="{FF2B5EF4-FFF2-40B4-BE49-F238E27FC236}">
                <a16:creationId xmlns:a16="http://schemas.microsoft.com/office/drawing/2014/main" id="{8B989CC2-5C67-4774-B94D-CC14A026DBBC}"/>
              </a:ext>
            </a:extLst>
          </p:cNvPr>
          <p:cNvSpPr txBox="1">
            <a:spLocks/>
          </p:cNvSpPr>
          <p:nvPr/>
        </p:nvSpPr>
        <p:spPr>
          <a:xfrm>
            <a:off x="8896686" y="1488764"/>
            <a:ext cx="2829740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31" name="Group 5" descr="Enllaç cap a la justificació en línia">
            <a:extLst>
              <a:ext uri="{FF2B5EF4-FFF2-40B4-BE49-F238E27FC236}">
                <a16:creationId xmlns:a16="http://schemas.microsoft.com/office/drawing/2014/main" id="{67B2D19C-D096-4B00-829A-D58F862F18AD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2B94480-7C87-45E5-A5FB-CEE941AF0C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3" name="Graphic 7" descr="Link">
              <a:hlinkClick r:id="rId2"/>
              <a:extLst>
                <a:ext uri="{FF2B5EF4-FFF2-40B4-BE49-F238E27FC236}">
                  <a16:creationId xmlns:a16="http://schemas.microsoft.com/office/drawing/2014/main" id="{2F54E503-CCDD-42A5-BF24-8D42123EB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6B97D23-7E74-4DB0-B1DC-D221D5ACB82E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0598147-9A64-4B38-8854-B1F3B3AABD4E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82740" y="2355515"/>
            <a:ext cx="10251998" cy="21196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Columna J </a:t>
            </a:r>
            <a:r>
              <a:rPr lang="ca-ES" sz="1350" dirty="0"/>
              <a:t>Import IVA:</a:t>
            </a:r>
            <a:r>
              <a:rPr lang="ca-ES" sz="1350" b="1" dirty="0"/>
              <a:t> Import de l’IVA </a:t>
            </a:r>
            <a:r>
              <a:rPr lang="ca-ES" sz="1350" dirty="0"/>
              <a:t>de la factura </a:t>
            </a:r>
          </a:p>
          <a:p>
            <a:pPr marL="0" indent="0" algn="just">
              <a:buNone/>
            </a:pPr>
            <a:r>
              <a:rPr lang="ca-ES" sz="1350" b="1" dirty="0"/>
              <a:t>Columna K </a:t>
            </a:r>
            <a:r>
              <a:rPr lang="ca-ES" sz="1350" dirty="0"/>
              <a:t>Import imputat a l’acció: Import de la </a:t>
            </a:r>
            <a:r>
              <a:rPr lang="ca-ES" sz="1350" b="1" dirty="0"/>
              <a:t>factura</a:t>
            </a:r>
            <a:r>
              <a:rPr lang="ca-ES" sz="1350" dirty="0"/>
              <a:t> (sense IVA) </a:t>
            </a:r>
            <a:r>
              <a:rPr lang="ca-ES" sz="1350" b="1" dirty="0"/>
              <a:t>o de la despesa de personal </a:t>
            </a:r>
            <a:r>
              <a:rPr lang="ca-ES" sz="1350" dirty="0"/>
              <a:t>que s’imputa </a:t>
            </a:r>
            <a:r>
              <a:rPr lang="ca-ES" sz="1350" b="1" dirty="0"/>
              <a:t>al projecte</a:t>
            </a:r>
            <a:endParaRPr lang="ca-ES" sz="1350" dirty="0"/>
          </a:p>
          <a:p>
            <a:pPr marL="0" indent="0" algn="just">
              <a:buNone/>
            </a:pPr>
            <a:r>
              <a:rPr lang="ca-ES" sz="1350" b="1" dirty="0"/>
              <a:t>Columna L </a:t>
            </a:r>
            <a:r>
              <a:rPr lang="ca-ES" sz="1350" dirty="0"/>
              <a:t>Import imputat a la subvenció: </a:t>
            </a:r>
            <a:r>
              <a:rPr lang="ca-ES" sz="1350" b="1" dirty="0"/>
              <a:t>Import d’ajut </a:t>
            </a:r>
            <a:r>
              <a:rPr lang="ca-ES" sz="1350" dirty="0"/>
              <a:t>que es correspon a aquesta </a:t>
            </a:r>
            <a:r>
              <a:rPr lang="ca-ES" sz="1350" b="1" dirty="0"/>
              <a:t>factura o despesa de personal</a:t>
            </a:r>
            <a:r>
              <a:rPr lang="ca-ES" sz="1350" dirty="0"/>
              <a:t> (Import de la Columna K multiplicat pel percentatge de subvenció)</a:t>
            </a:r>
          </a:p>
          <a:p>
            <a:pPr marL="0" indent="0" algn="just">
              <a:buNone/>
            </a:pPr>
            <a:r>
              <a:rPr lang="ca-ES" sz="1350" b="1" dirty="0"/>
              <a:t>Columna M </a:t>
            </a:r>
            <a:r>
              <a:rPr lang="ca-ES" sz="1350" dirty="0"/>
              <a:t>Import imputat a altra subvenció: </a:t>
            </a:r>
            <a:r>
              <a:rPr lang="ca-ES" sz="1350" b="1" dirty="0"/>
              <a:t>Si s’escau, </a:t>
            </a:r>
            <a:r>
              <a:rPr lang="ca-ES" sz="1350" dirty="0"/>
              <a:t>import total del justificant que s'ha presentat prèviament en d'altres subvencions</a:t>
            </a:r>
          </a:p>
          <a:p>
            <a:pPr marL="0" indent="0" algn="just">
              <a:buNone/>
            </a:pPr>
            <a:r>
              <a:rPr lang="ca-ES" sz="1350" b="1" dirty="0"/>
              <a:t>Columna N </a:t>
            </a:r>
            <a:r>
              <a:rPr lang="ca-ES" sz="1350" dirty="0"/>
              <a:t>Òrgan </a:t>
            </a:r>
            <a:r>
              <a:rPr lang="ca-ES" sz="1350" dirty="0" err="1"/>
              <a:t>concedent</a:t>
            </a:r>
            <a:r>
              <a:rPr lang="ca-ES" sz="1350" dirty="0"/>
              <a:t>: </a:t>
            </a:r>
            <a:r>
              <a:rPr lang="ca-ES" sz="1350" b="1" dirty="0"/>
              <a:t>Si s’escau</a:t>
            </a:r>
            <a:r>
              <a:rPr lang="ca-ES" sz="1350" dirty="0"/>
              <a:t>, òrgan que concedeix l'altra subvenció on s'ha presentat el justificant actual (màxim 255 caràcters)</a:t>
            </a:r>
          </a:p>
        </p:txBody>
      </p:sp>
      <p:pic>
        <p:nvPicPr>
          <p:cNvPr id="30" name="Graphic 32" descr="Atenció!">
            <a:extLst>
              <a:ext uri="{FF2B5EF4-FFF2-40B4-BE49-F238E27FC236}">
                <a16:creationId xmlns:a16="http://schemas.microsoft.com/office/drawing/2014/main" id="{D124430D-8947-471F-96CF-415B01E057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3873" y="4940286"/>
            <a:ext cx="261371" cy="261371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3993E703-C312-499E-94C6-79D32913D7C1}"/>
              </a:ext>
            </a:extLst>
          </p:cNvPr>
          <p:cNvSpPr txBox="1"/>
          <p:nvPr/>
        </p:nvSpPr>
        <p:spPr>
          <a:xfrm>
            <a:off x="1275244" y="4954542"/>
            <a:ext cx="604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Una vegada complimentat l’Excel deseu-lo a l’ordinador, el necessitareu més endavant</a:t>
            </a: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0506559B-9BF7-4AAE-AF66-98F881F09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016989" y="4672063"/>
            <a:ext cx="564958" cy="564958"/>
          </a:xfrm>
          <a:prstGeom prst="rect">
            <a:avLst/>
          </a:prstGeom>
        </p:spPr>
      </p:pic>
      <p:sp>
        <p:nvSpPr>
          <p:cNvPr id="17" name="Rectangle: Rounded Corners 52">
            <a:extLst>
              <a:ext uri="{FF2B5EF4-FFF2-40B4-BE49-F238E27FC236}">
                <a16:creationId xmlns:a16="http://schemas.microsoft.com/office/drawing/2014/main" id="{161FB9BB-6A71-4466-B6DD-D7C7F2A06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5619" y="4703095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5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BBF93639-B68A-4A52-9FBE-C7C3D67C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608843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078CD830-490D-4D05-A123-35F05A48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3738816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870F9F2-14B0-49AA-9005-B8D77D7E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EAEA9443-AD5D-457D-9BE3-29D6303F37A7}"/>
              </a:ext>
            </a:extLst>
          </p:cNvPr>
          <p:cNvSpPr txBox="1">
            <a:spLocks/>
          </p:cNvSpPr>
          <p:nvPr/>
        </p:nvSpPr>
        <p:spPr>
          <a:xfrm>
            <a:off x="8908888" y="1475428"/>
            <a:ext cx="2739305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9" name="Group 5" descr="Enllaç cap a la justificació en línia">
            <a:extLst>
              <a:ext uri="{FF2B5EF4-FFF2-40B4-BE49-F238E27FC236}">
                <a16:creationId xmlns:a16="http://schemas.microsoft.com/office/drawing/2014/main" id="{3C002692-49B2-4307-9BAC-E2D96E58896B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66FDFB-2959-450E-8BE1-B4451F92B41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1" name="Graphic 7" descr="Link">
              <a:hlinkClick r:id="rId2"/>
              <a:extLst>
                <a:ext uri="{FF2B5EF4-FFF2-40B4-BE49-F238E27FC236}">
                  <a16:creationId xmlns:a16="http://schemas.microsoft.com/office/drawing/2014/main" id="{E03049E2-53F6-4454-A74C-8A83DB0C0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0CD8029-B9F2-4CAB-803F-44D4FA814565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DC96DEC-7E46-4965-9C5A-A1CDDB507608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52958"/>
            <a:ext cx="10813920" cy="743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A </a:t>
            </a:r>
            <a:r>
              <a:rPr lang="ca-ES" sz="1350" b="1" dirty="0"/>
              <a:t>Document d’Identitat </a:t>
            </a:r>
            <a:r>
              <a:rPr lang="ca-ES" sz="1350" dirty="0"/>
              <a:t>indicar el NIF de l’empresa i a </a:t>
            </a:r>
            <a:r>
              <a:rPr lang="ca-ES" sz="1350" b="1" dirty="0"/>
              <a:t>Expedient</a:t>
            </a:r>
            <a:r>
              <a:rPr lang="ca-ES" sz="1350" dirty="0"/>
              <a:t>, el codi d’expedient disponible a la resolució d’atorgament (format ACE016/20/XXXXXX) i clicar sobre </a:t>
            </a:r>
            <a:r>
              <a:rPr lang="ca-ES" sz="1350" b="1" dirty="0"/>
              <a:t>Cercar accions</a:t>
            </a:r>
          </a:p>
        </p:txBody>
      </p:sp>
      <p:pic>
        <p:nvPicPr>
          <p:cNvPr id="4" name="Imatge 3" descr="Captura de pantalla d'identificació de l'entitat i introducció del codi d'expedient">
            <a:extLst>
              <a:ext uri="{FF2B5EF4-FFF2-40B4-BE49-F238E27FC236}">
                <a16:creationId xmlns:a16="http://schemas.microsoft.com/office/drawing/2014/main" id="{A01D045A-6031-4BEB-94C4-20694D8BF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61" y="3096775"/>
            <a:ext cx="6603227" cy="3098479"/>
          </a:xfrm>
          <a:prstGeom prst="rect">
            <a:avLst/>
          </a:prstGeom>
        </p:spPr>
      </p:pic>
      <p:pic>
        <p:nvPicPr>
          <p:cNvPr id="15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E37D057E-72DA-4FC8-82F4-7E6543482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63388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E963AE81-55EC-48ED-BFF6-351501CF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79424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7FCA663-AE5F-4002-BDB0-6B7FE0F5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8896686" y="1491022"/>
            <a:ext cx="2709160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2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13C578-6190-4C26-A4C8-A4FE9DCAE20A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65F346E-551C-4E25-9EB9-A43332196493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58646"/>
            <a:ext cx="9297444" cy="9746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informació de la subvenció atorgada. </a:t>
            </a:r>
          </a:p>
          <a:p>
            <a:pPr marL="0" indent="0" algn="just">
              <a:buNone/>
            </a:pPr>
            <a:r>
              <a:rPr lang="ca-ES" sz="1350" dirty="0"/>
              <a:t>Al final de la pàgina haureu d’indicar si heu demanat altres ajuts per a la mateixa finalitat marcant </a:t>
            </a:r>
            <a:r>
              <a:rPr lang="ca-ES" sz="1350" b="1" dirty="0"/>
              <a:t>NO/SÍ </a:t>
            </a:r>
            <a:r>
              <a:rPr lang="ca-ES" sz="1350" dirty="0"/>
              <a:t>i clicant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  <a:endParaRPr lang="ca-ES" sz="1350" b="1" dirty="0"/>
          </a:p>
        </p:txBody>
      </p:sp>
      <p:pic>
        <p:nvPicPr>
          <p:cNvPr id="3" name="Imatge 2" descr="Captura de pantalla pregunta si s'han rebut o demanat altres ajuts per la mateixa finalitat">
            <a:extLst>
              <a:ext uri="{FF2B5EF4-FFF2-40B4-BE49-F238E27FC236}">
                <a16:creationId xmlns:a16="http://schemas.microsoft.com/office/drawing/2014/main" id="{A785E8DD-86DC-4DFE-B452-F28ACFC83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4" y="3168545"/>
            <a:ext cx="9735362" cy="2689806"/>
          </a:xfrm>
          <a:prstGeom prst="rect">
            <a:avLst/>
          </a:prstGeom>
        </p:spPr>
      </p:pic>
      <p:pic>
        <p:nvPicPr>
          <p:cNvPr id="25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13148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A90BFFCE-46A9-4426-90B7-27EE175D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4204127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983FD5B-B1B7-464F-9E96-B5E84909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8896686" y="1491022"/>
            <a:ext cx="2719209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2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9F764E9-350D-4253-8BD3-9E8B7FE5431B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6CEE2AF-8D18-41A5-9E35-558DCDECC3B4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76924"/>
            <a:ext cx="9307493" cy="4883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En el cas de marcar </a:t>
            </a:r>
            <a:r>
              <a:rPr lang="ca-ES" sz="1350" b="1" dirty="0"/>
              <a:t>SÍ </a:t>
            </a:r>
            <a:r>
              <a:rPr lang="ca-ES" sz="1350" dirty="0"/>
              <a:t>s’han rebut o demanat altres ajuts per a la mateixa finalitat </a:t>
            </a:r>
            <a:r>
              <a:rPr lang="ca-ES" sz="1350" b="1" dirty="0"/>
              <a:t>omplir les dades </a:t>
            </a:r>
            <a:r>
              <a:rPr lang="ca-ES" sz="1350" dirty="0"/>
              <a:t>i clicar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  <a:endParaRPr lang="ca-ES" sz="1350" b="1" dirty="0"/>
          </a:p>
        </p:txBody>
      </p:sp>
      <p:pic>
        <p:nvPicPr>
          <p:cNvPr id="4" name="Imatge 3" descr="Captura de pantalla dades a omplir en cas d'haver rebut o demanat altres ajuts per a la mateixa finalitat">
            <a:extLst>
              <a:ext uri="{FF2B5EF4-FFF2-40B4-BE49-F238E27FC236}">
                <a16:creationId xmlns:a16="http://schemas.microsoft.com/office/drawing/2014/main" id="{9604ED70-B4AF-4E93-98B3-A45D2496B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54" y="2865231"/>
            <a:ext cx="5427274" cy="3448945"/>
          </a:xfrm>
          <a:prstGeom prst="rect">
            <a:avLst/>
          </a:prstGeom>
        </p:spPr>
      </p:pic>
      <p:pic>
        <p:nvPicPr>
          <p:cNvPr id="25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39345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11BE6C21-A321-4910-B50A-498FDB0D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1636822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E7AFC8D-39D8-44C9-B55E-23EC302F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E28F106-2D3F-44FB-AA9E-5454D402C841}"/>
              </a:ext>
            </a:extLst>
          </p:cNvPr>
          <p:cNvSpPr txBox="1">
            <a:spLocks/>
          </p:cNvSpPr>
          <p:nvPr/>
        </p:nvSpPr>
        <p:spPr>
          <a:xfrm>
            <a:off x="8896686" y="1453085"/>
            <a:ext cx="269911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7383519F-A46E-4B28-BD4C-4A22FF61A5C9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BC7198-5B1F-40A3-8331-44CB15C1FC9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45086FBC-19F6-4578-BC55-309850DD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AD17D137-4E55-4A48-B87E-B58D59219E89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DC00FE1-0932-456B-BEE4-A1315D2FB6B6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1016034" y="2808442"/>
            <a:ext cx="2768721" cy="283106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pantalla d’</a:t>
            </a:r>
            <a:r>
              <a:rPr lang="ca-ES" sz="1350" b="1" dirty="0"/>
              <a:t>Adjunts:</a:t>
            </a:r>
          </a:p>
          <a:p>
            <a:pPr marL="0" indent="0" algn="just">
              <a:buNone/>
            </a:pPr>
            <a:r>
              <a:rPr lang="ca-ES" sz="1350" b="1" dirty="0"/>
              <a:t>Memòria econòmica justificativa</a:t>
            </a:r>
          </a:p>
          <a:p>
            <a:pPr marL="0" indent="0" algn="just">
              <a:buNone/>
            </a:pPr>
            <a:r>
              <a:rPr lang="ca-ES" sz="1350" dirty="0"/>
              <a:t>Factures, nòmines, comprovants... </a:t>
            </a:r>
          </a:p>
          <a:p>
            <a:pPr marL="0" indent="0" algn="just">
              <a:buNone/>
            </a:pPr>
            <a:r>
              <a:rPr lang="ca-ES" sz="1350" b="1" dirty="0"/>
              <a:t>Documentació demostrativa accions publicitat</a:t>
            </a:r>
          </a:p>
          <a:p>
            <a:pPr marL="0" indent="0" algn="just">
              <a:buNone/>
            </a:pPr>
            <a:r>
              <a:rPr lang="ca-ES" sz="1350" b="1" dirty="0"/>
              <a:t>Declaracions responsables</a:t>
            </a:r>
          </a:p>
          <a:p>
            <a:pPr marL="0" indent="0" algn="just">
              <a:buNone/>
            </a:pPr>
            <a:r>
              <a:rPr lang="ca-ES" sz="1350" b="1" dirty="0"/>
              <a:t>Altra documentació aportada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1DAEB9-8783-4E61-AA37-574B72F64F72}"/>
              </a:ext>
            </a:extLst>
          </p:cNvPr>
          <p:cNvSpPr txBox="1">
            <a:spLocks/>
          </p:cNvSpPr>
          <p:nvPr/>
        </p:nvSpPr>
        <p:spPr>
          <a:xfrm>
            <a:off x="8120722" y="2809106"/>
            <a:ext cx="3475076" cy="332864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Inclogueu tota la documentació justificativa a cada bloc de documentació. </a:t>
            </a:r>
            <a:r>
              <a:rPr lang="ca-ES" sz="1350" dirty="0">
                <a:hlinkClick r:id="rId5" action="ppaction://hlinksldjump"/>
              </a:rPr>
              <a:t>Veure secció específica.</a:t>
            </a:r>
            <a:endParaRPr lang="ca-ES" sz="1350" dirty="0"/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Els noms dels arxius no han de portar ni accents ni caràcters especials (per exemple Justificacio.pdf)</a:t>
            </a:r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22.000 KB màxim!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Una vegada carregat cliqueu a </a:t>
            </a:r>
            <a:r>
              <a:rPr lang="ca-ES" sz="1350" b="1" dirty="0"/>
              <a:t>Següent.</a:t>
            </a:r>
            <a:endParaRPr lang="ca-ES" sz="1350" dirty="0"/>
          </a:p>
        </p:txBody>
      </p:sp>
      <p:pic>
        <p:nvPicPr>
          <p:cNvPr id="3" name="Imatge 2" descr="Captura de pantalla documents a adjuntar">
            <a:extLst>
              <a:ext uri="{FF2B5EF4-FFF2-40B4-BE49-F238E27FC236}">
                <a16:creationId xmlns:a16="http://schemas.microsoft.com/office/drawing/2014/main" id="{079E961F-C35B-4EB2-BCC6-BACAA46B00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14" y="2548008"/>
            <a:ext cx="3972554" cy="3802688"/>
          </a:xfrm>
          <a:prstGeom prst="rect">
            <a:avLst/>
          </a:prstGeom>
        </p:spPr>
      </p:pic>
      <p:pic>
        <p:nvPicPr>
          <p:cNvPr id="15" name="Gràfic 14">
            <a:extLst>
              <a:ext uri="{FF2B5EF4-FFF2-40B4-BE49-F238E27FC236}">
                <a16:creationId xmlns:a16="http://schemas.microsoft.com/office/drawing/2014/main" id="{2D19F4F1-0AAA-4457-8D3C-EDFF96A1C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34027" y="5109174"/>
            <a:ext cx="425342" cy="425342"/>
          </a:xfrm>
          <a:prstGeom prst="rect">
            <a:avLst/>
          </a:prstGeom>
        </p:spPr>
      </p:pic>
      <p:grpSp>
        <p:nvGrpSpPr>
          <p:cNvPr id="17" name="Group 52">
            <a:extLst>
              <a:ext uri="{FF2B5EF4-FFF2-40B4-BE49-F238E27FC236}">
                <a16:creationId xmlns:a16="http://schemas.microsoft.com/office/drawing/2014/main" id="{5EC8A00D-6C35-47EB-9C5F-24191EF4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27303" y="5067929"/>
            <a:ext cx="443997" cy="464277"/>
            <a:chOff x="-94408" y="2761858"/>
            <a:chExt cx="1488797" cy="1488797"/>
          </a:xfrm>
        </p:grpSpPr>
        <p:sp>
          <p:nvSpPr>
            <p:cNvPr id="19" name="Rectangle: Rounded Corners 53">
              <a:extLst>
                <a:ext uri="{FF2B5EF4-FFF2-40B4-BE49-F238E27FC236}">
                  <a16:creationId xmlns:a16="http://schemas.microsoft.com/office/drawing/2014/main" id="{7AAED85A-AAA1-4011-8E70-0631009AD1EA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3" name="Graphic 54" descr="Clipboard Mixed with solid fill">
              <a:extLst>
                <a:ext uri="{FF2B5EF4-FFF2-40B4-BE49-F238E27FC236}">
                  <a16:creationId xmlns:a16="http://schemas.microsoft.com/office/drawing/2014/main" id="{3C786BD4-6EFC-4EB4-B88F-0C862CF61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grpSp>
        <p:nvGrpSpPr>
          <p:cNvPr id="29" name="Graphic 5">
            <a:extLst>
              <a:ext uri="{FF2B5EF4-FFF2-40B4-BE49-F238E27FC236}">
                <a16:creationId xmlns:a16="http://schemas.microsoft.com/office/drawing/2014/main" id="{D3C33D18-ABDB-49C6-9D24-77D3C84DD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16526" y="5113717"/>
            <a:ext cx="269286" cy="394482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30" name="Freeform: Shape 49">
              <a:extLst>
                <a:ext uri="{FF2B5EF4-FFF2-40B4-BE49-F238E27FC236}">
                  <a16:creationId xmlns:a16="http://schemas.microsoft.com/office/drawing/2014/main" id="{358749BB-FC00-4373-899A-5E6BB8F164C0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31" name="Freeform: Shape 50">
              <a:extLst>
                <a:ext uri="{FF2B5EF4-FFF2-40B4-BE49-F238E27FC236}">
                  <a16:creationId xmlns:a16="http://schemas.microsoft.com/office/drawing/2014/main" id="{084CEEBD-87F2-45B2-8B32-516F513EBF7E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32" name="Gràfic 31">
            <a:extLst>
              <a:ext uri="{FF2B5EF4-FFF2-40B4-BE49-F238E27FC236}">
                <a16:creationId xmlns:a16="http://schemas.microsoft.com/office/drawing/2014/main" id="{D30C1C2B-51BB-40E8-9DEC-4C1AC2658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20432" y="5089710"/>
            <a:ext cx="442496" cy="442496"/>
          </a:xfrm>
          <a:prstGeom prst="rect">
            <a:avLst/>
          </a:prstGeom>
        </p:spPr>
      </p:pic>
      <p:pic>
        <p:nvPicPr>
          <p:cNvPr id="33" name="Graphic 65">
            <a:extLst>
              <a:ext uri="{FF2B5EF4-FFF2-40B4-BE49-F238E27FC236}">
                <a16:creationId xmlns:a16="http://schemas.microsoft.com/office/drawing/2014/main" id="{982993F2-FBE3-443B-A03C-1A78E7157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32535" y="5084920"/>
            <a:ext cx="445188" cy="445188"/>
          </a:xfrm>
          <a:prstGeom prst="rect">
            <a:avLst/>
          </a:prstGeom>
        </p:spPr>
      </p:pic>
      <p:pic>
        <p:nvPicPr>
          <p:cNvPr id="39" name="Graphic 49">
            <a:extLst>
              <a:ext uri="{FF2B5EF4-FFF2-40B4-BE49-F238E27FC236}">
                <a16:creationId xmlns:a16="http://schemas.microsoft.com/office/drawing/2014/main" id="{F2763683-D8C3-434E-A7B1-256505F4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654955" y="5090078"/>
            <a:ext cx="434871" cy="434871"/>
          </a:xfrm>
          <a:prstGeom prst="rect">
            <a:avLst/>
          </a:prstGeom>
        </p:spPr>
      </p:pic>
      <p:sp>
        <p:nvSpPr>
          <p:cNvPr id="40" name="Rectangle: Rounded Corners 52">
            <a:extLst>
              <a:ext uri="{FF2B5EF4-FFF2-40B4-BE49-F238E27FC236}">
                <a16:creationId xmlns:a16="http://schemas.microsoft.com/office/drawing/2014/main" id="{B55C1AE1-D484-4DC0-8F3A-DE606B00E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14519" y="5057345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37" name="Arrow: Right 40">
            <a:extLst>
              <a:ext uri="{FF2B5EF4-FFF2-40B4-BE49-F238E27FC236}">
                <a16:creationId xmlns:a16="http://schemas.microsoft.com/office/drawing/2014/main" id="{93BF07B7-495C-49AB-969C-78B935A2A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78126" y="5262263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4" name="Graphic 68">
            <a:extLst>
              <a:ext uri="{FF2B5EF4-FFF2-40B4-BE49-F238E27FC236}">
                <a16:creationId xmlns:a16="http://schemas.microsoft.com/office/drawing/2014/main" id="{C3C619C7-B487-4CC4-B75F-1E8DAFB53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67243" y="4669967"/>
            <a:ext cx="455767" cy="455767"/>
          </a:xfrm>
          <a:prstGeom prst="rect">
            <a:avLst/>
          </a:prstGeom>
        </p:spPr>
      </p:pic>
      <p:pic>
        <p:nvPicPr>
          <p:cNvPr id="35" name="Graphic 62">
            <a:extLst>
              <a:ext uri="{FF2B5EF4-FFF2-40B4-BE49-F238E27FC236}">
                <a16:creationId xmlns:a16="http://schemas.microsoft.com/office/drawing/2014/main" id="{220F2C79-3D57-447C-AAF9-2FB0A0BE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812612" y="5223212"/>
            <a:ext cx="489374" cy="489374"/>
          </a:xfrm>
          <a:prstGeom prst="rect">
            <a:avLst/>
          </a:prstGeom>
        </p:spPr>
      </p:pic>
      <p:sp>
        <p:nvSpPr>
          <p:cNvPr id="36" name="Rectangle: Rounded Corners 66">
            <a:extLst>
              <a:ext uri="{FF2B5EF4-FFF2-40B4-BE49-F238E27FC236}">
                <a16:creationId xmlns:a16="http://schemas.microsoft.com/office/drawing/2014/main" id="{34C2BC40-2356-4125-8CF1-C17051CA0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33853" y="5232026"/>
            <a:ext cx="491722" cy="209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PDF</a:t>
            </a:r>
            <a:endParaRPr lang="fr-BE" sz="1200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73">
            <a:extLst>
              <a:ext uri="{FF2B5EF4-FFF2-40B4-BE49-F238E27FC236}">
                <a16:creationId xmlns:a16="http://schemas.microsoft.com/office/drawing/2014/main" id="{38473AFA-82B2-4115-BF3B-6EA701D58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33853" y="4753640"/>
            <a:ext cx="831011" cy="171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ZIP / RAR</a:t>
            </a:r>
            <a:endParaRPr lang="fr-BE" sz="1600" dirty="0">
              <a:solidFill>
                <a:schemeClr val="tx1"/>
              </a:solidFill>
            </a:endParaRPr>
          </a:p>
        </p:txBody>
      </p:sp>
      <p:pic>
        <p:nvPicPr>
          <p:cNvPr id="28" name="Graphic 79">
            <a:hlinkClick r:id="rId19" action="ppaction://hlinksldjump"/>
            <a:extLst>
              <a:ext uri="{FF2B5EF4-FFF2-40B4-BE49-F238E27FC236}">
                <a16:creationId xmlns:a16="http://schemas.microsoft.com/office/drawing/2014/main" id="{3314F2B0-DC20-4D2E-BF99-EE747CB8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80949649-5AA1-493C-AC89-A0432F4A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223483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50FCD79-F4D1-46C7-A64A-DA9D1F56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8913912" y="1491022"/>
            <a:ext cx="2729257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2420519C-552C-416B-9223-98901B174411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D482C13-3A51-4767-BB88-97CE2D227198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49043" y="2403651"/>
            <a:ext cx="10650882" cy="9568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pantalla de </a:t>
            </a:r>
            <a:r>
              <a:rPr lang="ca-ES" sz="1350" b="1" dirty="0"/>
              <a:t>Justificacions de Despeses.</a:t>
            </a:r>
          </a:p>
          <a:p>
            <a:pPr marL="0" indent="0" algn="just">
              <a:buNone/>
            </a:pPr>
            <a:r>
              <a:rPr lang="ca-ES" sz="1350" dirty="0"/>
              <a:t>Adjunteu l’</a:t>
            </a:r>
            <a:r>
              <a:rPr lang="ca-ES" sz="1350" b="1" dirty="0"/>
              <a:t>Excel del compte justificatiu </a:t>
            </a:r>
            <a:r>
              <a:rPr lang="ca-ES" sz="1350" dirty="0"/>
              <a:t>que heu descarregat, complimentat i guardat al vostre ordinador prèviament. La informació de l’Excel es carregarà en pantalla. Una vegada carregat i sense errors cliqueu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</a:p>
        </p:txBody>
      </p:sp>
      <p:pic>
        <p:nvPicPr>
          <p:cNvPr id="28" name="Graphic 49">
            <a:extLst>
              <a:ext uri="{FF2B5EF4-FFF2-40B4-BE49-F238E27FC236}">
                <a16:creationId xmlns:a16="http://schemas.microsoft.com/office/drawing/2014/main" id="{8A0878F8-609F-4021-8018-F7B96DF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1117289" y="3114716"/>
            <a:ext cx="491516" cy="491516"/>
          </a:xfrm>
          <a:prstGeom prst="rect">
            <a:avLst/>
          </a:prstGeom>
        </p:spPr>
      </p:pic>
      <p:sp>
        <p:nvSpPr>
          <p:cNvPr id="16" name="Rectangle: Rounded Corners 52">
            <a:extLst>
              <a:ext uri="{FF2B5EF4-FFF2-40B4-BE49-F238E27FC236}">
                <a16:creationId xmlns:a16="http://schemas.microsoft.com/office/drawing/2014/main" id="{5885F160-B9A4-4F87-A4F8-81B313CF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12916" y="3114716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" name="Imatge 2" descr="Captura de pantalla de Justificacions de despeses per a càrrega de l'Excel del compte justificatiu">
            <a:extLst>
              <a:ext uri="{FF2B5EF4-FFF2-40B4-BE49-F238E27FC236}">
                <a16:creationId xmlns:a16="http://schemas.microsoft.com/office/drawing/2014/main" id="{C398244E-9248-4288-9CE7-7CDA263786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90" y="3429001"/>
            <a:ext cx="5750978" cy="2738561"/>
          </a:xfrm>
          <a:prstGeom prst="rect">
            <a:avLst/>
          </a:prstGeom>
        </p:spPr>
      </p:pic>
      <p:pic>
        <p:nvPicPr>
          <p:cNvPr id="30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601767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3E461BB2-C31F-4969-AA39-08CEDC5C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169246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9ED78D94-9A68-40B2-8E73-E72B508D2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r="22968" b="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63" name="Freeform: Shape 6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5" name="Freeform: Shape 6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 sz="3600" dirty="0"/>
              <a:t>Índex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F3FC51-6B02-4908-95CF-5301E1BEA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8834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ca-ES" sz="2400" dirty="0">
                <a:hlinkClick r:id="rId3" action="ppaction://hlinksldjump"/>
              </a:rPr>
              <a:t>Despeses subvencionables</a:t>
            </a:r>
            <a:endParaRPr lang="ca-ES" sz="2400" dirty="0"/>
          </a:p>
          <a:p>
            <a:pPr marL="0"/>
            <a:r>
              <a:rPr lang="ca-ES" sz="2400" dirty="0">
                <a:hlinkClick r:id="rId4" action="ppaction://hlinksldjump"/>
              </a:rPr>
              <a:t>Publicitat</a:t>
            </a:r>
            <a:endParaRPr lang="ca-ES" sz="2400" dirty="0"/>
          </a:p>
          <a:p>
            <a:pPr marL="0"/>
            <a:r>
              <a:rPr lang="ca-ES" sz="2400" dirty="0">
                <a:hlinkClick r:id="rId5" action="ppaction://hlinksldjump"/>
              </a:rPr>
              <a:t>Justificació – Documentació</a:t>
            </a:r>
            <a:endParaRPr lang="ca-ES" sz="2400" dirty="0"/>
          </a:p>
          <a:p>
            <a:pPr marL="0"/>
            <a:r>
              <a:rPr lang="ca-ES" sz="2400" dirty="0">
                <a:hlinkClick r:id="rId6" action="ppaction://hlinksldjump"/>
              </a:rPr>
              <a:t>Justificació – Presentació</a:t>
            </a:r>
            <a:endParaRPr lang="ca-ES" sz="24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2436930C-8859-4E4C-AEDF-B9D82DD1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dirty="0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1396219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A07D9C67-6BF7-423B-BA18-E569599F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8888481" y="1463501"/>
            <a:ext cx="2769450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4FD5960E-7DD4-4232-ACCA-BFD12010653B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F5EE7DE-3B3A-436E-8F82-48EE885BBCAD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848" y="2674475"/>
            <a:ext cx="261371" cy="261371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1280802" y="2469833"/>
            <a:ext cx="7824369" cy="72872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Si el sistema detecta qualsevol error a l’Excel ho informarà i s’haurà de modificar i adjuntar-ho de nou.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El nom de l’arxiu Excel no ha de portar ni accents ni caràcters especials (per exemple Justificacio.xlsx).</a:t>
            </a: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D3209B91-B761-4677-BE48-4C791FB5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937996" y="2542691"/>
            <a:ext cx="491516" cy="491516"/>
          </a:xfrm>
          <a:prstGeom prst="rect">
            <a:avLst/>
          </a:prstGeom>
        </p:spPr>
      </p:pic>
      <p:sp>
        <p:nvSpPr>
          <p:cNvPr id="17" name="Rectangle: Rounded Corners 52">
            <a:extLst>
              <a:ext uri="{FF2B5EF4-FFF2-40B4-BE49-F238E27FC236}">
                <a16:creationId xmlns:a16="http://schemas.microsoft.com/office/drawing/2014/main" id="{B0A73ECC-7B07-4D00-8A92-F6CBAC10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69600" y="2528295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4" name="Imatge 3" descr="Captura de pantalla error de càrrega de l'Excel del compte justificatiu">
            <a:extLst>
              <a:ext uri="{FF2B5EF4-FFF2-40B4-BE49-F238E27FC236}">
                <a16:creationId xmlns:a16="http://schemas.microsoft.com/office/drawing/2014/main" id="{4B45FE2B-8478-43E0-9B14-1DF272A3E5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07" y="3215147"/>
            <a:ext cx="4735386" cy="2996823"/>
          </a:xfrm>
          <a:prstGeom prst="rect">
            <a:avLst/>
          </a:prstGeom>
        </p:spPr>
      </p:pic>
      <p:pic>
        <p:nvPicPr>
          <p:cNvPr id="30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64189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330DCCD8-AF94-4C8F-826D-9F7F97DF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4087611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7E900CE-A109-4586-A2E6-90EAA99A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9F683BD0-5719-41D5-84AF-5BDD41498F5E}"/>
              </a:ext>
            </a:extLst>
          </p:cNvPr>
          <p:cNvSpPr txBox="1">
            <a:spLocks/>
          </p:cNvSpPr>
          <p:nvPr/>
        </p:nvSpPr>
        <p:spPr>
          <a:xfrm>
            <a:off x="8896686" y="1503709"/>
            <a:ext cx="2749354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C22125A8-C0EB-4E7C-9F5F-F2FEC32AFA9B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F38859-3E2F-4D30-A030-783D3CC94F2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6F505C72-C177-4DB6-8EBA-C59F02595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72ECF73-1385-4593-B76B-321560F5BC2A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19B8906-1526-4335-8DC9-63212DDABF82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484726"/>
            <a:ext cx="10811767" cy="3843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Es carregarà la pantalla de </a:t>
            </a:r>
            <a:r>
              <a:rPr lang="ca-ES" sz="1350" b="1" dirty="0"/>
              <a:t>Declaracions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r>
              <a:rPr lang="ca-ES" sz="1350" dirty="0"/>
              <a:t>S’haurà de </a:t>
            </a:r>
            <a:r>
              <a:rPr lang="ca-ES" sz="1350" b="1" dirty="0"/>
              <a:t>marcar sobre el camp obligatori </a:t>
            </a:r>
            <a:r>
              <a:rPr lang="ca-ES" sz="1350" dirty="0"/>
              <a:t>conforme s’ha llegit i acceptat la informació bàsica de protecció de dades. A continuació clicar sobre </a:t>
            </a:r>
            <a:r>
              <a:rPr lang="ca-ES" sz="1350" b="1" dirty="0"/>
              <a:t>Signa i envia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La signatura és digital per tant s’han d’utilitzar els mecanismes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habilitats per fer-ho.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Ha de signar una persona de l’entitat beneficiària que tingui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un certificat de representació de persona jurídica.</a:t>
            </a: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3043" y="3553024"/>
            <a:ext cx="261371" cy="261371"/>
          </a:xfrm>
          <a:prstGeom prst="rect">
            <a:avLst/>
          </a:prstGeom>
        </p:spPr>
      </p:pic>
      <p:pic>
        <p:nvPicPr>
          <p:cNvPr id="3" name="Imatge 2" descr="Captura de pantalla de declaracions sobre protecció de dades i signatura i enviament de la justificació">
            <a:extLst>
              <a:ext uri="{FF2B5EF4-FFF2-40B4-BE49-F238E27FC236}">
                <a16:creationId xmlns:a16="http://schemas.microsoft.com/office/drawing/2014/main" id="{20A9C62D-8DA0-42E1-A3E6-97072D8081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3171663"/>
            <a:ext cx="3847071" cy="3013207"/>
          </a:xfrm>
          <a:prstGeom prst="rect">
            <a:avLst/>
          </a:prstGeom>
        </p:spPr>
      </p:pic>
      <p:pic>
        <p:nvPicPr>
          <p:cNvPr id="28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63E14AAB-32FB-4A75-9652-03847AB46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614294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8337FEAA-DDA4-413A-AD7E-DFCDA9B3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1420261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08EF9875-DBB8-4989-8F6F-D81F6B89EFAB}"/>
              </a:ext>
            </a:extLst>
          </p:cNvPr>
          <p:cNvSpPr txBox="1">
            <a:spLocks/>
          </p:cNvSpPr>
          <p:nvPr/>
        </p:nvSpPr>
        <p:spPr>
          <a:xfrm>
            <a:off x="8903864" y="1491022"/>
            <a:ext cx="2749354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accedir a la justificació en línia</a:t>
            </a:r>
          </a:p>
        </p:txBody>
      </p:sp>
      <p:grpSp>
        <p:nvGrpSpPr>
          <p:cNvPr id="14" name="Group 5" descr="Enllaç cap a la justificació en línia">
            <a:extLst>
              <a:ext uri="{FF2B5EF4-FFF2-40B4-BE49-F238E27FC236}">
                <a16:creationId xmlns:a16="http://schemas.microsoft.com/office/drawing/2014/main" id="{295DCDBF-1832-43D9-A9EF-EE5EE539C75D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06B114-7B5A-4EAD-9D1B-735ADFE1037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6" name="Graphic 7" descr="Link">
              <a:hlinkClick r:id="rId2"/>
              <a:extLst>
                <a:ext uri="{FF2B5EF4-FFF2-40B4-BE49-F238E27FC236}">
                  <a16:creationId xmlns:a16="http://schemas.microsoft.com/office/drawing/2014/main" id="{7E7C406B-C056-4513-9520-95B9F7AD8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8D848C1-B222-40C4-B4E9-FE2A63B9420C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352ADA9-6D56-49CA-95FD-0AFCFA1C2F83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Signar i enviar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667" y="2377085"/>
            <a:ext cx="8036071" cy="5918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Una vegada presentada la justificació apareixerà la següent pàgina, on podreu descarregar </a:t>
            </a:r>
            <a:r>
              <a:rPr lang="ca-ES" sz="1350" b="1" dirty="0"/>
              <a:t>l’acusament de rebuda.</a:t>
            </a:r>
            <a:endParaRPr lang="ca-ES" sz="1350" dirty="0"/>
          </a:p>
        </p:txBody>
      </p:sp>
      <p:pic>
        <p:nvPicPr>
          <p:cNvPr id="3" name="Imatge 2" descr="Captura de pantalla d'enviament correcte del formulari de justificació i descàrrega de l'acusament de rebuda">
            <a:extLst>
              <a:ext uri="{FF2B5EF4-FFF2-40B4-BE49-F238E27FC236}">
                <a16:creationId xmlns:a16="http://schemas.microsoft.com/office/drawing/2014/main" id="{1254E942-D39F-4FF2-B22B-0B0D9A5E8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1" y="2755355"/>
            <a:ext cx="6308029" cy="3420599"/>
          </a:xfrm>
          <a:prstGeom prst="rect">
            <a:avLst/>
          </a:prstGeom>
        </p:spPr>
      </p:pic>
      <p:pic>
        <p:nvPicPr>
          <p:cNvPr id="22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FBCFDD27-5466-45CB-911C-6EB9E79F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603852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D62CFF6B-BC2E-4413-914C-D1B543240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17" y="908721"/>
            <a:ext cx="2495551" cy="1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>
                <a:latin typeface="Calibri" panose="020F0502020204030204" pitchFamily="34" charset="0"/>
                <a:ea typeface="ヒラギノ角ゴ Pro W3" pitchFamily="64" charset="-128"/>
              </a:rPr>
              <a:t>Servei d’Orientació</a:t>
            </a: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Empresarial</a:t>
            </a:r>
          </a:p>
          <a:p>
            <a:pPr>
              <a:spcBef>
                <a:spcPct val="3000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934 767 206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info.accio@gencat.cat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CAAA62E-99DB-45E7-87F7-0766D07FE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469" y="905912"/>
            <a:ext cx="451777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Alt Penedès, Garraf</a:t>
            </a:r>
            <a:r>
              <a:rPr lang="ca-ES" altLang="ca-ES" sz="1400" b="1" baseline="0" dirty="0">
                <a:latin typeface="Calibri" panose="020F0502020204030204" pitchFamily="34" charset="0"/>
                <a:ea typeface="ヒラギノ角ゴ Pro W3" pitchFamily="64" charset="-128"/>
              </a:rPr>
              <a:t> i Maresme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Tel. 934 767 251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altpenedesgarrafmaresme.accio@gencat.cat</a:t>
            </a: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Catalunya Central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936 930 209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manresa.accio@gencat.cat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Lleida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Tel. 973 243 355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lleida.accio@gencat.cat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Terres  de l’Ebre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977 495 400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terresebre.accio@gencat.cat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0A01659-71F1-407D-A389-9ACDEE779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279" y="895360"/>
            <a:ext cx="336037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Alt Pirineu i Aran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Tel. 973 355 552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altpirineuaran.accio@gencat.cat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Girona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872 975 991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girona.accio@gencat.cat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Tarragona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977 251 717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tarragona.accio@gencat.cat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7817B74-1683-4EE3-9BB6-92EB677E77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287149" y="2346353"/>
            <a:ext cx="1496483" cy="3048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ヒラギノ角ゴ Pro W3" pitchFamily="64" charset="-128"/>
                <a:cs typeface="+mn-cs"/>
              </a:rPr>
              <a:t>Crèdits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D68F24CA-DC0F-456B-B875-DEEA2FE3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7" y="2213954"/>
            <a:ext cx="806053" cy="569598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0E1B8786-357F-4A45-99C0-65642346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644817"/>
            <a:ext cx="1033274" cy="176784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46EEA52D-9F62-40C9-AD96-F18CFBA2C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941168"/>
            <a:ext cx="9001000" cy="70722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2C63C1C1-98F7-464B-81BA-7733DAFC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96525" y="6585197"/>
            <a:ext cx="1895475" cy="215900"/>
          </a:xfrm>
        </p:spPr>
        <p:txBody>
          <a:bodyPr/>
          <a:lstStyle/>
          <a:p>
            <a:pPr algn="r"/>
            <a:r>
              <a:rPr lang="ca-ES" sz="700" dirty="0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383590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13" y="1551784"/>
            <a:ext cx="4669060" cy="2065623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Despeses subvencionables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593158"/>
            <a:ext cx="435961" cy="43596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BBC4A0-B273-41DA-BC16-8043B063E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45508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124B60C5-95D4-4EF1-9B1E-5D382D8F9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874"/>
            <a:ext cx="7772400" cy="4262284"/>
          </a:xfrm>
          <a:prstGeom prst="flowChartOnlineStorage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C226386D-A554-474D-B4C0-1DB2622D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dirty="0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3167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376647D4-4C3A-41B6-8130-99A6A675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1704B4A4-4F35-4012-A7A7-26F708AED501}"/>
              </a:ext>
            </a:extLst>
          </p:cNvPr>
          <p:cNvSpPr txBox="1">
            <a:spLocks/>
          </p:cNvSpPr>
          <p:nvPr/>
        </p:nvSpPr>
        <p:spPr>
          <a:xfrm>
            <a:off x="8859787" y="1351131"/>
            <a:ext cx="3027413" cy="4969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la base reguladora 4, 13, 16 i 18 de les bases reguladores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E2975857-4BB6-4945-AA23-10FF5F06494A}"/>
              </a:ext>
            </a:extLst>
          </p:cNvPr>
          <p:cNvGrpSpPr>
            <a:grpSpLocks noChangeAspect="1"/>
          </p:cNvGrpSpPr>
          <p:nvPr/>
        </p:nvGrpSpPr>
        <p:grpSpPr>
          <a:xfrm>
            <a:off x="8481682" y="1395533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C3BD1DE-C52E-4588-90CB-ECA3C8FE564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1" name="Graphic 7" descr="Link">
              <a:hlinkClick r:id="rId3"/>
              <a:extLst>
                <a:ext uri="{FF2B5EF4-FFF2-40B4-BE49-F238E27FC236}">
                  <a16:creationId xmlns:a16="http://schemas.microsoft.com/office/drawing/2014/main" id="{EE320C8D-8745-4152-90E1-24F8B3F45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aphicFrame>
        <p:nvGraphicFramePr>
          <p:cNvPr id="20" name="Diagrama 19" descr="Característiques de les despeses subvencionables:&#10;Aprovada per resolució d’atorgament&#10;Incorreguda només per l’empresa beneficiària&#10;Realitzada entre l’01/01/2020 i el 30/11/2021&#10;Necessària per a les activitats del projecte&#10;Identificable i verificable">
            <a:extLst>
              <a:ext uri="{FF2B5EF4-FFF2-40B4-BE49-F238E27FC236}">
                <a16:creationId xmlns:a16="http://schemas.microsoft.com/office/drawing/2014/main" id="{DC9D5D11-5EEE-4F84-8FDD-FC05CCF3D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003437"/>
              </p:ext>
            </p:extLst>
          </p:nvPr>
        </p:nvGraphicFramePr>
        <p:xfrm>
          <a:off x="650907" y="1805362"/>
          <a:ext cx="10700692" cy="505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Graphic 4" descr="Atenció!">
            <a:extLst>
              <a:ext uri="{FF2B5EF4-FFF2-40B4-BE49-F238E27FC236}">
                <a16:creationId xmlns:a16="http://schemas.microsoft.com/office/drawing/2014/main" id="{669DA254-7A5D-432C-9985-1A5B6BDE56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1804" y="5016431"/>
            <a:ext cx="344283" cy="344283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D762EC1-310D-4CA1-8B22-C9E7B974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944" y="4942448"/>
            <a:ext cx="3106406" cy="589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600" i="1" dirty="0">
                <a:solidFill>
                  <a:srgbClr val="FF0000"/>
                </a:solidFill>
              </a:rPr>
              <a:t>No és possible l’ampliació del termini de realització de la despesa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3027E8A-F4C7-4DB5-9238-DE67F6EC8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24813" y="4387591"/>
            <a:ext cx="518223" cy="51822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BA63E8-B30D-4502-B452-D60A6F72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8708" y="4178567"/>
            <a:ext cx="727247" cy="72724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32ECB15-10C0-4525-9DE2-51AE0068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34486" y="3394274"/>
            <a:ext cx="784294" cy="784293"/>
          </a:xfrm>
          <a:prstGeom prst="rect">
            <a:avLst/>
          </a:prstGeom>
        </p:spPr>
      </p:pic>
      <p:pic>
        <p:nvPicPr>
          <p:cNvPr id="24" name="Graphic 65">
            <a:extLst>
              <a:ext uri="{FF2B5EF4-FFF2-40B4-BE49-F238E27FC236}">
                <a16:creationId xmlns:a16="http://schemas.microsoft.com/office/drawing/2014/main" id="{B304C113-482B-4CD1-8C98-BEBC542D4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4303" y="1940146"/>
            <a:ext cx="739287" cy="739287"/>
          </a:xfrm>
          <a:prstGeom prst="rect">
            <a:avLst/>
          </a:prstGeom>
        </p:spPr>
      </p:pic>
      <p:pic>
        <p:nvPicPr>
          <p:cNvPr id="4" name="Gràfic 3">
            <a:extLst>
              <a:ext uri="{FF2B5EF4-FFF2-40B4-BE49-F238E27FC236}">
                <a16:creationId xmlns:a16="http://schemas.microsoft.com/office/drawing/2014/main" id="{63699ED9-DD4E-4248-BD97-6FEE69B13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849071" y="2482383"/>
            <a:ext cx="669709" cy="669709"/>
          </a:xfrm>
          <a:prstGeom prst="rect">
            <a:avLst/>
          </a:prstGeom>
        </p:spPr>
      </p:pic>
      <p:pic>
        <p:nvPicPr>
          <p:cNvPr id="3" name="Gràfic 2" descr="Xarxa">
            <a:extLst>
              <a:ext uri="{FF2B5EF4-FFF2-40B4-BE49-F238E27FC236}">
                <a16:creationId xmlns:a16="http://schemas.microsoft.com/office/drawing/2014/main" id="{C36E062B-19F9-40A1-A328-A4536AE60EC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54304" y="3047134"/>
            <a:ext cx="739287" cy="739287"/>
          </a:xfrm>
          <a:prstGeom prst="rect">
            <a:avLst/>
          </a:prstGeom>
        </p:spPr>
      </p:pic>
      <p:pic>
        <p:nvPicPr>
          <p:cNvPr id="28" name="Graphic 27">
            <a:hlinkClick r:id="rId25" action="ppaction://hlinksldjump"/>
            <a:extLst>
              <a:ext uri="{FF2B5EF4-FFF2-40B4-BE49-F238E27FC236}">
                <a16:creationId xmlns:a16="http://schemas.microsoft.com/office/drawing/2014/main" id="{CA9B5E7A-657D-42EC-978F-F2A7CE83E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5688553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177D5BED-07F2-40E4-A470-BBA1526B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426540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18C3CE1-64E0-484B-9688-089EFB53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8B7F5A9-DF51-4169-8FEA-EF0D0577DE6C}"/>
              </a:ext>
            </a:extLst>
          </p:cNvPr>
          <p:cNvSpPr txBox="1">
            <a:spLocks/>
          </p:cNvSpPr>
          <p:nvPr/>
        </p:nvSpPr>
        <p:spPr>
          <a:xfrm>
            <a:off x="8859786" y="1292410"/>
            <a:ext cx="3007316" cy="4565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les bases reguladores 4.1 a 4.3 i 5</a:t>
            </a:r>
          </a:p>
        </p:txBody>
      </p:sp>
      <p:grpSp>
        <p:nvGrpSpPr>
          <p:cNvPr id="37" name="Group 5" descr="Enllaç cap a les bases reguladores&#10;">
            <a:extLst>
              <a:ext uri="{FF2B5EF4-FFF2-40B4-BE49-F238E27FC236}">
                <a16:creationId xmlns:a16="http://schemas.microsoft.com/office/drawing/2014/main" id="{56D00F61-9143-4A6E-A6C8-6D3329CB6E55}"/>
              </a:ext>
            </a:extLst>
          </p:cNvPr>
          <p:cNvGrpSpPr>
            <a:grpSpLocks noChangeAspect="1"/>
          </p:cNvGrpSpPr>
          <p:nvPr/>
        </p:nvGrpSpPr>
        <p:grpSpPr>
          <a:xfrm>
            <a:off x="8670734" y="1292410"/>
            <a:ext cx="378105" cy="378105"/>
            <a:chOff x="9381248" y="3637015"/>
            <a:chExt cx="684000" cy="684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34ADD64-3391-4D2E-8942-8BEC4D3AE3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9" name="Graphic 7" descr="Link">
              <a:hlinkClick r:id="rId2"/>
              <a:extLst>
                <a:ext uri="{FF2B5EF4-FFF2-40B4-BE49-F238E27FC236}">
                  <a16:creationId xmlns:a16="http://schemas.microsoft.com/office/drawing/2014/main" id="{8F6563FC-A4CB-4895-B3B2-0F25B6DF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C3FC-9DD2-4297-8E74-8B418782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35" y="1799893"/>
            <a:ext cx="10089008" cy="797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Única i exclusivament </a:t>
            </a:r>
            <a:r>
              <a:rPr lang="ca-ES" sz="1500" b="1" dirty="0"/>
              <a:t>despeses de l’activitat de la xarxa </a:t>
            </a:r>
            <a:r>
              <a:rPr lang="ca-ES" sz="1500" dirty="0"/>
              <a:t>que hagin contribuït directament al tancament d’</a:t>
            </a:r>
            <a:r>
              <a:rPr lang="ca-ES" sz="1500" b="1" dirty="0"/>
              <a:t>operacions d’inversió en empreses adscrites </a:t>
            </a:r>
            <a:r>
              <a:rPr lang="ca-ES" sz="1500" dirty="0"/>
              <a:t>a la mateixa xarxa</a:t>
            </a:r>
          </a:p>
        </p:txBody>
      </p:sp>
      <p:pic>
        <p:nvPicPr>
          <p:cNvPr id="4" name="Gràfic 3" descr="Brindis">
            <a:extLst>
              <a:ext uri="{FF2B5EF4-FFF2-40B4-BE49-F238E27FC236}">
                <a16:creationId xmlns:a16="http://schemas.microsoft.com/office/drawing/2014/main" id="{3C452081-BB4D-4BE6-8C2E-2F7E7BA5C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3865" y="2208989"/>
            <a:ext cx="670560" cy="670560"/>
          </a:xfrm>
          <a:prstGeom prst="rect">
            <a:avLst/>
          </a:prstGeom>
        </p:spPr>
      </p:pic>
      <p:pic>
        <p:nvPicPr>
          <p:cNvPr id="10" name="Gràfic 9" descr="Guardiola de porquet">
            <a:extLst>
              <a:ext uri="{FF2B5EF4-FFF2-40B4-BE49-F238E27FC236}">
                <a16:creationId xmlns:a16="http://schemas.microsoft.com/office/drawing/2014/main" id="{D9F519EF-FB81-4F3E-A24A-A24D058024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83553" y="2192017"/>
            <a:ext cx="657864" cy="657864"/>
          </a:xfrm>
          <a:prstGeom prst="rect">
            <a:avLst/>
          </a:prstGeom>
        </p:spPr>
      </p:pic>
      <p:sp>
        <p:nvSpPr>
          <p:cNvPr id="5" name="Rectangle: Rounded Corners 4" descr="Diagnosi Indústria 4.0&#10;Identificació d’oportunitats d’incorporació de tecnologies 4.0 i l’establiment de plans de transformació.&#10;Màxim 8.000 €">
            <a:extLst>
              <a:ext uri="{FF2B5EF4-FFF2-40B4-BE49-F238E27FC236}">
                <a16:creationId xmlns:a16="http://schemas.microsoft.com/office/drawing/2014/main" id="{9DF11714-E319-44D0-B9D6-7087AB040BD9}"/>
              </a:ext>
            </a:extLst>
          </p:cNvPr>
          <p:cNvSpPr/>
          <p:nvPr/>
        </p:nvSpPr>
        <p:spPr>
          <a:xfrm>
            <a:off x="2308860" y="2928093"/>
            <a:ext cx="7360920" cy="2110353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b="1" dirty="0">
                <a:solidFill>
                  <a:schemeClr val="tx2"/>
                </a:solidFill>
              </a:rPr>
              <a:t>Activitats de la xarxa pel tancament d’operacions d’inversió</a:t>
            </a:r>
            <a:endParaRPr lang="ca-ES" sz="1350" b="1" dirty="0">
              <a:solidFill>
                <a:schemeClr val="tx2"/>
              </a:solidFill>
            </a:endParaRPr>
          </a:p>
          <a:p>
            <a:pPr algn="ctr"/>
            <a:endParaRPr lang="ca-ES" sz="1350" b="1" dirty="0">
              <a:solidFill>
                <a:schemeClr val="tx2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ca-ES" sz="1350" dirty="0">
                <a:solidFill>
                  <a:schemeClr val="tx1"/>
                </a:solidFill>
              </a:rPr>
              <a:t>Operacions d’inversió: Desemborsament (ampliació de capital, préstec participatiu o convertible ≥ 20.000 €) per part d’un o més inversors adscrits a la xarxa en una empres adscrita a la mateixa o a diverses xarxes que mai abans havia rebut subvenció de la línia de xarxes d’inversors privats d’ACCIÓ. </a:t>
            </a:r>
          </a:p>
          <a:p>
            <a:pPr marL="285750" indent="-285750" algn="ctr">
              <a:buFontTx/>
              <a:buChar char="-"/>
            </a:pPr>
            <a:r>
              <a:rPr lang="ca-ES" sz="1350" dirty="0">
                <a:solidFill>
                  <a:schemeClr val="tx1"/>
                </a:solidFill>
              </a:rPr>
              <a:t>Les operacions tancades en empreses del sector immobiliari quan l’objecte sigui la construcció o l’adquisició d’habitatges no són objecte d’ajut.</a:t>
            </a:r>
          </a:p>
          <a:p>
            <a:pPr marL="285750" indent="-285750" algn="ctr">
              <a:buFontTx/>
              <a:buChar char="-"/>
            </a:pPr>
            <a:endParaRPr lang="ca-ES" sz="1350" dirty="0">
              <a:solidFill>
                <a:schemeClr val="tx1"/>
              </a:solidFill>
            </a:endParaRPr>
          </a:p>
          <a:p>
            <a:pPr algn="ctr">
              <a:spcBef>
                <a:spcPts val="900"/>
              </a:spcBef>
            </a:pPr>
            <a:endParaRPr lang="ca-ES" sz="1350" dirty="0">
              <a:solidFill>
                <a:schemeClr val="tx1"/>
              </a:solidFill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0E1A0122-35E1-4313-8749-0F62CDD12E28}"/>
              </a:ext>
            </a:extLst>
          </p:cNvPr>
          <p:cNvSpPr/>
          <p:nvPr/>
        </p:nvSpPr>
        <p:spPr>
          <a:xfrm>
            <a:off x="3589620" y="5038446"/>
            <a:ext cx="1863000" cy="719104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Màxim 90% i un màxim de 30.000 € en gestió i direcció</a:t>
            </a:r>
            <a:endParaRPr lang="ca-ES" sz="1050" dirty="0">
              <a:solidFill>
                <a:schemeClr val="tx1"/>
              </a:solidFill>
            </a:endParaRPr>
          </a:p>
        </p:txBody>
      </p:sp>
      <p:sp>
        <p:nvSpPr>
          <p:cNvPr id="17" name="Rectangle: Top Corners Rounded 13">
            <a:extLst>
              <a:ext uri="{FF2B5EF4-FFF2-40B4-BE49-F238E27FC236}">
                <a16:creationId xmlns:a16="http://schemas.microsoft.com/office/drawing/2014/main" id="{C3C0913F-11A6-40EB-9762-65AE012DF5A8}"/>
              </a:ext>
            </a:extLst>
          </p:cNvPr>
          <p:cNvSpPr/>
          <p:nvPr/>
        </p:nvSpPr>
        <p:spPr>
          <a:xfrm>
            <a:off x="6696228" y="5038446"/>
            <a:ext cx="1863000" cy="719104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Màxim 90% i un màxim de 15.000 € en despeses externes</a:t>
            </a:r>
            <a:endParaRPr lang="ca-ES" sz="1050" dirty="0">
              <a:solidFill>
                <a:schemeClr val="tx1"/>
              </a:solidFill>
            </a:endParaRPr>
          </a:p>
        </p:txBody>
      </p:sp>
      <p:pic>
        <p:nvPicPr>
          <p:cNvPr id="40" name="Graphic 4" descr="Atenció!">
            <a:extLst>
              <a:ext uri="{FF2B5EF4-FFF2-40B4-BE49-F238E27FC236}">
                <a16:creationId xmlns:a16="http://schemas.microsoft.com/office/drawing/2014/main" id="{6BB44348-CA17-46F6-940A-354C079834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94434" y="5225856"/>
            <a:ext cx="344283" cy="344283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1373BC-448D-4D99-9485-786C460AF8C4}"/>
              </a:ext>
            </a:extLst>
          </p:cNvPr>
          <p:cNvSpPr txBox="1">
            <a:spLocks/>
          </p:cNvSpPr>
          <p:nvPr/>
        </p:nvSpPr>
        <p:spPr>
          <a:xfrm>
            <a:off x="3474721" y="5856649"/>
            <a:ext cx="5385064" cy="573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dirty="0">
                <a:solidFill>
                  <a:srgbClr val="FF0000"/>
                </a:solidFill>
              </a:rPr>
              <a:t>Si el cost final efectiu de l’activitat és inferior a l’inicialment pressupostat es reduirà en la mateixa proporció la quantia de l’ajut</a:t>
            </a:r>
            <a:endParaRPr lang="ca-ES" sz="1400" b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pic>
        <p:nvPicPr>
          <p:cNvPr id="23" name="Graphic 22">
            <a:hlinkClick r:id="rId11" action="ppaction://hlinksldjump"/>
            <a:extLst>
              <a:ext uri="{FF2B5EF4-FFF2-40B4-BE49-F238E27FC236}">
                <a16:creationId xmlns:a16="http://schemas.microsoft.com/office/drawing/2014/main" id="{202830B5-F617-4E62-84C0-EEA73128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5707198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78E61797-BF47-45B6-81E7-90492B99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29204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A10554AE-D4B0-4143-A4E2-4B82B2DD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9770885" y="805746"/>
            <a:ext cx="2396561" cy="40085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les bases reguladores 4.4 i 5.1</a:t>
            </a:r>
          </a:p>
        </p:txBody>
      </p:sp>
      <p:grpSp>
        <p:nvGrpSpPr>
          <p:cNvPr id="47" name="Group 5" descr="Enllaç cap a les bases reguladores&#10;">
            <a:extLst>
              <a:ext uri="{FF2B5EF4-FFF2-40B4-BE49-F238E27FC236}">
                <a16:creationId xmlns:a16="http://schemas.microsoft.com/office/drawing/2014/main" id="{F1B4F546-1C7F-4812-8BC9-23C9DCED7849}"/>
              </a:ext>
            </a:extLst>
          </p:cNvPr>
          <p:cNvGrpSpPr>
            <a:grpSpLocks noChangeAspect="1"/>
          </p:cNvGrpSpPr>
          <p:nvPr/>
        </p:nvGrpSpPr>
        <p:grpSpPr>
          <a:xfrm>
            <a:off x="9362113" y="774021"/>
            <a:ext cx="378105" cy="378105"/>
            <a:chOff x="9381248" y="3637015"/>
            <a:chExt cx="684000" cy="684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21A116-9FA8-45C8-96D0-F561E652BD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50" name="Graphic 7" descr="Link">
              <a:hlinkClick r:id="rId2"/>
              <a:extLst>
                <a:ext uri="{FF2B5EF4-FFF2-40B4-BE49-F238E27FC236}">
                  <a16:creationId xmlns:a16="http://schemas.microsoft.com/office/drawing/2014/main" id="{4D9FE2B4-F931-45B4-ADD2-1507504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56" name="Rectangle: Rounded Corners 129">
            <a:extLst>
              <a:ext uri="{FF2B5EF4-FFF2-40B4-BE49-F238E27FC236}">
                <a16:creationId xmlns:a16="http://schemas.microsoft.com/office/drawing/2014/main" id="{7E44ABED-06D7-4E09-9541-CC539F991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5748" y="1557533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26" name="Gràfic 25" descr="Xarxa">
            <a:extLst>
              <a:ext uri="{FF2B5EF4-FFF2-40B4-BE49-F238E27FC236}">
                <a16:creationId xmlns:a16="http://schemas.microsoft.com/office/drawing/2014/main" id="{5A28FC72-0B56-4D76-8D79-18420CC5A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5748" y="1666707"/>
            <a:ext cx="739287" cy="739287"/>
          </a:xfrm>
          <a:prstGeom prst="rect">
            <a:avLst/>
          </a:prstGeom>
        </p:spPr>
      </p:pic>
      <p:pic>
        <p:nvPicPr>
          <p:cNvPr id="4" name="Gràfic 3">
            <a:extLst>
              <a:ext uri="{FF2B5EF4-FFF2-40B4-BE49-F238E27FC236}">
                <a16:creationId xmlns:a16="http://schemas.microsoft.com/office/drawing/2014/main" id="{2FB835A8-0E1C-4DC7-B56F-00BA760A7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18909" y="1619744"/>
            <a:ext cx="914400" cy="914400"/>
          </a:xfrm>
          <a:prstGeom prst="rect">
            <a:avLst/>
          </a:prstGeom>
        </p:spPr>
      </p:pic>
      <p:sp>
        <p:nvSpPr>
          <p:cNvPr id="63" name="TextBox 66">
            <a:extLst>
              <a:ext uri="{FF2B5EF4-FFF2-40B4-BE49-F238E27FC236}">
                <a16:creationId xmlns:a16="http://schemas.microsoft.com/office/drawing/2014/main" id="{0E664C51-70E1-4A80-ADAA-7FC719485762}"/>
              </a:ext>
            </a:extLst>
          </p:cNvPr>
          <p:cNvSpPr txBox="1"/>
          <p:nvPr/>
        </p:nvSpPr>
        <p:spPr>
          <a:xfrm>
            <a:off x="1566745" y="2530157"/>
            <a:ext cx="158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DE GESTIÓ I DIRECCIÓ</a:t>
            </a:r>
          </a:p>
        </p:txBody>
      </p:sp>
      <p:cxnSp>
        <p:nvCxnSpPr>
          <p:cNvPr id="65" name="Straight Connector 17">
            <a:extLst>
              <a:ext uri="{FF2B5EF4-FFF2-40B4-BE49-F238E27FC236}">
                <a16:creationId xmlns:a16="http://schemas.microsoft.com/office/drawing/2014/main" id="{84106127-0D51-43EA-8AF8-2922E9ADC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329674" y="3177540"/>
            <a:ext cx="2158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C3A06102-2B27-4C17-904E-E4880DCDE06C}"/>
              </a:ext>
            </a:extLst>
          </p:cNvPr>
          <p:cNvSpPr txBox="1">
            <a:spLocks/>
          </p:cNvSpPr>
          <p:nvPr/>
        </p:nvSpPr>
        <p:spPr>
          <a:xfrm>
            <a:off x="435961" y="3332082"/>
            <a:ext cx="3946077" cy="2428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600" b="1" dirty="0"/>
              <a:t>Despeses de personal </a:t>
            </a:r>
            <a:r>
              <a:rPr lang="ca-ES" sz="1600" dirty="0"/>
              <a:t>(salari brut i quota patronal) de personal indefinit i becaris</a:t>
            </a:r>
          </a:p>
          <a:p>
            <a:pPr marL="0" indent="0" algn="ctr">
              <a:buNone/>
            </a:pPr>
            <a:r>
              <a:rPr lang="ca-ES" sz="1600" dirty="0"/>
              <a:t>També, però </a:t>
            </a:r>
            <a:r>
              <a:rPr lang="ca-ES" sz="1600" b="1" dirty="0"/>
              <a:t>sempre vinculades la projecte subvencionat</a:t>
            </a:r>
            <a:r>
              <a:rPr lang="ca-ES" sz="1600" dirty="0"/>
              <a:t>:</a:t>
            </a:r>
          </a:p>
          <a:p>
            <a:pPr algn="ctr"/>
            <a:r>
              <a:rPr lang="ca-ES" sz="1600" dirty="0"/>
              <a:t>Factures externes de socis o administradors</a:t>
            </a:r>
          </a:p>
          <a:p>
            <a:pPr algn="ctr"/>
            <a:r>
              <a:rPr lang="ca-ES" sz="1600" dirty="0"/>
              <a:t>Factures externes de la persona que dirigeix i gestiona executivament la xarxa</a:t>
            </a:r>
          </a:p>
          <a:p>
            <a:pPr algn="ctr"/>
            <a:r>
              <a:rPr lang="ca-ES" sz="1600" dirty="0"/>
              <a:t>Despeses de treballadors autònoms econòmicament dependent</a:t>
            </a:r>
          </a:p>
        </p:txBody>
      </p:sp>
      <p:sp>
        <p:nvSpPr>
          <p:cNvPr id="41" name="Rectangle: Rounded Corners 129">
            <a:extLst>
              <a:ext uri="{FF2B5EF4-FFF2-40B4-BE49-F238E27FC236}">
                <a16:creationId xmlns:a16="http://schemas.microsoft.com/office/drawing/2014/main" id="{59ACFF7D-6164-459C-884F-2E1E6237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7699" y="1562065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3" name="Gràfic 12">
            <a:extLst>
              <a:ext uri="{FF2B5EF4-FFF2-40B4-BE49-F238E27FC236}">
                <a16:creationId xmlns:a16="http://schemas.microsoft.com/office/drawing/2014/main" id="{CDB29855-91D2-44C1-95DA-5B3545E1B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93186" y="1582183"/>
            <a:ext cx="621329" cy="621329"/>
          </a:xfrm>
          <a:prstGeom prst="rect">
            <a:avLst/>
          </a:prstGeom>
        </p:spPr>
      </p:pic>
      <p:pic>
        <p:nvPicPr>
          <p:cNvPr id="15" name="Gràfic 14">
            <a:extLst>
              <a:ext uri="{FF2B5EF4-FFF2-40B4-BE49-F238E27FC236}">
                <a16:creationId xmlns:a16="http://schemas.microsoft.com/office/drawing/2014/main" id="{C5A2BA15-218D-403A-A96A-DCA7E7CB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60775" y="1601687"/>
            <a:ext cx="621329" cy="62132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2881D5A-AC0B-4346-8AEE-72BF641E5E50}"/>
              </a:ext>
            </a:extLst>
          </p:cNvPr>
          <p:cNvSpPr txBox="1"/>
          <p:nvPr/>
        </p:nvSpPr>
        <p:spPr>
          <a:xfrm>
            <a:off x="5408888" y="2351568"/>
            <a:ext cx="1602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ORGANITZACIÓ DE TROBADES I FORMACIONS</a:t>
            </a:r>
          </a:p>
        </p:txBody>
      </p:sp>
      <p:cxnSp>
        <p:nvCxnSpPr>
          <p:cNvPr id="35" name="Straight Connector 17">
            <a:extLst>
              <a:ext uri="{FF2B5EF4-FFF2-40B4-BE49-F238E27FC236}">
                <a16:creationId xmlns:a16="http://schemas.microsoft.com/office/drawing/2014/main" id="{1E326489-4C26-4301-9FB9-6EA02655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081450" y="3192780"/>
            <a:ext cx="2158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2F968F0-73A8-4541-BFF8-CEFB2DF4F2BC}"/>
              </a:ext>
            </a:extLst>
          </p:cNvPr>
          <p:cNvSpPr txBox="1">
            <a:spLocks/>
          </p:cNvSpPr>
          <p:nvPr/>
        </p:nvSpPr>
        <p:spPr>
          <a:xfrm>
            <a:off x="4267722" y="3312418"/>
            <a:ext cx="3786105" cy="2901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sz="1500" dirty="0"/>
              <a:t>Despeses de lloguer d’espais</a:t>
            </a:r>
          </a:p>
          <a:p>
            <a:pPr algn="ctr"/>
            <a:r>
              <a:rPr lang="ca-ES" sz="1500" dirty="0"/>
              <a:t>Subministraments</a:t>
            </a:r>
          </a:p>
          <a:p>
            <a:pPr algn="ctr"/>
            <a:r>
              <a:rPr lang="ca-ES" sz="1500" dirty="0"/>
              <a:t>Màrqueting</a:t>
            </a:r>
          </a:p>
          <a:p>
            <a:pPr algn="ctr"/>
            <a:r>
              <a:rPr lang="ca-ES" sz="1500" dirty="0"/>
              <a:t>Hostes/es</a:t>
            </a:r>
          </a:p>
          <a:p>
            <a:pPr algn="ctr"/>
            <a:r>
              <a:rPr lang="ca-ES" sz="1500" dirty="0"/>
              <a:t>Tècnics/es d’àudio</a:t>
            </a:r>
          </a:p>
          <a:p>
            <a:pPr algn="ctr"/>
            <a:r>
              <a:rPr lang="ca-ES" sz="1500" dirty="0"/>
              <a:t>Selecció de projectes</a:t>
            </a:r>
          </a:p>
          <a:p>
            <a:pPr algn="ctr"/>
            <a:r>
              <a:rPr lang="ca-ES" sz="1500" dirty="0"/>
              <a:t>Formació per a inversors</a:t>
            </a:r>
          </a:p>
          <a:p>
            <a:pPr algn="ctr"/>
            <a:r>
              <a:rPr lang="ca-ES" sz="1500" dirty="0"/>
              <a:t>Cursos de preparació pels emprenedors dels projectes pels fòrums </a:t>
            </a:r>
          </a:p>
          <a:p>
            <a:pPr algn="ctr"/>
            <a:r>
              <a:rPr lang="ca-ES" sz="1500" dirty="0"/>
              <a:t>Participació en actes de </a:t>
            </a:r>
            <a:r>
              <a:rPr lang="ca-ES" sz="1500" dirty="0" err="1"/>
              <a:t>l’European</a:t>
            </a:r>
            <a:r>
              <a:rPr lang="ca-ES" sz="1500" dirty="0"/>
              <a:t> Business </a:t>
            </a:r>
            <a:r>
              <a:rPr lang="ca-ES" sz="1500" dirty="0" err="1"/>
              <a:t>Angels</a:t>
            </a:r>
            <a:r>
              <a:rPr lang="ca-ES" sz="1500" dirty="0"/>
              <a:t> Network</a:t>
            </a:r>
          </a:p>
        </p:txBody>
      </p:sp>
      <p:sp>
        <p:nvSpPr>
          <p:cNvPr id="29" name="Rectangle: Rounded Corners 129">
            <a:extLst>
              <a:ext uri="{FF2B5EF4-FFF2-40B4-BE49-F238E27FC236}">
                <a16:creationId xmlns:a16="http://schemas.microsoft.com/office/drawing/2014/main" id="{03C3A45F-2EBA-4C4C-A314-5CF869845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9650" y="1541190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0" name="Gràfic 9" descr="Màrqueting">
            <a:extLst>
              <a:ext uri="{FF2B5EF4-FFF2-40B4-BE49-F238E27FC236}">
                <a16:creationId xmlns:a16="http://schemas.microsoft.com/office/drawing/2014/main" id="{163A5C8E-3F13-4FDF-BFA6-F0715440DB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49972" y="1572098"/>
            <a:ext cx="779143" cy="779143"/>
          </a:xfrm>
          <a:prstGeom prst="rect">
            <a:avLst/>
          </a:prstGeom>
        </p:spPr>
      </p:pic>
      <p:sp>
        <p:nvSpPr>
          <p:cNvPr id="30" name="TextBox 51">
            <a:extLst>
              <a:ext uri="{FF2B5EF4-FFF2-40B4-BE49-F238E27FC236}">
                <a16:creationId xmlns:a16="http://schemas.microsoft.com/office/drawing/2014/main" id="{8331429E-9B0E-4148-9EB9-0A79B7B3B4FF}"/>
              </a:ext>
            </a:extLst>
          </p:cNvPr>
          <p:cNvSpPr txBox="1"/>
          <p:nvPr/>
        </p:nvSpPr>
        <p:spPr>
          <a:xfrm>
            <a:off x="9238284" y="2516267"/>
            <a:ext cx="160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MÀRQUETING I DIFUSIÓ</a:t>
            </a:r>
          </a:p>
        </p:txBody>
      </p:sp>
      <p:cxnSp>
        <p:nvCxnSpPr>
          <p:cNvPr id="36" name="Straight Connector 17">
            <a:extLst>
              <a:ext uri="{FF2B5EF4-FFF2-40B4-BE49-F238E27FC236}">
                <a16:creationId xmlns:a16="http://schemas.microsoft.com/office/drawing/2014/main" id="{A3356318-2D5E-4DE5-9142-C31FA7E83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960218" y="3177540"/>
            <a:ext cx="2158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E55FA1C-C75D-4224-B2B5-C49AAA7AFB28}"/>
              </a:ext>
            </a:extLst>
          </p:cNvPr>
          <p:cNvSpPr txBox="1">
            <a:spLocks/>
          </p:cNvSpPr>
          <p:nvPr/>
        </p:nvSpPr>
        <p:spPr>
          <a:xfrm>
            <a:off x="8346936" y="3315594"/>
            <a:ext cx="3287945" cy="201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sz="1500" dirty="0"/>
              <a:t>Tallers de difusió</a:t>
            </a:r>
          </a:p>
          <a:p>
            <a:pPr algn="ctr"/>
            <a:r>
              <a:rPr lang="ca-ES" sz="1500" dirty="0"/>
              <a:t>Manteniment del web</a:t>
            </a:r>
          </a:p>
          <a:p>
            <a:pPr algn="ctr"/>
            <a:r>
              <a:rPr lang="ca-ES" sz="1500" dirty="0"/>
              <a:t>Registre de marca, si és exclusiva per a la xarxa que representa</a:t>
            </a:r>
          </a:p>
          <a:p>
            <a:pPr algn="ctr"/>
            <a:r>
              <a:rPr lang="ca-ES" sz="1500" dirty="0"/>
              <a:t>Subscripcions a xarxes internacionals o europees de </a:t>
            </a:r>
            <a:r>
              <a:rPr lang="ca-ES" sz="1500" dirty="0" err="1"/>
              <a:t>business</a:t>
            </a:r>
            <a:r>
              <a:rPr lang="ca-ES" sz="1500" dirty="0"/>
              <a:t> </a:t>
            </a:r>
            <a:r>
              <a:rPr lang="ca-ES" sz="1500" dirty="0" err="1"/>
              <a:t>angels</a:t>
            </a:r>
            <a:endParaRPr lang="ca-ES" sz="1500" dirty="0"/>
          </a:p>
        </p:txBody>
      </p:sp>
      <p:pic>
        <p:nvPicPr>
          <p:cNvPr id="48" name="Graphic 47">
            <a:hlinkClick r:id="rId15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5671351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12BC2CD0-09BD-4DD0-8C61-F565696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300455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4CA6-4D6E-40B8-AF65-E0BB63FD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068" y="345288"/>
            <a:ext cx="6959474" cy="1325563"/>
          </a:xfrm>
        </p:spPr>
        <p:txBody>
          <a:bodyPr/>
          <a:lstStyle/>
          <a:p>
            <a:r>
              <a:rPr lang="ca-ES" dirty="0"/>
              <a:t>Despeses no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9207080" y="1354645"/>
            <a:ext cx="2769514" cy="4250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les bases reguladores 4.1, 4.4 i 4.5</a:t>
            </a:r>
          </a:p>
        </p:txBody>
      </p:sp>
      <p:grpSp>
        <p:nvGrpSpPr>
          <p:cNvPr id="47" name="Group 5" descr="Enllaç cap a les bases reguladores&#10;">
            <a:extLst>
              <a:ext uri="{FF2B5EF4-FFF2-40B4-BE49-F238E27FC236}">
                <a16:creationId xmlns:a16="http://schemas.microsoft.com/office/drawing/2014/main" id="{F1B4F546-1C7F-4812-8BC9-23C9DCED7849}"/>
              </a:ext>
            </a:extLst>
          </p:cNvPr>
          <p:cNvGrpSpPr>
            <a:grpSpLocks noChangeAspect="1"/>
          </p:cNvGrpSpPr>
          <p:nvPr/>
        </p:nvGrpSpPr>
        <p:grpSpPr>
          <a:xfrm>
            <a:off x="8812395" y="1354645"/>
            <a:ext cx="378105" cy="378105"/>
            <a:chOff x="9381248" y="3637015"/>
            <a:chExt cx="684000" cy="684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21A116-9FA8-45C8-96D0-F561E652BD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50" name="Graphic 7" descr="Link">
              <a:hlinkClick r:id="rId2"/>
              <a:extLst>
                <a:ext uri="{FF2B5EF4-FFF2-40B4-BE49-F238E27FC236}">
                  <a16:creationId xmlns:a16="http://schemas.microsoft.com/office/drawing/2014/main" id="{4D9FE2B4-F931-45B4-ADD2-1507504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42" name="Rectangle: Rounded Corners 129">
            <a:extLst>
              <a:ext uri="{FF2B5EF4-FFF2-40B4-BE49-F238E27FC236}">
                <a16:creationId xmlns:a16="http://schemas.microsoft.com/office/drawing/2014/main" id="{4D9FCAAA-D043-4FC1-93E9-C5123CCCE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506" y="2049773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71" name="Gràfic 70">
            <a:extLst>
              <a:ext uri="{FF2B5EF4-FFF2-40B4-BE49-F238E27FC236}">
                <a16:creationId xmlns:a16="http://schemas.microsoft.com/office/drawing/2014/main" id="{6B4D5316-413B-4910-867E-AA97CCCC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8131" y="2085073"/>
            <a:ext cx="772495" cy="772495"/>
          </a:xfrm>
          <a:prstGeom prst="rect">
            <a:avLst/>
          </a:prstGeom>
        </p:spPr>
      </p:pic>
      <p:sp>
        <p:nvSpPr>
          <p:cNvPr id="69" name="TextBox 28">
            <a:extLst>
              <a:ext uri="{FF2B5EF4-FFF2-40B4-BE49-F238E27FC236}">
                <a16:creationId xmlns:a16="http://schemas.microsoft.com/office/drawing/2014/main" id="{4927453B-6CB9-44CB-B5E5-07546314D366}"/>
              </a:ext>
            </a:extLst>
          </p:cNvPr>
          <p:cNvSpPr txBox="1"/>
          <p:nvPr/>
        </p:nvSpPr>
        <p:spPr>
          <a:xfrm>
            <a:off x="69861" y="2871556"/>
            <a:ext cx="1723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INTERESSOS DEUTORS COMPTES BANCARIS</a:t>
            </a:r>
          </a:p>
        </p:txBody>
      </p:sp>
      <p:sp>
        <p:nvSpPr>
          <p:cNvPr id="63" name="Rectangle: Rounded Corners 129">
            <a:extLst>
              <a:ext uri="{FF2B5EF4-FFF2-40B4-BE49-F238E27FC236}">
                <a16:creationId xmlns:a16="http://schemas.microsoft.com/office/drawing/2014/main" id="{04B09AC8-1023-4431-82F6-48D18EFE2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36526" y="2058088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62" name="Gràfic 61">
            <a:extLst>
              <a:ext uri="{FF2B5EF4-FFF2-40B4-BE49-F238E27FC236}">
                <a16:creationId xmlns:a16="http://schemas.microsoft.com/office/drawing/2014/main" id="{D10F6B37-F630-4A47-A57D-D1333E61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95832" y="2094818"/>
            <a:ext cx="914400" cy="914400"/>
          </a:xfrm>
          <a:prstGeom prst="rect">
            <a:avLst/>
          </a:prstGeom>
        </p:spPr>
      </p:pic>
      <p:sp>
        <p:nvSpPr>
          <p:cNvPr id="68" name="TextBox 86">
            <a:extLst>
              <a:ext uri="{FF2B5EF4-FFF2-40B4-BE49-F238E27FC236}">
                <a16:creationId xmlns:a16="http://schemas.microsoft.com/office/drawing/2014/main" id="{6882C717-19C7-4F9B-AD05-CE93B085EB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873956" y="2883253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INTERESSOS, RECÀRRECS I SANCIONS</a:t>
            </a:r>
          </a:p>
        </p:txBody>
      </p:sp>
      <p:sp>
        <p:nvSpPr>
          <p:cNvPr id="56" name="Rectangle: Rounded Corners 129">
            <a:extLst>
              <a:ext uri="{FF2B5EF4-FFF2-40B4-BE49-F238E27FC236}">
                <a16:creationId xmlns:a16="http://schemas.microsoft.com/office/drawing/2014/main" id="{BA449863-B763-4DAC-A6DE-9135B4F6B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8544" y="2054727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5" name="Gràfic 14">
            <a:extLst>
              <a:ext uri="{FF2B5EF4-FFF2-40B4-BE49-F238E27FC236}">
                <a16:creationId xmlns:a16="http://schemas.microsoft.com/office/drawing/2014/main" id="{CE7A0FEE-8FE2-4528-AA3A-194E57BBD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67174" y="2046842"/>
            <a:ext cx="914400" cy="914400"/>
          </a:xfrm>
          <a:prstGeom prst="rect">
            <a:avLst/>
          </a:prstGeom>
        </p:spPr>
      </p:pic>
      <p:sp>
        <p:nvSpPr>
          <p:cNvPr id="84" name="TextBox 43">
            <a:extLst>
              <a:ext uri="{FF2B5EF4-FFF2-40B4-BE49-F238E27FC236}">
                <a16:creationId xmlns:a16="http://schemas.microsoft.com/office/drawing/2014/main" id="{24EB3C5B-C442-4CE9-9289-17A771F683A5}"/>
              </a:ext>
            </a:extLst>
          </p:cNvPr>
          <p:cNvSpPr txBox="1"/>
          <p:nvPr/>
        </p:nvSpPr>
        <p:spPr>
          <a:xfrm>
            <a:off x="3655866" y="2873686"/>
            <a:ext cx="1398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LEGALS I JUDICIALS</a:t>
            </a:r>
          </a:p>
        </p:txBody>
      </p:sp>
      <p:sp>
        <p:nvSpPr>
          <p:cNvPr id="44" name="Rectangle: Rounded Corners 129">
            <a:extLst>
              <a:ext uri="{FF2B5EF4-FFF2-40B4-BE49-F238E27FC236}">
                <a16:creationId xmlns:a16="http://schemas.microsoft.com/office/drawing/2014/main" id="{981B44D3-1B8D-42A2-BBC1-5942EDFB6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4715" y="2031566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20" name="Gràfic 19">
            <a:extLst>
              <a:ext uri="{FF2B5EF4-FFF2-40B4-BE49-F238E27FC236}">
                <a16:creationId xmlns:a16="http://schemas.microsoft.com/office/drawing/2014/main" id="{6798A06A-3DFC-4195-A1D0-AC040DC84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29430" y="2055302"/>
            <a:ext cx="811976" cy="8119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D751A02-0696-44B8-AA01-F88DCF1E592B}"/>
              </a:ext>
            </a:extLst>
          </p:cNvPr>
          <p:cNvSpPr txBox="1"/>
          <p:nvPr/>
        </p:nvSpPr>
        <p:spPr>
          <a:xfrm>
            <a:off x="5299113" y="2843882"/>
            <a:ext cx="1583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TRANSACCIONS FINANCERES</a:t>
            </a:r>
            <a:endParaRPr lang="ca-ES" sz="900" dirty="0"/>
          </a:p>
        </p:txBody>
      </p:sp>
      <p:sp>
        <p:nvSpPr>
          <p:cNvPr id="53" name="Rectangle: Rounded Corners 129">
            <a:extLst>
              <a:ext uri="{FF2B5EF4-FFF2-40B4-BE49-F238E27FC236}">
                <a16:creationId xmlns:a16="http://schemas.microsoft.com/office/drawing/2014/main" id="{277CEE6D-4FFF-4C5E-98B8-81DB33810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8544" y="2035829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65" name="Gràfic 64">
            <a:extLst>
              <a:ext uri="{FF2B5EF4-FFF2-40B4-BE49-F238E27FC236}">
                <a16:creationId xmlns:a16="http://schemas.microsoft.com/office/drawing/2014/main" id="{F988C8F5-B621-4BC8-AA3F-B16534A09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84718" y="2054727"/>
            <a:ext cx="516637" cy="516637"/>
          </a:xfrm>
          <a:prstGeom prst="rect">
            <a:avLst/>
          </a:prstGeom>
        </p:spPr>
      </p:pic>
      <p:pic>
        <p:nvPicPr>
          <p:cNvPr id="66" name="Gràfic 65">
            <a:extLst>
              <a:ext uri="{FF2B5EF4-FFF2-40B4-BE49-F238E27FC236}">
                <a16:creationId xmlns:a16="http://schemas.microsoft.com/office/drawing/2014/main" id="{901B072F-B0C9-4E8D-ADF9-7D7DC069C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520038" y="2346104"/>
            <a:ext cx="511464" cy="511464"/>
          </a:xfrm>
          <a:prstGeom prst="rect">
            <a:avLst/>
          </a:prstGeom>
        </p:spPr>
      </p:pic>
      <p:pic>
        <p:nvPicPr>
          <p:cNvPr id="67" name="Gràfic 66">
            <a:extLst>
              <a:ext uri="{FF2B5EF4-FFF2-40B4-BE49-F238E27FC236}">
                <a16:creationId xmlns:a16="http://schemas.microsoft.com/office/drawing/2014/main" id="{0D1425D3-E4C6-425C-A7E5-8F7254652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94004" y="2580574"/>
            <a:ext cx="435313" cy="435313"/>
          </a:xfrm>
          <a:prstGeom prst="rect">
            <a:avLst/>
          </a:prstGeom>
        </p:spPr>
      </p:pic>
      <p:sp>
        <p:nvSpPr>
          <p:cNvPr id="64" name="TextBox 86">
            <a:extLst>
              <a:ext uri="{FF2B5EF4-FFF2-40B4-BE49-F238E27FC236}">
                <a16:creationId xmlns:a16="http://schemas.microsoft.com/office/drawing/2014/main" id="{7E9236E3-76D4-4C85-8DEE-D05939CC2F12}"/>
              </a:ext>
            </a:extLst>
          </p:cNvPr>
          <p:cNvSpPr txBox="1"/>
          <p:nvPr/>
        </p:nvSpPr>
        <p:spPr>
          <a:xfrm>
            <a:off x="6959254" y="3023580"/>
            <a:ext cx="157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DE VIATGES</a:t>
            </a:r>
          </a:p>
        </p:txBody>
      </p:sp>
      <p:sp>
        <p:nvSpPr>
          <p:cNvPr id="61" name="Rectangle: Rounded Corners 129">
            <a:extLst>
              <a:ext uri="{FF2B5EF4-FFF2-40B4-BE49-F238E27FC236}">
                <a16:creationId xmlns:a16="http://schemas.microsoft.com/office/drawing/2014/main" id="{96B77867-6C74-4319-845E-202475B70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72373" y="2031566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7" name="Gràfic 16">
            <a:extLst>
              <a:ext uri="{FF2B5EF4-FFF2-40B4-BE49-F238E27FC236}">
                <a16:creationId xmlns:a16="http://schemas.microsoft.com/office/drawing/2014/main" id="{979E75C3-2032-47AC-AAFC-CC4B2679D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001448" y="2016470"/>
            <a:ext cx="914400" cy="9144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E36AC28-0F0F-4084-B07F-BD0B61027BA6}"/>
              </a:ext>
            </a:extLst>
          </p:cNvPr>
          <p:cNvSpPr txBox="1"/>
          <p:nvPr/>
        </p:nvSpPr>
        <p:spPr>
          <a:xfrm>
            <a:off x="8696113" y="2857568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COMISSIONS I PÈRDUES DE CANVI</a:t>
            </a:r>
          </a:p>
        </p:txBody>
      </p:sp>
      <p:sp>
        <p:nvSpPr>
          <p:cNvPr id="45" name="Rectangle: Rounded Corners 129">
            <a:extLst>
              <a:ext uri="{FF2B5EF4-FFF2-40B4-BE49-F238E27FC236}">
                <a16:creationId xmlns:a16="http://schemas.microsoft.com/office/drawing/2014/main" id="{2E60196F-9050-443C-AEB5-2FD12E3F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4076" y="2035829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7" name="Gràfic 6" descr="Contracte de dreta a esquerra">
            <a:extLst>
              <a:ext uri="{FF2B5EF4-FFF2-40B4-BE49-F238E27FC236}">
                <a16:creationId xmlns:a16="http://schemas.microsoft.com/office/drawing/2014/main" id="{6088FF4F-D01A-444C-BC80-FC0653105D4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39791" y="2080293"/>
            <a:ext cx="671087" cy="671087"/>
          </a:xfrm>
          <a:prstGeom prst="rect">
            <a:avLst/>
          </a:prstGeom>
        </p:spPr>
      </p:pic>
      <p:sp>
        <p:nvSpPr>
          <p:cNvPr id="54" name="TextBox 28">
            <a:extLst>
              <a:ext uri="{FF2B5EF4-FFF2-40B4-BE49-F238E27FC236}">
                <a16:creationId xmlns:a16="http://schemas.microsoft.com/office/drawing/2014/main" id="{8D3E084C-9EEC-4BC4-91A4-45CE2FEC236D}"/>
              </a:ext>
            </a:extLst>
          </p:cNvPr>
          <p:cNvSpPr txBox="1"/>
          <p:nvPr/>
        </p:nvSpPr>
        <p:spPr>
          <a:xfrm>
            <a:off x="10222978" y="2867571"/>
            <a:ext cx="192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FACTURES ANTERIORS O POSTERIORS AL PROJECTE</a:t>
            </a:r>
          </a:p>
        </p:txBody>
      </p:sp>
      <p:sp>
        <p:nvSpPr>
          <p:cNvPr id="43" name="Rectangle: Rounded Corners 129">
            <a:extLst>
              <a:ext uri="{FF2B5EF4-FFF2-40B4-BE49-F238E27FC236}">
                <a16:creationId xmlns:a16="http://schemas.microsoft.com/office/drawing/2014/main" id="{3C79EDA5-B275-4E37-9902-0D33F1EFD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349" y="3861212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22" name="Gràfic 21">
            <a:extLst>
              <a:ext uri="{FF2B5EF4-FFF2-40B4-BE49-F238E27FC236}">
                <a16:creationId xmlns:a16="http://schemas.microsoft.com/office/drawing/2014/main" id="{F7387C6A-0987-4804-82AB-5B4F1543C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510150" y="3907744"/>
            <a:ext cx="914400" cy="9144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2881D5A-AC0B-4346-8AEE-72BF641E5E50}"/>
              </a:ext>
            </a:extLst>
          </p:cNvPr>
          <p:cNvSpPr txBox="1"/>
          <p:nvPr/>
        </p:nvSpPr>
        <p:spPr>
          <a:xfrm>
            <a:off x="1224728" y="5006620"/>
            <a:ext cx="158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IVA I IRPF</a:t>
            </a:r>
          </a:p>
        </p:txBody>
      </p:sp>
      <p:pic>
        <p:nvPicPr>
          <p:cNvPr id="75" name="Graphic 4" descr="Atenció!">
            <a:extLst>
              <a:ext uri="{FF2B5EF4-FFF2-40B4-BE49-F238E27FC236}">
                <a16:creationId xmlns:a16="http://schemas.microsoft.com/office/drawing/2014/main" id="{FE9AA034-DC5F-4C52-871F-FEE8A616D0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216483" y="3897900"/>
            <a:ext cx="344283" cy="344283"/>
          </a:xfrm>
          <a:prstGeom prst="rect">
            <a:avLst/>
          </a:prstGeom>
        </p:spPr>
      </p:pic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3C98A565-4841-4245-BA03-7A6B6BE65853}"/>
              </a:ext>
            </a:extLst>
          </p:cNvPr>
          <p:cNvSpPr txBox="1">
            <a:spLocks/>
          </p:cNvSpPr>
          <p:nvPr/>
        </p:nvSpPr>
        <p:spPr>
          <a:xfrm>
            <a:off x="-15729" y="3876162"/>
            <a:ext cx="1165376" cy="13230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L’IVA és subvencionable quan l’entitat està subjecte al règim de prorrata general o especial </a:t>
            </a:r>
          </a:p>
        </p:txBody>
      </p:sp>
      <p:sp>
        <p:nvSpPr>
          <p:cNvPr id="46" name="Rectangle: Rounded Corners 129">
            <a:extLst>
              <a:ext uri="{FF2B5EF4-FFF2-40B4-BE49-F238E27FC236}">
                <a16:creationId xmlns:a16="http://schemas.microsoft.com/office/drawing/2014/main" id="{A1589F07-F675-403C-96D1-B22B714D2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6755" y="3858972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1" name="Gràfic 10" descr="Carpeta oberta">
            <a:extLst>
              <a:ext uri="{FF2B5EF4-FFF2-40B4-BE49-F238E27FC236}">
                <a16:creationId xmlns:a16="http://schemas.microsoft.com/office/drawing/2014/main" id="{DA2C6A6F-4F28-470A-AB37-B52B5B924AC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353121" y="3849405"/>
            <a:ext cx="754407" cy="754407"/>
          </a:xfrm>
          <a:prstGeom prst="rect">
            <a:avLst/>
          </a:prstGeom>
        </p:spPr>
      </p:pic>
      <p:sp>
        <p:nvSpPr>
          <p:cNvPr id="72" name="TextBox 17">
            <a:extLst>
              <a:ext uri="{FF2B5EF4-FFF2-40B4-BE49-F238E27FC236}">
                <a16:creationId xmlns:a16="http://schemas.microsoft.com/office/drawing/2014/main" id="{A01EFB5F-323D-49E7-8F6C-EB7CE1A0E87E}"/>
              </a:ext>
            </a:extLst>
          </p:cNvPr>
          <p:cNvSpPr txBox="1"/>
          <p:nvPr/>
        </p:nvSpPr>
        <p:spPr>
          <a:xfrm>
            <a:off x="2910423" y="4685664"/>
            <a:ext cx="1575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PER A LA SOL·LICITUD DEL PROJECTE</a:t>
            </a:r>
            <a:endParaRPr lang="ca-ES" sz="900" dirty="0"/>
          </a:p>
        </p:txBody>
      </p:sp>
      <p:sp>
        <p:nvSpPr>
          <p:cNvPr id="36" name="Rectangle: Rounded Corners 129">
            <a:extLst>
              <a:ext uri="{FF2B5EF4-FFF2-40B4-BE49-F238E27FC236}">
                <a16:creationId xmlns:a16="http://schemas.microsoft.com/office/drawing/2014/main" id="{5EF09724-E314-4C57-AAEA-FD792F363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4469" y="3851012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3" name="Gràfic 12" descr="Sala de juntes">
            <a:extLst>
              <a:ext uri="{FF2B5EF4-FFF2-40B4-BE49-F238E27FC236}">
                <a16:creationId xmlns:a16="http://schemas.microsoft.com/office/drawing/2014/main" id="{8D05B969-9258-42B2-85B2-C5FCD0487D6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968689" y="3764150"/>
            <a:ext cx="848231" cy="848231"/>
          </a:xfrm>
          <a:prstGeom prst="rect">
            <a:avLst/>
          </a:prstGeom>
        </p:spPr>
      </p:pic>
      <p:sp>
        <p:nvSpPr>
          <p:cNvPr id="60" name="TextBox 17">
            <a:extLst>
              <a:ext uri="{FF2B5EF4-FFF2-40B4-BE49-F238E27FC236}">
                <a16:creationId xmlns:a16="http://schemas.microsoft.com/office/drawing/2014/main" id="{E7AF8A2C-C3D8-4E31-A06E-F53CC58A750F}"/>
              </a:ext>
            </a:extLst>
          </p:cNvPr>
          <p:cNvSpPr txBox="1"/>
          <p:nvPr/>
        </p:nvSpPr>
        <p:spPr>
          <a:xfrm>
            <a:off x="4530084" y="4425697"/>
            <a:ext cx="1770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VINCULACIÓ PROVEÏDOR-  SOL·LICITANT I INVERSOR-EMPRESA</a:t>
            </a:r>
            <a:endParaRPr lang="ca-ES" sz="900" dirty="0"/>
          </a:p>
        </p:txBody>
      </p:sp>
      <p:sp>
        <p:nvSpPr>
          <p:cNvPr id="55" name="Rectangle: Rounded Corners 129">
            <a:extLst>
              <a:ext uri="{FF2B5EF4-FFF2-40B4-BE49-F238E27FC236}">
                <a16:creationId xmlns:a16="http://schemas.microsoft.com/office/drawing/2014/main" id="{658BDF80-7A29-4DB0-AF5E-C6B06E634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161" y="3861508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4" name="Gràfic 3" descr="Llibre tancat">
            <a:extLst>
              <a:ext uri="{FF2B5EF4-FFF2-40B4-BE49-F238E27FC236}">
                <a16:creationId xmlns:a16="http://schemas.microsoft.com/office/drawing/2014/main" id="{0670EBE6-0722-496A-B5B3-1ADAE3F1F8E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698363" y="3862819"/>
            <a:ext cx="803924" cy="803924"/>
          </a:xfrm>
          <a:prstGeom prst="rect">
            <a:avLst/>
          </a:prstGeom>
        </p:spPr>
      </p:pic>
      <p:sp>
        <p:nvSpPr>
          <p:cNvPr id="70" name="TextBox 17">
            <a:extLst>
              <a:ext uri="{FF2B5EF4-FFF2-40B4-BE49-F238E27FC236}">
                <a16:creationId xmlns:a16="http://schemas.microsoft.com/office/drawing/2014/main" id="{31633362-22D9-401B-A388-4C54569A8959}"/>
              </a:ext>
            </a:extLst>
          </p:cNvPr>
          <p:cNvSpPr txBox="1"/>
          <p:nvPr/>
        </p:nvSpPr>
        <p:spPr>
          <a:xfrm>
            <a:off x="6266356" y="4685664"/>
            <a:ext cx="177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ROYALTIES DE MARCA O MEMÒRIES ANUALS</a:t>
            </a:r>
            <a:endParaRPr lang="ca-ES" sz="900" dirty="0"/>
          </a:p>
        </p:txBody>
      </p:sp>
      <p:sp>
        <p:nvSpPr>
          <p:cNvPr id="41" name="Rectangle: Rounded Corners 129">
            <a:extLst>
              <a:ext uri="{FF2B5EF4-FFF2-40B4-BE49-F238E27FC236}">
                <a16:creationId xmlns:a16="http://schemas.microsoft.com/office/drawing/2014/main" id="{59ACFF7D-6164-459C-884F-2E1E6237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8816" y="3851012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40" name="Graphic 3">
            <a:extLst>
              <a:ext uri="{FF2B5EF4-FFF2-40B4-BE49-F238E27FC236}">
                <a16:creationId xmlns:a16="http://schemas.microsoft.com/office/drawing/2014/main" id="{FB7A68E2-DC8E-4D07-AA3C-2ADD99DF6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457368" y="3835982"/>
            <a:ext cx="914400" cy="914400"/>
          </a:xfrm>
          <a:prstGeom prst="rect">
            <a:avLst/>
          </a:prstGeom>
        </p:spPr>
      </p:pic>
      <p:sp>
        <p:nvSpPr>
          <p:cNvPr id="57" name="TextBox 86">
            <a:extLst>
              <a:ext uri="{FF2B5EF4-FFF2-40B4-BE49-F238E27FC236}">
                <a16:creationId xmlns:a16="http://schemas.microsoft.com/office/drawing/2014/main" id="{7052D564-3332-4EBF-9C53-BFB93A43E66D}"/>
              </a:ext>
            </a:extLst>
          </p:cNvPr>
          <p:cNvSpPr txBox="1"/>
          <p:nvPr/>
        </p:nvSpPr>
        <p:spPr>
          <a:xfrm>
            <a:off x="8091518" y="4678547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DETERMINADES DESPESES SALARIALS</a:t>
            </a:r>
          </a:p>
        </p:txBody>
      </p:sp>
      <p:pic>
        <p:nvPicPr>
          <p:cNvPr id="59" name="Graphic 4" descr="Atenció!">
            <a:extLst>
              <a:ext uri="{FF2B5EF4-FFF2-40B4-BE49-F238E27FC236}">
                <a16:creationId xmlns:a16="http://schemas.microsoft.com/office/drawing/2014/main" id="{88576CCE-683B-4D40-B3A7-42FB150F78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231959" y="3876162"/>
            <a:ext cx="344283" cy="344283"/>
          </a:xfrm>
          <a:prstGeom prst="rect">
            <a:avLst/>
          </a:prstGeom>
        </p:spPr>
      </p:pic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1B3ACAB-1965-4BEF-9988-CCEB6890D20B}"/>
              </a:ext>
            </a:extLst>
          </p:cNvPr>
          <p:cNvSpPr txBox="1">
            <a:spLocks/>
          </p:cNvSpPr>
          <p:nvPr/>
        </p:nvSpPr>
        <p:spPr>
          <a:xfrm>
            <a:off x="9694036" y="3831520"/>
            <a:ext cx="2497964" cy="23383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Baixes laborals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Hores extra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Pagaments de beneficis i en espècie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Vacances no efectuades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Dietes, transport i locomoció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Indemnitzacions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Complements o plusos (excepte antiguitat, coneixements especials i complements de lloc si es troben al conveni o al contracte)</a:t>
            </a:r>
          </a:p>
        </p:txBody>
      </p:sp>
      <p:pic>
        <p:nvPicPr>
          <p:cNvPr id="48" name="Graphic 47">
            <a:hlinkClick r:id="rId35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0" y="5611489"/>
            <a:ext cx="435961" cy="435961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86E14088-A270-46D3-B851-EB6ADA23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xarxes inversors privats      Versió 1, 13 d'abril de 2021</a:t>
            </a:r>
          </a:p>
        </p:txBody>
      </p:sp>
    </p:spTree>
    <p:extLst>
      <p:ext uri="{BB962C8B-B14F-4D97-AF65-F5344CB8AC3E}">
        <p14:creationId xmlns:p14="http://schemas.microsoft.com/office/powerpoint/2010/main" val="1572435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4306</Words>
  <Application>Microsoft Office PowerPoint</Application>
  <PresentationFormat>Pantalla panoràmica</PresentationFormat>
  <Paragraphs>499</Paragraphs>
  <Slides>43</Slides>
  <Notes>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Tema de l'Office</vt:lpstr>
      <vt:lpstr>Guia de justificació  Xarxes d’inversors privats 2020 (ACE016/20)  13/04/2021</vt:lpstr>
      <vt:lpstr>Com funciona aquesta guia?</vt:lpstr>
      <vt:lpstr>Com funciona aquesta guia?</vt:lpstr>
      <vt:lpstr>Índex</vt:lpstr>
      <vt:lpstr>Despeses subvencionables</vt:lpstr>
      <vt:lpstr>Despeses subvencionables</vt:lpstr>
      <vt:lpstr>Despeses subvencionables</vt:lpstr>
      <vt:lpstr>Despeses subvencionables</vt:lpstr>
      <vt:lpstr>Despeses no subvencionables</vt:lpstr>
      <vt:lpstr>Publicitat</vt:lpstr>
      <vt:lpstr>Publicitat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Crèdits</vt:lpstr>
    </vt:vector>
  </TitlesOfParts>
  <Company>ACCIÓ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de justificació  Xarxes d’inversors privats 2020 (ACE016/20)  09/04/2021</dc:title>
  <dc:creator>Juan Luis Aparicio</dc:creator>
  <cp:keywords>Justificació, convocatòria, xarxes inversors privats, 2020</cp:keywords>
  <cp:lastModifiedBy>Juan Luis Aparicio</cp:lastModifiedBy>
  <cp:revision>67</cp:revision>
  <dcterms:created xsi:type="dcterms:W3CDTF">2021-04-08T09:18:06Z</dcterms:created>
  <dcterms:modified xsi:type="dcterms:W3CDTF">2021-04-20T06:54:17Z</dcterms:modified>
</cp:coreProperties>
</file>