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8" r:id="rId1"/>
    <p:sldMasterId id="2147483991" r:id="rId2"/>
  </p:sldMasterIdLst>
  <p:notesMasterIdLst>
    <p:notesMasterId r:id="rId21"/>
  </p:notesMasterIdLst>
  <p:handoutMasterIdLst>
    <p:handoutMasterId r:id="rId22"/>
  </p:handoutMasterIdLst>
  <p:sldIdLst>
    <p:sldId id="268" r:id="rId3"/>
    <p:sldId id="270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285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DEEB"/>
    <a:srgbClr val="5318F8"/>
    <a:srgbClr val="C3CEFD"/>
    <a:srgbClr val="FFD347"/>
    <a:srgbClr val="1B58BB"/>
    <a:srgbClr val="1F3586"/>
    <a:srgbClr val="E8ECFE"/>
    <a:srgbClr val="2C4A93"/>
    <a:srgbClr val="FED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7" autoAdjust="0"/>
    <p:restoredTop sz="87342" autoAdjust="0"/>
  </p:normalViewPr>
  <p:slideViewPr>
    <p:cSldViewPr snapToGrid="0">
      <p:cViewPr varScale="1">
        <p:scale>
          <a:sx n="64" d="100"/>
          <a:sy n="64" d="100"/>
        </p:scale>
        <p:origin x="167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9EFF-D063-44E0-B538-F7B2A4C101F3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6389-0B4D-495E-9C65-0F17A42B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64926-E76D-46B6-99BE-4F672E200C41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676AF-A335-4623-BBD1-F68D9BC7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2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Communication from the Commission to the European Parliament, the Council, the European Economic and Social Committee and the Committee of the Region, “Pre-commercial procurement: driving innovation to ensure sustainable high quality public services in Europe”, COM(2007) 799 final, 14.12.2007;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solidFill>
                  <a:srgbClr val="041869"/>
                </a:solidFill>
              </a:rPr>
              <a:t>SEC(2007) 1668, Commission Staff Working Document, Example of a possible approach for procuring R&amp;D services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2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4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“There is a fine line between making sure the market knows what your requirements are and leaving the door open to different and new ways of meeting those requirements” (Procurement of Innovation Platform)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5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0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b="1" dirty="0" smtClean="0"/>
              <a:t>Phase Contract </a:t>
            </a:r>
            <a:r>
              <a:rPr lang="en-US" dirty="0" smtClean="0"/>
              <a:t>outlines:</a:t>
            </a:r>
          </a:p>
          <a:p>
            <a:r>
              <a:rPr lang="en-US" dirty="0" smtClean="0"/>
              <a:t>	the scope of the deliverables for economic operators within each Phase;</a:t>
            </a:r>
          </a:p>
          <a:p>
            <a:r>
              <a:rPr lang="en-US" dirty="0" smtClean="0"/>
              <a:t>	the price per phase and payment conditions possibly split over milestones/deliverables;</a:t>
            </a:r>
          </a:p>
          <a:p>
            <a:r>
              <a:rPr lang="en-US" dirty="0" smtClean="0"/>
              <a:t>	the format for the end of phase report.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279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5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7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3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5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17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5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2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6"/>
          <p:cNvGrpSpPr/>
          <p:nvPr userDrawn="1"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19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06208C"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0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06208C">
                <a:lumMod val="75000"/>
                <a:alpha val="66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1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1869">
                <a:lumMod val="75000"/>
                <a:alpha val="82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  <p:sp>
        <p:nvSpPr>
          <p:cNvPr id="24" name="Date Placeholder 3"/>
          <p:cNvSpPr txBox="1">
            <a:spLocks/>
          </p:cNvSpPr>
          <p:nvPr userDrawn="1"/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66BD75-71E0-498E-9757-DD0476DE1AA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4/29/2016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0B7D5-0290-4AD8-BE42-416FD3F0D55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rgbClr val="FFFFFF">
              <a:alpha val="96000"/>
            </a:srgbClr>
          </a:solidFill>
          <a:ln w="6350" cap="rnd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6519" y="1155570"/>
            <a:ext cx="1944341" cy="50683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33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BD75-71E0-498E-9757-DD0476DE1AAD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5B0B7D5-0290-4AD8-BE42-416FD3F0D5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chemeClr val="bg1">
              <a:alpha val="96000"/>
            </a:schemeClr>
          </a:solidFill>
          <a:ln w="6350">
            <a:solidFill>
              <a:schemeClr val="tx2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60" y="204787"/>
            <a:ext cx="915940" cy="238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7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.jaramillo@corvers.com" TargetMode="External"/><Relationship Id="rId7" Type="http://schemas.openxmlformats.org/officeDocument/2006/relationships/image" Target="../media/image9.png"/><Relationship Id="rId2" Type="http://schemas.openxmlformats.org/officeDocument/2006/relationships/hyperlink" Target="mailto:s.corvers@corver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730" y="3003298"/>
            <a:ext cx="58239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Steps during and after a Pre-commercial Procurement</a:t>
            </a:r>
          </a:p>
          <a:p>
            <a:pPr algn="ctr"/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Barcelona, 31</a:t>
            </a:r>
            <a:r>
              <a:rPr lang="en-GB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of May 2016</a:t>
            </a:r>
          </a:p>
          <a:p>
            <a:pPr algn="ctr"/>
            <a:endParaRPr lang="en-GB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545" y="1524871"/>
            <a:ext cx="4224894" cy="19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PCP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578" y="1373603"/>
            <a:ext cx="79507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nl-NL" sz="2800" dirty="0" smtClean="0">
                <a:solidFill>
                  <a:srgbClr val="002060"/>
                </a:solidFill>
              </a:rPr>
              <a:t>Drafting the PP tender documentation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Contract </a:t>
            </a:r>
            <a:r>
              <a:rPr lang="en-US" sz="2600" dirty="0" smtClean="0">
                <a:solidFill>
                  <a:srgbClr val="002060"/>
                </a:solidFill>
              </a:rPr>
              <a:t>Notice – PIN (published in TED)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Request for tenders </a:t>
            </a:r>
            <a:r>
              <a:rPr lang="en-US" sz="2600" dirty="0" smtClean="0">
                <a:solidFill>
                  <a:srgbClr val="002060"/>
                </a:solidFill>
              </a:rPr>
              <a:t>(ITT / </a:t>
            </a:r>
            <a:r>
              <a:rPr lang="en-US" sz="2600" dirty="0">
                <a:solidFill>
                  <a:srgbClr val="002060"/>
                </a:solidFill>
              </a:rPr>
              <a:t>Tender </a:t>
            </a:r>
            <a:r>
              <a:rPr lang="en-US" sz="2600" dirty="0" smtClean="0">
                <a:solidFill>
                  <a:srgbClr val="002060"/>
                </a:solidFill>
              </a:rPr>
              <a:t>Regulation)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Framework </a:t>
            </a:r>
            <a:r>
              <a:rPr lang="en-US" sz="2600" dirty="0" smtClean="0">
                <a:solidFill>
                  <a:srgbClr val="002060"/>
                </a:solidFill>
              </a:rPr>
              <a:t>Agreement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Phase 1 Specific </a:t>
            </a:r>
            <a:r>
              <a:rPr lang="en-US" sz="2600" dirty="0" smtClean="0">
                <a:solidFill>
                  <a:srgbClr val="002060"/>
                </a:solidFill>
              </a:rPr>
              <a:t>Contract</a:t>
            </a: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b) Conducting the procurement procedure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Publication of te contract notice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Selecting R&amp;D suppliers and awarding the FA &amp; PC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The phased approach (from one phase to the other)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60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05330" y="1363260"/>
            <a:ext cx="876353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challenge and of the context of the </a:t>
            </a:r>
            <a:r>
              <a:rPr lang="en-US" sz="2200" b="1" dirty="0" smtClean="0">
                <a:solidFill>
                  <a:srgbClr val="002060"/>
                </a:solidFill>
              </a:rPr>
              <a:t>procurement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Technical </a:t>
            </a:r>
            <a:r>
              <a:rPr lang="en-US" sz="2200" dirty="0" smtClean="0">
                <a:solidFill>
                  <a:srgbClr val="002060"/>
                </a:solidFill>
              </a:rPr>
              <a:t>specifications described in terms of outcome-based requirements’/ functional specifications</a:t>
            </a:r>
            <a:endParaRPr lang="en-US" sz="22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procurement </a:t>
            </a:r>
            <a:r>
              <a:rPr lang="en-US" sz="2200" b="1" dirty="0" smtClean="0">
                <a:solidFill>
                  <a:srgbClr val="002060"/>
                </a:solidFill>
              </a:rPr>
              <a:t>process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Number of phases &amp; resource allocation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Moving from one phase to the other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Distribution of rights and obligations regarding IPR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legal, economic, financial and technical </a:t>
            </a:r>
            <a:r>
              <a:rPr lang="en-US" sz="2200" b="1" dirty="0" smtClean="0">
                <a:solidFill>
                  <a:srgbClr val="002060"/>
                </a:solidFill>
              </a:rPr>
              <a:t>information </a:t>
            </a:r>
            <a:r>
              <a:rPr lang="en-US" sz="2200" dirty="0" smtClean="0">
                <a:solidFill>
                  <a:srgbClr val="002060"/>
                </a:solidFill>
              </a:rPr>
              <a:t>(e.g., monetary k value, payment info, language of proposals etc.)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The </a:t>
            </a:r>
            <a:r>
              <a:rPr lang="en-US" sz="2200" b="1" dirty="0">
                <a:solidFill>
                  <a:srgbClr val="002060"/>
                </a:solidFill>
              </a:rPr>
              <a:t>terms of presentation of the tenderers' offers and tendering requirements</a:t>
            </a:r>
            <a:endParaRPr lang="nl-NL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Exclusion, selection and award 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llocation </a:t>
            </a:r>
            <a:r>
              <a:rPr lang="en-US" sz="2200" dirty="0">
                <a:solidFill>
                  <a:srgbClr val="002060"/>
                </a:solidFill>
              </a:rPr>
              <a:t>of the weightings based on the importance of the criteria </a:t>
            </a:r>
            <a:endParaRPr lang="nl-NL" sz="2200" dirty="0" smtClean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6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35310" y="1542197"/>
            <a:ext cx="876353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Exclusion criteria (concerning the bidders)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Could be based on the provisions in the EU procurement directives</a:t>
            </a:r>
            <a:endParaRPr lang="en-US" sz="26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Selection criteria (concerning the bidders)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Suitability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activity</a:t>
            </a:r>
            <a:endParaRPr lang="nl-NL" sz="2600" dirty="0" smtClean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Economic</a:t>
            </a:r>
            <a:r>
              <a:rPr lang="nl-NL" sz="2600" dirty="0" smtClean="0">
                <a:solidFill>
                  <a:srgbClr val="002060"/>
                </a:solidFill>
              </a:rPr>
              <a:t> and financial standing of the bidder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smtClean="0">
                <a:solidFill>
                  <a:srgbClr val="002060"/>
                </a:solidFill>
              </a:rPr>
              <a:t>Technical and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ability</a:t>
            </a:r>
            <a:endParaRPr lang="nl-NL" sz="2600" dirty="0">
              <a:solidFill>
                <a:srgbClr val="002060"/>
              </a:solidFill>
            </a:endParaRPr>
          </a:p>
          <a:p>
            <a:pPr lvl="2"/>
            <a:r>
              <a:rPr lang="nl-NL" sz="2600" u="sng" dirty="0" err="1" smtClean="0">
                <a:solidFill>
                  <a:srgbClr val="002060"/>
                </a:solidFill>
              </a:rPr>
              <a:t>Helps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procurers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assess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whether</a:t>
            </a:r>
            <a:r>
              <a:rPr lang="nl-NL" sz="2600" u="sng" dirty="0" smtClean="0">
                <a:solidFill>
                  <a:srgbClr val="002060"/>
                </a:solidFill>
              </a:rPr>
              <a:t> the bidders</a:t>
            </a:r>
            <a:r>
              <a:rPr lang="nl-NL" sz="2600" dirty="0" smtClean="0">
                <a:solidFill>
                  <a:srgbClr val="002060"/>
                </a:solidFill>
              </a:rPr>
              <a:t>: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previous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experience</a:t>
            </a:r>
            <a:r>
              <a:rPr lang="nl-NL" sz="2600" dirty="0" smtClean="0">
                <a:solidFill>
                  <a:srgbClr val="002060"/>
                </a:solidFill>
              </a:rPr>
              <a:t> on the type of contract </a:t>
            </a:r>
            <a:r>
              <a:rPr lang="nl-NL" sz="2600" dirty="0" err="1" smtClean="0">
                <a:solidFill>
                  <a:srgbClr val="002060"/>
                </a:solidFill>
              </a:rPr>
              <a:t>tendered</a:t>
            </a:r>
            <a:r>
              <a:rPr lang="nl-NL" sz="2600" dirty="0" smtClean="0">
                <a:solidFill>
                  <a:srgbClr val="002060"/>
                </a:solidFill>
              </a:rPr>
              <a:t> (R&amp;D)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qualified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personnel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contract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access to required </a:t>
            </a:r>
            <a:r>
              <a:rPr lang="nl-NL" sz="2600" dirty="0" err="1" smtClean="0">
                <a:solidFill>
                  <a:srgbClr val="002060"/>
                </a:solidFill>
              </a:rPr>
              <a:t>technical</a:t>
            </a:r>
            <a:r>
              <a:rPr lang="nl-NL" sz="2600" dirty="0" smtClean="0">
                <a:solidFill>
                  <a:srgbClr val="002060"/>
                </a:solidFill>
              </a:rPr>
              <a:t> equipment</a:t>
            </a:r>
            <a:endParaRPr lang="en-US" sz="26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8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75153" y="1318289"/>
            <a:ext cx="876353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2060"/>
                </a:solidFill>
              </a:rPr>
              <a:t>Award criteria (concerning the bid</a:t>
            </a:r>
            <a:r>
              <a:rPr lang="en-US" sz="2200" b="1" dirty="0" smtClean="0">
                <a:solidFill>
                  <a:srgbClr val="002060"/>
                </a:solidFill>
              </a:rPr>
              <a:t>) – based on MEAT</a:t>
            </a:r>
            <a:endParaRPr lang="en-US" sz="2200" b="1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in addition to </a:t>
            </a:r>
            <a:r>
              <a:rPr lang="en-US" sz="2200" b="1" dirty="0">
                <a:solidFill>
                  <a:srgbClr val="7030A0"/>
                </a:solidFill>
              </a:rPr>
              <a:t>price</a:t>
            </a:r>
            <a:r>
              <a:rPr lang="en-US" sz="2200" dirty="0">
                <a:solidFill>
                  <a:srgbClr val="002060"/>
                </a:solidFill>
              </a:rPr>
              <a:t>, the award criteria could include, for example, quality, implementation and impact . To be more clear: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B050"/>
                </a:solidFill>
              </a:rPr>
              <a:t>quality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to: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ability to address the challenge raised in the </a:t>
            </a:r>
            <a:r>
              <a:rPr lang="en-US" sz="2200" dirty="0" smtClean="0">
                <a:solidFill>
                  <a:srgbClr val="002060"/>
                </a:solidFill>
              </a:rPr>
              <a:t>tender;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novelty/innovativeness of the proposed solution approach (progress beyond-state-of-the-art</a:t>
            </a:r>
            <a:r>
              <a:rPr lang="en-US" sz="2200" dirty="0" smtClean="0">
                <a:solidFill>
                  <a:srgbClr val="002060"/>
                </a:solidFill>
              </a:rPr>
              <a:t>);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technological soundness of the solution concept;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C00000"/>
                </a:solidFill>
              </a:rPr>
              <a:t>implementation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quality and effectiveness / appropriateness of the proposed R&amp;D work plan and resource allocation;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FFC000"/>
                </a:solidFill>
              </a:rPr>
              <a:t>impact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added value for society/economy, the soundness of the </a:t>
            </a:r>
            <a:r>
              <a:rPr lang="en-US" sz="2200" dirty="0" smtClean="0">
                <a:solidFill>
                  <a:srgbClr val="002060"/>
                </a:solidFill>
              </a:rPr>
              <a:t>commercialization </a:t>
            </a:r>
            <a:r>
              <a:rPr lang="en-US" sz="2200" dirty="0">
                <a:solidFill>
                  <a:srgbClr val="002060"/>
                </a:solidFill>
              </a:rPr>
              <a:t>plan etc.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8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04937" y="1258329"/>
            <a:ext cx="95842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2060"/>
                </a:solidFill>
              </a:rPr>
              <a:t>PCP Framework agreement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endParaRPr lang="en-US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Concluded with </a:t>
            </a:r>
            <a:r>
              <a:rPr lang="en-US" sz="2200" dirty="0">
                <a:solidFill>
                  <a:srgbClr val="002060"/>
                </a:solidFill>
              </a:rPr>
              <a:t>each successful bidder whose offer has been accepted against the selection and award </a:t>
            </a:r>
            <a:r>
              <a:rPr lang="en-US" sz="2200" dirty="0" smtClean="0">
                <a:solidFill>
                  <a:srgbClr val="002060"/>
                </a:solidFill>
              </a:rPr>
              <a:t>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covers the terms and conditions that remain valid during all PCP </a:t>
            </a:r>
            <a:r>
              <a:rPr lang="en-US" sz="2200" dirty="0" smtClean="0">
                <a:solidFill>
                  <a:srgbClr val="002060"/>
                </a:solidFill>
              </a:rPr>
              <a:t>phases and will not </a:t>
            </a:r>
            <a:r>
              <a:rPr lang="en-US" sz="2200" dirty="0">
                <a:solidFill>
                  <a:srgbClr val="002060"/>
                </a:solidFill>
              </a:rPr>
              <a:t>be renegotiated (Specific </a:t>
            </a:r>
            <a:r>
              <a:rPr lang="en-US" sz="2200" dirty="0" smtClean="0">
                <a:solidFill>
                  <a:srgbClr val="002060"/>
                </a:solidFill>
              </a:rPr>
              <a:t>phase contracts </a:t>
            </a:r>
            <a:r>
              <a:rPr lang="en-US" sz="2200" dirty="0">
                <a:solidFill>
                  <a:srgbClr val="002060"/>
                </a:solidFill>
              </a:rPr>
              <a:t>will be issued for each phase of the </a:t>
            </a:r>
            <a:r>
              <a:rPr lang="en-US" sz="2200" dirty="0" smtClean="0">
                <a:solidFill>
                  <a:srgbClr val="002060"/>
                </a:solidFill>
              </a:rPr>
              <a:t>PCP)</a:t>
            </a:r>
            <a:endParaRPr lang="en-US" sz="2200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establishes the rights and obligations of the parties thereto (the public procurer and the winning bidders) in relation to the R&amp;D services procured via the </a:t>
            </a:r>
            <a:r>
              <a:rPr lang="en-US" sz="2200" dirty="0" smtClean="0">
                <a:solidFill>
                  <a:srgbClr val="002060"/>
                </a:solidFill>
              </a:rPr>
              <a:t>PCP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shall contain information about the </a:t>
            </a:r>
            <a:r>
              <a:rPr lang="en-US" sz="2200" dirty="0" smtClean="0">
                <a:solidFill>
                  <a:srgbClr val="002060"/>
                </a:solidFill>
              </a:rPr>
              <a:t>procurer(s</a:t>
            </a:r>
            <a:r>
              <a:rPr lang="en-US" sz="2200" dirty="0">
                <a:solidFill>
                  <a:srgbClr val="002060"/>
                </a:solidFill>
              </a:rPr>
              <a:t>), applicable law, IPR provisions, the future procedure for implementing the different </a:t>
            </a:r>
            <a:r>
              <a:rPr lang="en-US" sz="2200" dirty="0" smtClean="0">
                <a:solidFill>
                  <a:srgbClr val="002060"/>
                </a:solidFill>
              </a:rPr>
              <a:t>phases (including </a:t>
            </a:r>
            <a:r>
              <a:rPr lang="en-US" sz="2200" dirty="0">
                <a:solidFill>
                  <a:srgbClr val="002060"/>
                </a:solidFill>
              </a:rPr>
              <a:t>the format of the intermediate evaluations after the solution design and prototype development </a:t>
            </a:r>
            <a:r>
              <a:rPr lang="en-US" sz="2200" dirty="0" smtClean="0">
                <a:solidFill>
                  <a:srgbClr val="002060"/>
                </a:solidFill>
              </a:rPr>
              <a:t>phases), etc..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43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</a:t>
            </a:r>
            <a:r>
              <a:rPr lang="en-US" sz="2800" b="1" i="1" dirty="0" smtClean="0">
                <a:solidFill>
                  <a:schemeClr val="accent2"/>
                </a:solidFill>
              </a:rPr>
              <a:t>the PCP procedure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910" y="1341763"/>
            <a:ext cx="809974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Publication of the contract notice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Selection of R&amp;D providers and awarding the framework agreement and Phase 1 contracts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Conducting the phased </a:t>
            </a:r>
            <a:r>
              <a:rPr lang="nl-NL" sz="3200" dirty="0" smtClean="0">
                <a:solidFill>
                  <a:srgbClr val="002060"/>
                </a:solidFill>
              </a:rPr>
              <a:t>approach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 smtClean="0">
                <a:solidFill>
                  <a:srgbClr val="002060"/>
                </a:solidFill>
              </a:rPr>
              <a:t>Monitoring implementation of the FA &amp; PC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Completion </a:t>
            </a:r>
            <a:r>
              <a:rPr lang="en-US" sz="2600" dirty="0">
                <a:solidFill>
                  <a:srgbClr val="002060"/>
                </a:solidFill>
              </a:rPr>
              <a:t>of the Phase 3 R&amp;D services marks the end of the PCP procedure.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Commercialization </a:t>
            </a:r>
            <a:r>
              <a:rPr lang="en-US" sz="2600" dirty="0">
                <a:solidFill>
                  <a:srgbClr val="002060"/>
                </a:solidFill>
              </a:rPr>
              <a:t>of solutions developed during the PCP by companies/consortia follows after the end of Phase 3 of the PCP and is strictly outside the scope of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</a:rPr>
              <a:t>The public procurer may decide after the PCP procedure to start a PPI procedure to purchase a commercial solution for the same challenge that was addressed through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is also clearly separated from any potential subsequent purchases of commercial volumes of end-products by the </a:t>
            </a:r>
            <a:r>
              <a:rPr lang="en-US" sz="2600" dirty="0" smtClean="0">
                <a:solidFill>
                  <a:srgbClr val="002060"/>
                </a:solidFill>
              </a:rPr>
              <a:t>procurer.</a:t>
            </a:r>
            <a:endParaRPr lang="en-US" sz="26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05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PPI must be conducted in full compliance with the applicable public procurement legal framework (EU and/or WTO GPA if applicable), to preserve international competition 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A </a:t>
            </a:r>
            <a:r>
              <a:rPr lang="en-US" sz="2600" dirty="0">
                <a:solidFill>
                  <a:srgbClr val="002060"/>
                </a:solidFill>
              </a:rPr>
              <a:t>separate PPI allows procurers to receive proposals from companies that have developed products through other means than a PCP (e.g., through SME funding instruments, other R&amp;D grants, own company R&amp;D resources).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separate PPI prevent issues of foreclosing of competition and crowding out of private R&amp;D investments.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3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2815" y="4258544"/>
            <a:ext cx="631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Stephan Corvers</a:t>
            </a:r>
          </a:p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Ana Lucia Jaramillo</a:t>
            </a: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Corvers Procurement Services </a:t>
            </a:r>
            <a:r>
              <a:rPr lang="en-GB" sz="2400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b.v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Email: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s.corvers@corvers.com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a.jaramillo@corvers.com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endParaRPr lang="en-US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7624" y="2592782"/>
            <a:ext cx="616968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Structure of the presentation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426" y="2143907"/>
            <a:ext cx="8035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Introduction – understanding PCP</a:t>
            </a:r>
            <a:endParaRPr lang="en-GB" sz="4000" dirty="0">
              <a:solidFill>
                <a:srgbClr val="041869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Steps for preparing a PCP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Conducting a PCP &amp; the PCP contractual framework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After the PCP – link to PPI</a:t>
            </a:r>
          </a:p>
        </p:txBody>
      </p:sp>
    </p:spTree>
    <p:extLst>
      <p:ext uri="{BB962C8B-B14F-4D97-AF65-F5344CB8AC3E}">
        <p14:creationId xmlns:p14="http://schemas.microsoft.com/office/powerpoint/2010/main" val="2433611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41869"/>
                </a:solidFill>
              </a:rPr>
              <a:t>PCP</a:t>
            </a:r>
            <a:r>
              <a:rPr lang="en-GB" sz="3200" dirty="0">
                <a:solidFill>
                  <a:srgbClr val="041869"/>
                </a:solidFill>
              </a:rPr>
              <a:t> </a:t>
            </a:r>
            <a:r>
              <a:rPr lang="en-US" sz="3200" dirty="0" smtClean="0">
                <a:solidFill>
                  <a:srgbClr val="041869"/>
                </a:solidFill>
              </a:rPr>
              <a:t>is </a:t>
            </a:r>
            <a:r>
              <a:rPr lang="en-US" sz="3200" dirty="0">
                <a:solidFill>
                  <a:srgbClr val="041869"/>
                </a:solidFill>
              </a:rPr>
              <a:t>a public procurement of Research and Development </a:t>
            </a:r>
            <a:r>
              <a:rPr lang="en-US" sz="3200" b="1" dirty="0">
                <a:solidFill>
                  <a:srgbClr val="041869"/>
                </a:solidFill>
              </a:rPr>
              <a:t>(R&amp;D) services </a:t>
            </a:r>
            <a:r>
              <a:rPr lang="en-US" sz="3200" dirty="0" smtClean="0">
                <a:solidFill>
                  <a:srgbClr val="041869"/>
                </a:solidFill>
              </a:rPr>
              <a:t>characterized by:</a:t>
            </a:r>
          </a:p>
          <a:p>
            <a:pPr marL="571500" indent="-571500">
              <a:buFontTx/>
              <a:buAutoNum type="romanLcParenBoth"/>
            </a:pPr>
            <a:r>
              <a:rPr lang="en-US" sz="3200" dirty="0">
                <a:solidFill>
                  <a:srgbClr val="041869"/>
                </a:solidFill>
              </a:rPr>
              <a:t>competitive development in phases </a:t>
            </a: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risk-benefit </a:t>
            </a:r>
            <a:r>
              <a:rPr lang="en-US" sz="3200" dirty="0">
                <a:solidFill>
                  <a:srgbClr val="041869"/>
                </a:solidFill>
              </a:rPr>
              <a:t>sharing under market conditions </a:t>
            </a:r>
            <a:endParaRPr lang="en-US" sz="3200" dirty="0" smtClean="0">
              <a:solidFill>
                <a:srgbClr val="041869"/>
              </a:solidFill>
            </a:endParaRP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a </a:t>
            </a:r>
            <a:r>
              <a:rPr lang="en-US" sz="3200" dirty="0">
                <a:solidFill>
                  <a:srgbClr val="041869"/>
                </a:solidFill>
              </a:rPr>
              <a:t>clear separation between the procurement of the R&amp;D from the deployment of commercial volumes of </a:t>
            </a:r>
            <a:r>
              <a:rPr lang="en-US" sz="3200" dirty="0" smtClean="0">
                <a:solidFill>
                  <a:srgbClr val="041869"/>
                </a:solidFill>
              </a:rPr>
              <a:t>end-products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01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241697"/>
            <a:ext cx="8035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41869"/>
                </a:solidFill>
              </a:rPr>
              <a:t>Competitive development in </a:t>
            </a:r>
            <a:r>
              <a:rPr lang="en-US" sz="2800" b="1" dirty="0" smtClean="0">
                <a:solidFill>
                  <a:srgbClr val="041869"/>
                </a:solidFill>
              </a:rPr>
              <a:t>phases: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competitive </a:t>
            </a:r>
            <a:r>
              <a:rPr lang="en-US" sz="2800" dirty="0">
                <a:solidFill>
                  <a:srgbClr val="041869"/>
                </a:solidFill>
              </a:rPr>
              <a:t>approach used in PCP by procurers to buy R&amp;D from </a:t>
            </a:r>
            <a:r>
              <a:rPr lang="en-US" sz="2800" i="1" u="sng" dirty="0">
                <a:solidFill>
                  <a:srgbClr val="041869"/>
                </a:solidFill>
              </a:rPr>
              <a:t>several competing R&amp;D providers </a:t>
            </a:r>
            <a:r>
              <a:rPr lang="en-US" sz="2800" dirty="0">
                <a:solidFill>
                  <a:srgbClr val="041869"/>
                </a:solidFill>
              </a:rPr>
              <a:t>in parallel to compare and identify the best value for money solutions on the market to address the PCP </a:t>
            </a:r>
            <a:r>
              <a:rPr lang="en-US" sz="2800" dirty="0" smtClean="0">
                <a:solidFill>
                  <a:srgbClr val="041869"/>
                </a:solidFill>
              </a:rPr>
              <a:t>challenge;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R&amp;D split </a:t>
            </a:r>
            <a:r>
              <a:rPr lang="en-US" sz="2800" dirty="0">
                <a:solidFill>
                  <a:srgbClr val="041869"/>
                </a:solidFill>
              </a:rPr>
              <a:t>in </a:t>
            </a:r>
            <a:r>
              <a:rPr lang="en-US" sz="2800" i="1" u="sng" dirty="0" smtClean="0">
                <a:solidFill>
                  <a:srgbClr val="041869"/>
                </a:solidFill>
              </a:rPr>
              <a:t>phases</a:t>
            </a:r>
            <a:r>
              <a:rPr lang="en-US" sz="2800" dirty="0" smtClean="0">
                <a:solidFill>
                  <a:srgbClr val="041869"/>
                </a:solidFill>
              </a:rPr>
              <a:t>: solution </a:t>
            </a:r>
            <a:r>
              <a:rPr lang="en-US" sz="2800" dirty="0">
                <a:solidFill>
                  <a:srgbClr val="041869"/>
                </a:solidFill>
              </a:rPr>
              <a:t>design, prototyping, original development and validation / testing of the first </a:t>
            </a:r>
            <a:r>
              <a:rPr lang="en-US" sz="2800" dirty="0" smtClean="0">
                <a:solidFill>
                  <a:srgbClr val="041869"/>
                </a:solidFill>
              </a:rPr>
              <a:t>products;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the </a:t>
            </a:r>
            <a:r>
              <a:rPr lang="en-US" sz="2800" i="1" u="sng" dirty="0">
                <a:solidFill>
                  <a:srgbClr val="041869"/>
                </a:solidFill>
              </a:rPr>
              <a:t>number of competing R&amp;D providers is reduced </a:t>
            </a:r>
            <a:r>
              <a:rPr lang="en-US" sz="2800" dirty="0">
                <a:solidFill>
                  <a:srgbClr val="041869"/>
                </a:solidFill>
              </a:rPr>
              <a:t>after each PCP phase subsequent to intermediate evaluations. </a:t>
            </a: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1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4024196" y="1497226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7671"/>
              </p:ext>
            </p:extLst>
          </p:nvPr>
        </p:nvGraphicFramePr>
        <p:xfrm>
          <a:off x="290246" y="1241697"/>
          <a:ext cx="8102600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ia" r:id="rId4" imgW="4571967" imgH="3429060" progId="PowerPoint.Slide.8">
                  <p:embed/>
                </p:oleObj>
              </mc:Choice>
              <mc:Fallback>
                <p:oleObj name="Dia" r:id="rId4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46" y="1241697"/>
                        <a:ext cx="8102600" cy="553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0" y="1283451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41869"/>
                </a:solidFill>
              </a:rPr>
              <a:t>Risk-benefit sharing under market conditions </a:t>
            </a:r>
            <a:r>
              <a:rPr lang="en-US" sz="2800" dirty="0" smtClean="0">
                <a:solidFill>
                  <a:srgbClr val="041869"/>
                </a:solidFill>
              </a:rPr>
              <a:t>refers </a:t>
            </a:r>
            <a:r>
              <a:rPr lang="en-US" sz="2800" dirty="0">
                <a:solidFill>
                  <a:srgbClr val="041869"/>
                </a:solidFill>
              </a:rPr>
              <a:t>to the approach in PCP where procurers </a:t>
            </a:r>
            <a:r>
              <a:rPr lang="en-US" sz="2800" dirty="0" smtClean="0">
                <a:solidFill>
                  <a:srgbClr val="041869"/>
                </a:solidFill>
              </a:rPr>
              <a:t>share </a:t>
            </a:r>
            <a:r>
              <a:rPr lang="en-US" sz="2800" dirty="0">
                <a:solidFill>
                  <a:srgbClr val="041869"/>
                </a:solidFill>
              </a:rPr>
              <a:t>with suppliers, at market price, the benefits and risks related to the IPRs resulting from the </a:t>
            </a:r>
            <a:r>
              <a:rPr lang="en-US" sz="2800" dirty="0" smtClean="0">
                <a:solidFill>
                  <a:srgbClr val="041869"/>
                </a:solidFill>
              </a:rPr>
              <a:t>R&amp;D.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41869"/>
                </a:solidFill>
              </a:rPr>
              <a:t>Separation from the deployment of commercial volumes of end-products  </a:t>
            </a:r>
            <a:r>
              <a:rPr lang="en-US" sz="2800" dirty="0">
                <a:solidFill>
                  <a:srgbClr val="041869"/>
                </a:solidFill>
              </a:rPr>
              <a:t>refers to the complementarity of PCP, which focuses on the R&amp;D phase before commercialization, and PPI, which does not focus on R&amp;D but on the commercialization/diffusion of solutions.</a:t>
            </a:r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41869"/>
                </a:solidFill>
              </a:rPr>
              <a:t>When to use PCP: </a:t>
            </a:r>
          </a:p>
          <a:p>
            <a:endParaRPr lang="en-US" sz="3200" dirty="0" smtClean="0">
              <a:solidFill>
                <a:srgbClr val="041869"/>
              </a:solidFill>
            </a:endParaRPr>
          </a:p>
          <a:p>
            <a:pPr algn="just"/>
            <a:r>
              <a:rPr lang="en-US" sz="3000" dirty="0" smtClean="0">
                <a:solidFill>
                  <a:srgbClr val="041869"/>
                </a:solidFill>
              </a:rPr>
              <a:t>PCP </a:t>
            </a:r>
            <a:r>
              <a:rPr lang="en-US" sz="3000" dirty="0">
                <a:solidFill>
                  <a:srgbClr val="041869"/>
                </a:solidFill>
              </a:rPr>
              <a:t>should be employed when </a:t>
            </a:r>
            <a:r>
              <a:rPr lang="en-US" sz="3000" b="1" i="1" dirty="0">
                <a:solidFill>
                  <a:srgbClr val="7030A0"/>
                </a:solidFill>
              </a:rPr>
              <a:t>R&amp;D is needed to identify an innovative solution</a:t>
            </a:r>
            <a:r>
              <a:rPr lang="en-US" sz="3000" i="1" dirty="0">
                <a:solidFill>
                  <a:srgbClr val="7030A0"/>
                </a:solidFill>
              </a:rPr>
              <a:t> </a:t>
            </a:r>
            <a:r>
              <a:rPr lang="en-US" sz="3000" dirty="0">
                <a:solidFill>
                  <a:srgbClr val="041869"/>
                </a:solidFill>
              </a:rPr>
              <a:t>to satisfy public procurers’ needs. The key requirement when PCP is envisaged is that </a:t>
            </a:r>
            <a:r>
              <a:rPr lang="en-US" sz="3000" b="1" i="1" dirty="0">
                <a:solidFill>
                  <a:srgbClr val="00B050"/>
                </a:solidFill>
              </a:rPr>
              <a:t>no solution exist yet on the marke</a:t>
            </a:r>
            <a:r>
              <a:rPr lang="en-US" sz="3000" b="1" i="1" dirty="0">
                <a:solidFill>
                  <a:srgbClr val="041869"/>
                </a:solidFill>
              </a:rPr>
              <a:t>t</a:t>
            </a:r>
            <a:r>
              <a:rPr lang="en-US" sz="3000" dirty="0">
                <a:solidFill>
                  <a:srgbClr val="041869"/>
                </a:solidFill>
              </a:rPr>
              <a:t> to meet public procurers’ needs and, based on a search conducted by the procurers, it does not seem that such a solution will be available on a short term notice.</a:t>
            </a:r>
            <a:endParaRPr lang="en-GB" sz="30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5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41869"/>
                </a:solidFill>
              </a:rPr>
              <a:t>Legal basis: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TFEU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PCP Communication</a:t>
            </a:r>
            <a:endParaRPr lang="en-US" sz="2400" dirty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Staff </a:t>
            </a:r>
            <a:r>
              <a:rPr lang="en-US" sz="2400" dirty="0">
                <a:solidFill>
                  <a:srgbClr val="041869"/>
                </a:solidFill>
              </a:rPr>
              <a:t>Working </a:t>
            </a:r>
            <a:r>
              <a:rPr lang="en-US" sz="2400" dirty="0" smtClean="0">
                <a:solidFill>
                  <a:srgbClr val="041869"/>
                </a:solidFill>
              </a:rPr>
              <a:t>Document </a:t>
            </a:r>
            <a:r>
              <a:rPr lang="en-US" sz="2400" dirty="0">
                <a:solidFill>
                  <a:srgbClr val="041869"/>
                </a:solidFill>
              </a:rPr>
              <a:t>	</a:t>
            </a:r>
            <a:endParaRPr lang="en-US" sz="2400" dirty="0" smtClean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2014 Framework </a:t>
            </a:r>
            <a:r>
              <a:rPr lang="en-US" sz="2400" dirty="0">
                <a:solidFill>
                  <a:srgbClr val="041869"/>
                </a:solidFill>
              </a:rPr>
              <a:t>for state aid for </a:t>
            </a:r>
            <a:r>
              <a:rPr lang="en-US" sz="2400" dirty="0" smtClean="0">
                <a:solidFill>
                  <a:srgbClr val="041869"/>
                </a:solidFill>
              </a:rPr>
              <a:t>R&amp;D&amp;I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41869"/>
              </a:solidFill>
            </a:endParaRPr>
          </a:p>
          <a:p>
            <a:r>
              <a:rPr lang="nl-NL" sz="2400" b="1" u="sng" dirty="0" smtClean="0">
                <a:solidFill>
                  <a:srgbClr val="041869"/>
                </a:solidFill>
              </a:rPr>
              <a:t>PCP falls outside the public procurement directives</a:t>
            </a:r>
            <a:r>
              <a:rPr lang="nl-NL" sz="2400" dirty="0" smtClean="0">
                <a:solidFill>
                  <a:srgbClr val="041869"/>
                </a:solidFill>
              </a:rPr>
              <a:t>:</a:t>
            </a:r>
          </a:p>
          <a:p>
            <a:r>
              <a:rPr lang="nl-NL" sz="2400" dirty="0" smtClean="0">
                <a:solidFill>
                  <a:srgbClr val="041869"/>
                </a:solidFill>
              </a:rPr>
              <a:t>-&gt; art. 14 PSD and art. 32 UD:</a:t>
            </a:r>
          </a:p>
          <a:p>
            <a:r>
              <a:rPr lang="en-US" sz="2400" dirty="0">
                <a:solidFill>
                  <a:srgbClr val="041869"/>
                </a:solidFill>
              </a:rPr>
              <a:t>“this Directive shall only apply to public service contracts for research and development services […] provided that both of the following conditions are fulfilled</a:t>
            </a:r>
            <a:r>
              <a:rPr lang="en-US" sz="2400" dirty="0" smtClean="0">
                <a:solidFill>
                  <a:srgbClr val="041869"/>
                </a:solidFill>
              </a:rPr>
              <a:t>: (</a:t>
            </a:r>
            <a:r>
              <a:rPr lang="en-US" sz="2400" dirty="0" err="1" smtClean="0">
                <a:solidFill>
                  <a:srgbClr val="041869"/>
                </a:solidFill>
              </a:rPr>
              <a:t>i</a:t>
            </a:r>
            <a:r>
              <a:rPr lang="en-US" sz="2400" dirty="0" smtClean="0">
                <a:solidFill>
                  <a:srgbClr val="041869"/>
                </a:solidFill>
              </a:rPr>
              <a:t>) the </a:t>
            </a:r>
            <a:r>
              <a:rPr lang="en-US" sz="2400" dirty="0">
                <a:solidFill>
                  <a:srgbClr val="041869"/>
                </a:solidFill>
              </a:rPr>
              <a:t>benefits accrue exclusively to the contracting authority for its use in the conduct of its own affairs, and </a:t>
            </a:r>
            <a:r>
              <a:rPr lang="en-US" sz="2400" dirty="0" smtClean="0">
                <a:solidFill>
                  <a:srgbClr val="041869"/>
                </a:solidFill>
              </a:rPr>
              <a:t>(ii) the </a:t>
            </a:r>
            <a:r>
              <a:rPr lang="en-US" sz="2400" dirty="0">
                <a:solidFill>
                  <a:srgbClr val="041869"/>
                </a:solidFill>
              </a:rPr>
              <a:t>service provided is </a:t>
            </a:r>
            <a:endParaRPr lang="en-US" sz="2400" dirty="0" smtClean="0">
              <a:solidFill>
                <a:srgbClr val="041869"/>
              </a:solidFill>
            </a:endParaRPr>
          </a:p>
          <a:p>
            <a:r>
              <a:rPr lang="en-US" sz="2400" dirty="0" smtClean="0">
                <a:solidFill>
                  <a:srgbClr val="041869"/>
                </a:solidFill>
              </a:rPr>
              <a:t>wholly </a:t>
            </a:r>
            <a:r>
              <a:rPr lang="en-US" sz="2400" dirty="0">
                <a:solidFill>
                  <a:srgbClr val="041869"/>
                </a:solidFill>
              </a:rPr>
              <a:t>remunerated by the contracting authority”.</a:t>
            </a:r>
          </a:p>
          <a:p>
            <a:endParaRPr lang="nl-NL" sz="2400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2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. Steps for preparing a PCP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41869"/>
                </a:solidFill>
              </a:rPr>
              <a:t>Needs identification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Prior art analysis &amp; IPR search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Market consultation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Business case</a:t>
            </a:r>
            <a:endParaRPr lang="en-US" sz="4000" b="1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47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eafip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6208C"/>
      </a:accent1>
      <a:accent2>
        <a:srgbClr val="04186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0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7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8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9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</TotalTime>
  <Words>1276</Words>
  <Application>Microsoft Office PowerPoint</Application>
  <PresentationFormat>On-screen Show (4:3)</PresentationFormat>
  <Paragraphs>147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Wingdings 3</vt:lpstr>
      <vt:lpstr>Conception personnalisée</vt:lpstr>
      <vt:lpstr>Facet</vt:lpstr>
      <vt:lpstr>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Oana Pantilimon</cp:lastModifiedBy>
  <cp:revision>444</cp:revision>
  <cp:lastPrinted>2015-11-23T14:32:49Z</cp:lastPrinted>
  <dcterms:created xsi:type="dcterms:W3CDTF">2015-06-11T10:57:26Z</dcterms:created>
  <dcterms:modified xsi:type="dcterms:W3CDTF">2016-04-29T09:57:48Z</dcterms:modified>
</cp:coreProperties>
</file>