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0" r:id="rId4"/>
    <p:sldId id="521" r:id="rId5"/>
    <p:sldId id="292" r:id="rId6"/>
    <p:sldId id="522" r:id="rId7"/>
    <p:sldId id="259" r:id="rId8"/>
    <p:sldId id="272" r:id="rId9"/>
    <p:sldId id="274" r:id="rId10"/>
    <p:sldId id="275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268" r:id="rId22"/>
  </p:sldIdLst>
  <p:sldSz cx="9906000" cy="6858000" type="A4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5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AFF"/>
    <a:srgbClr val="FFFFFF"/>
    <a:srgbClr val="DDECEB"/>
    <a:srgbClr val="990000"/>
    <a:srgbClr val="BDC3FF"/>
    <a:srgbClr val="EAF6FC"/>
    <a:srgbClr val="978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3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852" y="102"/>
      </p:cViewPr>
      <p:guideLst>
        <p:guide orient="horz" pos="4065"/>
        <p:guide pos="5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4"/>
    </p:cViewPr>
  </p:sorterViewPr>
  <p:notesViewPr>
    <p:cSldViewPr showGuides="1">
      <p:cViewPr varScale="1">
        <p:scale>
          <a:sx n="85" d="100"/>
          <a:sy n="85" d="100"/>
        </p:scale>
        <p:origin x="-382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OPORTUNITATS DETECTADES PEL MAPA GLOBAL D’OPORTUNITATS D’ACCIÓ </a:t>
            </a:r>
            <a:r>
              <a:rPr lang="en-US" sz="1000" b="1" i="0" u="none" strike="noStrike" baseline="0" dirty="0" smtClean="0">
                <a:effectLst/>
              </a:rPr>
              <a:t>2016 </a:t>
            </a:r>
            <a:endParaRPr lang="en-US" sz="10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Full1!$AG$3</c:f>
              <c:strCache>
                <c:ptCount val="1"/>
                <c:pt idx="0">
                  <c:v>Oportunitats identificades per Euromonitor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6.1997079689558304E-8"/>
                  <c:y val="-2.698750047017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329919691462851E-2"/>
                      <c:h val="3.60163435937332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Full1!$AF$4:$AF$22</c:f>
              <c:strCache>
                <c:ptCount val="19"/>
                <c:pt idx="0">
                  <c:v>QUÍMIC</c:v>
                </c:pt>
                <c:pt idx="1">
                  <c:v>ALIMENTACIÓ</c:v>
                </c:pt>
                <c:pt idx="2">
                  <c:v>MAQUINÀRIA</c:v>
                </c:pt>
                <c:pt idx="3">
                  <c:v>TIC</c:v>
                </c:pt>
                <c:pt idx="4">
                  <c:v>AUTOMOCIÓ</c:v>
                </c:pt>
                <c:pt idx="5">
                  <c:v>SISTEMES INDUSTRIALS</c:v>
                </c:pt>
                <c:pt idx="6">
                  <c:v>CONSTRUCCIÓ I INFRAESTRUCTURES</c:v>
                </c:pt>
                <c:pt idx="7">
                  <c:v>MÈDIC</c:v>
                </c:pt>
                <c:pt idx="8">
                  <c:v>FARMA / BIOTEC</c:v>
                </c:pt>
                <c:pt idx="9">
                  <c:v>SMART CITY</c:v>
                </c:pt>
                <c:pt idx="10">
                  <c:v>ENERGIA I AIGUA</c:v>
                </c:pt>
                <c:pt idx="11">
                  <c:v>TÈXTIL I MODA</c:v>
                </c:pt>
                <c:pt idx="12">
                  <c:v>CONTRACT</c:v>
                </c:pt>
                <c:pt idx="13">
                  <c:v>ECONOMIA CIRCULAR</c:v>
                </c:pt>
                <c:pt idx="14">
                  <c:v>PACKAGING</c:v>
                </c:pt>
                <c:pt idx="15">
                  <c:v>HÀBITAT</c:v>
                </c:pt>
                <c:pt idx="16">
                  <c:v>COMERÇ</c:v>
                </c:pt>
                <c:pt idx="17">
                  <c:v>TURISME</c:v>
                </c:pt>
                <c:pt idx="18">
                  <c:v>CPI</c:v>
                </c:pt>
              </c:strCache>
            </c:strRef>
          </c:cat>
          <c:val>
            <c:numRef>
              <c:f>Full1!$AG$4:$AG$22</c:f>
              <c:numCache>
                <c:formatCode>General</c:formatCode>
                <c:ptCount val="19"/>
                <c:pt idx="0">
                  <c:v>58</c:v>
                </c:pt>
                <c:pt idx="1">
                  <c:v>42</c:v>
                </c:pt>
                <c:pt idx="2">
                  <c:v>43</c:v>
                </c:pt>
                <c:pt idx="3">
                  <c:v>26</c:v>
                </c:pt>
                <c:pt idx="4">
                  <c:v>29</c:v>
                </c:pt>
                <c:pt idx="5">
                  <c:v>22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5</c:v>
                </c:pt>
                <c:pt idx="10">
                  <c:v>4</c:v>
                </c:pt>
                <c:pt idx="11">
                  <c:v>14</c:v>
                </c:pt>
                <c:pt idx="12">
                  <c:v>16</c:v>
                </c:pt>
                <c:pt idx="13">
                  <c:v>7</c:v>
                </c:pt>
                <c:pt idx="14">
                  <c:v>6</c:v>
                </c:pt>
                <c:pt idx="15">
                  <c:v>8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Full1!$AH$3</c:f>
              <c:strCache>
                <c:ptCount val="1"/>
                <c:pt idx="0">
                  <c:v>Oportunitats detectades per Oficines Exteriors ACCIÓ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7241774723443429E-3"/>
                  <c:y val="-2.698856301202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2.968741931322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5747258241147809E-3"/>
                  <c:y val="-2.4289706710823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5747258241147809E-3"/>
                  <c:y val="-2.9687419313228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5747258241147809E-3"/>
                  <c:y val="-3.778398821683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Full1!$AF$4:$AF$22</c:f>
              <c:strCache>
                <c:ptCount val="19"/>
                <c:pt idx="0">
                  <c:v>QUÍMIC</c:v>
                </c:pt>
                <c:pt idx="1">
                  <c:v>ALIMENTACIÓ</c:v>
                </c:pt>
                <c:pt idx="2">
                  <c:v>MAQUINÀRIA</c:v>
                </c:pt>
                <c:pt idx="3">
                  <c:v>TIC</c:v>
                </c:pt>
                <c:pt idx="4">
                  <c:v>AUTOMOCIÓ</c:v>
                </c:pt>
                <c:pt idx="5">
                  <c:v>SISTEMES INDUSTRIALS</c:v>
                </c:pt>
                <c:pt idx="6">
                  <c:v>CONSTRUCCIÓ I INFRAESTRUCTURES</c:v>
                </c:pt>
                <c:pt idx="7">
                  <c:v>MÈDIC</c:v>
                </c:pt>
                <c:pt idx="8">
                  <c:v>FARMA / BIOTEC</c:v>
                </c:pt>
                <c:pt idx="9">
                  <c:v>SMART CITY</c:v>
                </c:pt>
                <c:pt idx="10">
                  <c:v>ENERGIA I AIGUA</c:v>
                </c:pt>
                <c:pt idx="11">
                  <c:v>TÈXTIL I MODA</c:v>
                </c:pt>
                <c:pt idx="12">
                  <c:v>CONTRACT</c:v>
                </c:pt>
                <c:pt idx="13">
                  <c:v>ECONOMIA CIRCULAR</c:v>
                </c:pt>
                <c:pt idx="14">
                  <c:v>PACKAGING</c:v>
                </c:pt>
                <c:pt idx="15">
                  <c:v>HÀBITAT</c:v>
                </c:pt>
                <c:pt idx="16">
                  <c:v>COMERÇ</c:v>
                </c:pt>
                <c:pt idx="17">
                  <c:v>TURISME</c:v>
                </c:pt>
                <c:pt idx="18">
                  <c:v>CPI</c:v>
                </c:pt>
              </c:strCache>
            </c:strRef>
          </c:cat>
          <c:val>
            <c:numRef>
              <c:f>Full1!$AH$4:$AH$22</c:f>
              <c:numCache>
                <c:formatCode>General</c:formatCode>
                <c:ptCount val="19"/>
                <c:pt idx="0">
                  <c:v>6</c:v>
                </c:pt>
                <c:pt idx="1">
                  <c:v>20</c:v>
                </c:pt>
                <c:pt idx="2">
                  <c:v>7</c:v>
                </c:pt>
                <c:pt idx="3">
                  <c:v>18</c:v>
                </c:pt>
                <c:pt idx="4">
                  <c:v>9</c:v>
                </c:pt>
                <c:pt idx="5">
                  <c:v>6</c:v>
                </c:pt>
                <c:pt idx="6">
                  <c:v>18</c:v>
                </c:pt>
                <c:pt idx="7">
                  <c:v>13</c:v>
                </c:pt>
                <c:pt idx="8">
                  <c:v>10</c:v>
                </c:pt>
                <c:pt idx="9">
                  <c:v>16</c:v>
                </c:pt>
                <c:pt idx="10">
                  <c:v>17</c:v>
                </c:pt>
                <c:pt idx="11">
                  <c:v>3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3</c:v>
                </c:pt>
                <c:pt idx="17">
                  <c:v>5</c:v>
                </c:pt>
                <c:pt idx="1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609008"/>
        <c:axId val="285609568"/>
      </c:barChart>
      <c:catAx>
        <c:axId val="2856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ca-E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85609568"/>
        <c:crosses val="autoZero"/>
        <c:auto val="1"/>
        <c:lblAlgn val="ctr"/>
        <c:lblOffset val="100"/>
        <c:noMultiLvlLbl val="0"/>
      </c:catAx>
      <c:valAx>
        <c:axId val="28560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a-E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856090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a-ES" sz="9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OPORTUNITATS DETECTADES PEL MAPA GLOBAL D’OPORTUNITATS 2016 SEGONS ELS SECTORS DE LA RIS3CAT</a:t>
            </a:r>
            <a:endParaRPr lang="en-US" sz="1000" b="1" i="0" u="none" strike="noStrike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Full1!$AF$46</c:f>
              <c:strCache>
                <c:ptCount val="1"/>
                <c:pt idx="0">
                  <c:v>Oportunitats identificades per Euromonitor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Full1!$AE$47:$AE$57</c:f>
              <c:strCache>
                <c:ptCount val="11"/>
                <c:pt idx="0">
                  <c:v>QUÍMICA, ENERGIA I RECURSOS</c:v>
                </c:pt>
                <c:pt idx="1">
                  <c:v>SISTEMES INDUSTRIALS</c:v>
                </c:pt>
                <c:pt idx="2">
                  <c:v>INDÚSTRIES ALIMENTÀRIES</c:v>
                </c:pt>
                <c:pt idx="3">
                  <c:v>SALUT I CIÈNCIES DE LA VIDA</c:v>
                </c:pt>
                <c:pt idx="4">
                  <c:v>TIC</c:v>
                </c:pt>
                <c:pt idx="5">
                  <c:v>INDÚSTRIES DEL DISSENY</c:v>
                </c:pt>
                <c:pt idx="6">
                  <c:v>MOBILITAT SOSTENIBLE</c:v>
                </c:pt>
                <c:pt idx="7">
                  <c:v>CONSTRUCCIÓ I INFRAESTRUCTURES</c:v>
                </c:pt>
                <c:pt idx="8">
                  <c:v>SMART CITY</c:v>
                </c:pt>
                <c:pt idx="9">
                  <c:v>ECONOMIA CIRCULAR</c:v>
                </c:pt>
                <c:pt idx="10">
                  <c:v>CULTURALS I BASADES EN L'EXPERIÈNCIA</c:v>
                </c:pt>
              </c:strCache>
            </c:strRef>
          </c:cat>
          <c:val>
            <c:numRef>
              <c:f>Full1!$AF$47:$AF$57</c:f>
              <c:numCache>
                <c:formatCode>General</c:formatCode>
                <c:ptCount val="11"/>
                <c:pt idx="0">
                  <c:v>62</c:v>
                </c:pt>
                <c:pt idx="1">
                  <c:v>65</c:v>
                </c:pt>
                <c:pt idx="2">
                  <c:v>48</c:v>
                </c:pt>
                <c:pt idx="3">
                  <c:v>30</c:v>
                </c:pt>
                <c:pt idx="4">
                  <c:v>26</c:v>
                </c:pt>
                <c:pt idx="5">
                  <c:v>38</c:v>
                </c:pt>
                <c:pt idx="6">
                  <c:v>29</c:v>
                </c:pt>
                <c:pt idx="7">
                  <c:v>10</c:v>
                </c:pt>
                <c:pt idx="8">
                  <c:v>5</c:v>
                </c:pt>
                <c:pt idx="9">
                  <c:v>7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Full1!$AG$46</c:f>
              <c:strCache>
                <c:ptCount val="1"/>
                <c:pt idx="0">
                  <c:v>Oportunitats detectades per Oficines Exteriors ACCIÓ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5807104534250424E-3"/>
                  <c:y val="-2.975671658297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614209068498533E-3"/>
                  <c:y val="-3.273238824127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807104534250424E-3"/>
                  <c:y val="-2.3805373266378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Full1!$AE$47:$AE$57</c:f>
              <c:strCache>
                <c:ptCount val="11"/>
                <c:pt idx="0">
                  <c:v>QUÍMICA, ENERGIA I RECURSOS</c:v>
                </c:pt>
                <c:pt idx="1">
                  <c:v>SISTEMES INDUSTRIALS</c:v>
                </c:pt>
                <c:pt idx="2">
                  <c:v>INDÚSTRIES ALIMENTÀRIES</c:v>
                </c:pt>
                <c:pt idx="3">
                  <c:v>SALUT I CIÈNCIES DE LA VIDA</c:v>
                </c:pt>
                <c:pt idx="4">
                  <c:v>TIC</c:v>
                </c:pt>
                <c:pt idx="5">
                  <c:v>INDÚSTRIES DEL DISSENY</c:v>
                </c:pt>
                <c:pt idx="6">
                  <c:v>MOBILITAT SOSTENIBLE</c:v>
                </c:pt>
                <c:pt idx="7">
                  <c:v>CONSTRUCCIÓ I INFRAESTRUCTURES</c:v>
                </c:pt>
                <c:pt idx="8">
                  <c:v>SMART CITY</c:v>
                </c:pt>
                <c:pt idx="9">
                  <c:v>ECONOMIA CIRCULAR</c:v>
                </c:pt>
                <c:pt idx="10">
                  <c:v>CULTURALS I BASADES EN L'EXPERIÈNCIA</c:v>
                </c:pt>
              </c:strCache>
            </c:strRef>
          </c:cat>
          <c:val>
            <c:numRef>
              <c:f>Full1!$AG$47:$AG$57</c:f>
              <c:numCache>
                <c:formatCode>General</c:formatCode>
                <c:ptCount val="11"/>
                <c:pt idx="0">
                  <c:v>23</c:v>
                </c:pt>
                <c:pt idx="1">
                  <c:v>13</c:v>
                </c:pt>
                <c:pt idx="2">
                  <c:v>23</c:v>
                </c:pt>
                <c:pt idx="3">
                  <c:v>23</c:v>
                </c:pt>
                <c:pt idx="4">
                  <c:v>18</c:v>
                </c:pt>
                <c:pt idx="5">
                  <c:v>3</c:v>
                </c:pt>
                <c:pt idx="6">
                  <c:v>9</c:v>
                </c:pt>
                <c:pt idx="7">
                  <c:v>18</c:v>
                </c:pt>
                <c:pt idx="8">
                  <c:v>16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653808"/>
        <c:axId val="285654368"/>
      </c:barChart>
      <c:catAx>
        <c:axId val="28565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a-ES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85654368"/>
        <c:crosses val="autoZero"/>
        <c:auto val="1"/>
        <c:lblAlgn val="ctr"/>
        <c:lblOffset val="100"/>
        <c:noMultiLvlLbl val="0"/>
      </c:catAx>
      <c:valAx>
        <c:axId val="28565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a-E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8565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a-ES" sz="9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6519CB61-3BB7-411C-9EC5-E0E2B267ABA4}" type="datetimeFigureOut">
              <a:rPr lang="ca-ES" smtClean="0"/>
              <a:pPr/>
              <a:t>09/06/2016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F1260F0E-A1FE-4442-9FD3-F6524172503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71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2445214E-16F1-447F-9844-85C1C22F30B9}" type="datetimeFigureOut">
              <a:rPr lang="ca-ES" smtClean="0"/>
              <a:pPr/>
              <a:t>09/06/2016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0" tIns="47780" rIns="95560" bIns="4778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0BCF46C8-1A9B-426B-9B7A-50DA58F6885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636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F46C8-1A9B-426B-9B7A-50DA58F6885B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40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F46C8-1A9B-426B-9B7A-50DA58F6885B}" type="slidenum">
              <a:rPr lang="ca-ES" smtClean="0"/>
              <a:pPr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34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io.gencat.cat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hyperlink" Target="http://www.catalonia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en Blanc Accio 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129" y="274638"/>
            <a:ext cx="844734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09/06/2016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846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ema Accio 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 userDrawn="1"/>
        </p:nvSpPr>
        <p:spPr>
          <a:xfrm>
            <a:off x="700945" y="2793122"/>
            <a:ext cx="2496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/>
              <a:t>Mapa global d’oportunitats</a:t>
            </a:r>
            <a:r>
              <a:rPr lang="ca-ES" sz="1000" baseline="0" dirty="0" smtClean="0"/>
              <a:t> sectorials per  a empreses catalanes que vulguin internacionalitzar-se</a:t>
            </a:r>
            <a:endParaRPr lang="ca-ES" sz="1000" dirty="0"/>
          </a:p>
        </p:txBody>
      </p:sp>
      <p:sp>
        <p:nvSpPr>
          <p:cNvPr id="3" name="2 CuadroTexto"/>
          <p:cNvSpPr txBox="1"/>
          <p:nvPr userDrawn="1"/>
        </p:nvSpPr>
        <p:spPr>
          <a:xfrm>
            <a:off x="701025" y="4622939"/>
            <a:ext cx="1482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C863315-7A10-405B-874F-4B33BA26FD50}" type="datetime7">
              <a:rPr lang="ca-ES" sz="1000" smtClean="0"/>
              <a:pPr/>
              <a:t>juny-16</a:t>
            </a:fld>
            <a:endParaRPr lang="ca-ES" sz="1000" dirty="0"/>
          </a:p>
        </p:txBody>
      </p:sp>
      <p:cxnSp>
        <p:nvCxnSpPr>
          <p:cNvPr id="4" name="3 Conector recto"/>
          <p:cNvCxnSpPr/>
          <p:nvPr userDrawn="1"/>
        </p:nvCxnSpPr>
        <p:spPr>
          <a:xfrm>
            <a:off x="776536" y="620688"/>
            <a:ext cx="39058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 userDrawn="1"/>
        </p:nvCxnSpPr>
        <p:spPr>
          <a:xfrm>
            <a:off x="776536" y="2721114"/>
            <a:ext cx="3905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 userDrawn="1"/>
        </p:nvCxnSpPr>
        <p:spPr>
          <a:xfrm>
            <a:off x="777117" y="4149080"/>
            <a:ext cx="39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 userDrawn="1"/>
        </p:nvSpPr>
        <p:spPr>
          <a:xfrm>
            <a:off x="700945" y="548680"/>
            <a:ext cx="4252055" cy="1683618"/>
          </a:xfrm>
          <a:prstGeom prst="rect">
            <a:avLst/>
          </a:prstGeom>
        </p:spPr>
        <p:txBody>
          <a:bodyPr vert="horz" lIns="90000" tIns="18000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0575" algn="l"/>
              </a:tabLst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MAPA GLOBAL D’OPORTUNITATS SECTORIALS PER A EMPRESES CATALANES 2016</a:t>
            </a:r>
            <a:endParaRPr kumimoji="0" lang="ca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704528" y="4221088"/>
            <a:ext cx="1656432" cy="3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ca-ES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Anàlisi d’Oportunitats</a:t>
            </a:r>
            <a:endParaRPr lang="ca-ES" sz="12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1" name="10 Imagen" descr="04-ANALISI D'OPORTUNITATS-TURQUES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96528" y="1556792"/>
            <a:ext cx="4504944" cy="3925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Tema ACCiO 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CCIO DEO copy.jpg"/>
          <p:cNvPicPr>
            <a:picLocks noChangeAspect="1"/>
          </p:cNvPicPr>
          <p:nvPr userDrawn="1"/>
        </p:nvPicPr>
        <p:blipFill>
          <a:blip r:embed="rId2" cstate="print"/>
          <a:srcRect l="57012"/>
          <a:stretch>
            <a:fillRect/>
          </a:stretch>
        </p:blipFill>
        <p:spPr>
          <a:xfrm>
            <a:off x="818129" y="653448"/>
            <a:ext cx="1470575" cy="399288"/>
          </a:xfrm>
          <a:prstGeom prst="rect">
            <a:avLst/>
          </a:prstGeom>
        </p:spPr>
      </p:pic>
      <p:cxnSp>
        <p:nvCxnSpPr>
          <p:cNvPr id="5" name="4 Conector recto"/>
          <p:cNvCxnSpPr/>
          <p:nvPr userDrawn="1"/>
        </p:nvCxnSpPr>
        <p:spPr>
          <a:xfrm>
            <a:off x="776536" y="12687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 userDrawn="1"/>
        </p:nvCxnSpPr>
        <p:spPr>
          <a:xfrm>
            <a:off x="776536" y="285293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 userDrawn="1"/>
        </p:nvCxnSpPr>
        <p:spPr>
          <a:xfrm>
            <a:off x="776536" y="548680"/>
            <a:ext cx="36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 userDrawn="1"/>
        </p:nvSpPr>
        <p:spPr>
          <a:xfrm>
            <a:off x="704528" y="2852936"/>
            <a:ext cx="24961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8DA49F-24DB-4174-979B-93F6BD83E029}" type="datetime7">
              <a:rPr lang="ca-ES" sz="1050" smtClean="0"/>
              <a:pPr/>
              <a:t>juny-16</a:t>
            </a:fld>
            <a:endParaRPr lang="ca-ES" sz="1050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704528" y="1269484"/>
            <a:ext cx="24961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 smtClean="0"/>
              <a:t>Passeig de Gràcia, 129</a:t>
            </a:r>
          </a:p>
          <a:p>
            <a:r>
              <a:rPr lang="ca-ES" sz="1050" dirty="0" smtClean="0"/>
              <a:t>08008 Barcelona</a:t>
            </a:r>
          </a:p>
          <a:p>
            <a:r>
              <a:rPr lang="ca-ES" sz="1050" dirty="0" err="1" smtClean="0">
                <a:hlinkClick r:id="rId3"/>
              </a:rPr>
              <a:t>www.accio.gencat.cat</a:t>
            </a:r>
            <a:endParaRPr lang="ca-ES" sz="1050" dirty="0" smtClean="0"/>
          </a:p>
          <a:p>
            <a:r>
              <a:rPr lang="ca-ES" sz="1050" dirty="0" err="1" smtClean="0">
                <a:hlinkClick r:id="rId4"/>
              </a:rPr>
              <a:t>www.catalonia.com</a:t>
            </a:r>
            <a:endParaRPr lang="ca-ES" sz="1050" dirty="0" smtClean="0"/>
          </a:p>
          <a:p>
            <a:r>
              <a:rPr lang="ca-ES" sz="1050" dirty="0" smtClean="0"/>
              <a:t>@</a:t>
            </a:r>
            <a:r>
              <a:rPr lang="ca-ES" sz="1050" dirty="0" err="1" smtClean="0"/>
              <a:t>accio</a:t>
            </a:r>
            <a:r>
              <a:rPr lang="ca-ES" sz="1050" dirty="0" smtClean="0"/>
              <a:t>_cat</a:t>
            </a:r>
          </a:p>
          <a:p>
            <a:r>
              <a:rPr lang="ca-ES" sz="1050" dirty="0" smtClean="0"/>
              <a:t>@</a:t>
            </a:r>
            <a:r>
              <a:rPr lang="ca-ES" sz="1050" dirty="0" err="1" smtClean="0"/>
              <a:t>catalonia</a:t>
            </a:r>
            <a:r>
              <a:rPr lang="ca-ES" sz="1050" dirty="0" smtClean="0"/>
              <a:t>_</a:t>
            </a:r>
            <a:r>
              <a:rPr lang="ca-ES" sz="1050" dirty="0" err="1" smtClean="0"/>
              <a:t>ti</a:t>
            </a:r>
            <a:endParaRPr lang="ca-ES" sz="1050" dirty="0"/>
          </a:p>
        </p:txBody>
      </p:sp>
      <p:pic>
        <p:nvPicPr>
          <p:cNvPr id="10" name="9 Imagen" descr="04-ANALISI D'OPORTUNITATS-TURQUES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696528" y="1556792"/>
            <a:ext cx="4504944" cy="3925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 Tema ACCIO 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776288" y="620688"/>
            <a:ext cx="8388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 userDrawn="1"/>
        </p:nvSpPr>
        <p:spPr>
          <a:xfrm>
            <a:off x="704528" y="397550"/>
            <a:ext cx="583264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50" b="1" dirty="0" smtClean="0"/>
              <a:t>Mapa</a:t>
            </a:r>
            <a:r>
              <a:rPr lang="ca-ES" sz="850" b="1" baseline="0" dirty="0" smtClean="0"/>
              <a:t> global d’oportunitats sectorials per a empreses catalanes | </a:t>
            </a:r>
            <a:r>
              <a:rPr lang="ca-ES" sz="800" b="0" baseline="0" dirty="0" smtClean="0"/>
              <a:t>Anàlisi d’Oportunitats</a:t>
            </a:r>
            <a:endParaRPr lang="ca-ES" sz="800" b="0" dirty="0"/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7617296" y="404664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448A45-9F38-4847-8DE0-24C74A5B41E7}" type="datetime7">
              <a:rPr lang="ca-ES" sz="800" smtClean="0">
                <a:solidFill>
                  <a:schemeClr val="tx1"/>
                </a:solidFill>
              </a:rPr>
              <a:pPr algn="r"/>
              <a:t>juny-16</a:t>
            </a:fld>
            <a:r>
              <a:rPr lang="ca-ES" sz="800" dirty="0" smtClean="0">
                <a:solidFill>
                  <a:schemeClr val="tx1"/>
                </a:solidFill>
              </a:rPr>
              <a:t>  |</a:t>
            </a:r>
            <a:endParaRPr lang="ca-ES" sz="800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8841432" y="404664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2265764-B760-4C2D-B507-12B7AB0E427B}" type="slidenum">
              <a:rPr lang="ca-ES" sz="800" b="1" smtClean="0"/>
              <a:pPr algn="r"/>
              <a:t>‹Nº›</a:t>
            </a:fld>
            <a:endParaRPr lang="ca-ES" sz="800" b="1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0" y="6021288"/>
            <a:ext cx="9906000" cy="0"/>
          </a:xfrm>
          <a:prstGeom prst="line">
            <a:avLst/>
          </a:prstGeom>
          <a:ln w="6350">
            <a:solidFill>
              <a:srgbClr val="97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manual_ACCIO-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6536" y="6246134"/>
            <a:ext cx="2520000" cy="351372"/>
          </a:xfrm>
          <a:prstGeom prst="rect">
            <a:avLst/>
          </a:prstGeom>
        </p:spPr>
      </p:pic>
      <p:sp>
        <p:nvSpPr>
          <p:cNvPr id="16" name="15 CuadroTexto"/>
          <p:cNvSpPr txBox="1"/>
          <p:nvPr userDrawn="1"/>
        </p:nvSpPr>
        <p:spPr>
          <a:xfrm>
            <a:off x="5169024" y="6381328"/>
            <a:ext cx="4104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00" dirty="0" smtClean="0">
                <a:solidFill>
                  <a:srgbClr val="978B82"/>
                </a:solidFill>
              </a:rPr>
              <a:t>Estratègia i Intel·ligència Competitiva</a:t>
            </a:r>
            <a:endParaRPr lang="ca-ES" sz="900" dirty="0">
              <a:solidFill>
                <a:srgbClr val="978B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85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8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85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8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8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 userDrawn="1"/>
        </p:nvCxnSpPr>
        <p:spPr>
          <a:xfrm>
            <a:off x="0" y="6021288"/>
            <a:ext cx="9906000" cy="0"/>
          </a:xfrm>
          <a:prstGeom prst="line">
            <a:avLst/>
          </a:prstGeom>
          <a:ln w="6350">
            <a:solidFill>
              <a:srgbClr val="978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manual_ACCIO-8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76536" y="6246134"/>
            <a:ext cx="2520000" cy="351372"/>
          </a:xfrm>
          <a:prstGeom prst="rect">
            <a:avLst/>
          </a:prstGeom>
        </p:spPr>
      </p:pic>
      <p:sp>
        <p:nvSpPr>
          <p:cNvPr id="7" name="6 CuadroTexto"/>
          <p:cNvSpPr txBox="1"/>
          <p:nvPr userDrawn="1"/>
        </p:nvSpPr>
        <p:spPr>
          <a:xfrm>
            <a:off x="5169024" y="6381328"/>
            <a:ext cx="4104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00" dirty="0" smtClean="0">
                <a:solidFill>
                  <a:srgbClr val="978B82"/>
                </a:solidFill>
              </a:rPr>
              <a:t>Estratègia i Intel·ligència Competitiva</a:t>
            </a:r>
            <a:endParaRPr lang="ca-ES" sz="900" dirty="0">
              <a:solidFill>
                <a:srgbClr val="978B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>
          <a:tab pos="2060575" algn="l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39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5.png"/><Relationship Id="rId2" Type="http://schemas.openxmlformats.org/officeDocument/2006/relationships/image" Target="../media/image44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28.png"/><Relationship Id="rId5" Type="http://schemas.openxmlformats.org/officeDocument/2006/relationships/image" Target="../media/image42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16.png"/><Relationship Id="rId21" Type="http://schemas.openxmlformats.org/officeDocument/2006/relationships/image" Target="../media/image61.png"/><Relationship Id="rId34" Type="http://schemas.openxmlformats.org/officeDocument/2006/relationships/image" Target="../media/image37.png"/><Relationship Id="rId7" Type="http://schemas.openxmlformats.org/officeDocument/2006/relationships/image" Target="../media/image22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36.png"/><Relationship Id="rId2" Type="http://schemas.openxmlformats.org/officeDocument/2006/relationships/image" Target="../media/image48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17.png"/><Relationship Id="rId5" Type="http://schemas.openxmlformats.org/officeDocument/2006/relationships/image" Target="../media/image19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40.png"/><Relationship Id="rId8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12" Type="http://schemas.openxmlformats.org/officeDocument/2006/relationships/image" Target="../media/image2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73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6.png"/><Relationship Id="rId39" Type="http://schemas.openxmlformats.org/officeDocument/2006/relationships/image" Target="../media/image37.png"/><Relationship Id="rId21" Type="http://schemas.openxmlformats.org/officeDocument/2006/relationships/image" Target="../media/image92.png"/><Relationship Id="rId34" Type="http://schemas.openxmlformats.org/officeDocument/2006/relationships/image" Target="../media/image18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5.png"/><Relationship Id="rId33" Type="http://schemas.openxmlformats.org/officeDocument/2006/relationships/image" Target="../media/image17.png"/><Relationship Id="rId38" Type="http://schemas.openxmlformats.org/officeDocument/2006/relationships/image" Target="../media/image36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63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4.png"/><Relationship Id="rId32" Type="http://schemas.openxmlformats.org/officeDocument/2006/relationships/image" Target="../media/image16.png"/><Relationship Id="rId37" Type="http://schemas.openxmlformats.org/officeDocument/2006/relationships/image" Target="../media/image21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20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4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64.png"/><Relationship Id="rId27" Type="http://schemas.openxmlformats.org/officeDocument/2006/relationships/image" Target="../media/image97.png"/><Relationship Id="rId30" Type="http://schemas.openxmlformats.org/officeDocument/2006/relationships/image" Target="../media/image22.png"/><Relationship Id="rId35" Type="http://schemas.openxmlformats.org/officeDocument/2006/relationships/image" Target="../media/image19.png"/><Relationship Id="rId8" Type="http://schemas.openxmlformats.org/officeDocument/2006/relationships/image" Target="../media/image80.png"/><Relationship Id="rId3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43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4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19.png"/><Relationship Id="rId39" Type="http://schemas.openxmlformats.org/officeDocument/2006/relationships/image" Target="../media/image32.png"/><Relationship Id="rId21" Type="http://schemas.openxmlformats.org/officeDocument/2006/relationships/image" Target="../media/image116.png"/><Relationship Id="rId34" Type="http://schemas.openxmlformats.org/officeDocument/2006/relationships/image" Target="../media/image125.png"/><Relationship Id="rId42" Type="http://schemas.openxmlformats.org/officeDocument/2006/relationships/image" Target="../media/image14.png"/><Relationship Id="rId47" Type="http://schemas.openxmlformats.org/officeDocument/2006/relationships/image" Target="../media/image20.png"/><Relationship Id="rId50" Type="http://schemas.openxmlformats.org/officeDocument/2006/relationships/image" Target="../media/image37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6" Type="http://schemas.openxmlformats.org/officeDocument/2006/relationships/image" Target="../media/image111.png"/><Relationship Id="rId29" Type="http://schemas.openxmlformats.org/officeDocument/2006/relationships/image" Target="../media/image122.png"/><Relationship Id="rId11" Type="http://schemas.openxmlformats.org/officeDocument/2006/relationships/image" Target="../media/image107.png"/><Relationship Id="rId24" Type="http://schemas.openxmlformats.org/officeDocument/2006/relationships/image" Target="../media/image118.png"/><Relationship Id="rId32" Type="http://schemas.openxmlformats.org/officeDocument/2006/relationships/image" Target="../media/image90.png"/><Relationship Id="rId37" Type="http://schemas.openxmlformats.org/officeDocument/2006/relationships/image" Target="../media/image127.png"/><Relationship Id="rId40" Type="http://schemas.openxmlformats.org/officeDocument/2006/relationships/image" Target="../media/image45.png"/><Relationship Id="rId45" Type="http://schemas.openxmlformats.org/officeDocument/2006/relationships/image" Target="../media/image18.png"/><Relationship Id="rId5" Type="http://schemas.openxmlformats.org/officeDocument/2006/relationships/image" Target="../media/image93.png"/><Relationship Id="rId15" Type="http://schemas.openxmlformats.org/officeDocument/2006/relationships/image" Target="../media/image110.png"/><Relationship Id="rId23" Type="http://schemas.openxmlformats.org/officeDocument/2006/relationships/image" Target="../media/image117.png"/><Relationship Id="rId28" Type="http://schemas.openxmlformats.org/officeDocument/2006/relationships/image" Target="../media/image121.png"/><Relationship Id="rId36" Type="http://schemas.openxmlformats.org/officeDocument/2006/relationships/image" Target="../media/image70.png"/><Relationship Id="rId49" Type="http://schemas.openxmlformats.org/officeDocument/2006/relationships/image" Target="../media/image36.png"/><Relationship Id="rId10" Type="http://schemas.openxmlformats.org/officeDocument/2006/relationships/image" Target="../media/image106.png"/><Relationship Id="rId19" Type="http://schemas.openxmlformats.org/officeDocument/2006/relationships/image" Target="../media/image114.png"/><Relationship Id="rId31" Type="http://schemas.openxmlformats.org/officeDocument/2006/relationships/image" Target="../media/image123.png"/><Relationship Id="rId44" Type="http://schemas.openxmlformats.org/officeDocument/2006/relationships/image" Target="../media/image17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109.png"/><Relationship Id="rId22" Type="http://schemas.openxmlformats.org/officeDocument/2006/relationships/image" Target="../media/image65.png"/><Relationship Id="rId27" Type="http://schemas.openxmlformats.org/officeDocument/2006/relationships/image" Target="../media/image120.png"/><Relationship Id="rId30" Type="http://schemas.openxmlformats.org/officeDocument/2006/relationships/image" Target="../media/image95.png"/><Relationship Id="rId35" Type="http://schemas.openxmlformats.org/officeDocument/2006/relationships/image" Target="../media/image126.png"/><Relationship Id="rId43" Type="http://schemas.openxmlformats.org/officeDocument/2006/relationships/image" Target="../media/image16.png"/><Relationship Id="rId48" Type="http://schemas.openxmlformats.org/officeDocument/2006/relationships/image" Target="../media/image21.png"/><Relationship Id="rId8" Type="http://schemas.openxmlformats.org/officeDocument/2006/relationships/image" Target="../media/image104.png"/><Relationship Id="rId51" Type="http://schemas.openxmlformats.org/officeDocument/2006/relationships/image" Target="../media/image40.png"/><Relationship Id="rId3" Type="http://schemas.openxmlformats.org/officeDocument/2006/relationships/image" Target="../media/image64.png"/><Relationship Id="rId12" Type="http://schemas.openxmlformats.org/officeDocument/2006/relationships/image" Target="../media/image88.png"/><Relationship Id="rId17" Type="http://schemas.openxmlformats.org/officeDocument/2006/relationships/image" Target="../media/image112.png"/><Relationship Id="rId25" Type="http://schemas.openxmlformats.org/officeDocument/2006/relationships/image" Target="../media/image63.png"/><Relationship Id="rId33" Type="http://schemas.openxmlformats.org/officeDocument/2006/relationships/image" Target="../media/image124.png"/><Relationship Id="rId38" Type="http://schemas.openxmlformats.org/officeDocument/2006/relationships/image" Target="../media/image23.png"/><Relationship Id="rId46" Type="http://schemas.openxmlformats.org/officeDocument/2006/relationships/image" Target="../media/image19.png"/><Relationship Id="rId20" Type="http://schemas.openxmlformats.org/officeDocument/2006/relationships/image" Target="../media/image115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3.png"/><Relationship Id="rId3" Type="http://schemas.openxmlformats.org/officeDocument/2006/relationships/image" Target="../media/image47.png"/><Relationship Id="rId7" Type="http://schemas.openxmlformats.org/officeDocument/2006/relationships/image" Target="../media/image43.png"/><Relationship Id="rId12" Type="http://schemas.openxmlformats.org/officeDocument/2006/relationships/image" Target="../media/image2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29.png"/><Relationship Id="rId5" Type="http://schemas.openxmlformats.org/officeDocument/2006/relationships/image" Target="../media/image42.png"/><Relationship Id="rId15" Type="http://schemas.openxmlformats.org/officeDocument/2006/relationships/image" Target="../media/image71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89" y="1483857"/>
            <a:ext cx="4062411" cy="4523300"/>
          </a:xfrm>
          <a:prstGeom prst="rect">
            <a:avLst/>
          </a:prstGeom>
          <a:solidFill>
            <a:srgbClr val="DDECEB"/>
          </a:solidFill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Àfrica i Orient Mitjà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</a:t>
            </a:r>
            <a:endParaRPr lang="ca-ES" sz="1200" cap="all" dirty="0">
              <a:latin typeface="+mj-lt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1136013"/>
            <a:ext cx="360000" cy="3600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3949191"/>
            <a:ext cx="360000" cy="360000"/>
          </a:xfrm>
          <a:prstGeom prst="rect">
            <a:avLst/>
          </a:prstGeom>
        </p:spPr>
      </p:pic>
      <p:pic>
        <p:nvPicPr>
          <p:cNvPr id="9" name="Imatge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2345576"/>
            <a:ext cx="360000" cy="360000"/>
          </a:xfrm>
          <a:prstGeom prst="rect">
            <a:avLst/>
          </a:prstGeom>
        </p:spPr>
      </p:pic>
      <p:pic>
        <p:nvPicPr>
          <p:cNvPr id="10" name="Imatge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5" y="2747864"/>
            <a:ext cx="360000" cy="360000"/>
          </a:xfrm>
          <a:prstGeom prst="rect">
            <a:avLst/>
          </a:prstGeom>
        </p:spPr>
      </p:pic>
      <p:pic>
        <p:nvPicPr>
          <p:cNvPr id="22" name="Imatge 2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1937289"/>
            <a:ext cx="360000" cy="360000"/>
          </a:xfrm>
          <a:prstGeom prst="rect">
            <a:avLst/>
          </a:prstGeom>
        </p:spPr>
      </p:pic>
      <p:pic>
        <p:nvPicPr>
          <p:cNvPr id="23" name="Imatge 2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5156269"/>
            <a:ext cx="360000" cy="360000"/>
          </a:xfrm>
          <a:prstGeom prst="rect">
            <a:avLst/>
          </a:prstGeom>
        </p:spPr>
      </p:pic>
      <p:pic>
        <p:nvPicPr>
          <p:cNvPr id="25" name="Imatge 2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3162114"/>
            <a:ext cx="360000" cy="360000"/>
          </a:xfrm>
          <a:prstGeom prst="rect">
            <a:avLst/>
          </a:prstGeom>
        </p:spPr>
      </p:pic>
      <p:pic>
        <p:nvPicPr>
          <p:cNvPr id="30" name="Imatge 29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1539488"/>
            <a:ext cx="360000" cy="360000"/>
          </a:xfrm>
          <a:prstGeom prst="rect">
            <a:avLst/>
          </a:prstGeom>
        </p:spPr>
      </p:pic>
      <p:pic>
        <p:nvPicPr>
          <p:cNvPr id="41" name="Imatge 40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57" y="4347024"/>
            <a:ext cx="360000" cy="360000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8208194" y="1578432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Automoció</a:t>
            </a:r>
            <a:endParaRPr lang="ca-ES" sz="1000" dirty="0"/>
          </a:p>
        </p:txBody>
      </p:sp>
      <p:sp>
        <p:nvSpPr>
          <p:cNvPr id="4" name="QuadreDeText 3"/>
          <p:cNvSpPr txBox="1"/>
          <p:nvPr/>
        </p:nvSpPr>
        <p:spPr>
          <a:xfrm>
            <a:off x="8208194" y="1908058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</a:p>
          <a:p>
            <a:r>
              <a:rPr lang="ca-ES" sz="1000" dirty="0"/>
              <a:t>i</a:t>
            </a:r>
            <a:r>
              <a:rPr lang="ca-ES" sz="1000" dirty="0" smtClean="0"/>
              <a:t> infraestructures</a:t>
            </a:r>
            <a:endParaRPr lang="ca-ES" sz="1000" dirty="0"/>
          </a:p>
        </p:txBody>
      </p:sp>
      <p:sp>
        <p:nvSpPr>
          <p:cNvPr id="21" name="QuadreDeText 20"/>
          <p:cNvSpPr txBox="1"/>
          <p:nvPr/>
        </p:nvSpPr>
        <p:spPr>
          <a:xfrm>
            <a:off x="8221816" y="4010289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Químic</a:t>
            </a:r>
            <a:endParaRPr lang="ca-ES" sz="1000" dirty="0"/>
          </a:p>
        </p:txBody>
      </p:sp>
      <p:sp>
        <p:nvSpPr>
          <p:cNvPr id="47" name="QuadreDeText 46"/>
          <p:cNvSpPr txBox="1"/>
          <p:nvPr/>
        </p:nvSpPr>
        <p:spPr>
          <a:xfrm>
            <a:off x="8224594" y="4328495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</a:t>
            </a:r>
          </a:p>
          <a:p>
            <a:r>
              <a:rPr lang="ca-ES" sz="1000" dirty="0" smtClean="0"/>
              <a:t>industrials</a:t>
            </a:r>
            <a:endParaRPr lang="ca-ES" sz="1000" dirty="0"/>
          </a:p>
        </p:txBody>
      </p:sp>
      <p:sp>
        <p:nvSpPr>
          <p:cNvPr id="48" name="QuadreDeText 47"/>
          <p:cNvSpPr txBox="1"/>
          <p:nvPr/>
        </p:nvSpPr>
        <p:spPr>
          <a:xfrm>
            <a:off x="8223073" y="2333917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i aigua</a:t>
            </a:r>
            <a:endParaRPr lang="ca-ES" sz="1000" dirty="0"/>
          </a:p>
        </p:txBody>
      </p:sp>
      <p:sp>
        <p:nvSpPr>
          <p:cNvPr id="49" name="QuadreDeText 48"/>
          <p:cNvSpPr txBox="1"/>
          <p:nvPr/>
        </p:nvSpPr>
        <p:spPr>
          <a:xfrm>
            <a:off x="8223073" y="2800539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Farma / </a:t>
            </a:r>
            <a:r>
              <a:rPr lang="ca-ES" sz="1000" dirty="0" err="1" smtClean="0"/>
              <a:t>Biotec</a:t>
            </a:r>
            <a:endParaRPr lang="ca-ES" sz="1000" dirty="0"/>
          </a:p>
        </p:txBody>
      </p:sp>
      <p:sp>
        <p:nvSpPr>
          <p:cNvPr id="51" name="QuadreDeText 50"/>
          <p:cNvSpPr txBox="1"/>
          <p:nvPr/>
        </p:nvSpPr>
        <p:spPr>
          <a:xfrm>
            <a:off x="8219005" y="5217568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52" name="QuadreDeText 51"/>
          <p:cNvSpPr txBox="1"/>
          <p:nvPr/>
        </p:nvSpPr>
        <p:spPr>
          <a:xfrm>
            <a:off x="8208190" y="3220403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Mèdic</a:t>
            </a:r>
            <a:endParaRPr lang="ca-ES" sz="1000" dirty="0"/>
          </a:p>
        </p:txBody>
      </p:sp>
      <p:sp>
        <p:nvSpPr>
          <p:cNvPr id="54" name="QuadreDeText 53"/>
          <p:cNvSpPr txBox="1"/>
          <p:nvPr/>
        </p:nvSpPr>
        <p:spPr>
          <a:xfrm>
            <a:off x="8216674" y="5613746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Turisme</a:t>
            </a:r>
            <a:endParaRPr lang="ca-ES" sz="1000" dirty="0"/>
          </a:p>
        </p:txBody>
      </p:sp>
      <p:pic>
        <p:nvPicPr>
          <p:cNvPr id="5" name="Imatge 4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5556856"/>
            <a:ext cx="360000" cy="360000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8216674" y="1184906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Alimentació</a:t>
            </a:r>
            <a:endParaRPr lang="ca-ES" sz="1000" dirty="0"/>
          </a:p>
        </p:txBody>
      </p:sp>
      <p:pic>
        <p:nvPicPr>
          <p:cNvPr id="11" name="Imatge 10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4757205"/>
            <a:ext cx="360000" cy="360000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8216674" y="4809741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Smart</a:t>
            </a:r>
            <a:r>
              <a:rPr lang="ca-ES" sz="1000" dirty="0" smtClean="0"/>
              <a:t> </a:t>
            </a:r>
            <a:r>
              <a:rPr lang="ca-ES" sz="1000" dirty="0" err="1" smtClean="0"/>
              <a:t>city</a:t>
            </a:r>
            <a:endParaRPr lang="ca-ES" sz="1000" dirty="0"/>
          </a:p>
        </p:txBody>
      </p:sp>
      <p:pic>
        <p:nvPicPr>
          <p:cNvPr id="83" name="Imatg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93" y="2435560"/>
            <a:ext cx="216000" cy="216000"/>
          </a:xfrm>
          <a:prstGeom prst="rect">
            <a:avLst/>
          </a:prstGeom>
        </p:spPr>
      </p:pic>
      <p:pic>
        <p:nvPicPr>
          <p:cNvPr id="84" name="Imatge 8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80" y="2438585"/>
            <a:ext cx="216000" cy="216000"/>
          </a:xfrm>
          <a:prstGeom prst="rect">
            <a:avLst/>
          </a:prstGeom>
        </p:spPr>
      </p:pic>
      <p:pic>
        <p:nvPicPr>
          <p:cNvPr id="85" name="Imatge 8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92" y="2435560"/>
            <a:ext cx="216000" cy="216000"/>
          </a:xfrm>
          <a:prstGeom prst="rect">
            <a:avLst/>
          </a:prstGeom>
        </p:spPr>
      </p:pic>
      <p:pic>
        <p:nvPicPr>
          <p:cNvPr id="86" name="Imatge 85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8" y="2435560"/>
            <a:ext cx="216000" cy="216000"/>
          </a:xfrm>
          <a:prstGeom prst="rect">
            <a:avLst/>
          </a:prstGeom>
        </p:spPr>
      </p:pic>
      <p:pic>
        <p:nvPicPr>
          <p:cNvPr id="87" name="Imatge 86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40" y="2437543"/>
            <a:ext cx="216000" cy="216000"/>
          </a:xfrm>
          <a:prstGeom prst="rect">
            <a:avLst/>
          </a:prstGeom>
        </p:spPr>
      </p:pic>
      <p:sp>
        <p:nvSpPr>
          <p:cNvPr id="13" name="QuadreDeText 12"/>
          <p:cNvSpPr txBox="1"/>
          <p:nvPr/>
        </p:nvSpPr>
        <p:spPr>
          <a:xfrm>
            <a:off x="5275910" y="2208479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DUBAI</a:t>
            </a:r>
            <a:endParaRPr lang="ca-ES" sz="1000" b="1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2144688" y="3341476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ACCRA</a:t>
            </a:r>
            <a:endParaRPr lang="ca-ES" sz="1000" b="1" dirty="0"/>
          </a:p>
        </p:txBody>
      </p:sp>
      <p:pic>
        <p:nvPicPr>
          <p:cNvPr id="88" name="Imat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83" y="3571642"/>
            <a:ext cx="216000" cy="216000"/>
          </a:xfrm>
          <a:prstGeom prst="rect">
            <a:avLst/>
          </a:prstGeom>
        </p:spPr>
      </p:pic>
      <p:pic>
        <p:nvPicPr>
          <p:cNvPr id="89" name="Imatg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82" y="3568384"/>
            <a:ext cx="216000" cy="216000"/>
          </a:xfrm>
          <a:prstGeom prst="rect">
            <a:avLst/>
          </a:prstGeom>
        </p:spPr>
      </p:pic>
      <p:pic>
        <p:nvPicPr>
          <p:cNvPr id="90" name="Imatge 8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1" y="3569526"/>
            <a:ext cx="216000" cy="216000"/>
          </a:xfrm>
          <a:prstGeom prst="rect">
            <a:avLst/>
          </a:prstGeom>
        </p:spPr>
      </p:pic>
      <p:pic>
        <p:nvPicPr>
          <p:cNvPr id="91" name="Imatge 9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74" y="3570756"/>
            <a:ext cx="216000" cy="216000"/>
          </a:xfrm>
          <a:prstGeom prst="rect">
            <a:avLst/>
          </a:prstGeom>
        </p:spPr>
      </p:pic>
      <p:pic>
        <p:nvPicPr>
          <p:cNvPr id="92" name="Imatge 9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84" y="3569153"/>
            <a:ext cx="216000" cy="216000"/>
          </a:xfrm>
          <a:prstGeom prst="rect">
            <a:avLst/>
          </a:prstGeom>
        </p:spPr>
      </p:pic>
      <p:pic>
        <p:nvPicPr>
          <p:cNvPr id="93" name="Imatge 9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5" y="3568384"/>
            <a:ext cx="216000" cy="216000"/>
          </a:xfrm>
          <a:prstGeom prst="rect">
            <a:avLst/>
          </a:prstGeom>
        </p:spPr>
      </p:pic>
      <p:sp>
        <p:nvSpPr>
          <p:cNvPr id="16" name="QuadreDeText 15"/>
          <p:cNvSpPr txBox="1"/>
          <p:nvPr/>
        </p:nvSpPr>
        <p:spPr>
          <a:xfrm>
            <a:off x="4166114" y="1698023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TEL AVIV</a:t>
            </a:r>
            <a:endParaRPr lang="ca-ES" sz="1000" b="1" dirty="0"/>
          </a:p>
        </p:txBody>
      </p:sp>
      <p:pic>
        <p:nvPicPr>
          <p:cNvPr id="94" name="Imatg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85" y="1894468"/>
            <a:ext cx="216000" cy="216000"/>
          </a:xfrm>
          <a:prstGeom prst="rect">
            <a:avLst/>
          </a:prstGeom>
        </p:spPr>
      </p:pic>
      <p:pic>
        <p:nvPicPr>
          <p:cNvPr id="95" name="Imatge 9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68" y="1894468"/>
            <a:ext cx="216000" cy="216000"/>
          </a:xfrm>
          <a:prstGeom prst="rect">
            <a:avLst/>
          </a:prstGeom>
        </p:spPr>
      </p:pic>
      <p:pic>
        <p:nvPicPr>
          <p:cNvPr id="96" name="Imatge 95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8" y="1894468"/>
            <a:ext cx="216000" cy="216000"/>
          </a:xfrm>
          <a:prstGeom prst="rect">
            <a:avLst/>
          </a:prstGeom>
        </p:spPr>
      </p:pic>
      <p:pic>
        <p:nvPicPr>
          <p:cNvPr id="97" name="Imatge 96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58" y="1894093"/>
            <a:ext cx="216000" cy="216000"/>
          </a:xfrm>
          <a:prstGeom prst="rect">
            <a:avLst/>
          </a:prstGeom>
        </p:spPr>
      </p:pic>
      <p:pic>
        <p:nvPicPr>
          <p:cNvPr id="98" name="Imatge 9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78" y="1894468"/>
            <a:ext cx="216000" cy="216000"/>
          </a:xfrm>
          <a:prstGeom prst="rect">
            <a:avLst/>
          </a:prstGeom>
        </p:spPr>
      </p:pic>
      <p:pic>
        <p:nvPicPr>
          <p:cNvPr id="99" name="Imatge 98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8" y="1889707"/>
            <a:ext cx="216000" cy="216000"/>
          </a:xfrm>
          <a:prstGeom prst="rect">
            <a:avLst/>
          </a:prstGeom>
        </p:spPr>
      </p:pic>
      <p:sp>
        <p:nvSpPr>
          <p:cNvPr id="17" name="QuadreDeText 16"/>
          <p:cNvSpPr txBox="1"/>
          <p:nvPr/>
        </p:nvSpPr>
        <p:spPr>
          <a:xfrm>
            <a:off x="1856798" y="1765332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CASABLANCA</a:t>
            </a:r>
            <a:endParaRPr lang="ca-ES" sz="1000" b="1" dirty="0"/>
          </a:p>
        </p:txBody>
      </p:sp>
      <p:pic>
        <p:nvPicPr>
          <p:cNvPr id="100" name="Imatge 9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69" y="1989029"/>
            <a:ext cx="216000" cy="216000"/>
          </a:xfrm>
          <a:prstGeom prst="rect">
            <a:avLst/>
          </a:prstGeom>
        </p:spPr>
      </p:pic>
      <p:pic>
        <p:nvPicPr>
          <p:cNvPr id="101" name="Imatge 10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25" y="1992479"/>
            <a:ext cx="216000" cy="216000"/>
          </a:xfrm>
          <a:prstGeom prst="rect">
            <a:avLst/>
          </a:prstGeom>
        </p:spPr>
      </p:pic>
      <p:pic>
        <p:nvPicPr>
          <p:cNvPr id="102" name="Imatge 10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02" y="1984874"/>
            <a:ext cx="216000" cy="216000"/>
          </a:xfrm>
          <a:prstGeom prst="rect">
            <a:avLst/>
          </a:prstGeom>
        </p:spPr>
      </p:pic>
      <p:pic>
        <p:nvPicPr>
          <p:cNvPr id="103" name="Imatge 10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15" y="1989029"/>
            <a:ext cx="216000" cy="216000"/>
          </a:xfrm>
          <a:prstGeom prst="rect">
            <a:avLst/>
          </a:prstGeom>
        </p:spPr>
      </p:pic>
      <p:pic>
        <p:nvPicPr>
          <p:cNvPr id="18" name="Imatge 17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73" y="3553785"/>
            <a:ext cx="360000" cy="360000"/>
          </a:xfrm>
          <a:prstGeom prst="rect">
            <a:avLst/>
          </a:prstGeom>
        </p:spPr>
      </p:pic>
      <p:sp>
        <p:nvSpPr>
          <p:cNvPr id="19" name="QuadreDeText 18"/>
          <p:cNvSpPr txBox="1"/>
          <p:nvPr/>
        </p:nvSpPr>
        <p:spPr>
          <a:xfrm>
            <a:off x="8224836" y="3610674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Packaging</a:t>
            </a:r>
            <a:endParaRPr lang="ca-ES" sz="1000" dirty="0"/>
          </a:p>
        </p:txBody>
      </p:sp>
      <p:sp>
        <p:nvSpPr>
          <p:cNvPr id="20" name="QuadreDeText 19"/>
          <p:cNvSpPr txBox="1"/>
          <p:nvPr/>
        </p:nvSpPr>
        <p:spPr>
          <a:xfrm>
            <a:off x="3748799" y="5344361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JOHANNESBURG</a:t>
            </a:r>
            <a:endParaRPr lang="ca-ES" sz="1000" b="1" dirty="0"/>
          </a:p>
        </p:txBody>
      </p:sp>
      <p:pic>
        <p:nvPicPr>
          <p:cNvPr id="61" name="Imatg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4" y="5573286"/>
            <a:ext cx="216000" cy="216000"/>
          </a:xfrm>
          <a:prstGeom prst="rect">
            <a:avLst/>
          </a:prstGeom>
        </p:spPr>
      </p:pic>
      <p:pic>
        <p:nvPicPr>
          <p:cNvPr id="62" name="Imatge 6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06" y="5573286"/>
            <a:ext cx="216000" cy="216000"/>
          </a:xfrm>
          <a:prstGeom prst="rect">
            <a:avLst/>
          </a:prstGeom>
        </p:spPr>
      </p:pic>
      <p:pic>
        <p:nvPicPr>
          <p:cNvPr id="63" name="Imatge 6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24" y="5573286"/>
            <a:ext cx="216000" cy="216000"/>
          </a:xfrm>
          <a:prstGeom prst="rect">
            <a:avLst/>
          </a:prstGeom>
        </p:spPr>
      </p:pic>
      <p:pic>
        <p:nvPicPr>
          <p:cNvPr id="64" name="Imatge 63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40" y="5573286"/>
            <a:ext cx="216000" cy="216000"/>
          </a:xfrm>
          <a:prstGeom prst="rect">
            <a:avLst/>
          </a:prstGeom>
        </p:spPr>
      </p:pic>
      <p:sp>
        <p:nvSpPr>
          <p:cNvPr id="65" name="QuadreDeText 1"/>
          <p:cNvSpPr txBox="1"/>
          <p:nvPr/>
        </p:nvSpPr>
        <p:spPr>
          <a:xfrm>
            <a:off x="218977" y="5496932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31623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89" y="1483857"/>
            <a:ext cx="4062411" cy="4523300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Àfrica i Orient Mitjà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14" y="1860727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6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7382582" y="4560836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0" name="QuadreDeText 109"/>
          <p:cNvSpPr txBox="1"/>
          <p:nvPr/>
        </p:nvSpPr>
        <p:spPr>
          <a:xfrm>
            <a:off x="7697904" y="2316252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</a:t>
            </a:r>
            <a:r>
              <a:rPr lang="ca-ES" sz="1000" dirty="0" smtClean="0"/>
              <a:t>Alimentàries</a:t>
            </a:r>
            <a:endParaRPr lang="ca-ES" sz="1000" dirty="0"/>
          </a:p>
        </p:txBody>
      </p:sp>
      <p:sp>
        <p:nvSpPr>
          <p:cNvPr id="111" name="QuadreDeText 110"/>
          <p:cNvSpPr txBox="1"/>
          <p:nvPr/>
        </p:nvSpPr>
        <p:spPr>
          <a:xfrm>
            <a:off x="7697674" y="3791121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Salut </a:t>
            </a:r>
            <a:endParaRPr lang="ca-ES" sz="1000" dirty="0" smtClean="0"/>
          </a:p>
          <a:p>
            <a:r>
              <a:rPr lang="ca-ES" sz="1000" dirty="0" smtClean="0"/>
              <a:t>i </a:t>
            </a:r>
            <a:r>
              <a:rPr lang="ca-ES" sz="1000" dirty="0"/>
              <a:t>Ciències de la </a:t>
            </a:r>
            <a:r>
              <a:rPr lang="ca-ES" sz="1000" dirty="0" smtClean="0"/>
              <a:t>Vida</a:t>
            </a:r>
            <a:endParaRPr lang="ca-ES" sz="1000" dirty="0"/>
          </a:p>
        </p:txBody>
      </p:sp>
      <p:sp>
        <p:nvSpPr>
          <p:cNvPr id="112" name="QuadreDeText 111"/>
          <p:cNvSpPr txBox="1"/>
          <p:nvPr/>
        </p:nvSpPr>
        <p:spPr>
          <a:xfrm>
            <a:off x="7702950" y="4622185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113" name="QuadreDeText 112"/>
          <p:cNvSpPr txBox="1"/>
          <p:nvPr/>
        </p:nvSpPr>
        <p:spPr>
          <a:xfrm>
            <a:off x="7705536" y="4252923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 Industrials</a:t>
            </a:r>
            <a:endParaRPr lang="ca-ES" sz="1000" dirty="0"/>
          </a:p>
        </p:txBody>
      </p:sp>
      <p:sp>
        <p:nvSpPr>
          <p:cNvPr id="115" name="QuadreDeText 114"/>
          <p:cNvSpPr txBox="1"/>
          <p:nvPr/>
        </p:nvSpPr>
        <p:spPr>
          <a:xfrm>
            <a:off x="7697904" y="2998794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</a:t>
            </a:r>
            <a:endParaRPr lang="ca-ES" sz="1000" dirty="0" smtClean="0"/>
          </a:p>
          <a:p>
            <a:r>
              <a:rPr lang="ca-ES" sz="1000" dirty="0" smtClean="0"/>
              <a:t>Mobilitat </a:t>
            </a:r>
            <a:r>
              <a:rPr lang="ca-ES" sz="1000" dirty="0"/>
              <a:t>Sostenible</a:t>
            </a:r>
          </a:p>
        </p:txBody>
      </p:sp>
      <p:sp>
        <p:nvSpPr>
          <p:cNvPr id="116" name="QuadreDeText 115"/>
          <p:cNvSpPr txBox="1"/>
          <p:nvPr/>
        </p:nvSpPr>
        <p:spPr>
          <a:xfrm>
            <a:off x="7697674" y="3392773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Química, </a:t>
            </a:r>
            <a:endParaRPr lang="ca-ES" sz="1000" dirty="0" smtClean="0"/>
          </a:p>
          <a:p>
            <a:r>
              <a:rPr lang="ca-ES" sz="1000" dirty="0" smtClean="0"/>
              <a:t>Energia </a:t>
            </a:r>
            <a:r>
              <a:rPr lang="ca-ES" sz="1000" dirty="0"/>
              <a:t>i Recursos</a:t>
            </a:r>
          </a:p>
        </p:txBody>
      </p:sp>
      <p:sp>
        <p:nvSpPr>
          <p:cNvPr id="117" name="QuadreDeText 116"/>
          <p:cNvSpPr txBox="1"/>
          <p:nvPr/>
        </p:nvSpPr>
        <p:spPr>
          <a:xfrm>
            <a:off x="7703982" y="1846057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  <a:br>
              <a:rPr lang="ca-ES" sz="1000" dirty="0" smtClean="0"/>
            </a:br>
            <a:r>
              <a:rPr lang="ca-ES" sz="1000" dirty="0" smtClean="0"/>
              <a:t>i infraestructures</a:t>
            </a:r>
            <a:endParaRPr lang="ca-ES" sz="1000" dirty="0"/>
          </a:p>
        </p:txBody>
      </p:sp>
      <p:sp>
        <p:nvSpPr>
          <p:cNvPr id="118" name="QuadreDeText 117"/>
          <p:cNvSpPr txBox="1"/>
          <p:nvPr/>
        </p:nvSpPr>
        <p:spPr>
          <a:xfrm>
            <a:off x="5275910" y="2208479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DUBAI</a:t>
            </a:r>
            <a:endParaRPr lang="ca-ES" sz="1000" b="1" dirty="0"/>
          </a:p>
        </p:txBody>
      </p:sp>
      <p:sp>
        <p:nvSpPr>
          <p:cNvPr id="119" name="QuadreDeText 118"/>
          <p:cNvSpPr txBox="1"/>
          <p:nvPr/>
        </p:nvSpPr>
        <p:spPr>
          <a:xfrm>
            <a:off x="2144688" y="3341476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ACCRA</a:t>
            </a:r>
            <a:endParaRPr lang="ca-ES" sz="1000" b="1" dirty="0"/>
          </a:p>
        </p:txBody>
      </p:sp>
      <p:sp>
        <p:nvSpPr>
          <p:cNvPr id="120" name="QuadreDeText 119"/>
          <p:cNvSpPr txBox="1"/>
          <p:nvPr/>
        </p:nvSpPr>
        <p:spPr>
          <a:xfrm>
            <a:off x="4166114" y="1698023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TEL AVIV</a:t>
            </a:r>
            <a:endParaRPr lang="ca-ES" sz="1000" b="1" dirty="0"/>
          </a:p>
        </p:txBody>
      </p:sp>
      <p:sp>
        <p:nvSpPr>
          <p:cNvPr id="121" name="QuadreDeText 120"/>
          <p:cNvSpPr txBox="1"/>
          <p:nvPr/>
        </p:nvSpPr>
        <p:spPr>
          <a:xfrm>
            <a:off x="1856798" y="1765332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CASABLANCA</a:t>
            </a:r>
            <a:endParaRPr lang="ca-ES" sz="1000" b="1" dirty="0"/>
          </a:p>
        </p:txBody>
      </p:sp>
      <p:sp>
        <p:nvSpPr>
          <p:cNvPr id="122" name="QuadreDeText 121"/>
          <p:cNvSpPr txBox="1"/>
          <p:nvPr/>
        </p:nvSpPr>
        <p:spPr>
          <a:xfrm>
            <a:off x="3748799" y="5344361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JOHANNESBURG</a:t>
            </a:r>
            <a:endParaRPr lang="ca-ES" sz="1000" b="1" dirty="0"/>
          </a:p>
        </p:txBody>
      </p:sp>
      <p:pic>
        <p:nvPicPr>
          <p:cNvPr id="125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84" y="5550885"/>
            <a:ext cx="216000" cy="2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" name="QuadreDeText 23"/>
          <p:cNvSpPr txBox="1"/>
          <p:nvPr/>
        </p:nvSpPr>
        <p:spPr>
          <a:xfrm>
            <a:off x="7690010" y="2615865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Indústries de la Cultura </a:t>
            </a:r>
          </a:p>
          <a:p>
            <a:r>
              <a:rPr lang="ca-ES" sz="1000" dirty="0" smtClean="0"/>
              <a:t>i les Ciències de l’Experiència</a:t>
            </a:r>
            <a:endParaRPr lang="ca-ES" sz="1000" dirty="0"/>
          </a:p>
        </p:txBody>
      </p:sp>
      <p:pic>
        <p:nvPicPr>
          <p:cNvPr id="127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7385398" y="1483856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QuadreDeText 25"/>
          <p:cNvSpPr txBox="1"/>
          <p:nvPr/>
        </p:nvSpPr>
        <p:spPr>
          <a:xfrm>
            <a:off x="7697904" y="1544868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Ciutats intel·ligents</a:t>
            </a:r>
            <a:endParaRPr lang="ca-ES" sz="1000" dirty="0"/>
          </a:p>
        </p:txBody>
      </p:sp>
      <p:pic>
        <p:nvPicPr>
          <p:cNvPr id="130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53" y="2414747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2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4936220" y="2414747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17" y="1887744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4796319" y="1884182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14" y="1967871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6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23" y="3537572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2685523" y="3537572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Imatg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36" y="2250473"/>
            <a:ext cx="360000" cy="360000"/>
          </a:xfrm>
          <a:prstGeom prst="rect">
            <a:avLst/>
          </a:prstGeom>
        </p:spPr>
      </p:pic>
      <p:pic>
        <p:nvPicPr>
          <p:cNvPr id="57" name="Imatge 56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36" y="3021367"/>
            <a:ext cx="360000" cy="360000"/>
          </a:xfrm>
          <a:prstGeom prst="rect">
            <a:avLst/>
          </a:prstGeom>
        </p:spPr>
      </p:pic>
      <p:pic>
        <p:nvPicPr>
          <p:cNvPr id="58" name="Imatge 5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06" y="3408368"/>
            <a:ext cx="360000" cy="360000"/>
          </a:xfrm>
          <a:prstGeom prst="rect">
            <a:avLst/>
          </a:prstGeom>
        </p:spPr>
      </p:pic>
      <p:pic>
        <p:nvPicPr>
          <p:cNvPr id="59" name="Imatg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06" y="3801699"/>
            <a:ext cx="360000" cy="360000"/>
          </a:xfrm>
          <a:prstGeom prst="rect">
            <a:avLst/>
          </a:prstGeom>
        </p:spPr>
      </p:pic>
      <p:pic>
        <p:nvPicPr>
          <p:cNvPr id="60" name="Imatg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06" y="4186034"/>
            <a:ext cx="360000" cy="360000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36" y="2634366"/>
            <a:ext cx="360000" cy="360000"/>
          </a:xfrm>
          <a:prstGeom prst="rect">
            <a:avLst/>
          </a:prstGeom>
        </p:spPr>
      </p:pic>
      <p:pic>
        <p:nvPicPr>
          <p:cNvPr id="62" name="Imatg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91" y="5550885"/>
            <a:ext cx="216000" cy="216000"/>
          </a:xfrm>
          <a:prstGeom prst="rect">
            <a:avLst/>
          </a:prstGeom>
        </p:spPr>
      </p:pic>
      <p:pic>
        <p:nvPicPr>
          <p:cNvPr id="63" name="Imatge 6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32" y="5547572"/>
            <a:ext cx="216000" cy="216000"/>
          </a:xfrm>
          <a:prstGeom prst="rect">
            <a:avLst/>
          </a:prstGeom>
        </p:spPr>
      </p:pic>
      <p:pic>
        <p:nvPicPr>
          <p:cNvPr id="64" name="Imatg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3" y="3537572"/>
            <a:ext cx="216000" cy="216000"/>
          </a:xfrm>
          <a:prstGeom prst="rect">
            <a:avLst/>
          </a:prstGeom>
        </p:spPr>
      </p:pic>
      <p:pic>
        <p:nvPicPr>
          <p:cNvPr id="65" name="Imatg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1" y="3535206"/>
            <a:ext cx="216000" cy="216000"/>
          </a:xfrm>
          <a:prstGeom prst="rect">
            <a:avLst/>
          </a:prstGeom>
        </p:spPr>
      </p:pic>
      <p:pic>
        <p:nvPicPr>
          <p:cNvPr id="66" name="Imatg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4" y="3535206"/>
            <a:ext cx="216000" cy="216000"/>
          </a:xfrm>
          <a:prstGeom prst="rect">
            <a:avLst/>
          </a:prstGeom>
        </p:spPr>
      </p:pic>
      <p:pic>
        <p:nvPicPr>
          <p:cNvPr id="67" name="Imatge 6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32" y="3534899"/>
            <a:ext cx="216000" cy="216000"/>
          </a:xfrm>
          <a:prstGeom prst="rect">
            <a:avLst/>
          </a:prstGeom>
        </p:spPr>
      </p:pic>
      <p:pic>
        <p:nvPicPr>
          <p:cNvPr id="68" name="Imatge 6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38" y="1963887"/>
            <a:ext cx="216000" cy="216000"/>
          </a:xfrm>
          <a:prstGeom prst="rect">
            <a:avLst/>
          </a:prstGeom>
        </p:spPr>
      </p:pic>
      <p:pic>
        <p:nvPicPr>
          <p:cNvPr id="69" name="Imatg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44" y="1963887"/>
            <a:ext cx="216000" cy="216000"/>
          </a:xfrm>
          <a:prstGeom prst="rect">
            <a:avLst/>
          </a:prstGeom>
        </p:spPr>
      </p:pic>
      <p:pic>
        <p:nvPicPr>
          <p:cNvPr id="70" name="Imatge 6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19" y="1963887"/>
            <a:ext cx="216000" cy="216000"/>
          </a:xfrm>
          <a:prstGeom prst="rect">
            <a:avLst/>
          </a:prstGeom>
        </p:spPr>
      </p:pic>
      <p:pic>
        <p:nvPicPr>
          <p:cNvPr id="71" name="Imatge 70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52" y="1885107"/>
            <a:ext cx="216000" cy="216000"/>
          </a:xfrm>
          <a:prstGeom prst="rect">
            <a:avLst/>
          </a:prstGeom>
        </p:spPr>
      </p:pic>
      <p:pic>
        <p:nvPicPr>
          <p:cNvPr id="72" name="Imatg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99" y="1883723"/>
            <a:ext cx="216000" cy="216000"/>
          </a:xfrm>
          <a:prstGeom prst="rect">
            <a:avLst/>
          </a:prstGeom>
        </p:spPr>
      </p:pic>
      <p:pic>
        <p:nvPicPr>
          <p:cNvPr id="73" name="Imatg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72" y="1885107"/>
            <a:ext cx="216000" cy="216000"/>
          </a:xfrm>
          <a:prstGeom prst="rect">
            <a:avLst/>
          </a:prstGeom>
        </p:spPr>
      </p:pic>
      <p:pic>
        <p:nvPicPr>
          <p:cNvPr id="74" name="Imatge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71" y="1884471"/>
            <a:ext cx="216000" cy="216000"/>
          </a:xfrm>
          <a:prstGeom prst="rect">
            <a:avLst/>
          </a:prstGeom>
        </p:spPr>
      </p:pic>
      <p:pic>
        <p:nvPicPr>
          <p:cNvPr id="75" name="Imatge 7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40" y="2411526"/>
            <a:ext cx="216000" cy="216000"/>
          </a:xfrm>
          <a:prstGeom prst="rect">
            <a:avLst/>
          </a:prstGeom>
        </p:spPr>
      </p:pic>
      <p:pic>
        <p:nvPicPr>
          <p:cNvPr id="76" name="Imatg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98" y="2411526"/>
            <a:ext cx="216000" cy="216000"/>
          </a:xfrm>
          <a:prstGeom prst="rect">
            <a:avLst/>
          </a:prstGeom>
        </p:spPr>
      </p:pic>
      <p:pic>
        <p:nvPicPr>
          <p:cNvPr id="77" name="Imatg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76" y="2411526"/>
            <a:ext cx="216000" cy="216000"/>
          </a:xfrm>
          <a:prstGeom prst="rect">
            <a:avLst/>
          </a:prstGeom>
        </p:spPr>
      </p:pic>
      <p:sp>
        <p:nvSpPr>
          <p:cNvPr id="5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 SEGONS LA RIS3CAT</a:t>
            </a:r>
            <a:endParaRPr lang="ca-ES" sz="1200" cap="all" dirty="0">
              <a:latin typeface="+mj-lt"/>
            </a:endParaRPr>
          </a:p>
        </p:txBody>
      </p:sp>
      <p:sp>
        <p:nvSpPr>
          <p:cNvPr id="55" name="QuadreDeText 1"/>
          <p:cNvSpPr txBox="1"/>
          <p:nvPr/>
        </p:nvSpPr>
        <p:spPr>
          <a:xfrm>
            <a:off x="204939" y="5526562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5481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tge 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48" y="1439923"/>
            <a:ext cx="3024335" cy="4488749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Amèrica Llatina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</a:t>
            </a:r>
            <a:endParaRPr lang="ca-ES" sz="1200" cap="all" dirty="0">
              <a:latin typeface="+mj-lt"/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3512840" y="4804721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BUENOS AIRES</a:t>
            </a:r>
            <a:endParaRPr lang="ca-ES" sz="1000" b="1" dirty="0"/>
          </a:p>
        </p:txBody>
      </p:sp>
      <p:sp>
        <p:nvSpPr>
          <p:cNvPr id="27" name="QuadreDeText 26"/>
          <p:cNvSpPr txBox="1"/>
          <p:nvPr/>
        </p:nvSpPr>
        <p:spPr>
          <a:xfrm>
            <a:off x="2666163" y="4585439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SANTIAGO DE XILE</a:t>
            </a:r>
            <a:endParaRPr lang="ca-ES" sz="1000" b="1" dirty="0"/>
          </a:p>
        </p:txBody>
      </p:sp>
      <p:sp>
        <p:nvSpPr>
          <p:cNvPr id="28" name="QuadreDeText 27"/>
          <p:cNvSpPr txBox="1"/>
          <p:nvPr/>
        </p:nvSpPr>
        <p:spPr>
          <a:xfrm>
            <a:off x="3935039" y="4119936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SÃO PAULO</a:t>
            </a:r>
            <a:endParaRPr lang="ca-ES" sz="1000" b="1" dirty="0"/>
          </a:p>
        </p:txBody>
      </p:sp>
      <p:sp>
        <p:nvSpPr>
          <p:cNvPr id="33" name="QuadreDeText 32"/>
          <p:cNvSpPr txBox="1"/>
          <p:nvPr/>
        </p:nvSpPr>
        <p:spPr>
          <a:xfrm>
            <a:off x="2720752" y="3307564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LIMA</a:t>
            </a:r>
            <a:endParaRPr lang="ca-ES" sz="1000" b="1" dirty="0"/>
          </a:p>
        </p:txBody>
      </p:sp>
      <p:sp>
        <p:nvSpPr>
          <p:cNvPr id="34" name="QuadreDeText 33"/>
          <p:cNvSpPr txBox="1"/>
          <p:nvPr/>
        </p:nvSpPr>
        <p:spPr>
          <a:xfrm>
            <a:off x="2666163" y="2497429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BOGOTÀ</a:t>
            </a:r>
            <a:endParaRPr lang="ca-ES" sz="1000" b="1" dirty="0"/>
          </a:p>
        </p:txBody>
      </p:sp>
      <p:sp>
        <p:nvSpPr>
          <p:cNvPr id="36" name="QuadreDeText 35"/>
          <p:cNvSpPr txBox="1"/>
          <p:nvPr/>
        </p:nvSpPr>
        <p:spPr>
          <a:xfrm>
            <a:off x="2504728" y="2029689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PANAMÀ</a:t>
            </a:r>
            <a:endParaRPr lang="ca-ES" sz="1000" b="1" dirty="0"/>
          </a:p>
        </p:txBody>
      </p:sp>
      <p:pic>
        <p:nvPicPr>
          <p:cNvPr id="69" name="Imatge 6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5028062"/>
            <a:ext cx="216000" cy="216000"/>
          </a:xfrm>
          <a:prstGeom prst="rect">
            <a:avLst/>
          </a:prstGeom>
        </p:spPr>
      </p:pic>
      <p:pic>
        <p:nvPicPr>
          <p:cNvPr id="70" name="Imatge 6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95" y="5027569"/>
            <a:ext cx="216000" cy="216000"/>
          </a:xfrm>
          <a:prstGeom prst="rect">
            <a:avLst/>
          </a:prstGeom>
        </p:spPr>
      </p:pic>
      <p:pic>
        <p:nvPicPr>
          <p:cNvPr id="71" name="Imatge 7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7" y="5027569"/>
            <a:ext cx="216000" cy="216000"/>
          </a:xfrm>
          <a:prstGeom prst="rect">
            <a:avLst/>
          </a:prstGeom>
        </p:spPr>
      </p:pic>
      <p:pic>
        <p:nvPicPr>
          <p:cNvPr id="72" name="Imatge 7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66" y="5026666"/>
            <a:ext cx="216000" cy="216000"/>
          </a:xfrm>
          <a:prstGeom prst="rect">
            <a:avLst/>
          </a:prstGeom>
        </p:spPr>
      </p:pic>
      <p:pic>
        <p:nvPicPr>
          <p:cNvPr id="73" name="Imatge 7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47" y="3897751"/>
            <a:ext cx="216000" cy="216000"/>
          </a:xfrm>
          <a:prstGeom prst="rect">
            <a:avLst/>
          </a:prstGeom>
        </p:spPr>
      </p:pic>
      <p:pic>
        <p:nvPicPr>
          <p:cNvPr id="74" name="Imatge 7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70" y="3897751"/>
            <a:ext cx="216000" cy="216000"/>
          </a:xfrm>
          <a:prstGeom prst="rect">
            <a:avLst/>
          </a:prstGeom>
        </p:spPr>
      </p:pic>
      <p:pic>
        <p:nvPicPr>
          <p:cNvPr id="75" name="Imatge 7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09" y="3897751"/>
            <a:ext cx="216000" cy="216000"/>
          </a:xfrm>
          <a:prstGeom prst="rect">
            <a:avLst/>
          </a:prstGeom>
        </p:spPr>
      </p:pic>
      <p:pic>
        <p:nvPicPr>
          <p:cNvPr id="76" name="Imatg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47" y="2716416"/>
            <a:ext cx="216000" cy="216000"/>
          </a:xfrm>
          <a:prstGeom prst="rect">
            <a:avLst/>
          </a:prstGeom>
        </p:spPr>
      </p:pic>
      <p:pic>
        <p:nvPicPr>
          <p:cNvPr id="77" name="Imatge 7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67" y="2716416"/>
            <a:ext cx="216000" cy="216000"/>
          </a:xfrm>
          <a:prstGeom prst="rect">
            <a:avLst/>
          </a:prstGeom>
        </p:spPr>
      </p:pic>
      <p:pic>
        <p:nvPicPr>
          <p:cNvPr id="78" name="Imatge 77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87" y="2719253"/>
            <a:ext cx="216000" cy="216000"/>
          </a:xfrm>
          <a:prstGeom prst="rect">
            <a:avLst/>
          </a:prstGeom>
        </p:spPr>
      </p:pic>
      <p:pic>
        <p:nvPicPr>
          <p:cNvPr id="79" name="Imatg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03" y="2243735"/>
            <a:ext cx="216000" cy="216000"/>
          </a:xfrm>
          <a:prstGeom prst="rect">
            <a:avLst/>
          </a:prstGeom>
        </p:spPr>
      </p:pic>
      <p:pic>
        <p:nvPicPr>
          <p:cNvPr id="80" name="Imatge 7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62" y="2243735"/>
            <a:ext cx="216000" cy="216000"/>
          </a:xfrm>
          <a:prstGeom prst="rect">
            <a:avLst/>
          </a:prstGeom>
        </p:spPr>
      </p:pic>
      <p:pic>
        <p:nvPicPr>
          <p:cNvPr id="81" name="Imatge 8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8" y="3516327"/>
            <a:ext cx="216000" cy="216000"/>
          </a:xfrm>
          <a:prstGeom prst="rect">
            <a:avLst/>
          </a:prstGeom>
        </p:spPr>
      </p:pic>
      <p:pic>
        <p:nvPicPr>
          <p:cNvPr id="82" name="Imatge 81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75" y="3517784"/>
            <a:ext cx="216000" cy="216000"/>
          </a:xfrm>
          <a:prstGeom prst="rect">
            <a:avLst/>
          </a:prstGeom>
        </p:spPr>
      </p:pic>
      <p:pic>
        <p:nvPicPr>
          <p:cNvPr id="104" name="Imatge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43" y="4373103"/>
            <a:ext cx="216000" cy="216000"/>
          </a:xfrm>
          <a:prstGeom prst="rect">
            <a:avLst/>
          </a:prstGeom>
        </p:spPr>
      </p:pic>
      <p:pic>
        <p:nvPicPr>
          <p:cNvPr id="105" name="Imatge 10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51" y="4373103"/>
            <a:ext cx="216000" cy="216000"/>
          </a:xfrm>
          <a:prstGeom prst="rect">
            <a:avLst/>
          </a:prstGeom>
        </p:spPr>
      </p:pic>
      <p:pic>
        <p:nvPicPr>
          <p:cNvPr id="106" name="Imatge 10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35" y="4373103"/>
            <a:ext cx="216000" cy="216000"/>
          </a:xfrm>
          <a:prstGeom prst="rect">
            <a:avLst/>
          </a:prstGeom>
        </p:spPr>
      </p:pic>
      <p:pic>
        <p:nvPicPr>
          <p:cNvPr id="107" name="Imatge 10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39" y="4373103"/>
            <a:ext cx="216000" cy="216000"/>
          </a:xfrm>
          <a:prstGeom prst="rect">
            <a:avLst/>
          </a:prstGeom>
        </p:spPr>
      </p:pic>
      <p:pic>
        <p:nvPicPr>
          <p:cNvPr id="108" name="Imatge 10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99" y="3092032"/>
            <a:ext cx="360000" cy="360000"/>
          </a:xfrm>
          <a:prstGeom prst="rect">
            <a:avLst/>
          </a:prstGeom>
        </p:spPr>
      </p:pic>
      <p:sp>
        <p:nvSpPr>
          <p:cNvPr id="109" name="QuadreDeText 108"/>
          <p:cNvSpPr txBox="1"/>
          <p:nvPr/>
        </p:nvSpPr>
        <p:spPr>
          <a:xfrm>
            <a:off x="7996831" y="3068802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sostenible</a:t>
            </a:r>
            <a:endParaRPr lang="ca-ES" sz="1000" dirty="0"/>
          </a:p>
        </p:txBody>
      </p:sp>
      <p:pic>
        <p:nvPicPr>
          <p:cNvPr id="37" name="Imatge 3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1876294"/>
            <a:ext cx="360000" cy="360000"/>
          </a:xfrm>
          <a:prstGeom prst="rect">
            <a:avLst/>
          </a:prstGeom>
        </p:spPr>
      </p:pic>
      <p:sp>
        <p:nvSpPr>
          <p:cNvPr id="38" name="QuadreDeText 37"/>
          <p:cNvSpPr txBox="1"/>
          <p:nvPr/>
        </p:nvSpPr>
        <p:spPr>
          <a:xfrm>
            <a:off x="8001358" y="1933183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Comer</a:t>
            </a:r>
            <a:r>
              <a:rPr lang="ca-ES" sz="1000" dirty="0"/>
              <a:t>ç</a:t>
            </a:r>
          </a:p>
        </p:txBody>
      </p:sp>
      <p:pic>
        <p:nvPicPr>
          <p:cNvPr id="110" name="Imatge 109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47" y="3516327"/>
            <a:ext cx="216000" cy="216000"/>
          </a:xfrm>
          <a:prstGeom prst="rect">
            <a:avLst/>
          </a:prstGeom>
        </p:spPr>
      </p:pic>
      <p:pic>
        <p:nvPicPr>
          <p:cNvPr id="111" name="Imatge 110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07" y="3516327"/>
            <a:ext cx="216000" cy="216000"/>
          </a:xfrm>
          <a:prstGeom prst="rect">
            <a:avLst/>
          </a:prstGeom>
        </p:spPr>
      </p:pic>
      <p:pic>
        <p:nvPicPr>
          <p:cNvPr id="53" name="Imatg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1485337"/>
            <a:ext cx="360000" cy="360000"/>
          </a:xfrm>
          <a:prstGeom prst="rect">
            <a:avLst/>
          </a:prstGeom>
        </p:spPr>
      </p:pic>
      <p:pic>
        <p:nvPicPr>
          <p:cNvPr id="55" name="Imatge 5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2678716"/>
            <a:ext cx="360000" cy="360000"/>
          </a:xfrm>
          <a:prstGeom prst="rect">
            <a:avLst/>
          </a:prstGeom>
        </p:spPr>
      </p:pic>
      <p:pic>
        <p:nvPicPr>
          <p:cNvPr id="57" name="Imatge 5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2270429"/>
            <a:ext cx="360000" cy="360000"/>
          </a:xfrm>
          <a:prstGeom prst="rect">
            <a:avLst/>
          </a:prstGeom>
        </p:spPr>
      </p:pic>
      <p:pic>
        <p:nvPicPr>
          <p:cNvPr id="58" name="Imatge 5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4672117"/>
            <a:ext cx="360000" cy="360000"/>
          </a:xfrm>
          <a:prstGeom prst="rect">
            <a:avLst/>
          </a:prstGeom>
        </p:spPr>
      </p:pic>
      <p:pic>
        <p:nvPicPr>
          <p:cNvPr id="59" name="Imatge 58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3487162"/>
            <a:ext cx="360000" cy="360000"/>
          </a:xfrm>
          <a:prstGeom prst="rect">
            <a:avLst/>
          </a:prstGeom>
        </p:spPr>
      </p:pic>
      <p:sp>
        <p:nvSpPr>
          <p:cNvPr id="63" name="QuadreDeText 62"/>
          <p:cNvSpPr txBox="1"/>
          <p:nvPr/>
        </p:nvSpPr>
        <p:spPr>
          <a:xfrm>
            <a:off x="7986479" y="2241198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</a:p>
          <a:p>
            <a:r>
              <a:rPr lang="ca-ES" sz="1000" dirty="0"/>
              <a:t>i</a:t>
            </a:r>
            <a:r>
              <a:rPr lang="ca-ES" sz="1000" dirty="0" smtClean="0"/>
              <a:t> infraestructures</a:t>
            </a:r>
            <a:endParaRPr lang="ca-ES" sz="1000" dirty="0"/>
          </a:p>
        </p:txBody>
      </p:sp>
      <p:sp>
        <p:nvSpPr>
          <p:cNvPr id="66" name="QuadreDeText 65"/>
          <p:cNvSpPr txBox="1"/>
          <p:nvPr/>
        </p:nvSpPr>
        <p:spPr>
          <a:xfrm>
            <a:off x="8001358" y="2667057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i aigua</a:t>
            </a:r>
            <a:endParaRPr lang="ca-ES" sz="1000" dirty="0"/>
          </a:p>
        </p:txBody>
      </p:sp>
      <p:sp>
        <p:nvSpPr>
          <p:cNvPr id="68" name="QuadreDeText 67"/>
          <p:cNvSpPr txBox="1"/>
          <p:nvPr/>
        </p:nvSpPr>
        <p:spPr>
          <a:xfrm>
            <a:off x="7997290" y="4733416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83" name="QuadreDeText 82"/>
          <p:cNvSpPr txBox="1"/>
          <p:nvPr/>
        </p:nvSpPr>
        <p:spPr>
          <a:xfrm>
            <a:off x="7986475" y="354545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Mèdic</a:t>
            </a:r>
            <a:endParaRPr lang="ca-ES" sz="1000" dirty="0"/>
          </a:p>
        </p:txBody>
      </p:sp>
      <p:sp>
        <p:nvSpPr>
          <p:cNvPr id="84" name="QuadreDeText 83"/>
          <p:cNvSpPr txBox="1"/>
          <p:nvPr/>
        </p:nvSpPr>
        <p:spPr>
          <a:xfrm>
            <a:off x="7994959" y="5129594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Turisme</a:t>
            </a:r>
            <a:endParaRPr lang="ca-ES" sz="1000" dirty="0"/>
          </a:p>
        </p:txBody>
      </p:sp>
      <p:pic>
        <p:nvPicPr>
          <p:cNvPr id="85" name="Imatge 84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5072704"/>
            <a:ext cx="360000" cy="360000"/>
          </a:xfrm>
          <a:prstGeom prst="rect">
            <a:avLst/>
          </a:prstGeom>
        </p:spPr>
      </p:pic>
      <p:sp>
        <p:nvSpPr>
          <p:cNvPr id="86" name="QuadreDeText 85"/>
          <p:cNvSpPr txBox="1"/>
          <p:nvPr/>
        </p:nvSpPr>
        <p:spPr>
          <a:xfrm>
            <a:off x="7994959" y="1534230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Alimentació</a:t>
            </a:r>
            <a:endParaRPr lang="ca-ES" sz="1000" dirty="0"/>
          </a:p>
        </p:txBody>
      </p:sp>
      <p:pic>
        <p:nvPicPr>
          <p:cNvPr id="87" name="Imatge 86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4273053"/>
            <a:ext cx="360000" cy="360000"/>
          </a:xfrm>
          <a:prstGeom prst="rect">
            <a:avLst/>
          </a:prstGeom>
        </p:spPr>
      </p:pic>
      <p:sp>
        <p:nvSpPr>
          <p:cNvPr id="88" name="QuadreDeText 87"/>
          <p:cNvSpPr txBox="1"/>
          <p:nvPr/>
        </p:nvSpPr>
        <p:spPr>
          <a:xfrm>
            <a:off x="7994959" y="4325589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Smart</a:t>
            </a:r>
            <a:r>
              <a:rPr lang="ca-ES" sz="1000" dirty="0" smtClean="0"/>
              <a:t> </a:t>
            </a:r>
            <a:r>
              <a:rPr lang="ca-ES" sz="1000" dirty="0" err="1" smtClean="0"/>
              <a:t>city</a:t>
            </a:r>
            <a:endParaRPr lang="ca-ES" sz="1000" dirty="0"/>
          </a:p>
        </p:txBody>
      </p:sp>
      <p:pic>
        <p:nvPicPr>
          <p:cNvPr id="89" name="Imatge 88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58" y="3878833"/>
            <a:ext cx="360000" cy="360000"/>
          </a:xfrm>
          <a:prstGeom prst="rect">
            <a:avLst/>
          </a:prstGeom>
        </p:spPr>
      </p:pic>
      <p:sp>
        <p:nvSpPr>
          <p:cNvPr id="90" name="QuadreDeText 89"/>
          <p:cNvSpPr txBox="1"/>
          <p:nvPr/>
        </p:nvSpPr>
        <p:spPr>
          <a:xfrm>
            <a:off x="8003121" y="3935722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Packaging</a:t>
            </a:r>
            <a:endParaRPr lang="ca-ES" sz="1000" dirty="0"/>
          </a:p>
        </p:txBody>
      </p:sp>
      <p:sp>
        <p:nvSpPr>
          <p:cNvPr id="54" name="QuadreDeText 1"/>
          <p:cNvSpPr txBox="1"/>
          <p:nvPr/>
        </p:nvSpPr>
        <p:spPr>
          <a:xfrm>
            <a:off x="208334" y="5561262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17490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tge 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48" y="1439923"/>
            <a:ext cx="3024335" cy="4488749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Amèrica Llatina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 SEGONS LA RIS3CAT</a:t>
            </a:r>
            <a:endParaRPr lang="ca-ES" sz="1200" cap="all" dirty="0">
              <a:latin typeface="+mj-lt"/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3512840" y="4804721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BUENOS AIRES</a:t>
            </a:r>
            <a:endParaRPr lang="ca-ES" sz="1000" b="1" dirty="0"/>
          </a:p>
        </p:txBody>
      </p:sp>
      <p:sp>
        <p:nvSpPr>
          <p:cNvPr id="27" name="QuadreDeText 26"/>
          <p:cNvSpPr txBox="1"/>
          <p:nvPr/>
        </p:nvSpPr>
        <p:spPr>
          <a:xfrm>
            <a:off x="2666163" y="4585439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SANTIAGO DE XILE</a:t>
            </a:r>
            <a:endParaRPr lang="ca-ES" sz="1000" b="1" dirty="0"/>
          </a:p>
        </p:txBody>
      </p:sp>
      <p:sp>
        <p:nvSpPr>
          <p:cNvPr id="28" name="QuadreDeText 27"/>
          <p:cNvSpPr txBox="1"/>
          <p:nvPr/>
        </p:nvSpPr>
        <p:spPr>
          <a:xfrm>
            <a:off x="3935039" y="4119936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SÃO PAULO</a:t>
            </a:r>
            <a:endParaRPr lang="ca-ES" sz="1000" b="1" dirty="0"/>
          </a:p>
        </p:txBody>
      </p:sp>
      <p:sp>
        <p:nvSpPr>
          <p:cNvPr id="33" name="QuadreDeText 32"/>
          <p:cNvSpPr txBox="1"/>
          <p:nvPr/>
        </p:nvSpPr>
        <p:spPr>
          <a:xfrm>
            <a:off x="2720752" y="3307564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LIMA</a:t>
            </a:r>
            <a:endParaRPr lang="ca-ES" sz="1000" b="1" dirty="0"/>
          </a:p>
        </p:txBody>
      </p:sp>
      <p:sp>
        <p:nvSpPr>
          <p:cNvPr id="34" name="QuadreDeText 33"/>
          <p:cNvSpPr txBox="1"/>
          <p:nvPr/>
        </p:nvSpPr>
        <p:spPr>
          <a:xfrm>
            <a:off x="2666163" y="2497429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BOGOTÀ</a:t>
            </a:r>
            <a:endParaRPr lang="ca-ES" sz="1000" b="1" dirty="0"/>
          </a:p>
        </p:txBody>
      </p:sp>
      <p:sp>
        <p:nvSpPr>
          <p:cNvPr id="36" name="QuadreDeText 35"/>
          <p:cNvSpPr txBox="1"/>
          <p:nvPr/>
        </p:nvSpPr>
        <p:spPr>
          <a:xfrm>
            <a:off x="2504728" y="2029689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PANAMÀ</a:t>
            </a:r>
            <a:endParaRPr lang="ca-ES" sz="1000" b="1" dirty="0"/>
          </a:p>
        </p:txBody>
      </p:sp>
      <p:pic>
        <p:nvPicPr>
          <p:cNvPr id="88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82" y="5017679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4194049" y="501791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3537156" y="501525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2931968" y="4358775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4050693" y="3906554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40" y="3512798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2804569" y="2701306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68" y="2233873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6" name="51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9909" r="11233" b="10836"/>
          <a:stretch/>
        </p:blipFill>
        <p:spPr bwMode="auto">
          <a:xfrm>
            <a:off x="2609924" y="351279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Imatg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09" y="2233873"/>
            <a:ext cx="216000" cy="216000"/>
          </a:xfrm>
          <a:prstGeom prst="rect">
            <a:avLst/>
          </a:prstGeom>
        </p:spPr>
      </p:pic>
      <p:pic>
        <p:nvPicPr>
          <p:cNvPr id="72" name="Imatg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92" y="2703629"/>
            <a:ext cx="216000" cy="216000"/>
          </a:xfrm>
          <a:prstGeom prst="rect">
            <a:avLst/>
          </a:prstGeom>
        </p:spPr>
      </p:pic>
      <p:pic>
        <p:nvPicPr>
          <p:cNvPr id="73" name="Imatg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57" y="2698761"/>
            <a:ext cx="216000" cy="216000"/>
          </a:xfrm>
          <a:prstGeom prst="rect">
            <a:avLst/>
          </a:prstGeom>
        </p:spPr>
      </p:pic>
      <p:pic>
        <p:nvPicPr>
          <p:cNvPr id="76" name="Imatg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47" y="2699405"/>
            <a:ext cx="216000" cy="216000"/>
          </a:xfrm>
          <a:prstGeom prst="rect">
            <a:avLst/>
          </a:prstGeom>
        </p:spPr>
      </p:pic>
      <p:pic>
        <p:nvPicPr>
          <p:cNvPr id="77" name="Imatg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86" y="3512798"/>
            <a:ext cx="216000" cy="216000"/>
          </a:xfrm>
          <a:prstGeom prst="rect">
            <a:avLst/>
          </a:prstGeom>
        </p:spPr>
      </p:pic>
      <p:pic>
        <p:nvPicPr>
          <p:cNvPr id="78" name="Imatge 77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21" y="3912467"/>
            <a:ext cx="216000" cy="216000"/>
          </a:xfrm>
          <a:prstGeom prst="rect">
            <a:avLst/>
          </a:prstGeom>
        </p:spPr>
      </p:pic>
      <p:pic>
        <p:nvPicPr>
          <p:cNvPr id="79" name="Imatg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95" y="3910375"/>
            <a:ext cx="216000" cy="216000"/>
          </a:xfrm>
          <a:prstGeom prst="rect">
            <a:avLst/>
          </a:prstGeom>
        </p:spPr>
      </p:pic>
      <p:pic>
        <p:nvPicPr>
          <p:cNvPr id="80" name="Imatge 79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59" y="4354878"/>
            <a:ext cx="216000" cy="216000"/>
          </a:xfrm>
          <a:prstGeom prst="rect">
            <a:avLst/>
          </a:prstGeom>
        </p:spPr>
      </p:pic>
      <p:pic>
        <p:nvPicPr>
          <p:cNvPr id="81" name="Imatg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38" y="4353953"/>
            <a:ext cx="216000" cy="216000"/>
          </a:xfrm>
          <a:prstGeom prst="rect">
            <a:avLst/>
          </a:prstGeom>
        </p:spPr>
      </p:pic>
      <p:pic>
        <p:nvPicPr>
          <p:cNvPr id="82" name="Imatg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86" y="4349972"/>
            <a:ext cx="216000" cy="216000"/>
          </a:xfrm>
          <a:prstGeom prst="rect">
            <a:avLst/>
          </a:prstGeom>
        </p:spPr>
      </p:pic>
      <p:pic>
        <p:nvPicPr>
          <p:cNvPr id="99" name="Imatge 98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46" y="5016384"/>
            <a:ext cx="216000" cy="216000"/>
          </a:xfrm>
          <a:prstGeom prst="rect">
            <a:avLst/>
          </a:prstGeom>
        </p:spPr>
      </p:pic>
      <p:pic>
        <p:nvPicPr>
          <p:cNvPr id="104" name="Imatge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2" y="5014479"/>
            <a:ext cx="216000" cy="216000"/>
          </a:xfrm>
          <a:prstGeom prst="rect">
            <a:avLst/>
          </a:prstGeom>
        </p:spPr>
      </p:pic>
      <p:pic>
        <p:nvPicPr>
          <p:cNvPr id="54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80" y="1860727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7225748" y="4933068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51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9909" r="11233" b="10836"/>
          <a:stretch/>
        </p:blipFill>
        <p:spPr bwMode="auto">
          <a:xfrm>
            <a:off x="7228564" y="2246891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QuadreDeText 82"/>
          <p:cNvSpPr txBox="1"/>
          <p:nvPr/>
        </p:nvSpPr>
        <p:spPr>
          <a:xfrm>
            <a:off x="7541070" y="2688484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</a:t>
            </a:r>
            <a:r>
              <a:rPr lang="ca-ES" sz="1000" dirty="0" smtClean="0"/>
              <a:t>Alimentàries</a:t>
            </a:r>
            <a:endParaRPr lang="ca-ES" sz="1000" dirty="0"/>
          </a:p>
        </p:txBody>
      </p:sp>
      <p:sp>
        <p:nvSpPr>
          <p:cNvPr id="87" name="QuadreDeText 86"/>
          <p:cNvSpPr txBox="1"/>
          <p:nvPr/>
        </p:nvSpPr>
        <p:spPr>
          <a:xfrm>
            <a:off x="7540840" y="4163353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Salut </a:t>
            </a:r>
            <a:endParaRPr lang="ca-ES" sz="1000" dirty="0" smtClean="0"/>
          </a:p>
          <a:p>
            <a:r>
              <a:rPr lang="ca-ES" sz="1000" dirty="0" smtClean="0"/>
              <a:t>i </a:t>
            </a:r>
            <a:r>
              <a:rPr lang="ca-ES" sz="1000" dirty="0"/>
              <a:t>Ciències de la </a:t>
            </a:r>
            <a:r>
              <a:rPr lang="ca-ES" sz="1000" dirty="0" smtClean="0"/>
              <a:t>Vida</a:t>
            </a:r>
            <a:endParaRPr lang="ca-ES" sz="1000" dirty="0"/>
          </a:p>
        </p:txBody>
      </p:sp>
      <p:sp>
        <p:nvSpPr>
          <p:cNvPr id="90" name="QuadreDeText 89"/>
          <p:cNvSpPr txBox="1"/>
          <p:nvPr/>
        </p:nvSpPr>
        <p:spPr>
          <a:xfrm>
            <a:off x="7546116" y="4994417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92" name="QuadreDeText 91"/>
          <p:cNvSpPr txBox="1"/>
          <p:nvPr/>
        </p:nvSpPr>
        <p:spPr>
          <a:xfrm>
            <a:off x="7548702" y="4625155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 Industrials</a:t>
            </a:r>
            <a:endParaRPr lang="ca-ES" sz="1000" dirty="0"/>
          </a:p>
        </p:txBody>
      </p:sp>
      <p:sp>
        <p:nvSpPr>
          <p:cNvPr id="93" name="QuadreDeText 92"/>
          <p:cNvSpPr txBox="1"/>
          <p:nvPr/>
        </p:nvSpPr>
        <p:spPr>
          <a:xfrm>
            <a:off x="7548932" y="2308240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Economia </a:t>
            </a:r>
            <a:r>
              <a:rPr lang="ca-ES" sz="1000" dirty="0" smtClean="0"/>
              <a:t>circular</a:t>
            </a:r>
            <a:endParaRPr lang="ca-ES" sz="1000" dirty="0"/>
          </a:p>
        </p:txBody>
      </p:sp>
      <p:sp>
        <p:nvSpPr>
          <p:cNvPr id="94" name="QuadreDeText 93"/>
          <p:cNvSpPr txBox="1"/>
          <p:nvPr/>
        </p:nvSpPr>
        <p:spPr>
          <a:xfrm>
            <a:off x="7541070" y="3371026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</a:t>
            </a:r>
            <a:endParaRPr lang="ca-ES" sz="1000" dirty="0" smtClean="0"/>
          </a:p>
          <a:p>
            <a:r>
              <a:rPr lang="ca-ES" sz="1000" dirty="0" smtClean="0"/>
              <a:t>Mobilitat </a:t>
            </a:r>
            <a:r>
              <a:rPr lang="ca-ES" sz="1000" dirty="0"/>
              <a:t>Sostenible</a:t>
            </a:r>
          </a:p>
        </p:txBody>
      </p:sp>
      <p:sp>
        <p:nvSpPr>
          <p:cNvPr id="96" name="QuadreDeText 95"/>
          <p:cNvSpPr txBox="1"/>
          <p:nvPr/>
        </p:nvSpPr>
        <p:spPr>
          <a:xfrm>
            <a:off x="7540840" y="3765005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Química, </a:t>
            </a:r>
            <a:endParaRPr lang="ca-ES" sz="1000" dirty="0" smtClean="0"/>
          </a:p>
          <a:p>
            <a:r>
              <a:rPr lang="ca-ES" sz="1000" dirty="0" smtClean="0"/>
              <a:t>Energia </a:t>
            </a:r>
            <a:r>
              <a:rPr lang="ca-ES" sz="1000" dirty="0"/>
              <a:t>i Recursos</a:t>
            </a:r>
          </a:p>
        </p:txBody>
      </p:sp>
      <p:sp>
        <p:nvSpPr>
          <p:cNvPr id="97" name="QuadreDeText 96"/>
          <p:cNvSpPr txBox="1"/>
          <p:nvPr/>
        </p:nvSpPr>
        <p:spPr>
          <a:xfrm>
            <a:off x="7547148" y="1846057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  <a:br>
              <a:rPr lang="ca-ES" sz="1000" dirty="0" smtClean="0"/>
            </a:br>
            <a:r>
              <a:rPr lang="ca-ES" sz="1000" dirty="0" smtClean="0"/>
              <a:t>i infraestructures</a:t>
            </a:r>
            <a:endParaRPr lang="ca-ES" sz="1000" dirty="0"/>
          </a:p>
        </p:txBody>
      </p:sp>
      <p:sp>
        <p:nvSpPr>
          <p:cNvPr id="100" name="QuadreDeText 99"/>
          <p:cNvSpPr txBox="1"/>
          <p:nvPr/>
        </p:nvSpPr>
        <p:spPr>
          <a:xfrm>
            <a:off x="7548702" y="2998464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Indústries de la Cultura </a:t>
            </a:r>
          </a:p>
          <a:p>
            <a:r>
              <a:rPr lang="ca-ES" sz="1000" dirty="0" smtClean="0"/>
              <a:t>i les Ciències de l’Experiència</a:t>
            </a:r>
            <a:endParaRPr lang="ca-ES" sz="1000" dirty="0"/>
          </a:p>
        </p:txBody>
      </p:sp>
      <p:pic>
        <p:nvPicPr>
          <p:cNvPr id="102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7228564" y="1483856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5" name="QuadreDeText 104"/>
          <p:cNvSpPr txBox="1"/>
          <p:nvPr/>
        </p:nvSpPr>
        <p:spPr>
          <a:xfrm>
            <a:off x="7541070" y="1544868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Ciutats intel·ligents</a:t>
            </a:r>
            <a:endParaRPr lang="ca-ES" sz="1000" dirty="0"/>
          </a:p>
        </p:txBody>
      </p:sp>
      <p:pic>
        <p:nvPicPr>
          <p:cNvPr id="106" name="Imatge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02" y="2622705"/>
            <a:ext cx="360000" cy="360000"/>
          </a:xfrm>
          <a:prstGeom prst="rect">
            <a:avLst/>
          </a:prstGeom>
        </p:spPr>
      </p:pic>
      <p:pic>
        <p:nvPicPr>
          <p:cNvPr id="107" name="Imatge 10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02" y="3393599"/>
            <a:ext cx="360000" cy="360000"/>
          </a:xfrm>
          <a:prstGeom prst="rect">
            <a:avLst/>
          </a:prstGeom>
        </p:spPr>
      </p:pic>
      <p:pic>
        <p:nvPicPr>
          <p:cNvPr id="108" name="Imatge 107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2" y="3780600"/>
            <a:ext cx="360000" cy="360000"/>
          </a:xfrm>
          <a:prstGeom prst="rect">
            <a:avLst/>
          </a:prstGeom>
        </p:spPr>
      </p:pic>
      <p:pic>
        <p:nvPicPr>
          <p:cNvPr id="109" name="Imatge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2" y="4173931"/>
            <a:ext cx="360000" cy="360000"/>
          </a:xfrm>
          <a:prstGeom prst="rect">
            <a:avLst/>
          </a:prstGeom>
        </p:spPr>
      </p:pic>
      <p:pic>
        <p:nvPicPr>
          <p:cNvPr id="110" name="Imatge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2" y="4558266"/>
            <a:ext cx="360000" cy="360000"/>
          </a:xfrm>
          <a:prstGeom prst="rect">
            <a:avLst/>
          </a:prstGeom>
        </p:spPr>
      </p:pic>
      <p:pic>
        <p:nvPicPr>
          <p:cNvPr id="111" name="Imatge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02" y="3006598"/>
            <a:ext cx="360000" cy="360000"/>
          </a:xfrm>
          <a:prstGeom prst="rect">
            <a:avLst/>
          </a:prstGeom>
        </p:spPr>
      </p:pic>
      <p:sp>
        <p:nvSpPr>
          <p:cNvPr id="56" name="QuadreDeText 1"/>
          <p:cNvSpPr txBox="1"/>
          <p:nvPr/>
        </p:nvSpPr>
        <p:spPr>
          <a:xfrm>
            <a:off x="143322" y="5496227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19521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" y="1407676"/>
            <a:ext cx="6194349" cy="4565493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Amèrica del Nord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</a:t>
            </a:r>
            <a:endParaRPr lang="ca-ES" sz="1200" cap="all" dirty="0">
              <a:latin typeface="+mj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736976" y="3287102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MONT-REAL</a:t>
            </a:r>
            <a:endParaRPr lang="ca-ES" sz="1000" b="1" dirty="0"/>
          </a:p>
        </p:txBody>
      </p:sp>
      <p:sp>
        <p:nvSpPr>
          <p:cNvPr id="8" name="QuadreDeText 7"/>
          <p:cNvSpPr txBox="1"/>
          <p:nvPr/>
        </p:nvSpPr>
        <p:spPr>
          <a:xfrm>
            <a:off x="2805794" y="534067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MÈXIC</a:t>
            </a:r>
            <a:endParaRPr lang="ca-ES" sz="1000" b="1" dirty="0"/>
          </a:p>
        </p:txBody>
      </p:sp>
      <p:sp>
        <p:nvSpPr>
          <p:cNvPr id="10" name="QuadreDeText 9"/>
          <p:cNvSpPr txBox="1"/>
          <p:nvPr/>
        </p:nvSpPr>
        <p:spPr>
          <a:xfrm>
            <a:off x="1867396" y="4134790"/>
            <a:ext cx="1244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SILICON VALLEY</a:t>
            </a:r>
            <a:endParaRPr lang="ca-ES" sz="1000" b="1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4088904" y="4757205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MIAMI</a:t>
            </a:r>
            <a:endParaRPr lang="ca-ES" sz="1000" b="1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4117197" y="4084753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WASHINGTON</a:t>
            </a:r>
            <a:endParaRPr lang="ca-ES" sz="1000" b="1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4700789" y="3904667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NOVA YORK</a:t>
            </a:r>
            <a:endParaRPr lang="ca-ES" sz="1000" b="1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5804280" y="3553785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BOSTON</a:t>
            </a:r>
            <a:endParaRPr lang="ca-ES" sz="1000" b="1" dirty="0"/>
          </a:p>
        </p:txBody>
      </p:sp>
      <p:pic>
        <p:nvPicPr>
          <p:cNvPr id="61" name="Imatge 60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3" y="3092786"/>
            <a:ext cx="216000" cy="216000"/>
          </a:xfrm>
          <a:prstGeom prst="rect">
            <a:avLst/>
          </a:prstGeom>
        </p:spPr>
      </p:pic>
      <p:pic>
        <p:nvPicPr>
          <p:cNvPr id="62" name="Imatge 6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71" y="3091316"/>
            <a:ext cx="216000" cy="216000"/>
          </a:xfrm>
          <a:prstGeom prst="rect">
            <a:avLst/>
          </a:prstGeom>
        </p:spPr>
      </p:pic>
      <p:pic>
        <p:nvPicPr>
          <p:cNvPr id="63" name="Imatge 6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75" y="3091316"/>
            <a:ext cx="216000" cy="216000"/>
          </a:xfrm>
          <a:prstGeom prst="rect">
            <a:avLst/>
          </a:prstGeom>
        </p:spPr>
      </p:pic>
      <p:pic>
        <p:nvPicPr>
          <p:cNvPr id="64" name="Imatge 6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69" y="3091316"/>
            <a:ext cx="216000" cy="216000"/>
          </a:xfrm>
          <a:prstGeom prst="rect">
            <a:avLst/>
          </a:prstGeom>
        </p:spPr>
      </p:pic>
      <p:pic>
        <p:nvPicPr>
          <p:cNvPr id="66" name="Imatge 6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3200968"/>
            <a:ext cx="360000" cy="360000"/>
          </a:xfrm>
          <a:prstGeom prst="rect">
            <a:avLst/>
          </a:prstGeom>
        </p:spPr>
      </p:pic>
      <p:sp>
        <p:nvSpPr>
          <p:cNvPr id="68" name="QuadreDeText 67"/>
          <p:cNvSpPr txBox="1"/>
          <p:nvPr/>
        </p:nvSpPr>
        <p:spPr>
          <a:xfrm>
            <a:off x="8024755" y="3254420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Maquinària</a:t>
            </a:r>
            <a:endParaRPr lang="ca-ES" sz="1000" dirty="0"/>
          </a:p>
        </p:txBody>
      </p:sp>
      <p:pic>
        <p:nvPicPr>
          <p:cNvPr id="83" name="Imatge 8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67" y="5586899"/>
            <a:ext cx="216000" cy="216000"/>
          </a:xfrm>
          <a:prstGeom prst="rect">
            <a:avLst/>
          </a:prstGeom>
        </p:spPr>
      </p:pic>
      <p:pic>
        <p:nvPicPr>
          <p:cNvPr id="84" name="Imatge 8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08" y="5586899"/>
            <a:ext cx="216000" cy="216000"/>
          </a:xfrm>
          <a:prstGeom prst="rect">
            <a:avLst/>
          </a:prstGeom>
        </p:spPr>
      </p:pic>
      <p:pic>
        <p:nvPicPr>
          <p:cNvPr id="85" name="Imatge 8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94" y="5586899"/>
            <a:ext cx="216000" cy="216000"/>
          </a:xfrm>
          <a:prstGeom prst="rect">
            <a:avLst/>
          </a:prstGeom>
        </p:spPr>
      </p:pic>
      <p:pic>
        <p:nvPicPr>
          <p:cNvPr id="86" name="Imatge 8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35" y="5586899"/>
            <a:ext cx="216000" cy="216000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5802517" y="3365478"/>
            <a:ext cx="216000" cy="216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Rectangle 87"/>
          <p:cNvSpPr/>
          <p:nvPr/>
        </p:nvSpPr>
        <p:spPr>
          <a:xfrm>
            <a:off x="6312407" y="3362472"/>
            <a:ext cx="216000" cy="2160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Rectangle 88"/>
          <p:cNvSpPr/>
          <p:nvPr/>
        </p:nvSpPr>
        <p:spPr>
          <a:xfrm>
            <a:off x="6054378" y="3362472"/>
            <a:ext cx="216000" cy="21600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Rectangle 89"/>
          <p:cNvSpPr/>
          <p:nvPr/>
        </p:nvSpPr>
        <p:spPr>
          <a:xfrm>
            <a:off x="4592789" y="3698248"/>
            <a:ext cx="216000" cy="216000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Rectangle 90"/>
          <p:cNvSpPr/>
          <p:nvPr/>
        </p:nvSpPr>
        <p:spPr>
          <a:xfrm>
            <a:off x="5318269" y="3705765"/>
            <a:ext cx="216000" cy="216000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Rectangle 91"/>
          <p:cNvSpPr/>
          <p:nvPr/>
        </p:nvSpPr>
        <p:spPr>
          <a:xfrm>
            <a:off x="4830542" y="3705765"/>
            <a:ext cx="216000" cy="2160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Rectangle 92"/>
          <p:cNvSpPr/>
          <p:nvPr/>
        </p:nvSpPr>
        <p:spPr>
          <a:xfrm>
            <a:off x="5558816" y="3704013"/>
            <a:ext cx="216000" cy="216000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4" name="Rectangle 93"/>
          <p:cNvSpPr/>
          <p:nvPr/>
        </p:nvSpPr>
        <p:spPr>
          <a:xfrm>
            <a:off x="5072805" y="3705765"/>
            <a:ext cx="216000" cy="216000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5" name="Rectangle 94"/>
          <p:cNvSpPr/>
          <p:nvPr/>
        </p:nvSpPr>
        <p:spPr>
          <a:xfrm>
            <a:off x="3728864" y="4960184"/>
            <a:ext cx="216000" cy="2160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6" name="Rectangle 95"/>
          <p:cNvSpPr/>
          <p:nvPr/>
        </p:nvSpPr>
        <p:spPr>
          <a:xfrm>
            <a:off x="4251972" y="4960184"/>
            <a:ext cx="216000" cy="216000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" name="Rectangle 96"/>
          <p:cNvSpPr/>
          <p:nvPr/>
        </p:nvSpPr>
        <p:spPr>
          <a:xfrm>
            <a:off x="3987898" y="4960184"/>
            <a:ext cx="216000" cy="216000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8" name="Rectangle 97"/>
          <p:cNvSpPr/>
          <p:nvPr/>
        </p:nvSpPr>
        <p:spPr>
          <a:xfrm>
            <a:off x="4515286" y="4960184"/>
            <a:ext cx="216000" cy="216000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Rectangle 98"/>
          <p:cNvSpPr/>
          <p:nvPr/>
        </p:nvSpPr>
        <p:spPr>
          <a:xfrm>
            <a:off x="4778600" y="4960184"/>
            <a:ext cx="216000" cy="216000"/>
          </a:xfrm>
          <a:prstGeom prst="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ectangle 99"/>
          <p:cNvSpPr/>
          <p:nvPr/>
        </p:nvSpPr>
        <p:spPr>
          <a:xfrm>
            <a:off x="2125099" y="4353573"/>
            <a:ext cx="216000" cy="216000"/>
          </a:xfrm>
          <a:prstGeom prst="rect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1" name="Rectangle 100"/>
          <p:cNvSpPr/>
          <p:nvPr/>
        </p:nvSpPr>
        <p:spPr>
          <a:xfrm>
            <a:off x="2386180" y="4349559"/>
            <a:ext cx="216000" cy="216000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2" name="Rectangle 101"/>
          <p:cNvSpPr/>
          <p:nvPr/>
        </p:nvSpPr>
        <p:spPr>
          <a:xfrm>
            <a:off x="2642982" y="4351326"/>
            <a:ext cx="216000" cy="216000"/>
          </a:xfrm>
          <a:prstGeom prst="rect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Rectangle 102"/>
          <p:cNvSpPr/>
          <p:nvPr/>
        </p:nvSpPr>
        <p:spPr>
          <a:xfrm>
            <a:off x="5085479" y="4295060"/>
            <a:ext cx="216000" cy="216000"/>
          </a:xfrm>
          <a:prstGeom prst="rect">
            <a:avLst/>
          </a:prstGeom>
          <a:blipFill rotWithShape="1">
            <a:blip r:embed="rId2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" name="Rectangle 111"/>
          <p:cNvSpPr/>
          <p:nvPr/>
        </p:nvSpPr>
        <p:spPr>
          <a:xfrm>
            <a:off x="4009197" y="4295060"/>
            <a:ext cx="216000" cy="216000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3" name="Rectangle 112"/>
          <p:cNvSpPr/>
          <p:nvPr/>
        </p:nvSpPr>
        <p:spPr>
          <a:xfrm>
            <a:off x="4547338" y="4295060"/>
            <a:ext cx="216000" cy="216000"/>
          </a:xfrm>
          <a:prstGeom prst="rect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4" name="Rectangle 113"/>
          <p:cNvSpPr/>
          <p:nvPr/>
        </p:nvSpPr>
        <p:spPr>
          <a:xfrm>
            <a:off x="4280375" y="4295060"/>
            <a:ext cx="216000" cy="216000"/>
          </a:xfrm>
          <a:prstGeom prst="rect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Rectangle 114"/>
          <p:cNvSpPr/>
          <p:nvPr/>
        </p:nvSpPr>
        <p:spPr>
          <a:xfrm>
            <a:off x="4818516" y="4295060"/>
            <a:ext cx="216000" cy="216000"/>
          </a:xfrm>
          <a:prstGeom prst="rect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6" name="Rectangle 115"/>
          <p:cNvSpPr/>
          <p:nvPr/>
        </p:nvSpPr>
        <p:spPr>
          <a:xfrm>
            <a:off x="7696705" y="1976328"/>
            <a:ext cx="360000" cy="360000"/>
          </a:xfrm>
          <a:prstGeom prst="rect">
            <a:avLst/>
          </a:prstGeom>
          <a:blipFill rotWithShape="1">
            <a:blip r:embed="rId2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QuadreDeText 19"/>
          <p:cNvSpPr txBox="1"/>
          <p:nvPr/>
        </p:nvSpPr>
        <p:spPr>
          <a:xfrm>
            <a:off x="8041826" y="1960377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Contractació </a:t>
            </a:r>
          </a:p>
          <a:p>
            <a:r>
              <a:rPr lang="ca-ES" sz="1000" dirty="0" smtClean="0"/>
              <a:t>pública institucional</a:t>
            </a:r>
            <a:endParaRPr lang="ca-ES" sz="1000" dirty="0"/>
          </a:p>
        </p:txBody>
      </p:sp>
      <p:sp>
        <p:nvSpPr>
          <p:cNvPr id="69" name="Rectangle 68"/>
          <p:cNvSpPr/>
          <p:nvPr/>
        </p:nvSpPr>
        <p:spPr>
          <a:xfrm>
            <a:off x="7704233" y="4775454"/>
            <a:ext cx="360000" cy="360000"/>
          </a:xfrm>
          <a:prstGeom prst="rect">
            <a:avLst/>
          </a:prstGeom>
          <a:blipFill dpi="0"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QuadreDeText 69"/>
          <p:cNvSpPr txBox="1"/>
          <p:nvPr/>
        </p:nvSpPr>
        <p:spPr>
          <a:xfrm>
            <a:off x="8028427" y="4832344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Tèxtil i moda</a:t>
            </a:r>
          </a:p>
        </p:txBody>
      </p:sp>
      <p:pic>
        <p:nvPicPr>
          <p:cNvPr id="71" name="Imatge 7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774369"/>
            <a:ext cx="360000" cy="360000"/>
          </a:xfrm>
          <a:prstGeom prst="rect">
            <a:avLst/>
          </a:prstGeom>
        </p:spPr>
      </p:pic>
      <p:pic>
        <p:nvPicPr>
          <p:cNvPr id="73" name="Imatge 7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2396679"/>
            <a:ext cx="360000" cy="360000"/>
          </a:xfrm>
          <a:prstGeom prst="rect">
            <a:avLst/>
          </a:prstGeom>
        </p:spPr>
      </p:pic>
      <p:pic>
        <p:nvPicPr>
          <p:cNvPr id="74" name="Imatge 73"/>
          <p:cNvPicPr preferRelativeResize="0">
            <a:picLocks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5" y="2798967"/>
            <a:ext cx="360000" cy="360000"/>
          </a:xfrm>
          <a:prstGeom prst="rect">
            <a:avLst/>
          </a:prstGeom>
        </p:spPr>
      </p:pic>
      <p:pic>
        <p:nvPicPr>
          <p:cNvPr id="75" name="Imatge 7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1575645"/>
            <a:ext cx="360000" cy="360000"/>
          </a:xfrm>
          <a:prstGeom prst="rect">
            <a:avLst/>
          </a:prstGeom>
        </p:spPr>
      </p:pic>
      <p:pic>
        <p:nvPicPr>
          <p:cNvPr id="76" name="Imatge 7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5166857"/>
            <a:ext cx="360000" cy="360000"/>
          </a:xfrm>
          <a:prstGeom prst="rect">
            <a:avLst/>
          </a:prstGeom>
        </p:spPr>
      </p:pic>
      <p:pic>
        <p:nvPicPr>
          <p:cNvPr id="77" name="Imatge 7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3609725"/>
            <a:ext cx="360000" cy="360000"/>
          </a:xfrm>
          <a:prstGeom prst="rect">
            <a:avLst/>
          </a:prstGeom>
        </p:spPr>
      </p:pic>
      <p:pic>
        <p:nvPicPr>
          <p:cNvPr id="78" name="Imatge 7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1177844"/>
            <a:ext cx="360000" cy="360000"/>
          </a:xfrm>
          <a:prstGeom prst="rect">
            <a:avLst/>
          </a:prstGeom>
        </p:spPr>
      </p:pic>
      <p:sp>
        <p:nvSpPr>
          <p:cNvPr id="80" name="QuadreDeText 79"/>
          <p:cNvSpPr txBox="1"/>
          <p:nvPr/>
        </p:nvSpPr>
        <p:spPr>
          <a:xfrm>
            <a:off x="8046866" y="1216788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Automoció</a:t>
            </a:r>
            <a:endParaRPr lang="ca-ES" sz="1000" dirty="0"/>
          </a:p>
        </p:txBody>
      </p:sp>
      <p:sp>
        <p:nvSpPr>
          <p:cNvPr id="81" name="QuadreDeText 80"/>
          <p:cNvSpPr txBox="1"/>
          <p:nvPr/>
        </p:nvSpPr>
        <p:spPr>
          <a:xfrm>
            <a:off x="8046866" y="1546414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</a:p>
          <a:p>
            <a:r>
              <a:rPr lang="ca-ES" sz="1000" dirty="0"/>
              <a:t>i</a:t>
            </a:r>
            <a:r>
              <a:rPr lang="ca-ES" sz="1000" dirty="0" smtClean="0"/>
              <a:t> infraestructures</a:t>
            </a:r>
            <a:endParaRPr lang="ca-ES" sz="1000" dirty="0"/>
          </a:p>
        </p:txBody>
      </p:sp>
      <p:sp>
        <p:nvSpPr>
          <p:cNvPr id="105" name="QuadreDeText 104"/>
          <p:cNvSpPr txBox="1"/>
          <p:nvPr/>
        </p:nvSpPr>
        <p:spPr>
          <a:xfrm>
            <a:off x="8061745" y="238502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i aigua</a:t>
            </a:r>
            <a:endParaRPr lang="ca-ES" sz="1000" dirty="0"/>
          </a:p>
        </p:txBody>
      </p:sp>
      <p:sp>
        <p:nvSpPr>
          <p:cNvPr id="106" name="QuadreDeText 105"/>
          <p:cNvSpPr txBox="1"/>
          <p:nvPr/>
        </p:nvSpPr>
        <p:spPr>
          <a:xfrm>
            <a:off x="8053653" y="2851642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Farma / </a:t>
            </a:r>
            <a:r>
              <a:rPr lang="ca-ES" sz="1000" dirty="0" err="1" smtClean="0"/>
              <a:t>Biotec</a:t>
            </a:r>
            <a:endParaRPr lang="ca-ES" sz="1000" dirty="0"/>
          </a:p>
        </p:txBody>
      </p:sp>
      <p:sp>
        <p:nvSpPr>
          <p:cNvPr id="107" name="QuadreDeText 106"/>
          <p:cNvSpPr txBox="1"/>
          <p:nvPr/>
        </p:nvSpPr>
        <p:spPr>
          <a:xfrm>
            <a:off x="8057677" y="5228156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108" name="QuadreDeText 107"/>
          <p:cNvSpPr txBox="1"/>
          <p:nvPr/>
        </p:nvSpPr>
        <p:spPr>
          <a:xfrm>
            <a:off x="8046862" y="3668014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Mèdic</a:t>
            </a:r>
            <a:endParaRPr lang="ca-ES" sz="1000" dirty="0"/>
          </a:p>
        </p:txBody>
      </p:sp>
      <p:sp>
        <p:nvSpPr>
          <p:cNvPr id="109" name="QuadreDeText 108"/>
          <p:cNvSpPr txBox="1"/>
          <p:nvPr/>
        </p:nvSpPr>
        <p:spPr>
          <a:xfrm>
            <a:off x="8055346" y="5624334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Turisme</a:t>
            </a:r>
            <a:endParaRPr lang="ca-ES" sz="1000" dirty="0"/>
          </a:p>
        </p:txBody>
      </p:sp>
      <p:pic>
        <p:nvPicPr>
          <p:cNvPr id="110" name="Imatge 109"/>
          <p:cNvPicPr preferRelativeResize="0"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5567444"/>
            <a:ext cx="360000" cy="360000"/>
          </a:xfrm>
          <a:prstGeom prst="rect">
            <a:avLst/>
          </a:prstGeom>
        </p:spPr>
      </p:pic>
      <p:sp>
        <p:nvSpPr>
          <p:cNvPr id="111" name="QuadreDeText 110"/>
          <p:cNvSpPr txBox="1"/>
          <p:nvPr/>
        </p:nvSpPr>
        <p:spPr>
          <a:xfrm>
            <a:off x="8055346" y="823262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Alimentació</a:t>
            </a:r>
            <a:endParaRPr lang="ca-ES" sz="1000" dirty="0"/>
          </a:p>
        </p:txBody>
      </p:sp>
      <p:pic>
        <p:nvPicPr>
          <p:cNvPr id="119" name="Imatge 118"/>
          <p:cNvPicPr preferRelativeResize="0"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4395561"/>
            <a:ext cx="360000" cy="360000"/>
          </a:xfrm>
          <a:prstGeom prst="rect">
            <a:avLst/>
          </a:prstGeom>
        </p:spPr>
      </p:pic>
      <p:sp>
        <p:nvSpPr>
          <p:cNvPr id="120" name="QuadreDeText 119"/>
          <p:cNvSpPr txBox="1"/>
          <p:nvPr/>
        </p:nvSpPr>
        <p:spPr>
          <a:xfrm>
            <a:off x="8055346" y="4448097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Smart</a:t>
            </a:r>
            <a:r>
              <a:rPr lang="ca-ES" sz="1000" dirty="0" smtClean="0"/>
              <a:t> </a:t>
            </a:r>
            <a:r>
              <a:rPr lang="ca-ES" sz="1000" dirty="0" err="1" smtClean="0"/>
              <a:t>city</a:t>
            </a:r>
            <a:endParaRPr lang="ca-ES" sz="1000" dirty="0"/>
          </a:p>
        </p:txBody>
      </p:sp>
      <p:pic>
        <p:nvPicPr>
          <p:cNvPr id="121" name="Imatge 120"/>
          <p:cNvPicPr preferRelativeResize="0">
            <a:picLocks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45" y="4001396"/>
            <a:ext cx="360000" cy="360000"/>
          </a:xfrm>
          <a:prstGeom prst="rect">
            <a:avLst/>
          </a:prstGeom>
        </p:spPr>
      </p:pic>
      <p:sp>
        <p:nvSpPr>
          <p:cNvPr id="122" name="QuadreDeText 121"/>
          <p:cNvSpPr txBox="1"/>
          <p:nvPr/>
        </p:nvSpPr>
        <p:spPr>
          <a:xfrm>
            <a:off x="8063508" y="4058285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Packaging</a:t>
            </a:r>
            <a:endParaRPr lang="ca-ES" sz="1000" dirty="0"/>
          </a:p>
        </p:txBody>
      </p:sp>
      <p:sp>
        <p:nvSpPr>
          <p:cNvPr id="72" name="QuadreDeText 1"/>
          <p:cNvSpPr txBox="1"/>
          <p:nvPr/>
        </p:nvSpPr>
        <p:spPr>
          <a:xfrm>
            <a:off x="59710" y="5440983"/>
            <a:ext cx="2351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42118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" y="1407676"/>
            <a:ext cx="6194349" cy="4565493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Amèrica del Nord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 </a:t>
            </a:r>
            <a:r>
              <a:rPr lang="ca-ES" sz="1200" cap="all" dirty="0" err="1" smtClean="0">
                <a:latin typeface="+mj-lt"/>
              </a:rPr>
              <a:t>sEGONS</a:t>
            </a:r>
            <a:r>
              <a:rPr lang="ca-ES" sz="1200" cap="all" dirty="0" smtClean="0">
                <a:latin typeface="+mj-lt"/>
              </a:rPr>
              <a:t> LA RIS3CAT</a:t>
            </a:r>
            <a:endParaRPr lang="ca-ES" sz="1200" cap="all" dirty="0">
              <a:latin typeface="+mj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736976" y="3287102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MONT-REAL</a:t>
            </a:r>
            <a:endParaRPr lang="ca-ES" sz="1000" b="1" dirty="0"/>
          </a:p>
        </p:txBody>
      </p:sp>
      <p:sp>
        <p:nvSpPr>
          <p:cNvPr id="8" name="QuadreDeText 7"/>
          <p:cNvSpPr txBox="1"/>
          <p:nvPr/>
        </p:nvSpPr>
        <p:spPr>
          <a:xfrm>
            <a:off x="2805794" y="534067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MÈXIC</a:t>
            </a:r>
            <a:endParaRPr lang="ca-ES" sz="1000" b="1" dirty="0"/>
          </a:p>
        </p:txBody>
      </p:sp>
      <p:sp>
        <p:nvSpPr>
          <p:cNvPr id="10" name="QuadreDeText 9"/>
          <p:cNvSpPr txBox="1"/>
          <p:nvPr/>
        </p:nvSpPr>
        <p:spPr>
          <a:xfrm>
            <a:off x="1867396" y="4134790"/>
            <a:ext cx="1244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SILICON VALLEY</a:t>
            </a:r>
            <a:endParaRPr lang="ca-ES" sz="1000" b="1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4088904" y="4757205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MIAMI</a:t>
            </a:r>
            <a:endParaRPr lang="ca-ES" sz="1000" b="1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4117197" y="4084753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WASHINGTON</a:t>
            </a:r>
            <a:endParaRPr lang="ca-ES" sz="1000" b="1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4700789" y="3904667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NOVA YORK</a:t>
            </a:r>
            <a:endParaRPr lang="ca-ES" sz="1000" b="1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5804280" y="3553785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BOSTON</a:t>
            </a:r>
            <a:endParaRPr lang="ca-ES" sz="1000" b="1" dirty="0"/>
          </a:p>
        </p:txBody>
      </p:sp>
      <p:pic>
        <p:nvPicPr>
          <p:cNvPr id="108" name="5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1267" r="16783" b="24647"/>
          <a:stretch/>
        </p:blipFill>
        <p:spPr bwMode="auto">
          <a:xfrm>
            <a:off x="7566662" y="2233608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QuadreDeText 23"/>
          <p:cNvSpPr txBox="1"/>
          <p:nvPr/>
        </p:nvSpPr>
        <p:spPr>
          <a:xfrm>
            <a:off x="7887030" y="2220725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Contractació </a:t>
            </a:r>
          </a:p>
          <a:p>
            <a:r>
              <a:rPr lang="ca-ES" sz="1000" dirty="0" smtClean="0"/>
              <a:t>pública institucional</a:t>
            </a:r>
            <a:endParaRPr lang="ca-ES" sz="1000" dirty="0"/>
          </a:p>
        </p:txBody>
      </p:sp>
      <p:pic>
        <p:nvPicPr>
          <p:cNvPr id="119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2116145" y="4357322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6" name="5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55" y="4960204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7" name="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4238939" y="4960204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5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06" y="4297097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" name="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4865734" y="4295199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56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1267" r="16783" b="24647"/>
          <a:stretch/>
        </p:blipFill>
        <p:spPr bwMode="auto">
          <a:xfrm>
            <a:off x="3973038" y="4295199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5330451" y="307465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0" name="5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3" y="3078467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3" name="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6154135" y="3358290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QuadreDeText 25"/>
          <p:cNvSpPr txBox="1"/>
          <p:nvPr/>
        </p:nvSpPr>
        <p:spPr>
          <a:xfrm>
            <a:off x="7888007" y="3069610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Indústries del Disseny</a:t>
            </a:r>
            <a:endParaRPr lang="ca-ES" sz="1000" dirty="0"/>
          </a:p>
        </p:txBody>
      </p:sp>
      <p:pic>
        <p:nvPicPr>
          <p:cNvPr id="148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5069707" y="3695260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99068" y="2096446"/>
            <a:ext cx="127655" cy="46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4" name="Imatge 8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34" y="3076538"/>
            <a:ext cx="216000" cy="216000"/>
          </a:xfrm>
          <a:prstGeom prst="rect">
            <a:avLst/>
          </a:prstGeom>
        </p:spPr>
      </p:pic>
      <p:pic>
        <p:nvPicPr>
          <p:cNvPr id="85" name="Imatg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02" y="3074658"/>
            <a:ext cx="216000" cy="216000"/>
          </a:xfrm>
          <a:prstGeom prst="rect">
            <a:avLst/>
          </a:prstGeom>
        </p:spPr>
      </p:pic>
      <p:pic>
        <p:nvPicPr>
          <p:cNvPr id="86" name="Imatge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7" y="3076538"/>
            <a:ext cx="216000" cy="216000"/>
          </a:xfrm>
          <a:prstGeom prst="rect">
            <a:avLst/>
          </a:prstGeom>
        </p:spPr>
      </p:pic>
      <p:pic>
        <p:nvPicPr>
          <p:cNvPr id="87" name="Imatge 8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9" y="3358290"/>
            <a:ext cx="216000" cy="216000"/>
          </a:xfrm>
          <a:prstGeom prst="rect">
            <a:avLst/>
          </a:prstGeom>
        </p:spPr>
      </p:pic>
      <p:pic>
        <p:nvPicPr>
          <p:cNvPr id="88" name="Imatge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20" y="3358290"/>
            <a:ext cx="216000" cy="216000"/>
          </a:xfrm>
          <a:prstGeom prst="rect">
            <a:avLst/>
          </a:prstGeom>
        </p:spPr>
      </p:pic>
      <p:pic>
        <p:nvPicPr>
          <p:cNvPr id="89" name="Imatge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04" y="3358290"/>
            <a:ext cx="216000" cy="2160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9" y="3007842"/>
            <a:ext cx="360000" cy="360000"/>
          </a:xfrm>
          <a:prstGeom prst="rect">
            <a:avLst/>
          </a:prstGeom>
        </p:spPr>
      </p:pic>
      <p:pic>
        <p:nvPicPr>
          <p:cNvPr id="90" name="Imatge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76" y="3695260"/>
            <a:ext cx="216000" cy="216000"/>
          </a:xfrm>
          <a:prstGeom prst="rect">
            <a:avLst/>
          </a:prstGeom>
        </p:spPr>
      </p:pic>
      <p:pic>
        <p:nvPicPr>
          <p:cNvPr id="91" name="Imatg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41" y="3698458"/>
            <a:ext cx="216000" cy="216000"/>
          </a:xfrm>
          <a:prstGeom prst="rect">
            <a:avLst/>
          </a:prstGeom>
        </p:spPr>
      </p:pic>
      <p:pic>
        <p:nvPicPr>
          <p:cNvPr id="92" name="Imatge 91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47" y="3698757"/>
            <a:ext cx="216000" cy="216000"/>
          </a:xfrm>
          <a:prstGeom prst="rect">
            <a:avLst/>
          </a:prstGeom>
        </p:spPr>
      </p:pic>
      <p:pic>
        <p:nvPicPr>
          <p:cNvPr id="93" name="Imatg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31" y="3700817"/>
            <a:ext cx="216000" cy="216000"/>
          </a:xfrm>
          <a:prstGeom prst="rect">
            <a:avLst/>
          </a:prstGeom>
        </p:spPr>
      </p:pic>
      <p:pic>
        <p:nvPicPr>
          <p:cNvPr id="94" name="Imatg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98" y="4293825"/>
            <a:ext cx="216000" cy="216000"/>
          </a:xfrm>
          <a:prstGeom prst="rect">
            <a:avLst/>
          </a:prstGeom>
        </p:spPr>
      </p:pic>
      <p:pic>
        <p:nvPicPr>
          <p:cNvPr id="95" name="Imatge 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40" y="4297097"/>
            <a:ext cx="216000" cy="216000"/>
          </a:xfrm>
          <a:prstGeom prst="rect">
            <a:avLst/>
          </a:prstGeom>
        </p:spPr>
      </p:pic>
      <p:pic>
        <p:nvPicPr>
          <p:cNvPr id="96" name="Imatge 95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62" y="4297097"/>
            <a:ext cx="216000" cy="216000"/>
          </a:xfrm>
          <a:prstGeom prst="rect">
            <a:avLst/>
          </a:prstGeom>
        </p:spPr>
      </p:pic>
      <p:pic>
        <p:nvPicPr>
          <p:cNvPr id="97" name="Imatge 9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40" y="4357322"/>
            <a:ext cx="216000" cy="216000"/>
          </a:xfrm>
          <a:prstGeom prst="rect">
            <a:avLst/>
          </a:prstGeom>
        </p:spPr>
      </p:pic>
      <p:pic>
        <p:nvPicPr>
          <p:cNvPr id="98" name="Imatge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82" y="4354757"/>
            <a:ext cx="216000" cy="216000"/>
          </a:xfrm>
          <a:prstGeom prst="rect">
            <a:avLst/>
          </a:prstGeom>
        </p:spPr>
      </p:pic>
      <p:pic>
        <p:nvPicPr>
          <p:cNvPr id="99" name="Imatge 9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62" y="4961880"/>
            <a:ext cx="216000" cy="216000"/>
          </a:xfrm>
          <a:prstGeom prst="rect">
            <a:avLst/>
          </a:prstGeom>
        </p:spPr>
      </p:pic>
      <p:pic>
        <p:nvPicPr>
          <p:cNvPr id="100" name="Imatge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7" y="4956644"/>
            <a:ext cx="216000" cy="216000"/>
          </a:xfrm>
          <a:prstGeom prst="rect">
            <a:avLst/>
          </a:prstGeom>
        </p:spPr>
      </p:pic>
      <p:pic>
        <p:nvPicPr>
          <p:cNvPr id="101" name="Imatge 100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75" y="4956644"/>
            <a:ext cx="216000" cy="216000"/>
          </a:xfrm>
          <a:prstGeom prst="rect">
            <a:avLst/>
          </a:prstGeom>
        </p:spPr>
      </p:pic>
      <p:pic>
        <p:nvPicPr>
          <p:cNvPr id="102" name="Imatge 10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91" y="5565904"/>
            <a:ext cx="216000" cy="216000"/>
          </a:xfrm>
          <a:prstGeom prst="rect">
            <a:avLst/>
          </a:prstGeom>
        </p:spPr>
      </p:pic>
      <p:pic>
        <p:nvPicPr>
          <p:cNvPr id="103" name="Imatge 1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0" y="5561857"/>
            <a:ext cx="216000" cy="216000"/>
          </a:xfrm>
          <a:prstGeom prst="rect">
            <a:avLst/>
          </a:prstGeom>
        </p:spPr>
      </p:pic>
      <p:pic>
        <p:nvPicPr>
          <p:cNvPr id="104" name="Imatge 10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01" y="5561424"/>
            <a:ext cx="216000" cy="216000"/>
          </a:xfrm>
          <a:prstGeom prst="rect">
            <a:avLst/>
          </a:prstGeom>
        </p:spPr>
      </p:pic>
      <p:pic>
        <p:nvPicPr>
          <p:cNvPr id="105" name="Imatge 10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23" y="5560430"/>
            <a:ext cx="216000" cy="216000"/>
          </a:xfrm>
          <a:prstGeom prst="rect">
            <a:avLst/>
          </a:prstGeom>
        </p:spPr>
      </p:pic>
      <p:pic>
        <p:nvPicPr>
          <p:cNvPr id="69" name="5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77" y="1860727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0" name="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7571045" y="4933068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QuadreDeText 73"/>
          <p:cNvSpPr txBox="1"/>
          <p:nvPr/>
        </p:nvSpPr>
        <p:spPr>
          <a:xfrm>
            <a:off x="7886367" y="2688484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</a:t>
            </a:r>
            <a:r>
              <a:rPr lang="ca-ES" sz="1000" dirty="0" smtClean="0"/>
              <a:t>Alimentàries</a:t>
            </a:r>
            <a:endParaRPr lang="ca-ES" sz="1000" dirty="0"/>
          </a:p>
        </p:txBody>
      </p:sp>
      <p:sp>
        <p:nvSpPr>
          <p:cNvPr id="109" name="QuadreDeText 108"/>
          <p:cNvSpPr txBox="1"/>
          <p:nvPr/>
        </p:nvSpPr>
        <p:spPr>
          <a:xfrm>
            <a:off x="7886137" y="4163353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Salut </a:t>
            </a:r>
            <a:endParaRPr lang="ca-ES" sz="1000" dirty="0" smtClean="0"/>
          </a:p>
          <a:p>
            <a:r>
              <a:rPr lang="ca-ES" sz="1000" dirty="0" smtClean="0"/>
              <a:t>i </a:t>
            </a:r>
            <a:r>
              <a:rPr lang="ca-ES" sz="1000" dirty="0"/>
              <a:t>Ciències de la </a:t>
            </a:r>
            <a:r>
              <a:rPr lang="ca-ES" sz="1000" dirty="0" smtClean="0"/>
              <a:t>Vida</a:t>
            </a:r>
            <a:endParaRPr lang="ca-ES" sz="1000" dirty="0"/>
          </a:p>
        </p:txBody>
      </p:sp>
      <p:sp>
        <p:nvSpPr>
          <p:cNvPr id="111" name="QuadreDeText 110"/>
          <p:cNvSpPr txBox="1"/>
          <p:nvPr/>
        </p:nvSpPr>
        <p:spPr>
          <a:xfrm>
            <a:off x="7891413" y="4994417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112" name="QuadreDeText 111"/>
          <p:cNvSpPr txBox="1"/>
          <p:nvPr/>
        </p:nvSpPr>
        <p:spPr>
          <a:xfrm>
            <a:off x="7893999" y="4625155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 Industrials</a:t>
            </a:r>
            <a:endParaRPr lang="ca-ES" sz="1000" dirty="0"/>
          </a:p>
        </p:txBody>
      </p:sp>
      <p:sp>
        <p:nvSpPr>
          <p:cNvPr id="114" name="QuadreDeText 113"/>
          <p:cNvSpPr txBox="1"/>
          <p:nvPr/>
        </p:nvSpPr>
        <p:spPr>
          <a:xfrm>
            <a:off x="7886367" y="3371026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</a:t>
            </a:r>
            <a:endParaRPr lang="ca-ES" sz="1000" dirty="0" smtClean="0"/>
          </a:p>
          <a:p>
            <a:r>
              <a:rPr lang="ca-ES" sz="1000" dirty="0" smtClean="0"/>
              <a:t>Mobilitat </a:t>
            </a:r>
            <a:r>
              <a:rPr lang="ca-ES" sz="1000" dirty="0"/>
              <a:t>Sostenible</a:t>
            </a:r>
          </a:p>
        </p:txBody>
      </p:sp>
      <p:sp>
        <p:nvSpPr>
          <p:cNvPr id="115" name="QuadreDeText 114"/>
          <p:cNvSpPr txBox="1"/>
          <p:nvPr/>
        </p:nvSpPr>
        <p:spPr>
          <a:xfrm>
            <a:off x="7886137" y="3765005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Química, </a:t>
            </a:r>
            <a:endParaRPr lang="ca-ES" sz="1000" dirty="0" smtClean="0"/>
          </a:p>
          <a:p>
            <a:r>
              <a:rPr lang="ca-ES" sz="1000" dirty="0" smtClean="0"/>
              <a:t>Energia </a:t>
            </a:r>
            <a:r>
              <a:rPr lang="ca-ES" sz="1000" dirty="0"/>
              <a:t>i Recursos</a:t>
            </a:r>
          </a:p>
        </p:txBody>
      </p:sp>
      <p:sp>
        <p:nvSpPr>
          <p:cNvPr id="116" name="QuadreDeText 115"/>
          <p:cNvSpPr txBox="1"/>
          <p:nvPr/>
        </p:nvSpPr>
        <p:spPr>
          <a:xfrm>
            <a:off x="7892445" y="1846057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  <a:br>
              <a:rPr lang="ca-ES" sz="1000" dirty="0" smtClean="0"/>
            </a:br>
            <a:r>
              <a:rPr lang="ca-ES" sz="1000" dirty="0" smtClean="0"/>
              <a:t>i infraestructures</a:t>
            </a:r>
            <a:endParaRPr lang="ca-ES" sz="1000" dirty="0"/>
          </a:p>
        </p:txBody>
      </p:sp>
      <p:pic>
        <p:nvPicPr>
          <p:cNvPr id="118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7573861" y="1483856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" name="QuadreDeText 119"/>
          <p:cNvSpPr txBox="1"/>
          <p:nvPr/>
        </p:nvSpPr>
        <p:spPr>
          <a:xfrm>
            <a:off x="7886367" y="1544868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Ciutats intel·ligents</a:t>
            </a:r>
            <a:endParaRPr lang="ca-ES" sz="1000" dirty="0"/>
          </a:p>
        </p:txBody>
      </p:sp>
      <p:pic>
        <p:nvPicPr>
          <p:cNvPr id="121" name="Imatge 1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99" y="2622705"/>
            <a:ext cx="360000" cy="360000"/>
          </a:xfrm>
          <a:prstGeom prst="rect">
            <a:avLst/>
          </a:prstGeom>
        </p:spPr>
      </p:pic>
      <p:pic>
        <p:nvPicPr>
          <p:cNvPr id="122" name="Imatge 12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99" y="3393599"/>
            <a:ext cx="360000" cy="360000"/>
          </a:xfrm>
          <a:prstGeom prst="rect">
            <a:avLst/>
          </a:prstGeom>
        </p:spPr>
      </p:pic>
      <p:pic>
        <p:nvPicPr>
          <p:cNvPr id="123" name="Imatge 12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69" y="3780600"/>
            <a:ext cx="360000" cy="360000"/>
          </a:xfrm>
          <a:prstGeom prst="rect">
            <a:avLst/>
          </a:prstGeom>
        </p:spPr>
      </p:pic>
      <p:pic>
        <p:nvPicPr>
          <p:cNvPr id="124" name="Imatge 1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69" y="4173931"/>
            <a:ext cx="360000" cy="360000"/>
          </a:xfrm>
          <a:prstGeom prst="rect">
            <a:avLst/>
          </a:prstGeom>
        </p:spPr>
      </p:pic>
      <p:pic>
        <p:nvPicPr>
          <p:cNvPr id="125" name="Imatge 1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69" y="4558266"/>
            <a:ext cx="360000" cy="360000"/>
          </a:xfrm>
          <a:prstGeom prst="rect">
            <a:avLst/>
          </a:prstGeom>
        </p:spPr>
      </p:pic>
      <p:sp>
        <p:nvSpPr>
          <p:cNvPr id="67" name="QuadreDeText 1"/>
          <p:cNvSpPr txBox="1"/>
          <p:nvPr/>
        </p:nvSpPr>
        <p:spPr>
          <a:xfrm>
            <a:off x="5602175" y="5578182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9380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tge 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38" y="1343955"/>
            <a:ext cx="4717906" cy="4663369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Àsia i Oceania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</a:t>
            </a:r>
            <a:endParaRPr lang="ca-ES" sz="1200" cap="all" dirty="0">
              <a:latin typeface="+mj-lt"/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5241032" y="5340678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SIDNEY</a:t>
            </a:r>
            <a:endParaRPr lang="ca-ES" sz="1000" b="1" dirty="0"/>
          </a:p>
        </p:txBody>
      </p:sp>
      <p:sp>
        <p:nvSpPr>
          <p:cNvPr id="27" name="QuadreDeText 26"/>
          <p:cNvSpPr txBox="1"/>
          <p:nvPr/>
        </p:nvSpPr>
        <p:spPr>
          <a:xfrm>
            <a:off x="3728962" y="3992172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SINGAPUR</a:t>
            </a:r>
            <a:endParaRPr lang="ca-ES" sz="1000" b="1" dirty="0"/>
          </a:p>
        </p:txBody>
      </p:sp>
      <p:sp>
        <p:nvSpPr>
          <p:cNvPr id="28" name="QuadreDeText 27"/>
          <p:cNvSpPr txBox="1"/>
          <p:nvPr/>
        </p:nvSpPr>
        <p:spPr>
          <a:xfrm>
            <a:off x="2413618" y="3452889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BOMBAI</a:t>
            </a:r>
            <a:endParaRPr lang="ca-ES" sz="1000" b="1" dirty="0"/>
          </a:p>
        </p:txBody>
      </p:sp>
      <p:sp>
        <p:nvSpPr>
          <p:cNvPr id="30" name="QuadreDeText 29"/>
          <p:cNvSpPr txBox="1"/>
          <p:nvPr/>
        </p:nvSpPr>
        <p:spPr>
          <a:xfrm>
            <a:off x="4471326" y="268044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SEÜL</a:t>
            </a:r>
            <a:endParaRPr lang="ca-ES" sz="1000" b="1" dirty="0"/>
          </a:p>
        </p:txBody>
      </p:sp>
      <p:sp>
        <p:nvSpPr>
          <p:cNvPr id="33" name="QuadreDeText 32"/>
          <p:cNvSpPr txBox="1"/>
          <p:nvPr/>
        </p:nvSpPr>
        <p:spPr>
          <a:xfrm>
            <a:off x="4826753" y="2824935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TÒQUIO</a:t>
            </a:r>
            <a:endParaRPr lang="ca-ES" sz="1000" b="1" dirty="0"/>
          </a:p>
        </p:txBody>
      </p:sp>
      <p:sp>
        <p:nvSpPr>
          <p:cNvPr id="34" name="QuadreDeText 33"/>
          <p:cNvSpPr txBox="1"/>
          <p:nvPr/>
        </p:nvSpPr>
        <p:spPr>
          <a:xfrm>
            <a:off x="3706807" y="3239231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HONG KONG</a:t>
            </a:r>
            <a:endParaRPr lang="ca-ES" sz="1000" b="1" dirty="0"/>
          </a:p>
        </p:txBody>
      </p:sp>
      <p:sp>
        <p:nvSpPr>
          <p:cNvPr id="35" name="QuadreDeText 34"/>
          <p:cNvSpPr txBox="1"/>
          <p:nvPr/>
        </p:nvSpPr>
        <p:spPr>
          <a:xfrm>
            <a:off x="3435868" y="3083558"/>
            <a:ext cx="1279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XANGAI I PEQUÍN</a:t>
            </a:r>
            <a:endParaRPr lang="ca-ES" sz="1000" b="1" dirty="0"/>
          </a:p>
        </p:txBody>
      </p:sp>
      <p:sp>
        <p:nvSpPr>
          <p:cNvPr id="75" name="Rectangle 74"/>
          <p:cNvSpPr/>
          <p:nvPr/>
        </p:nvSpPr>
        <p:spPr>
          <a:xfrm>
            <a:off x="3165903" y="2891173"/>
            <a:ext cx="216000" cy="21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tangle 75"/>
          <p:cNvSpPr/>
          <p:nvPr/>
        </p:nvSpPr>
        <p:spPr>
          <a:xfrm>
            <a:off x="4148365" y="2896569"/>
            <a:ext cx="216000" cy="216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Rectangle 76"/>
          <p:cNvSpPr/>
          <p:nvPr/>
        </p:nvSpPr>
        <p:spPr>
          <a:xfrm>
            <a:off x="3410886" y="2891173"/>
            <a:ext cx="216000" cy="21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ctangle 77"/>
          <p:cNvSpPr/>
          <p:nvPr/>
        </p:nvSpPr>
        <p:spPr>
          <a:xfrm>
            <a:off x="3655869" y="2891173"/>
            <a:ext cx="216000" cy="216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Rectangle 78"/>
          <p:cNvSpPr/>
          <p:nvPr/>
        </p:nvSpPr>
        <p:spPr>
          <a:xfrm>
            <a:off x="3902117" y="2891173"/>
            <a:ext cx="216000" cy="216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Rectangle 79"/>
          <p:cNvSpPr/>
          <p:nvPr/>
        </p:nvSpPr>
        <p:spPr>
          <a:xfrm>
            <a:off x="3688536" y="4198698"/>
            <a:ext cx="216000" cy="21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Rectangle 80"/>
          <p:cNvSpPr/>
          <p:nvPr/>
        </p:nvSpPr>
        <p:spPr>
          <a:xfrm>
            <a:off x="4169510" y="4203593"/>
            <a:ext cx="216000" cy="216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Rectangle 81"/>
          <p:cNvSpPr/>
          <p:nvPr/>
        </p:nvSpPr>
        <p:spPr>
          <a:xfrm>
            <a:off x="3927477" y="4203593"/>
            <a:ext cx="216000" cy="2160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Rectangle 103"/>
          <p:cNvSpPr/>
          <p:nvPr/>
        </p:nvSpPr>
        <p:spPr>
          <a:xfrm>
            <a:off x="4415201" y="4203593"/>
            <a:ext cx="216000" cy="21600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Rectangle 104"/>
          <p:cNvSpPr/>
          <p:nvPr/>
        </p:nvSpPr>
        <p:spPr>
          <a:xfrm>
            <a:off x="4694869" y="3024434"/>
            <a:ext cx="216000" cy="216000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6" name="Rectangle 105"/>
          <p:cNvSpPr/>
          <p:nvPr/>
        </p:nvSpPr>
        <p:spPr>
          <a:xfrm>
            <a:off x="4936101" y="3024434"/>
            <a:ext cx="216000" cy="216000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Rectangle 106"/>
          <p:cNvSpPr/>
          <p:nvPr/>
        </p:nvSpPr>
        <p:spPr>
          <a:xfrm>
            <a:off x="5176691" y="3024434"/>
            <a:ext cx="216000" cy="2160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8" name="Rectangle 107"/>
          <p:cNvSpPr/>
          <p:nvPr/>
        </p:nvSpPr>
        <p:spPr>
          <a:xfrm>
            <a:off x="5417405" y="3024434"/>
            <a:ext cx="216000" cy="216000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9" name="Rectangle 108"/>
          <p:cNvSpPr/>
          <p:nvPr/>
        </p:nvSpPr>
        <p:spPr>
          <a:xfrm>
            <a:off x="2152780" y="3672719"/>
            <a:ext cx="216000" cy="216000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0" name="Rectangle 109"/>
          <p:cNvSpPr/>
          <p:nvPr/>
        </p:nvSpPr>
        <p:spPr>
          <a:xfrm>
            <a:off x="2646602" y="3672719"/>
            <a:ext cx="216000" cy="2160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Rectangle 110"/>
          <p:cNvSpPr/>
          <p:nvPr/>
        </p:nvSpPr>
        <p:spPr>
          <a:xfrm>
            <a:off x="2395666" y="3672719"/>
            <a:ext cx="216000" cy="216000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9" name="Rectangle 118"/>
          <p:cNvSpPr/>
          <p:nvPr/>
        </p:nvSpPr>
        <p:spPr>
          <a:xfrm>
            <a:off x="2895894" y="3679059"/>
            <a:ext cx="216000" cy="216000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0" name="Rectangle 119"/>
          <p:cNvSpPr/>
          <p:nvPr/>
        </p:nvSpPr>
        <p:spPr>
          <a:xfrm>
            <a:off x="3133813" y="3674147"/>
            <a:ext cx="216000" cy="216000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1" name="Rectangle 120"/>
          <p:cNvSpPr/>
          <p:nvPr/>
        </p:nvSpPr>
        <p:spPr>
          <a:xfrm>
            <a:off x="3728962" y="3448694"/>
            <a:ext cx="216000" cy="216000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2" name="Rectangle 121"/>
          <p:cNvSpPr/>
          <p:nvPr/>
        </p:nvSpPr>
        <p:spPr>
          <a:xfrm>
            <a:off x="4210142" y="3448694"/>
            <a:ext cx="216000" cy="216000"/>
          </a:xfrm>
          <a:prstGeom prst="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" name="Rectangle 122"/>
          <p:cNvSpPr/>
          <p:nvPr/>
        </p:nvSpPr>
        <p:spPr>
          <a:xfrm>
            <a:off x="3969552" y="3448694"/>
            <a:ext cx="216000" cy="216000"/>
          </a:xfrm>
          <a:prstGeom prst="rect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4" name="Rectangle 123"/>
          <p:cNvSpPr/>
          <p:nvPr/>
        </p:nvSpPr>
        <p:spPr>
          <a:xfrm>
            <a:off x="4448316" y="3448694"/>
            <a:ext cx="216000" cy="216000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5" name="Rectangle 124"/>
          <p:cNvSpPr/>
          <p:nvPr/>
        </p:nvSpPr>
        <p:spPr>
          <a:xfrm>
            <a:off x="4860748" y="2474683"/>
            <a:ext cx="216000" cy="216000"/>
          </a:xfrm>
          <a:prstGeom prst="rect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6" name="Rectangle 125"/>
          <p:cNvSpPr/>
          <p:nvPr/>
        </p:nvSpPr>
        <p:spPr>
          <a:xfrm>
            <a:off x="4621807" y="2474683"/>
            <a:ext cx="216000" cy="216000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7" name="Rectangle 126"/>
          <p:cNvSpPr/>
          <p:nvPr/>
        </p:nvSpPr>
        <p:spPr>
          <a:xfrm>
            <a:off x="4377470" y="2474683"/>
            <a:ext cx="216000" cy="216000"/>
          </a:xfrm>
          <a:prstGeom prst="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8" name="Rectangle 127"/>
          <p:cNvSpPr/>
          <p:nvPr/>
        </p:nvSpPr>
        <p:spPr>
          <a:xfrm>
            <a:off x="5057260" y="5561245"/>
            <a:ext cx="216000" cy="216000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9" name="Rectangle 128"/>
          <p:cNvSpPr/>
          <p:nvPr/>
        </p:nvSpPr>
        <p:spPr>
          <a:xfrm>
            <a:off x="5307418" y="5561245"/>
            <a:ext cx="216000" cy="216000"/>
          </a:xfrm>
          <a:prstGeom prst="rect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" name="Rectangle 129"/>
          <p:cNvSpPr/>
          <p:nvPr/>
        </p:nvSpPr>
        <p:spPr>
          <a:xfrm>
            <a:off x="5558354" y="5559754"/>
            <a:ext cx="216000" cy="216000"/>
          </a:xfrm>
          <a:prstGeom prst="rect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1" name="Rectangle 130"/>
          <p:cNvSpPr/>
          <p:nvPr/>
        </p:nvSpPr>
        <p:spPr>
          <a:xfrm>
            <a:off x="5807433" y="5562477"/>
            <a:ext cx="216000" cy="216000"/>
          </a:xfrm>
          <a:prstGeom prst="rect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3" name="Imatge 62"/>
          <p:cNvPicPr preferRelativeResize="0">
            <a:picLocks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3489671"/>
            <a:ext cx="360000" cy="360000"/>
          </a:xfrm>
          <a:prstGeom prst="rect">
            <a:avLst/>
          </a:prstGeom>
        </p:spPr>
      </p:pic>
      <p:sp>
        <p:nvSpPr>
          <p:cNvPr id="64" name="QuadreDeText 63"/>
          <p:cNvSpPr txBox="1"/>
          <p:nvPr/>
        </p:nvSpPr>
        <p:spPr>
          <a:xfrm>
            <a:off x="7956769" y="3543123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Maquinària</a:t>
            </a:r>
            <a:endParaRPr lang="ca-ES" sz="1000" dirty="0"/>
          </a:p>
        </p:txBody>
      </p:sp>
      <p:pic>
        <p:nvPicPr>
          <p:cNvPr id="73" name="Imatge 7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1483856"/>
            <a:ext cx="360000" cy="360000"/>
          </a:xfrm>
          <a:prstGeom prst="rect">
            <a:avLst/>
          </a:prstGeom>
        </p:spPr>
      </p:pic>
      <p:pic>
        <p:nvPicPr>
          <p:cNvPr id="74" name="Imatge 73"/>
          <p:cNvPicPr preferRelativeResize="0">
            <a:picLocks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2685382"/>
            <a:ext cx="360000" cy="360000"/>
          </a:xfrm>
          <a:prstGeom prst="rect">
            <a:avLst/>
          </a:prstGeom>
        </p:spPr>
      </p:pic>
      <p:pic>
        <p:nvPicPr>
          <p:cNvPr id="83" name="Imatge 82"/>
          <p:cNvPicPr preferRelativeResize="0"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37" y="3087670"/>
            <a:ext cx="360000" cy="360000"/>
          </a:xfrm>
          <a:prstGeom prst="rect">
            <a:avLst/>
          </a:prstGeom>
        </p:spPr>
      </p:pic>
      <p:pic>
        <p:nvPicPr>
          <p:cNvPr id="84" name="Imatge 83"/>
          <p:cNvPicPr preferRelativeResize="0"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2285132"/>
            <a:ext cx="360000" cy="360000"/>
          </a:xfrm>
          <a:prstGeom prst="rect">
            <a:avLst/>
          </a:prstGeom>
        </p:spPr>
      </p:pic>
      <p:pic>
        <p:nvPicPr>
          <p:cNvPr id="85" name="Imatge 84"/>
          <p:cNvPicPr preferRelativeResize="0">
            <a:picLocks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4703004"/>
            <a:ext cx="360000" cy="360000"/>
          </a:xfrm>
          <a:prstGeom prst="rect">
            <a:avLst/>
          </a:prstGeom>
        </p:spPr>
      </p:pic>
      <p:pic>
        <p:nvPicPr>
          <p:cNvPr id="86" name="Imatge 85"/>
          <p:cNvPicPr preferRelativeResize="0">
            <a:picLocks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3898428"/>
            <a:ext cx="360000" cy="360000"/>
          </a:xfrm>
          <a:prstGeom prst="rect">
            <a:avLst/>
          </a:prstGeom>
        </p:spPr>
      </p:pic>
      <p:pic>
        <p:nvPicPr>
          <p:cNvPr id="87" name="Imatge 86"/>
          <p:cNvPicPr preferRelativeResize="0"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1887331"/>
            <a:ext cx="360000" cy="360000"/>
          </a:xfrm>
          <a:prstGeom prst="rect">
            <a:avLst/>
          </a:prstGeom>
        </p:spPr>
      </p:pic>
      <p:sp>
        <p:nvSpPr>
          <p:cNvPr id="88" name="QuadreDeText 87"/>
          <p:cNvSpPr txBox="1"/>
          <p:nvPr/>
        </p:nvSpPr>
        <p:spPr>
          <a:xfrm>
            <a:off x="7978880" y="1926275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Automoció</a:t>
            </a:r>
            <a:endParaRPr lang="ca-ES" sz="1000" dirty="0"/>
          </a:p>
        </p:txBody>
      </p:sp>
      <p:sp>
        <p:nvSpPr>
          <p:cNvPr id="89" name="QuadreDeText 88"/>
          <p:cNvSpPr txBox="1"/>
          <p:nvPr/>
        </p:nvSpPr>
        <p:spPr>
          <a:xfrm>
            <a:off x="7978880" y="2255901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</a:p>
          <a:p>
            <a:r>
              <a:rPr lang="ca-ES" sz="1000" dirty="0"/>
              <a:t>i</a:t>
            </a:r>
            <a:r>
              <a:rPr lang="ca-ES" sz="1000" dirty="0" smtClean="0"/>
              <a:t> infraestructures</a:t>
            </a:r>
            <a:endParaRPr lang="ca-ES" sz="1000" dirty="0"/>
          </a:p>
        </p:txBody>
      </p:sp>
      <p:sp>
        <p:nvSpPr>
          <p:cNvPr id="90" name="QuadreDeText 89"/>
          <p:cNvSpPr txBox="1"/>
          <p:nvPr/>
        </p:nvSpPr>
        <p:spPr>
          <a:xfrm>
            <a:off x="7993759" y="2673723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i aigua</a:t>
            </a:r>
            <a:endParaRPr lang="ca-ES" sz="1000" dirty="0"/>
          </a:p>
        </p:txBody>
      </p:sp>
      <p:sp>
        <p:nvSpPr>
          <p:cNvPr id="91" name="QuadreDeText 90"/>
          <p:cNvSpPr txBox="1"/>
          <p:nvPr/>
        </p:nvSpPr>
        <p:spPr>
          <a:xfrm>
            <a:off x="7977575" y="3140345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Farma / </a:t>
            </a:r>
            <a:r>
              <a:rPr lang="ca-ES" sz="1000" dirty="0" err="1" smtClean="0"/>
              <a:t>Biotec</a:t>
            </a:r>
            <a:endParaRPr lang="ca-ES" sz="1000" dirty="0"/>
          </a:p>
        </p:txBody>
      </p:sp>
      <p:sp>
        <p:nvSpPr>
          <p:cNvPr id="92" name="QuadreDeText 91"/>
          <p:cNvSpPr txBox="1"/>
          <p:nvPr/>
        </p:nvSpPr>
        <p:spPr>
          <a:xfrm>
            <a:off x="7989691" y="4764303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93" name="QuadreDeText 92"/>
          <p:cNvSpPr txBox="1"/>
          <p:nvPr/>
        </p:nvSpPr>
        <p:spPr>
          <a:xfrm>
            <a:off x="7978876" y="3956717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Mèdic</a:t>
            </a:r>
            <a:endParaRPr lang="ca-ES" sz="1000" dirty="0"/>
          </a:p>
        </p:txBody>
      </p:sp>
      <p:sp>
        <p:nvSpPr>
          <p:cNvPr id="94" name="QuadreDeText 93"/>
          <p:cNvSpPr txBox="1"/>
          <p:nvPr/>
        </p:nvSpPr>
        <p:spPr>
          <a:xfrm>
            <a:off x="7987360" y="5160481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Turisme</a:t>
            </a:r>
            <a:endParaRPr lang="ca-ES" sz="1000" dirty="0"/>
          </a:p>
        </p:txBody>
      </p:sp>
      <p:pic>
        <p:nvPicPr>
          <p:cNvPr id="95" name="Imatge 94"/>
          <p:cNvPicPr preferRelativeResize="0"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5103591"/>
            <a:ext cx="360000" cy="360000"/>
          </a:xfrm>
          <a:prstGeom prst="rect">
            <a:avLst/>
          </a:prstGeom>
        </p:spPr>
      </p:pic>
      <p:sp>
        <p:nvSpPr>
          <p:cNvPr id="96" name="QuadreDeText 95"/>
          <p:cNvSpPr txBox="1"/>
          <p:nvPr/>
        </p:nvSpPr>
        <p:spPr>
          <a:xfrm>
            <a:off x="7987360" y="1532749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Alimentació</a:t>
            </a:r>
            <a:endParaRPr lang="ca-ES" sz="1000" dirty="0"/>
          </a:p>
        </p:txBody>
      </p:sp>
      <p:pic>
        <p:nvPicPr>
          <p:cNvPr id="97" name="Imatge 96"/>
          <p:cNvPicPr preferRelativeResize="0">
            <a:picLocks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9" y="4303940"/>
            <a:ext cx="360000" cy="360000"/>
          </a:xfrm>
          <a:prstGeom prst="rect">
            <a:avLst/>
          </a:prstGeom>
        </p:spPr>
      </p:pic>
      <p:sp>
        <p:nvSpPr>
          <p:cNvPr id="98" name="QuadreDeText 97"/>
          <p:cNvSpPr txBox="1"/>
          <p:nvPr/>
        </p:nvSpPr>
        <p:spPr>
          <a:xfrm>
            <a:off x="7987360" y="4356476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Smart</a:t>
            </a:r>
            <a:r>
              <a:rPr lang="ca-ES" sz="1000" dirty="0" smtClean="0"/>
              <a:t> </a:t>
            </a:r>
            <a:r>
              <a:rPr lang="ca-ES" sz="1000" dirty="0" err="1" smtClean="0"/>
              <a:t>city</a:t>
            </a:r>
            <a:endParaRPr lang="ca-ES" sz="1000" dirty="0"/>
          </a:p>
        </p:txBody>
      </p:sp>
      <p:sp>
        <p:nvSpPr>
          <p:cNvPr id="65" name="QuadreDeText 1"/>
          <p:cNvSpPr txBox="1"/>
          <p:nvPr/>
        </p:nvSpPr>
        <p:spPr>
          <a:xfrm>
            <a:off x="208004" y="5548131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31233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tge 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38" y="1343955"/>
            <a:ext cx="4717906" cy="4663369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Àsia i Oceania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 SEGONS LA RIS3CAT</a:t>
            </a:r>
            <a:endParaRPr lang="ca-ES" sz="1200" cap="all" dirty="0">
              <a:latin typeface="+mj-lt"/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5241032" y="5340678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SIDNEY</a:t>
            </a:r>
            <a:endParaRPr lang="ca-ES" sz="1000" b="1" dirty="0"/>
          </a:p>
        </p:txBody>
      </p:sp>
      <p:sp>
        <p:nvSpPr>
          <p:cNvPr id="27" name="QuadreDeText 26"/>
          <p:cNvSpPr txBox="1"/>
          <p:nvPr/>
        </p:nvSpPr>
        <p:spPr>
          <a:xfrm>
            <a:off x="3728962" y="3992172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SINGAPUR</a:t>
            </a:r>
            <a:endParaRPr lang="ca-ES" sz="1000" b="1" dirty="0"/>
          </a:p>
        </p:txBody>
      </p:sp>
      <p:sp>
        <p:nvSpPr>
          <p:cNvPr id="28" name="QuadreDeText 27"/>
          <p:cNvSpPr txBox="1"/>
          <p:nvPr/>
        </p:nvSpPr>
        <p:spPr>
          <a:xfrm>
            <a:off x="2413618" y="3452889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BOMBAI</a:t>
            </a:r>
            <a:endParaRPr lang="ca-ES" sz="1000" b="1" dirty="0"/>
          </a:p>
        </p:txBody>
      </p:sp>
      <p:sp>
        <p:nvSpPr>
          <p:cNvPr id="30" name="QuadreDeText 29"/>
          <p:cNvSpPr txBox="1"/>
          <p:nvPr/>
        </p:nvSpPr>
        <p:spPr>
          <a:xfrm>
            <a:off x="4471326" y="268044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SEÜL</a:t>
            </a:r>
            <a:endParaRPr lang="ca-ES" sz="1000" b="1" dirty="0"/>
          </a:p>
        </p:txBody>
      </p:sp>
      <p:sp>
        <p:nvSpPr>
          <p:cNvPr id="33" name="QuadreDeText 32"/>
          <p:cNvSpPr txBox="1"/>
          <p:nvPr/>
        </p:nvSpPr>
        <p:spPr>
          <a:xfrm>
            <a:off x="4826753" y="2824935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TÒQUIO</a:t>
            </a:r>
            <a:endParaRPr lang="ca-ES" sz="1000" b="1" dirty="0"/>
          </a:p>
        </p:txBody>
      </p:sp>
      <p:sp>
        <p:nvSpPr>
          <p:cNvPr id="34" name="QuadreDeText 33"/>
          <p:cNvSpPr txBox="1"/>
          <p:nvPr/>
        </p:nvSpPr>
        <p:spPr>
          <a:xfrm>
            <a:off x="3706807" y="3239231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HONG KONG</a:t>
            </a:r>
            <a:endParaRPr lang="ca-ES" sz="1000" b="1" dirty="0"/>
          </a:p>
        </p:txBody>
      </p:sp>
      <p:sp>
        <p:nvSpPr>
          <p:cNvPr id="35" name="QuadreDeText 34"/>
          <p:cNvSpPr txBox="1"/>
          <p:nvPr/>
        </p:nvSpPr>
        <p:spPr>
          <a:xfrm>
            <a:off x="3435868" y="3083558"/>
            <a:ext cx="1279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XANGAI I PEQUÍN</a:t>
            </a:r>
            <a:endParaRPr lang="ca-ES" sz="1000" b="1" dirty="0"/>
          </a:p>
        </p:txBody>
      </p:sp>
      <p:pic>
        <p:nvPicPr>
          <p:cNvPr id="99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00" y="5553713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70" y="4203358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3690939" y="4201187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2173972" y="3670919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4202742" y="3437166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3747338" y="3438414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0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3775531" y="2884656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4725450" y="2464617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5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4266590" y="2468181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9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4745834" y="303038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Imatg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92" y="2468181"/>
            <a:ext cx="216000" cy="216000"/>
          </a:xfrm>
          <a:prstGeom prst="rect">
            <a:avLst/>
          </a:prstGeom>
        </p:spPr>
      </p:pic>
      <p:pic>
        <p:nvPicPr>
          <p:cNvPr id="68" name="Imatg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21" y="2464617"/>
            <a:ext cx="216000" cy="216000"/>
          </a:xfrm>
          <a:prstGeom prst="rect">
            <a:avLst/>
          </a:prstGeom>
        </p:spPr>
      </p:pic>
      <p:pic>
        <p:nvPicPr>
          <p:cNvPr id="75" name="Imatg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68" y="2884656"/>
            <a:ext cx="216000" cy="216000"/>
          </a:xfrm>
          <a:prstGeom prst="rect">
            <a:avLst/>
          </a:prstGeom>
        </p:spPr>
      </p:pic>
      <p:pic>
        <p:nvPicPr>
          <p:cNvPr id="76" name="Imatg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84" y="2882203"/>
            <a:ext cx="216000" cy="216000"/>
          </a:xfrm>
          <a:prstGeom prst="rect">
            <a:avLst/>
          </a:prstGeom>
        </p:spPr>
      </p:pic>
      <p:pic>
        <p:nvPicPr>
          <p:cNvPr id="77" name="Imatg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16" y="2880904"/>
            <a:ext cx="216000" cy="216000"/>
          </a:xfrm>
          <a:prstGeom prst="rect">
            <a:avLst/>
          </a:prstGeom>
        </p:spPr>
      </p:pic>
      <p:pic>
        <p:nvPicPr>
          <p:cNvPr id="78" name="Imatg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98" y="3026133"/>
            <a:ext cx="216000" cy="216000"/>
          </a:xfrm>
          <a:prstGeom prst="rect">
            <a:avLst/>
          </a:prstGeom>
        </p:spPr>
      </p:pic>
      <p:pic>
        <p:nvPicPr>
          <p:cNvPr id="79" name="Imatg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25" y="3026133"/>
            <a:ext cx="216000" cy="216000"/>
          </a:xfrm>
          <a:prstGeom prst="rect">
            <a:avLst/>
          </a:prstGeom>
        </p:spPr>
      </p:pic>
      <p:pic>
        <p:nvPicPr>
          <p:cNvPr id="80" name="Imatge 7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8" y="3023636"/>
            <a:ext cx="216000" cy="216000"/>
          </a:xfrm>
          <a:prstGeom prst="rect">
            <a:avLst/>
          </a:prstGeom>
        </p:spPr>
      </p:pic>
      <p:pic>
        <p:nvPicPr>
          <p:cNvPr id="81" name="Imatg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8" y="3439028"/>
            <a:ext cx="216000" cy="216000"/>
          </a:xfrm>
          <a:prstGeom prst="rect">
            <a:avLst/>
          </a:prstGeom>
        </p:spPr>
      </p:pic>
      <p:pic>
        <p:nvPicPr>
          <p:cNvPr id="82" name="Imatg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64" y="3438414"/>
            <a:ext cx="216000" cy="216000"/>
          </a:xfrm>
          <a:prstGeom prst="rect">
            <a:avLst/>
          </a:prstGeom>
        </p:spPr>
      </p:pic>
      <p:pic>
        <p:nvPicPr>
          <p:cNvPr id="83" name="Imatge 82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70" y="3670919"/>
            <a:ext cx="216000" cy="216000"/>
          </a:xfrm>
          <a:prstGeom prst="rect">
            <a:avLst/>
          </a:prstGeom>
        </p:spPr>
      </p:pic>
      <p:pic>
        <p:nvPicPr>
          <p:cNvPr id="89" name="Imatg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46" y="3670919"/>
            <a:ext cx="216000" cy="216000"/>
          </a:xfrm>
          <a:prstGeom prst="rect">
            <a:avLst/>
          </a:prstGeom>
        </p:spPr>
      </p:pic>
      <p:pic>
        <p:nvPicPr>
          <p:cNvPr id="104" name="Imatge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22" y="3670919"/>
            <a:ext cx="216000" cy="216000"/>
          </a:xfrm>
          <a:prstGeom prst="rect">
            <a:avLst/>
          </a:prstGeom>
        </p:spPr>
      </p:pic>
      <p:pic>
        <p:nvPicPr>
          <p:cNvPr id="105" name="Imatge 10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44" y="3672730"/>
            <a:ext cx="216000" cy="216000"/>
          </a:xfrm>
          <a:prstGeom prst="rect">
            <a:avLst/>
          </a:prstGeom>
        </p:spPr>
      </p:pic>
      <p:pic>
        <p:nvPicPr>
          <p:cNvPr id="106" name="Imatge 105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31" y="4200803"/>
            <a:ext cx="216000" cy="216000"/>
          </a:xfrm>
          <a:prstGeom prst="rect">
            <a:avLst/>
          </a:prstGeom>
        </p:spPr>
      </p:pic>
      <p:pic>
        <p:nvPicPr>
          <p:cNvPr id="107" name="Imatge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23" y="4198379"/>
            <a:ext cx="216000" cy="216000"/>
          </a:xfrm>
          <a:prstGeom prst="rect">
            <a:avLst/>
          </a:prstGeom>
        </p:spPr>
      </p:pic>
      <p:pic>
        <p:nvPicPr>
          <p:cNvPr id="108" name="Imatge 107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70" y="5553713"/>
            <a:ext cx="216000" cy="216000"/>
          </a:xfrm>
          <a:prstGeom prst="rect">
            <a:avLst/>
          </a:prstGeom>
        </p:spPr>
      </p:pic>
      <p:pic>
        <p:nvPicPr>
          <p:cNvPr id="109" name="Imatge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25" y="5553713"/>
            <a:ext cx="216000" cy="216000"/>
          </a:xfrm>
          <a:prstGeom prst="rect">
            <a:avLst/>
          </a:prstGeom>
        </p:spPr>
      </p:pic>
      <p:pic>
        <p:nvPicPr>
          <p:cNvPr id="110" name="Imatge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74" y="5553713"/>
            <a:ext cx="216000" cy="216000"/>
          </a:xfrm>
          <a:prstGeom prst="rect">
            <a:avLst/>
          </a:prstGeom>
        </p:spPr>
      </p:pic>
      <p:pic>
        <p:nvPicPr>
          <p:cNvPr id="69" name="5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52" y="1860727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0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7316620" y="4552744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QuadreDeText 73"/>
          <p:cNvSpPr txBox="1"/>
          <p:nvPr/>
        </p:nvSpPr>
        <p:spPr>
          <a:xfrm>
            <a:off x="7631942" y="2308160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</a:t>
            </a:r>
            <a:r>
              <a:rPr lang="ca-ES" sz="1000" dirty="0" smtClean="0"/>
              <a:t>Alimentàries</a:t>
            </a:r>
            <a:endParaRPr lang="ca-ES" sz="1000" dirty="0"/>
          </a:p>
        </p:txBody>
      </p:sp>
      <p:sp>
        <p:nvSpPr>
          <p:cNvPr id="84" name="QuadreDeText 83"/>
          <p:cNvSpPr txBox="1"/>
          <p:nvPr/>
        </p:nvSpPr>
        <p:spPr>
          <a:xfrm>
            <a:off x="7631712" y="37830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Salut </a:t>
            </a:r>
            <a:endParaRPr lang="ca-ES" sz="1000" dirty="0" smtClean="0"/>
          </a:p>
          <a:p>
            <a:r>
              <a:rPr lang="ca-ES" sz="1000" dirty="0" smtClean="0"/>
              <a:t>i </a:t>
            </a:r>
            <a:r>
              <a:rPr lang="ca-ES" sz="1000" dirty="0"/>
              <a:t>Ciències de la </a:t>
            </a:r>
            <a:r>
              <a:rPr lang="ca-ES" sz="1000" dirty="0" smtClean="0"/>
              <a:t>Vida</a:t>
            </a:r>
            <a:endParaRPr lang="ca-ES" sz="1000" dirty="0"/>
          </a:p>
        </p:txBody>
      </p:sp>
      <p:sp>
        <p:nvSpPr>
          <p:cNvPr id="93" name="QuadreDeText 92"/>
          <p:cNvSpPr txBox="1"/>
          <p:nvPr/>
        </p:nvSpPr>
        <p:spPr>
          <a:xfrm>
            <a:off x="7636988" y="4614093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97" name="QuadreDeText 96"/>
          <p:cNvSpPr txBox="1"/>
          <p:nvPr/>
        </p:nvSpPr>
        <p:spPr>
          <a:xfrm>
            <a:off x="7639574" y="4244831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 Industrials</a:t>
            </a:r>
            <a:endParaRPr lang="ca-ES" sz="1000" dirty="0"/>
          </a:p>
        </p:txBody>
      </p:sp>
      <p:sp>
        <p:nvSpPr>
          <p:cNvPr id="100" name="QuadreDeText 99"/>
          <p:cNvSpPr txBox="1"/>
          <p:nvPr/>
        </p:nvSpPr>
        <p:spPr>
          <a:xfrm>
            <a:off x="7631942" y="2990702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</a:t>
            </a:r>
            <a:endParaRPr lang="ca-ES" sz="1000" dirty="0" smtClean="0"/>
          </a:p>
          <a:p>
            <a:r>
              <a:rPr lang="ca-ES" sz="1000" dirty="0" smtClean="0"/>
              <a:t>Mobilitat </a:t>
            </a:r>
            <a:r>
              <a:rPr lang="ca-ES" sz="1000" dirty="0"/>
              <a:t>Sostenible</a:t>
            </a:r>
          </a:p>
        </p:txBody>
      </p:sp>
      <p:sp>
        <p:nvSpPr>
          <p:cNvPr id="101" name="QuadreDeText 100"/>
          <p:cNvSpPr txBox="1"/>
          <p:nvPr/>
        </p:nvSpPr>
        <p:spPr>
          <a:xfrm>
            <a:off x="7631712" y="3384681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Química, </a:t>
            </a:r>
            <a:endParaRPr lang="ca-ES" sz="1000" dirty="0" smtClean="0"/>
          </a:p>
          <a:p>
            <a:r>
              <a:rPr lang="ca-ES" sz="1000" dirty="0" smtClean="0"/>
              <a:t>Energia </a:t>
            </a:r>
            <a:r>
              <a:rPr lang="ca-ES" sz="1000" dirty="0"/>
              <a:t>i Recursos</a:t>
            </a:r>
          </a:p>
        </p:txBody>
      </p:sp>
      <p:sp>
        <p:nvSpPr>
          <p:cNvPr id="111" name="QuadreDeText 110"/>
          <p:cNvSpPr txBox="1"/>
          <p:nvPr/>
        </p:nvSpPr>
        <p:spPr>
          <a:xfrm>
            <a:off x="7638020" y="1846057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  <a:br>
              <a:rPr lang="ca-ES" sz="1000" dirty="0" smtClean="0"/>
            </a:br>
            <a:r>
              <a:rPr lang="ca-ES" sz="1000" dirty="0" smtClean="0"/>
              <a:t>i infraestructures</a:t>
            </a:r>
            <a:endParaRPr lang="ca-ES" sz="1000" dirty="0"/>
          </a:p>
        </p:txBody>
      </p:sp>
      <p:sp>
        <p:nvSpPr>
          <p:cNvPr id="112" name="QuadreDeText 111"/>
          <p:cNvSpPr txBox="1"/>
          <p:nvPr/>
        </p:nvSpPr>
        <p:spPr>
          <a:xfrm>
            <a:off x="7639574" y="2618140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Indústries de la Cultura </a:t>
            </a:r>
          </a:p>
          <a:p>
            <a:r>
              <a:rPr lang="ca-ES" sz="1000" dirty="0" smtClean="0"/>
              <a:t>i les Ciències de l’Experiència</a:t>
            </a:r>
            <a:endParaRPr lang="ca-ES" sz="1000" dirty="0"/>
          </a:p>
        </p:txBody>
      </p:sp>
      <p:pic>
        <p:nvPicPr>
          <p:cNvPr id="113" name="3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7319436" y="1483856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4" name="QuadreDeText 113"/>
          <p:cNvSpPr txBox="1"/>
          <p:nvPr/>
        </p:nvSpPr>
        <p:spPr>
          <a:xfrm>
            <a:off x="7631942" y="1544868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Ciutats intel·ligents</a:t>
            </a:r>
            <a:endParaRPr lang="ca-ES" sz="1000" dirty="0"/>
          </a:p>
        </p:txBody>
      </p:sp>
      <p:pic>
        <p:nvPicPr>
          <p:cNvPr id="115" name="Imatge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74" y="2242381"/>
            <a:ext cx="360000" cy="360000"/>
          </a:xfrm>
          <a:prstGeom prst="rect">
            <a:avLst/>
          </a:prstGeom>
        </p:spPr>
      </p:pic>
      <p:pic>
        <p:nvPicPr>
          <p:cNvPr id="116" name="Imatge 1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74" y="3013275"/>
            <a:ext cx="360000" cy="360000"/>
          </a:xfrm>
          <a:prstGeom prst="rect">
            <a:avLst/>
          </a:prstGeom>
        </p:spPr>
      </p:pic>
      <p:pic>
        <p:nvPicPr>
          <p:cNvPr id="117" name="Imatge 1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44" y="3400276"/>
            <a:ext cx="360000" cy="360000"/>
          </a:xfrm>
          <a:prstGeom prst="rect">
            <a:avLst/>
          </a:prstGeom>
        </p:spPr>
      </p:pic>
      <p:pic>
        <p:nvPicPr>
          <p:cNvPr id="118" name="Imatge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44" y="3793607"/>
            <a:ext cx="360000" cy="360000"/>
          </a:xfrm>
          <a:prstGeom prst="rect">
            <a:avLst/>
          </a:prstGeom>
        </p:spPr>
      </p:pic>
      <p:pic>
        <p:nvPicPr>
          <p:cNvPr id="119" name="Imatge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44" y="4177942"/>
            <a:ext cx="360000" cy="360000"/>
          </a:xfrm>
          <a:prstGeom prst="rect">
            <a:avLst/>
          </a:prstGeom>
        </p:spPr>
      </p:pic>
      <p:pic>
        <p:nvPicPr>
          <p:cNvPr id="120" name="Imatge 1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74" y="2626274"/>
            <a:ext cx="360000" cy="360000"/>
          </a:xfrm>
          <a:prstGeom prst="rect">
            <a:avLst/>
          </a:prstGeom>
        </p:spPr>
      </p:pic>
      <p:sp>
        <p:nvSpPr>
          <p:cNvPr id="61" name="QuadreDeText 1"/>
          <p:cNvSpPr txBox="1"/>
          <p:nvPr/>
        </p:nvSpPr>
        <p:spPr>
          <a:xfrm>
            <a:off x="293648" y="5477047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38642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7" y="1477952"/>
            <a:ext cx="6146995" cy="4478708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Europa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26713" y="1490907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</a:t>
            </a:r>
            <a:endParaRPr lang="ca-ES" sz="1200" cap="all" dirty="0">
              <a:latin typeface="+mj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3399453" y="3882237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BERLIN</a:t>
            </a:r>
            <a:endParaRPr lang="ca-ES" sz="1000" b="1" dirty="0"/>
          </a:p>
        </p:txBody>
      </p:sp>
      <p:sp>
        <p:nvSpPr>
          <p:cNvPr id="8" name="QuadreDeText 7"/>
          <p:cNvSpPr txBox="1"/>
          <p:nvPr/>
        </p:nvSpPr>
        <p:spPr>
          <a:xfrm>
            <a:off x="2607033" y="4050958"/>
            <a:ext cx="1088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BRUSSEL·LES</a:t>
            </a:r>
            <a:endParaRPr lang="ca-ES" sz="1000" b="1" dirty="0"/>
          </a:p>
        </p:txBody>
      </p:sp>
      <p:sp>
        <p:nvSpPr>
          <p:cNvPr id="10" name="QuadreDeText 9"/>
          <p:cNvSpPr txBox="1"/>
          <p:nvPr/>
        </p:nvSpPr>
        <p:spPr>
          <a:xfrm>
            <a:off x="3097712" y="3428545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COPENHAGUEN</a:t>
            </a:r>
            <a:endParaRPr lang="ca-ES" sz="1000" b="1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2315721" y="4542023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PARIS</a:t>
            </a:r>
            <a:endParaRPr lang="ca-ES" sz="1000" b="1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3743243" y="4542023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MILÀ</a:t>
            </a:r>
            <a:endParaRPr lang="ca-ES" sz="1000" b="1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4214751" y="3988605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VARSÒVIA</a:t>
            </a:r>
            <a:endParaRPr lang="ca-ES" sz="1000" b="1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1969093" y="3807298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LONDRES</a:t>
            </a:r>
            <a:endParaRPr lang="ca-ES" sz="1000" b="1" dirty="0"/>
          </a:p>
        </p:txBody>
      </p:sp>
      <p:sp>
        <p:nvSpPr>
          <p:cNvPr id="18" name="QuadreDeText 17"/>
          <p:cNvSpPr txBox="1"/>
          <p:nvPr/>
        </p:nvSpPr>
        <p:spPr>
          <a:xfrm>
            <a:off x="4640377" y="5109118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ISTAMBUL</a:t>
            </a:r>
            <a:endParaRPr lang="ca-ES" sz="1000" b="1" dirty="0"/>
          </a:p>
        </p:txBody>
      </p:sp>
      <p:sp>
        <p:nvSpPr>
          <p:cNvPr id="19" name="QuadreDeText 18"/>
          <p:cNvSpPr txBox="1"/>
          <p:nvPr/>
        </p:nvSpPr>
        <p:spPr>
          <a:xfrm>
            <a:off x="5459619" y="3397157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MOSCOU</a:t>
            </a:r>
            <a:endParaRPr lang="ca-ES" sz="1000" b="1" dirty="0"/>
          </a:p>
        </p:txBody>
      </p:sp>
      <p:sp>
        <p:nvSpPr>
          <p:cNvPr id="36" name="Rectangle 35"/>
          <p:cNvSpPr/>
          <p:nvPr/>
        </p:nvSpPr>
        <p:spPr>
          <a:xfrm>
            <a:off x="4456932" y="5311561"/>
            <a:ext cx="216000" cy="21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5716579" y="5315499"/>
            <a:ext cx="216000" cy="216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angle 37"/>
          <p:cNvSpPr/>
          <p:nvPr/>
        </p:nvSpPr>
        <p:spPr>
          <a:xfrm>
            <a:off x="4207415" y="5311561"/>
            <a:ext cx="216000" cy="21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/>
          <p:cNvSpPr/>
          <p:nvPr/>
        </p:nvSpPr>
        <p:spPr>
          <a:xfrm>
            <a:off x="5211873" y="5317312"/>
            <a:ext cx="216000" cy="216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4961638" y="5317312"/>
            <a:ext cx="216000" cy="216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ectangle 40"/>
          <p:cNvSpPr/>
          <p:nvPr/>
        </p:nvSpPr>
        <p:spPr>
          <a:xfrm>
            <a:off x="5462108" y="5315657"/>
            <a:ext cx="216000" cy="21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/>
          <p:cNvSpPr/>
          <p:nvPr/>
        </p:nvSpPr>
        <p:spPr>
          <a:xfrm>
            <a:off x="4713204" y="5319165"/>
            <a:ext cx="216000" cy="2160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 42"/>
          <p:cNvSpPr/>
          <p:nvPr/>
        </p:nvSpPr>
        <p:spPr>
          <a:xfrm>
            <a:off x="5613052" y="3607919"/>
            <a:ext cx="216000" cy="2160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/>
          <p:cNvSpPr/>
          <p:nvPr/>
        </p:nvSpPr>
        <p:spPr>
          <a:xfrm>
            <a:off x="5358506" y="3607919"/>
            <a:ext cx="216000" cy="21600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44"/>
          <p:cNvSpPr/>
          <p:nvPr/>
        </p:nvSpPr>
        <p:spPr>
          <a:xfrm>
            <a:off x="6121994" y="3607919"/>
            <a:ext cx="216000" cy="216000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ctangle 45"/>
          <p:cNvSpPr/>
          <p:nvPr/>
        </p:nvSpPr>
        <p:spPr>
          <a:xfrm>
            <a:off x="5867523" y="3609268"/>
            <a:ext cx="216000" cy="216000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ectangle 47"/>
          <p:cNvSpPr/>
          <p:nvPr/>
        </p:nvSpPr>
        <p:spPr>
          <a:xfrm>
            <a:off x="1382818" y="3612979"/>
            <a:ext cx="216000" cy="2160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ectangle 49"/>
          <p:cNvSpPr/>
          <p:nvPr/>
        </p:nvSpPr>
        <p:spPr>
          <a:xfrm>
            <a:off x="2777677" y="3613826"/>
            <a:ext cx="216000" cy="21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Rectangle 51"/>
          <p:cNvSpPr/>
          <p:nvPr/>
        </p:nvSpPr>
        <p:spPr>
          <a:xfrm>
            <a:off x="1621058" y="3613826"/>
            <a:ext cx="216000" cy="216000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angle 52"/>
          <p:cNvSpPr/>
          <p:nvPr/>
        </p:nvSpPr>
        <p:spPr>
          <a:xfrm>
            <a:off x="2546050" y="3614265"/>
            <a:ext cx="216000" cy="216000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ectangle 53"/>
          <p:cNvSpPr/>
          <p:nvPr/>
        </p:nvSpPr>
        <p:spPr>
          <a:xfrm>
            <a:off x="1852996" y="3613826"/>
            <a:ext cx="216000" cy="21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ctangle 54"/>
          <p:cNvSpPr/>
          <p:nvPr/>
        </p:nvSpPr>
        <p:spPr>
          <a:xfrm>
            <a:off x="2090674" y="3613826"/>
            <a:ext cx="216000" cy="21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Rectangle 55"/>
          <p:cNvSpPr/>
          <p:nvPr/>
        </p:nvSpPr>
        <p:spPr>
          <a:xfrm>
            <a:off x="2318637" y="3619042"/>
            <a:ext cx="216000" cy="216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ctangle 56"/>
          <p:cNvSpPr/>
          <p:nvPr/>
        </p:nvSpPr>
        <p:spPr>
          <a:xfrm>
            <a:off x="4174568" y="4198826"/>
            <a:ext cx="216000" cy="2160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 57"/>
          <p:cNvSpPr/>
          <p:nvPr/>
        </p:nvSpPr>
        <p:spPr>
          <a:xfrm>
            <a:off x="5142702" y="4195498"/>
            <a:ext cx="216000" cy="216000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ectangle 58"/>
          <p:cNvSpPr/>
          <p:nvPr/>
        </p:nvSpPr>
        <p:spPr>
          <a:xfrm>
            <a:off x="5390093" y="4199882"/>
            <a:ext cx="216000" cy="216000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Rectangle 59"/>
          <p:cNvSpPr/>
          <p:nvPr/>
        </p:nvSpPr>
        <p:spPr>
          <a:xfrm>
            <a:off x="4653756" y="4198826"/>
            <a:ext cx="216000" cy="216000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Rectangle 60"/>
          <p:cNvSpPr/>
          <p:nvPr/>
        </p:nvSpPr>
        <p:spPr>
          <a:xfrm>
            <a:off x="4904433" y="4198422"/>
            <a:ext cx="216000" cy="216000"/>
          </a:xfrm>
          <a:prstGeom prst="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Rectangle 61"/>
          <p:cNvSpPr/>
          <p:nvPr/>
        </p:nvSpPr>
        <p:spPr>
          <a:xfrm>
            <a:off x="4415487" y="4200495"/>
            <a:ext cx="216000" cy="216000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Rectangle 62"/>
          <p:cNvSpPr/>
          <p:nvPr/>
        </p:nvSpPr>
        <p:spPr>
          <a:xfrm>
            <a:off x="3423729" y="4769852"/>
            <a:ext cx="216000" cy="216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/>
          <p:cNvSpPr/>
          <p:nvPr/>
        </p:nvSpPr>
        <p:spPr>
          <a:xfrm>
            <a:off x="4348244" y="4768368"/>
            <a:ext cx="216000" cy="216000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ectangle 68"/>
          <p:cNvSpPr/>
          <p:nvPr/>
        </p:nvSpPr>
        <p:spPr>
          <a:xfrm>
            <a:off x="3885740" y="4769130"/>
            <a:ext cx="216000" cy="2160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Rectangle 69"/>
          <p:cNvSpPr/>
          <p:nvPr/>
        </p:nvSpPr>
        <p:spPr>
          <a:xfrm>
            <a:off x="4121038" y="4768368"/>
            <a:ext cx="216000" cy="216000"/>
          </a:xfrm>
          <a:prstGeom prst="rect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Rectangle 70"/>
          <p:cNvSpPr/>
          <p:nvPr/>
        </p:nvSpPr>
        <p:spPr>
          <a:xfrm>
            <a:off x="3658094" y="4769130"/>
            <a:ext cx="216000" cy="216000"/>
          </a:xfrm>
          <a:prstGeom prst="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tangle 71"/>
          <p:cNvSpPr/>
          <p:nvPr/>
        </p:nvSpPr>
        <p:spPr>
          <a:xfrm>
            <a:off x="2125724" y="4768368"/>
            <a:ext cx="216000" cy="216000"/>
          </a:xfrm>
          <a:prstGeom prst="rect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Rectangle 72"/>
          <p:cNvSpPr/>
          <p:nvPr/>
        </p:nvSpPr>
        <p:spPr>
          <a:xfrm>
            <a:off x="2843360" y="4767945"/>
            <a:ext cx="216000" cy="216000"/>
          </a:xfrm>
          <a:prstGeom prst="rect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Rectangle 73"/>
          <p:cNvSpPr/>
          <p:nvPr/>
        </p:nvSpPr>
        <p:spPr>
          <a:xfrm>
            <a:off x="2608995" y="4767945"/>
            <a:ext cx="216000" cy="216000"/>
          </a:xfrm>
          <a:prstGeom prst="rect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Rectangle 74"/>
          <p:cNvSpPr/>
          <p:nvPr/>
        </p:nvSpPr>
        <p:spPr>
          <a:xfrm>
            <a:off x="2366378" y="4768368"/>
            <a:ext cx="216000" cy="216000"/>
          </a:xfrm>
          <a:prstGeom prst="rect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tangle 75"/>
          <p:cNvSpPr/>
          <p:nvPr/>
        </p:nvSpPr>
        <p:spPr>
          <a:xfrm>
            <a:off x="3229865" y="3222073"/>
            <a:ext cx="216000" cy="216000"/>
          </a:xfrm>
          <a:prstGeom prst="rect">
            <a:avLst/>
          </a:prstGeom>
          <a:blipFill dpi="0"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Rectangle 76"/>
          <p:cNvSpPr/>
          <p:nvPr/>
        </p:nvSpPr>
        <p:spPr>
          <a:xfrm>
            <a:off x="3714310" y="3222073"/>
            <a:ext cx="216000" cy="21600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ctangle 77"/>
          <p:cNvSpPr/>
          <p:nvPr/>
        </p:nvSpPr>
        <p:spPr>
          <a:xfrm>
            <a:off x="3961982" y="3222073"/>
            <a:ext cx="216000" cy="216000"/>
          </a:xfrm>
          <a:prstGeom prst="rect">
            <a:avLst/>
          </a:prstGeom>
          <a:blipFill dpi="0"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Rectangle 78"/>
          <p:cNvSpPr/>
          <p:nvPr/>
        </p:nvSpPr>
        <p:spPr>
          <a:xfrm>
            <a:off x="3477254" y="3222073"/>
            <a:ext cx="216000" cy="216000"/>
          </a:xfrm>
          <a:prstGeom prst="rect">
            <a:avLst/>
          </a:prstGeom>
          <a:blipFill dpi="0"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Rectangle 79"/>
          <p:cNvSpPr/>
          <p:nvPr/>
        </p:nvSpPr>
        <p:spPr>
          <a:xfrm>
            <a:off x="2572732" y="4252784"/>
            <a:ext cx="216000" cy="216000"/>
          </a:xfrm>
          <a:prstGeom prst="rect">
            <a:avLst/>
          </a:prstGeom>
          <a:blipFill dpi="0"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Rectangle 80"/>
          <p:cNvSpPr/>
          <p:nvPr/>
        </p:nvSpPr>
        <p:spPr>
          <a:xfrm>
            <a:off x="3269874" y="4258909"/>
            <a:ext cx="216000" cy="216000"/>
          </a:xfrm>
          <a:prstGeom prst="rect">
            <a:avLst/>
          </a:prstGeom>
          <a:blipFill dpi="0"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Rectangle 81"/>
          <p:cNvSpPr/>
          <p:nvPr/>
        </p:nvSpPr>
        <p:spPr>
          <a:xfrm>
            <a:off x="3500570" y="4258377"/>
            <a:ext cx="216000" cy="216000"/>
          </a:xfrm>
          <a:prstGeom prst="rect">
            <a:avLst/>
          </a:prstGeom>
          <a:blipFill dpi="0"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tangle 82"/>
          <p:cNvSpPr/>
          <p:nvPr/>
        </p:nvSpPr>
        <p:spPr>
          <a:xfrm>
            <a:off x="3039966" y="4258377"/>
            <a:ext cx="216000" cy="21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Rectangle 83"/>
          <p:cNvSpPr/>
          <p:nvPr/>
        </p:nvSpPr>
        <p:spPr>
          <a:xfrm>
            <a:off x="2810058" y="4252784"/>
            <a:ext cx="216000" cy="216000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ctangle 84"/>
          <p:cNvSpPr/>
          <p:nvPr/>
        </p:nvSpPr>
        <p:spPr>
          <a:xfrm>
            <a:off x="3888447" y="3692084"/>
            <a:ext cx="216000" cy="216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Rectangle 85"/>
          <p:cNvSpPr/>
          <p:nvPr/>
        </p:nvSpPr>
        <p:spPr>
          <a:xfrm>
            <a:off x="4335815" y="3689600"/>
            <a:ext cx="216000" cy="21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Rectangle 86"/>
          <p:cNvSpPr/>
          <p:nvPr/>
        </p:nvSpPr>
        <p:spPr>
          <a:xfrm>
            <a:off x="3450627" y="3693899"/>
            <a:ext cx="216000" cy="216000"/>
          </a:xfrm>
          <a:prstGeom prst="rect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Rectangle 87"/>
          <p:cNvSpPr/>
          <p:nvPr/>
        </p:nvSpPr>
        <p:spPr>
          <a:xfrm>
            <a:off x="3222152" y="3694148"/>
            <a:ext cx="216000" cy="21600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Rectangle 88"/>
          <p:cNvSpPr/>
          <p:nvPr/>
        </p:nvSpPr>
        <p:spPr>
          <a:xfrm>
            <a:off x="4109946" y="3691870"/>
            <a:ext cx="216000" cy="216000"/>
          </a:xfrm>
          <a:prstGeom prst="rect">
            <a:avLst/>
          </a:prstGeom>
          <a:blipFill dpi="0"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Rectangle 89"/>
          <p:cNvSpPr/>
          <p:nvPr/>
        </p:nvSpPr>
        <p:spPr>
          <a:xfrm>
            <a:off x="3662865" y="3689600"/>
            <a:ext cx="216000" cy="216000"/>
          </a:xfrm>
          <a:prstGeom prst="rect">
            <a:avLst/>
          </a:prstGeom>
          <a:blipFill dpi="0"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3" name="Imatge 92"/>
          <p:cNvPicPr preferRelativeResize="0"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05" y="2698861"/>
            <a:ext cx="360000" cy="360000"/>
          </a:xfrm>
          <a:prstGeom prst="rect">
            <a:avLst/>
          </a:prstGeom>
        </p:spPr>
      </p:pic>
      <p:sp>
        <p:nvSpPr>
          <p:cNvPr id="94" name="QuadreDeText 93"/>
          <p:cNvSpPr txBox="1"/>
          <p:nvPr/>
        </p:nvSpPr>
        <p:spPr>
          <a:xfrm>
            <a:off x="8939206" y="2681565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</a:t>
            </a:r>
          </a:p>
          <a:p>
            <a:r>
              <a:rPr lang="ca-ES" sz="1000" dirty="0" smtClean="0"/>
              <a:t>industrials</a:t>
            </a:r>
            <a:endParaRPr lang="ca-ES" sz="1000" dirty="0"/>
          </a:p>
        </p:txBody>
      </p:sp>
      <p:pic>
        <p:nvPicPr>
          <p:cNvPr id="95" name="Imatge 94"/>
          <p:cNvPicPr preferRelativeResize="0">
            <a:picLocks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82" y="3891183"/>
            <a:ext cx="360000" cy="360000"/>
          </a:xfrm>
          <a:prstGeom prst="rect">
            <a:avLst/>
          </a:prstGeom>
        </p:spPr>
      </p:pic>
      <p:sp>
        <p:nvSpPr>
          <p:cNvPr id="96" name="QuadreDeText 95"/>
          <p:cNvSpPr txBox="1"/>
          <p:nvPr/>
        </p:nvSpPr>
        <p:spPr>
          <a:xfrm>
            <a:off x="7384914" y="3867953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sostenible</a:t>
            </a:r>
            <a:endParaRPr lang="ca-ES" sz="1000" dirty="0"/>
          </a:p>
        </p:txBody>
      </p:sp>
      <p:pic>
        <p:nvPicPr>
          <p:cNvPr id="98" name="Imatge 97"/>
          <p:cNvPicPr preferRelativeResize="0">
            <a:picLocks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72" y="2286139"/>
            <a:ext cx="360000" cy="360000"/>
          </a:xfrm>
          <a:prstGeom prst="rect">
            <a:avLst/>
          </a:prstGeom>
        </p:spPr>
      </p:pic>
      <p:sp>
        <p:nvSpPr>
          <p:cNvPr id="99" name="QuadreDeText 98"/>
          <p:cNvSpPr txBox="1"/>
          <p:nvPr/>
        </p:nvSpPr>
        <p:spPr>
          <a:xfrm>
            <a:off x="7382072" y="2343028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Comer</a:t>
            </a:r>
            <a:r>
              <a:rPr lang="ca-ES" sz="1000" dirty="0"/>
              <a:t>ç</a:t>
            </a:r>
          </a:p>
        </p:txBody>
      </p:sp>
      <p:pic>
        <p:nvPicPr>
          <p:cNvPr id="100" name="Imatge 99"/>
          <p:cNvPicPr preferRelativeResize="0">
            <a:picLocks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16" y="1490907"/>
            <a:ext cx="360000" cy="360000"/>
          </a:xfrm>
          <a:prstGeom prst="rect">
            <a:avLst/>
          </a:prstGeom>
        </p:spPr>
      </p:pic>
      <p:sp>
        <p:nvSpPr>
          <p:cNvPr id="101" name="QuadreDeText 100"/>
          <p:cNvSpPr txBox="1"/>
          <p:nvPr/>
        </p:nvSpPr>
        <p:spPr>
          <a:xfrm>
            <a:off x="8908826" y="1544359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Maquinària</a:t>
            </a:r>
            <a:endParaRPr lang="ca-ES" sz="1000" dirty="0"/>
          </a:p>
        </p:txBody>
      </p:sp>
      <p:sp>
        <p:nvSpPr>
          <p:cNvPr id="102" name="Rectangle 101"/>
          <p:cNvSpPr/>
          <p:nvPr/>
        </p:nvSpPr>
        <p:spPr>
          <a:xfrm>
            <a:off x="7022072" y="3071639"/>
            <a:ext cx="360000" cy="360000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QuadreDeText 102"/>
          <p:cNvSpPr txBox="1"/>
          <p:nvPr/>
        </p:nvSpPr>
        <p:spPr>
          <a:xfrm>
            <a:off x="7367193" y="3055688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Contractació </a:t>
            </a:r>
          </a:p>
          <a:p>
            <a:r>
              <a:rPr lang="ca-ES" sz="1000" dirty="0" smtClean="0"/>
              <a:t>pública institucional</a:t>
            </a:r>
            <a:endParaRPr lang="ca-ES" sz="1000" dirty="0"/>
          </a:p>
        </p:txBody>
      </p:sp>
      <p:sp>
        <p:nvSpPr>
          <p:cNvPr id="104" name="Rectangle 103"/>
          <p:cNvSpPr/>
          <p:nvPr/>
        </p:nvSpPr>
        <p:spPr>
          <a:xfrm>
            <a:off x="8588304" y="3486177"/>
            <a:ext cx="360000" cy="360000"/>
          </a:xfrm>
          <a:prstGeom prst="rect">
            <a:avLst/>
          </a:prstGeom>
          <a:blipFill dpi="0"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QuadreDeText 104"/>
          <p:cNvSpPr txBox="1"/>
          <p:nvPr/>
        </p:nvSpPr>
        <p:spPr>
          <a:xfrm>
            <a:off x="8912498" y="3543067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Tèxtil i moda</a:t>
            </a:r>
          </a:p>
        </p:txBody>
      </p:sp>
      <p:pic>
        <p:nvPicPr>
          <p:cNvPr id="106" name="Imatge 10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2" y="1490907"/>
            <a:ext cx="360000" cy="360000"/>
          </a:xfrm>
          <a:prstGeom prst="rect">
            <a:avLst/>
          </a:prstGeom>
        </p:spPr>
      </p:pic>
      <p:pic>
        <p:nvPicPr>
          <p:cNvPr id="107" name="Imatge 106"/>
          <p:cNvPicPr preferRelativeResize="0">
            <a:picLocks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2" y="3491990"/>
            <a:ext cx="360000" cy="360000"/>
          </a:xfrm>
          <a:prstGeom prst="rect">
            <a:avLst/>
          </a:prstGeom>
        </p:spPr>
      </p:pic>
      <p:pic>
        <p:nvPicPr>
          <p:cNvPr id="108" name="Imatge 107"/>
          <p:cNvPicPr preferRelativeResize="0">
            <a:picLocks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82" y="4298878"/>
            <a:ext cx="360000" cy="360000"/>
          </a:xfrm>
          <a:prstGeom prst="rect">
            <a:avLst/>
          </a:prstGeom>
        </p:spPr>
      </p:pic>
      <p:pic>
        <p:nvPicPr>
          <p:cNvPr id="109" name="Imatge 108"/>
          <p:cNvPicPr preferRelativeResize="0">
            <a:picLocks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2" y="2670956"/>
            <a:ext cx="360000" cy="360000"/>
          </a:xfrm>
          <a:prstGeom prst="rect">
            <a:avLst/>
          </a:prstGeom>
        </p:spPr>
      </p:pic>
      <p:pic>
        <p:nvPicPr>
          <p:cNvPr id="110" name="Imatge 109"/>
          <p:cNvPicPr preferRelativeResize="0">
            <a:picLocks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16" y="3877580"/>
            <a:ext cx="360000" cy="360000"/>
          </a:xfrm>
          <a:prstGeom prst="rect">
            <a:avLst/>
          </a:prstGeom>
        </p:spPr>
      </p:pic>
      <p:pic>
        <p:nvPicPr>
          <p:cNvPr id="111" name="Imatge 110"/>
          <p:cNvPicPr preferRelativeResize="0">
            <a:picLocks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16" y="1899664"/>
            <a:ext cx="360000" cy="360000"/>
          </a:xfrm>
          <a:prstGeom prst="rect">
            <a:avLst/>
          </a:prstGeom>
        </p:spPr>
      </p:pic>
      <p:pic>
        <p:nvPicPr>
          <p:cNvPr id="112" name="Imatge 111"/>
          <p:cNvPicPr preferRelativeResize="0">
            <a:picLocks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2" y="1894382"/>
            <a:ext cx="360000" cy="360000"/>
          </a:xfrm>
          <a:prstGeom prst="rect">
            <a:avLst/>
          </a:prstGeom>
        </p:spPr>
      </p:pic>
      <p:sp>
        <p:nvSpPr>
          <p:cNvPr id="113" name="QuadreDeText 112"/>
          <p:cNvSpPr txBox="1"/>
          <p:nvPr/>
        </p:nvSpPr>
        <p:spPr>
          <a:xfrm>
            <a:off x="7372233" y="1933326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Automoció</a:t>
            </a:r>
            <a:endParaRPr lang="ca-ES" sz="1000" dirty="0"/>
          </a:p>
        </p:txBody>
      </p:sp>
      <p:sp>
        <p:nvSpPr>
          <p:cNvPr id="114" name="QuadreDeText 113"/>
          <p:cNvSpPr txBox="1"/>
          <p:nvPr/>
        </p:nvSpPr>
        <p:spPr>
          <a:xfrm>
            <a:off x="7372233" y="2641725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</a:p>
          <a:p>
            <a:r>
              <a:rPr lang="ca-ES" sz="1000" dirty="0"/>
              <a:t>i</a:t>
            </a:r>
            <a:r>
              <a:rPr lang="ca-ES" sz="1000" dirty="0" smtClean="0"/>
              <a:t> infraestructures</a:t>
            </a:r>
            <a:endParaRPr lang="ca-ES" sz="1000" dirty="0"/>
          </a:p>
        </p:txBody>
      </p:sp>
      <p:sp>
        <p:nvSpPr>
          <p:cNvPr id="115" name="QuadreDeText 114"/>
          <p:cNvSpPr txBox="1"/>
          <p:nvPr/>
        </p:nvSpPr>
        <p:spPr>
          <a:xfrm>
            <a:off x="7387112" y="3480331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i aigua</a:t>
            </a:r>
            <a:endParaRPr lang="ca-ES" sz="1000" dirty="0"/>
          </a:p>
        </p:txBody>
      </p:sp>
      <p:sp>
        <p:nvSpPr>
          <p:cNvPr id="116" name="QuadreDeText 115"/>
          <p:cNvSpPr txBox="1"/>
          <p:nvPr/>
        </p:nvSpPr>
        <p:spPr>
          <a:xfrm>
            <a:off x="7379020" y="4351553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Farma / </a:t>
            </a:r>
            <a:r>
              <a:rPr lang="ca-ES" sz="1000" dirty="0" err="1" smtClean="0"/>
              <a:t>Biotec</a:t>
            </a:r>
            <a:endParaRPr lang="ca-ES" sz="1000" dirty="0"/>
          </a:p>
        </p:txBody>
      </p:sp>
      <p:sp>
        <p:nvSpPr>
          <p:cNvPr id="119" name="QuadreDeText 118"/>
          <p:cNvSpPr txBox="1"/>
          <p:nvPr/>
        </p:nvSpPr>
        <p:spPr>
          <a:xfrm>
            <a:off x="8941748" y="3938879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120" name="QuadreDeText 119"/>
          <p:cNvSpPr txBox="1"/>
          <p:nvPr/>
        </p:nvSpPr>
        <p:spPr>
          <a:xfrm>
            <a:off x="8930933" y="1957953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Mèdic</a:t>
            </a:r>
            <a:endParaRPr lang="ca-ES" sz="1000" dirty="0"/>
          </a:p>
        </p:txBody>
      </p:sp>
      <p:sp>
        <p:nvSpPr>
          <p:cNvPr id="121" name="QuadreDeText 120"/>
          <p:cNvSpPr txBox="1"/>
          <p:nvPr/>
        </p:nvSpPr>
        <p:spPr>
          <a:xfrm>
            <a:off x="8939417" y="4335057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Turisme</a:t>
            </a:r>
            <a:endParaRPr lang="ca-ES" sz="1000" dirty="0"/>
          </a:p>
        </p:txBody>
      </p:sp>
      <p:pic>
        <p:nvPicPr>
          <p:cNvPr id="122" name="Imatge 121"/>
          <p:cNvPicPr preferRelativeResize="0">
            <a:picLocks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16" y="4278167"/>
            <a:ext cx="360000" cy="360000"/>
          </a:xfrm>
          <a:prstGeom prst="rect">
            <a:avLst/>
          </a:prstGeom>
        </p:spPr>
      </p:pic>
      <p:sp>
        <p:nvSpPr>
          <p:cNvPr id="123" name="QuadreDeText 122"/>
          <p:cNvSpPr txBox="1"/>
          <p:nvPr/>
        </p:nvSpPr>
        <p:spPr>
          <a:xfrm>
            <a:off x="7380713" y="1539800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Alimentació</a:t>
            </a:r>
            <a:endParaRPr lang="ca-ES" sz="1000" dirty="0"/>
          </a:p>
        </p:txBody>
      </p:sp>
      <p:pic>
        <p:nvPicPr>
          <p:cNvPr id="124" name="Imatge 123"/>
          <p:cNvPicPr preferRelativeResize="0">
            <a:picLocks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16" y="3106284"/>
            <a:ext cx="360000" cy="360000"/>
          </a:xfrm>
          <a:prstGeom prst="rect">
            <a:avLst/>
          </a:prstGeom>
        </p:spPr>
      </p:pic>
      <p:sp>
        <p:nvSpPr>
          <p:cNvPr id="125" name="QuadreDeText 124"/>
          <p:cNvSpPr txBox="1"/>
          <p:nvPr/>
        </p:nvSpPr>
        <p:spPr>
          <a:xfrm>
            <a:off x="8939417" y="3158820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Smart</a:t>
            </a:r>
            <a:r>
              <a:rPr lang="ca-ES" sz="1000" dirty="0" smtClean="0"/>
              <a:t> </a:t>
            </a:r>
            <a:r>
              <a:rPr lang="ca-ES" sz="1000" dirty="0" err="1" smtClean="0"/>
              <a:t>city</a:t>
            </a:r>
            <a:endParaRPr lang="ca-ES" sz="1000" dirty="0"/>
          </a:p>
        </p:txBody>
      </p:sp>
      <p:pic>
        <p:nvPicPr>
          <p:cNvPr id="126" name="Imatge 125"/>
          <p:cNvPicPr preferRelativeResize="0">
            <a:picLocks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16" y="2291335"/>
            <a:ext cx="360000" cy="360000"/>
          </a:xfrm>
          <a:prstGeom prst="rect">
            <a:avLst/>
          </a:prstGeom>
        </p:spPr>
      </p:pic>
      <p:sp>
        <p:nvSpPr>
          <p:cNvPr id="127" name="QuadreDeText 126"/>
          <p:cNvSpPr txBox="1"/>
          <p:nvPr/>
        </p:nvSpPr>
        <p:spPr>
          <a:xfrm>
            <a:off x="8947579" y="2348224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err="1" smtClean="0"/>
              <a:t>Packaging</a:t>
            </a:r>
            <a:endParaRPr lang="ca-ES" sz="1000" dirty="0"/>
          </a:p>
        </p:txBody>
      </p:sp>
      <p:sp>
        <p:nvSpPr>
          <p:cNvPr id="97" name="QuadreDeText 1"/>
          <p:cNvSpPr txBox="1"/>
          <p:nvPr/>
        </p:nvSpPr>
        <p:spPr>
          <a:xfrm>
            <a:off x="6993424" y="5527561"/>
            <a:ext cx="314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12064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7" y="1470901"/>
            <a:ext cx="6146995" cy="4478708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Europa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26713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d’oportunitats segons la RIS3CAT</a:t>
            </a:r>
            <a:endParaRPr lang="ca-ES" sz="1200" cap="all" dirty="0">
              <a:latin typeface="+mj-lt"/>
            </a:endParaRPr>
          </a:p>
        </p:txBody>
      </p:sp>
      <p:sp>
        <p:nvSpPr>
          <p:cNvPr id="115" name="QuadreDeText 114"/>
          <p:cNvSpPr txBox="1"/>
          <p:nvPr/>
        </p:nvSpPr>
        <p:spPr>
          <a:xfrm>
            <a:off x="7871132" y="3191977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Indústries de la Cultura </a:t>
            </a:r>
          </a:p>
          <a:p>
            <a:r>
              <a:rPr lang="ca-ES" sz="1000" dirty="0" smtClean="0"/>
              <a:t>i les Ciències de l’Experiència</a:t>
            </a:r>
            <a:endParaRPr lang="ca-ES" sz="1000" dirty="0"/>
          </a:p>
        </p:txBody>
      </p:sp>
      <p:pic>
        <p:nvPicPr>
          <p:cNvPr id="124" name="51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9909" r="11233" b="10836"/>
          <a:stretch/>
        </p:blipFill>
        <p:spPr bwMode="auto">
          <a:xfrm>
            <a:off x="7546463" y="2450642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5" name="QuadreDeText 124"/>
          <p:cNvSpPr txBox="1"/>
          <p:nvPr/>
        </p:nvSpPr>
        <p:spPr>
          <a:xfrm>
            <a:off x="7866831" y="2495193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Economia </a:t>
            </a:r>
            <a:r>
              <a:rPr lang="ca-ES" sz="1000" dirty="0" smtClean="0"/>
              <a:t>circular</a:t>
            </a:r>
            <a:endParaRPr lang="ca-ES" sz="1000" dirty="0"/>
          </a:p>
        </p:txBody>
      </p:sp>
      <p:sp>
        <p:nvSpPr>
          <p:cNvPr id="126" name="QuadreDeText 125"/>
          <p:cNvSpPr txBox="1"/>
          <p:nvPr/>
        </p:nvSpPr>
        <p:spPr>
          <a:xfrm>
            <a:off x="3399453" y="3875186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BERLIN</a:t>
            </a:r>
            <a:endParaRPr lang="ca-ES" sz="1000" b="1" dirty="0"/>
          </a:p>
        </p:txBody>
      </p:sp>
      <p:sp>
        <p:nvSpPr>
          <p:cNvPr id="127" name="QuadreDeText 126"/>
          <p:cNvSpPr txBox="1"/>
          <p:nvPr/>
        </p:nvSpPr>
        <p:spPr>
          <a:xfrm>
            <a:off x="2607033" y="4043907"/>
            <a:ext cx="1088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BRUSSEL·LES</a:t>
            </a:r>
            <a:endParaRPr lang="ca-ES" sz="1000" b="1" dirty="0"/>
          </a:p>
        </p:txBody>
      </p:sp>
      <p:sp>
        <p:nvSpPr>
          <p:cNvPr id="128" name="QuadreDeText 127"/>
          <p:cNvSpPr txBox="1"/>
          <p:nvPr/>
        </p:nvSpPr>
        <p:spPr>
          <a:xfrm>
            <a:off x="3097712" y="3421494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COPENHAGUEN</a:t>
            </a:r>
            <a:endParaRPr lang="ca-ES" sz="1000" b="1" dirty="0"/>
          </a:p>
        </p:txBody>
      </p:sp>
      <p:sp>
        <p:nvSpPr>
          <p:cNvPr id="129" name="QuadreDeText 128"/>
          <p:cNvSpPr txBox="1"/>
          <p:nvPr/>
        </p:nvSpPr>
        <p:spPr>
          <a:xfrm>
            <a:off x="2315721" y="4534972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PARIS</a:t>
            </a:r>
            <a:endParaRPr lang="ca-ES" sz="1000" b="1" dirty="0"/>
          </a:p>
        </p:txBody>
      </p:sp>
      <p:sp>
        <p:nvSpPr>
          <p:cNvPr id="130" name="QuadreDeText 129"/>
          <p:cNvSpPr txBox="1"/>
          <p:nvPr/>
        </p:nvSpPr>
        <p:spPr>
          <a:xfrm>
            <a:off x="3743243" y="4534972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MILÀ</a:t>
            </a:r>
            <a:endParaRPr lang="ca-ES" sz="1000" b="1" dirty="0"/>
          </a:p>
        </p:txBody>
      </p:sp>
      <p:sp>
        <p:nvSpPr>
          <p:cNvPr id="131" name="QuadreDeText 130"/>
          <p:cNvSpPr txBox="1"/>
          <p:nvPr/>
        </p:nvSpPr>
        <p:spPr>
          <a:xfrm>
            <a:off x="4214751" y="3981554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VARSÒVIA</a:t>
            </a:r>
            <a:endParaRPr lang="ca-ES" sz="1000" b="1" dirty="0"/>
          </a:p>
        </p:txBody>
      </p:sp>
      <p:sp>
        <p:nvSpPr>
          <p:cNvPr id="132" name="QuadreDeText 131"/>
          <p:cNvSpPr txBox="1"/>
          <p:nvPr/>
        </p:nvSpPr>
        <p:spPr>
          <a:xfrm>
            <a:off x="1969093" y="3800247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LONDRES</a:t>
            </a:r>
            <a:endParaRPr lang="ca-ES" sz="1000" b="1" dirty="0"/>
          </a:p>
        </p:txBody>
      </p:sp>
      <p:sp>
        <p:nvSpPr>
          <p:cNvPr id="133" name="QuadreDeText 132"/>
          <p:cNvSpPr txBox="1"/>
          <p:nvPr/>
        </p:nvSpPr>
        <p:spPr>
          <a:xfrm>
            <a:off x="4640377" y="5102067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ISTAMBUL</a:t>
            </a:r>
            <a:endParaRPr lang="ca-ES" sz="1000" b="1" dirty="0"/>
          </a:p>
        </p:txBody>
      </p:sp>
      <p:sp>
        <p:nvSpPr>
          <p:cNvPr id="134" name="QuadreDeText 133"/>
          <p:cNvSpPr txBox="1"/>
          <p:nvPr/>
        </p:nvSpPr>
        <p:spPr>
          <a:xfrm>
            <a:off x="5459619" y="3390106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b="1" dirty="0" smtClean="0"/>
              <a:t>MOSCOU</a:t>
            </a:r>
            <a:endParaRPr lang="ca-ES" sz="1000" b="1" dirty="0"/>
          </a:p>
        </p:txBody>
      </p:sp>
      <p:pic>
        <p:nvPicPr>
          <p:cNvPr id="138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5283341" y="5301176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3802049" y="3215330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5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3125300" y="3210264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3452161" y="474509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1772012" y="360299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" name="51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9909" r="11233" b="10836"/>
          <a:stretch/>
        </p:blipFill>
        <p:spPr bwMode="auto">
          <a:xfrm>
            <a:off x="2455367" y="3606521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3139771" y="4244208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7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2494351" y="4241577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8" name="5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1267" r="16783" b="24647"/>
          <a:stretch/>
        </p:blipFill>
        <p:spPr bwMode="auto">
          <a:xfrm>
            <a:off x="2276671" y="4241577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2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4518292" y="4180933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3" name="5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1267" r="16783" b="24647"/>
          <a:stretch/>
        </p:blipFill>
        <p:spPr bwMode="auto">
          <a:xfrm>
            <a:off x="4299837" y="4180933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3846796" y="3689551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7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3175321" y="3689551"/>
            <a:ext cx="216000" cy="216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Imatg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84" y="3229489"/>
            <a:ext cx="360000" cy="360000"/>
          </a:xfrm>
          <a:prstGeom prst="rect">
            <a:avLst/>
          </a:prstGeom>
        </p:spPr>
      </p:pic>
      <p:pic>
        <p:nvPicPr>
          <p:cNvPr id="92" name="Imatg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13" y="5296902"/>
            <a:ext cx="216000" cy="216000"/>
          </a:xfrm>
          <a:prstGeom prst="rect">
            <a:avLst/>
          </a:prstGeom>
        </p:spPr>
      </p:pic>
      <p:pic>
        <p:nvPicPr>
          <p:cNvPr id="93" name="Imatge 9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13" y="5298291"/>
            <a:ext cx="216000" cy="216000"/>
          </a:xfrm>
          <a:prstGeom prst="rect">
            <a:avLst/>
          </a:prstGeom>
        </p:spPr>
      </p:pic>
      <p:pic>
        <p:nvPicPr>
          <p:cNvPr id="94" name="Imatg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17" y="5298291"/>
            <a:ext cx="216000" cy="216000"/>
          </a:xfrm>
          <a:prstGeom prst="rect">
            <a:avLst/>
          </a:prstGeom>
        </p:spPr>
      </p:pic>
      <p:pic>
        <p:nvPicPr>
          <p:cNvPr id="95" name="Imatg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32" y="5298806"/>
            <a:ext cx="216000" cy="216000"/>
          </a:xfrm>
          <a:prstGeom prst="rect">
            <a:avLst/>
          </a:prstGeom>
        </p:spPr>
      </p:pic>
      <p:pic>
        <p:nvPicPr>
          <p:cNvPr id="96" name="Imatge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69" y="5304122"/>
            <a:ext cx="216000" cy="216000"/>
          </a:xfrm>
          <a:prstGeom prst="rect">
            <a:avLst/>
          </a:prstGeom>
        </p:spPr>
      </p:pic>
      <p:pic>
        <p:nvPicPr>
          <p:cNvPr id="97" name="Imatge 9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57" y="4740279"/>
            <a:ext cx="216000" cy="216000"/>
          </a:xfrm>
          <a:prstGeom prst="rect">
            <a:avLst/>
          </a:prstGeom>
        </p:spPr>
      </p:pic>
      <p:pic>
        <p:nvPicPr>
          <p:cNvPr id="98" name="Imatge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49" y="4740279"/>
            <a:ext cx="216000" cy="216000"/>
          </a:xfrm>
          <a:prstGeom prst="rect">
            <a:avLst/>
          </a:prstGeom>
        </p:spPr>
      </p:pic>
      <p:pic>
        <p:nvPicPr>
          <p:cNvPr id="99" name="Imatge 98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53" y="4738037"/>
            <a:ext cx="216000" cy="216000"/>
          </a:xfrm>
          <a:prstGeom prst="rect">
            <a:avLst/>
          </a:prstGeom>
        </p:spPr>
      </p:pic>
      <p:pic>
        <p:nvPicPr>
          <p:cNvPr id="117" name="Imatge 1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23" y="3587186"/>
            <a:ext cx="216000" cy="216000"/>
          </a:xfrm>
          <a:prstGeom prst="rect">
            <a:avLst/>
          </a:prstGeom>
        </p:spPr>
      </p:pic>
      <p:pic>
        <p:nvPicPr>
          <p:cNvPr id="118" name="Imatge 1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27" y="3587186"/>
            <a:ext cx="216000" cy="216000"/>
          </a:xfrm>
          <a:prstGeom prst="rect">
            <a:avLst/>
          </a:prstGeom>
        </p:spPr>
      </p:pic>
      <p:pic>
        <p:nvPicPr>
          <p:cNvPr id="179" name="Imatge 1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92" y="4182224"/>
            <a:ext cx="216000" cy="216000"/>
          </a:xfrm>
          <a:prstGeom prst="rect">
            <a:avLst/>
          </a:prstGeom>
        </p:spPr>
      </p:pic>
      <p:pic>
        <p:nvPicPr>
          <p:cNvPr id="180" name="Imatge 179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46" y="4181985"/>
            <a:ext cx="216000" cy="216000"/>
          </a:xfrm>
          <a:prstGeom prst="rect">
            <a:avLst/>
          </a:prstGeom>
        </p:spPr>
      </p:pic>
      <p:pic>
        <p:nvPicPr>
          <p:cNvPr id="181" name="Imatge 1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5" y="4176652"/>
            <a:ext cx="216000" cy="216000"/>
          </a:xfrm>
          <a:prstGeom prst="rect">
            <a:avLst/>
          </a:prstGeom>
        </p:spPr>
      </p:pic>
      <p:pic>
        <p:nvPicPr>
          <p:cNvPr id="182" name="Imatge 1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7" y="4244275"/>
            <a:ext cx="216000" cy="216000"/>
          </a:xfrm>
          <a:prstGeom prst="rect">
            <a:avLst/>
          </a:prstGeom>
        </p:spPr>
      </p:pic>
      <p:pic>
        <p:nvPicPr>
          <p:cNvPr id="183" name="Imatge 1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7" y="4241577"/>
            <a:ext cx="216000" cy="216000"/>
          </a:xfrm>
          <a:prstGeom prst="rect">
            <a:avLst/>
          </a:prstGeom>
        </p:spPr>
      </p:pic>
      <p:pic>
        <p:nvPicPr>
          <p:cNvPr id="184" name="Imatge 1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92" y="3602998"/>
            <a:ext cx="216000" cy="216000"/>
          </a:xfrm>
          <a:prstGeom prst="rect">
            <a:avLst/>
          </a:prstGeom>
        </p:spPr>
      </p:pic>
      <p:pic>
        <p:nvPicPr>
          <p:cNvPr id="185" name="Imatge 1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76" y="3602998"/>
            <a:ext cx="216000" cy="216000"/>
          </a:xfrm>
          <a:prstGeom prst="rect">
            <a:avLst/>
          </a:prstGeom>
        </p:spPr>
      </p:pic>
      <p:pic>
        <p:nvPicPr>
          <p:cNvPr id="186" name="Imatge 1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39" y="3604519"/>
            <a:ext cx="216000" cy="216000"/>
          </a:xfrm>
          <a:prstGeom prst="rect">
            <a:avLst/>
          </a:prstGeom>
        </p:spPr>
      </p:pic>
      <p:pic>
        <p:nvPicPr>
          <p:cNvPr id="187" name="Imatge 1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45" y="3210264"/>
            <a:ext cx="216000" cy="216000"/>
          </a:xfrm>
          <a:prstGeom prst="rect">
            <a:avLst/>
          </a:prstGeom>
        </p:spPr>
      </p:pic>
      <p:pic>
        <p:nvPicPr>
          <p:cNvPr id="188" name="Imatge 1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39" y="3210264"/>
            <a:ext cx="216000" cy="216000"/>
          </a:xfrm>
          <a:prstGeom prst="rect">
            <a:avLst/>
          </a:prstGeom>
        </p:spPr>
      </p:pic>
      <p:pic>
        <p:nvPicPr>
          <p:cNvPr id="189" name="Imatge 1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51" y="3215324"/>
            <a:ext cx="216000" cy="216000"/>
          </a:xfrm>
          <a:prstGeom prst="rect">
            <a:avLst/>
          </a:prstGeom>
        </p:spPr>
      </p:pic>
      <p:pic>
        <p:nvPicPr>
          <p:cNvPr id="190" name="Imatge 1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57" y="3691199"/>
            <a:ext cx="216000" cy="216000"/>
          </a:xfrm>
          <a:prstGeom prst="rect">
            <a:avLst/>
          </a:prstGeom>
        </p:spPr>
      </p:pic>
      <p:pic>
        <p:nvPicPr>
          <p:cNvPr id="191" name="Imatge 1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23" y="3689551"/>
            <a:ext cx="216000" cy="216000"/>
          </a:xfrm>
          <a:prstGeom prst="rect">
            <a:avLst/>
          </a:prstGeom>
        </p:spPr>
      </p:pic>
      <p:pic>
        <p:nvPicPr>
          <p:cNvPr id="192" name="Imatge 1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1" y="3692693"/>
            <a:ext cx="216000" cy="216000"/>
          </a:xfrm>
          <a:prstGeom prst="rect">
            <a:avLst/>
          </a:prstGeom>
        </p:spPr>
      </p:pic>
      <p:pic>
        <p:nvPicPr>
          <p:cNvPr id="195" name="86 Imagen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08" y="3602998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6" name="86 Imagen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75" y="4241511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7" name="86 Imagen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86" y="3587186"/>
            <a:ext cx="216000" cy="2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4" name="Imatge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29" y="4740279"/>
            <a:ext cx="216000" cy="216000"/>
          </a:xfrm>
          <a:prstGeom prst="rect">
            <a:avLst/>
          </a:prstGeom>
        </p:spPr>
      </p:pic>
      <p:pic>
        <p:nvPicPr>
          <p:cNvPr id="100" name="Imatge 99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38" y="4732726"/>
            <a:ext cx="216000" cy="216000"/>
          </a:xfrm>
          <a:prstGeom prst="rect">
            <a:avLst/>
          </a:prstGeom>
        </p:spPr>
      </p:pic>
      <p:pic>
        <p:nvPicPr>
          <p:cNvPr id="101" name="Imatge 10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21" y="4739676"/>
            <a:ext cx="216000" cy="216000"/>
          </a:xfrm>
          <a:prstGeom prst="rect">
            <a:avLst/>
          </a:prstGeom>
        </p:spPr>
      </p:pic>
      <p:pic>
        <p:nvPicPr>
          <p:cNvPr id="102" name="Imatge 10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06" y="4732726"/>
            <a:ext cx="216000" cy="216000"/>
          </a:xfrm>
          <a:prstGeom prst="rect">
            <a:avLst/>
          </a:prstGeom>
        </p:spPr>
      </p:pic>
      <p:pic>
        <p:nvPicPr>
          <p:cNvPr id="103" name="56 Imagen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1267" r="16783" b="24647"/>
          <a:stretch/>
        </p:blipFill>
        <p:spPr bwMode="auto">
          <a:xfrm>
            <a:off x="7547356" y="2053608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5" name="QuadreDeText 104"/>
          <p:cNvSpPr txBox="1"/>
          <p:nvPr/>
        </p:nvSpPr>
        <p:spPr>
          <a:xfrm>
            <a:off x="7867724" y="2040725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Contractació </a:t>
            </a:r>
          </a:p>
          <a:p>
            <a:r>
              <a:rPr lang="ca-ES" sz="1000" dirty="0" smtClean="0"/>
              <a:t>pública institucional</a:t>
            </a:r>
            <a:endParaRPr lang="ca-ES" sz="1000" dirty="0"/>
          </a:p>
        </p:txBody>
      </p:sp>
      <p:sp>
        <p:nvSpPr>
          <p:cNvPr id="106" name="QuadreDeText 105"/>
          <p:cNvSpPr txBox="1"/>
          <p:nvPr/>
        </p:nvSpPr>
        <p:spPr>
          <a:xfrm>
            <a:off x="7874399" y="3691365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Indústries del Disseny</a:t>
            </a:r>
            <a:endParaRPr lang="ca-ES" sz="1000" dirty="0"/>
          </a:p>
        </p:txBody>
      </p:sp>
      <p:pic>
        <p:nvPicPr>
          <p:cNvPr id="114" name="Imatge 1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31" y="3629597"/>
            <a:ext cx="360000" cy="360000"/>
          </a:xfrm>
          <a:prstGeom prst="rect">
            <a:avLst/>
          </a:prstGeom>
        </p:spPr>
      </p:pic>
      <p:pic>
        <p:nvPicPr>
          <p:cNvPr id="122" name="53 Imagen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71" y="1680727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5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7557437" y="5554823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6" name="QuadreDeText 135"/>
          <p:cNvSpPr txBox="1"/>
          <p:nvPr/>
        </p:nvSpPr>
        <p:spPr>
          <a:xfrm>
            <a:off x="7866831" y="2904962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</a:t>
            </a:r>
            <a:r>
              <a:rPr lang="ca-ES" sz="1000" dirty="0" smtClean="0"/>
              <a:t>Alimentàries</a:t>
            </a:r>
            <a:endParaRPr lang="ca-ES" sz="1000" dirty="0"/>
          </a:p>
        </p:txBody>
      </p:sp>
      <p:sp>
        <p:nvSpPr>
          <p:cNvPr id="137" name="QuadreDeText 136"/>
          <p:cNvSpPr txBox="1"/>
          <p:nvPr/>
        </p:nvSpPr>
        <p:spPr>
          <a:xfrm>
            <a:off x="7872529" y="4785108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Salut </a:t>
            </a:r>
            <a:endParaRPr lang="ca-ES" sz="1000" dirty="0" smtClean="0"/>
          </a:p>
          <a:p>
            <a:r>
              <a:rPr lang="ca-ES" sz="1000" dirty="0" smtClean="0"/>
              <a:t>i </a:t>
            </a:r>
            <a:r>
              <a:rPr lang="ca-ES" sz="1000" dirty="0"/>
              <a:t>Ciències de la </a:t>
            </a:r>
            <a:r>
              <a:rPr lang="ca-ES" sz="1000" dirty="0" smtClean="0"/>
              <a:t>Vida</a:t>
            </a:r>
            <a:endParaRPr lang="ca-ES" sz="1000" dirty="0"/>
          </a:p>
        </p:txBody>
      </p:sp>
      <p:sp>
        <p:nvSpPr>
          <p:cNvPr id="139" name="QuadreDeText 138"/>
          <p:cNvSpPr txBox="1"/>
          <p:nvPr/>
        </p:nvSpPr>
        <p:spPr>
          <a:xfrm>
            <a:off x="7877805" y="5616172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140" name="QuadreDeText 139"/>
          <p:cNvSpPr txBox="1"/>
          <p:nvPr/>
        </p:nvSpPr>
        <p:spPr>
          <a:xfrm>
            <a:off x="7880391" y="5246910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 Industrials</a:t>
            </a:r>
            <a:endParaRPr lang="ca-ES" sz="1000" dirty="0"/>
          </a:p>
        </p:txBody>
      </p:sp>
      <p:sp>
        <p:nvSpPr>
          <p:cNvPr id="141" name="QuadreDeText 140"/>
          <p:cNvSpPr txBox="1"/>
          <p:nvPr/>
        </p:nvSpPr>
        <p:spPr>
          <a:xfrm>
            <a:off x="7872759" y="3992781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</a:t>
            </a:r>
            <a:endParaRPr lang="ca-ES" sz="1000" dirty="0" smtClean="0"/>
          </a:p>
          <a:p>
            <a:r>
              <a:rPr lang="ca-ES" sz="1000" dirty="0" smtClean="0"/>
              <a:t>Mobilitat </a:t>
            </a:r>
            <a:r>
              <a:rPr lang="ca-ES" sz="1000" dirty="0"/>
              <a:t>Sostenible</a:t>
            </a:r>
          </a:p>
        </p:txBody>
      </p:sp>
      <p:sp>
        <p:nvSpPr>
          <p:cNvPr id="142" name="QuadreDeText 141"/>
          <p:cNvSpPr txBox="1"/>
          <p:nvPr/>
        </p:nvSpPr>
        <p:spPr>
          <a:xfrm>
            <a:off x="7872529" y="4386760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Química, </a:t>
            </a:r>
            <a:endParaRPr lang="ca-ES" sz="1000" dirty="0" smtClean="0"/>
          </a:p>
          <a:p>
            <a:r>
              <a:rPr lang="ca-ES" sz="1000" dirty="0" smtClean="0"/>
              <a:t>Energia </a:t>
            </a:r>
            <a:r>
              <a:rPr lang="ca-ES" sz="1000" dirty="0"/>
              <a:t>i Recursos</a:t>
            </a:r>
          </a:p>
        </p:txBody>
      </p:sp>
      <p:sp>
        <p:nvSpPr>
          <p:cNvPr id="144" name="QuadreDeText 143"/>
          <p:cNvSpPr txBox="1"/>
          <p:nvPr/>
        </p:nvSpPr>
        <p:spPr>
          <a:xfrm>
            <a:off x="7873139" y="1666057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  <a:br>
              <a:rPr lang="ca-ES" sz="1000" dirty="0" smtClean="0"/>
            </a:br>
            <a:r>
              <a:rPr lang="ca-ES" sz="1000" dirty="0" smtClean="0"/>
              <a:t>i infraestructures</a:t>
            </a:r>
            <a:endParaRPr lang="ca-ES" sz="1000" dirty="0"/>
          </a:p>
        </p:txBody>
      </p:sp>
      <p:pic>
        <p:nvPicPr>
          <p:cNvPr id="146" name="33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950" r="5714" b="4950"/>
          <a:stretch/>
        </p:blipFill>
        <p:spPr bwMode="auto">
          <a:xfrm>
            <a:off x="7554555" y="1303856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7" name="QuadreDeText 146"/>
          <p:cNvSpPr txBox="1"/>
          <p:nvPr/>
        </p:nvSpPr>
        <p:spPr>
          <a:xfrm>
            <a:off x="7867061" y="1364868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Ciutats intel·ligents</a:t>
            </a:r>
            <a:endParaRPr lang="ca-ES" sz="1000" dirty="0"/>
          </a:p>
        </p:txBody>
      </p:sp>
      <p:pic>
        <p:nvPicPr>
          <p:cNvPr id="148" name="Imatge 1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63" y="2839183"/>
            <a:ext cx="360000" cy="360000"/>
          </a:xfrm>
          <a:prstGeom prst="rect">
            <a:avLst/>
          </a:prstGeom>
        </p:spPr>
      </p:pic>
      <p:pic>
        <p:nvPicPr>
          <p:cNvPr id="149" name="Imatge 148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1" y="4015354"/>
            <a:ext cx="360000" cy="360000"/>
          </a:xfrm>
          <a:prstGeom prst="rect">
            <a:avLst/>
          </a:prstGeom>
        </p:spPr>
      </p:pic>
      <p:pic>
        <p:nvPicPr>
          <p:cNvPr id="150" name="Imatge 149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61" y="4402355"/>
            <a:ext cx="360000" cy="360000"/>
          </a:xfrm>
          <a:prstGeom prst="rect">
            <a:avLst/>
          </a:prstGeom>
        </p:spPr>
      </p:pic>
      <p:pic>
        <p:nvPicPr>
          <p:cNvPr id="151" name="Imatge 1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61" y="4795686"/>
            <a:ext cx="360000" cy="360000"/>
          </a:xfrm>
          <a:prstGeom prst="rect">
            <a:avLst/>
          </a:prstGeom>
        </p:spPr>
      </p:pic>
      <p:pic>
        <p:nvPicPr>
          <p:cNvPr id="157" name="Imatge 1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61" y="5180021"/>
            <a:ext cx="360000" cy="360000"/>
          </a:xfrm>
          <a:prstGeom prst="rect">
            <a:avLst/>
          </a:prstGeom>
        </p:spPr>
      </p:pic>
      <p:sp>
        <p:nvSpPr>
          <p:cNvPr id="85" name="QuadreDeText 1"/>
          <p:cNvSpPr txBox="1"/>
          <p:nvPr/>
        </p:nvSpPr>
        <p:spPr>
          <a:xfrm>
            <a:off x="95" y="5164779"/>
            <a:ext cx="1637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Nota: Els sectors representats en el Mapa són els identificats per la Xarxa d’Oficines Exteriors d’ACCIÓ.</a:t>
            </a:r>
            <a:endParaRPr lang="ca-ES" sz="900" dirty="0"/>
          </a:p>
        </p:txBody>
      </p:sp>
    </p:spTree>
    <p:extLst>
      <p:ext uri="{BB962C8B-B14F-4D97-AF65-F5344CB8AC3E}">
        <p14:creationId xmlns:p14="http://schemas.microsoft.com/office/powerpoint/2010/main" val="19632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9984" y="780320"/>
            <a:ext cx="7797552" cy="830997"/>
          </a:xfr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  <a:t>Resum Executiu</a:t>
            </a:r>
            <a:b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</a:br>
            <a:endParaRPr lang="ca-E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9984" y="1340768"/>
            <a:ext cx="8305444" cy="3785652"/>
          </a:xfrm>
          <a:prstGeom prst="rect">
            <a:avLst/>
          </a:prstGeom>
          <a:noFill/>
        </p:spPr>
        <p:txBody>
          <a:bodyPr wrap="square" numCol="1" spcCol="32400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 smtClean="0"/>
              <a:t>El Mapa Global d’Oportunitats d’ACCIÓ 2016, adreçat a les empreses catalanes que vulguin internacionalitzar-se, identifica les oportunitats sectorials en els 30 països en els quals ACCIÓ té Oficina Exterior. </a:t>
            </a:r>
          </a:p>
          <a:p>
            <a:pPr algn="just"/>
            <a:endParaRPr lang="ca-E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 smtClean="0"/>
              <a:t>Aquest mapa es basa en l’anàlisi combinada del volum de negoci i d’importació als diferents països analitzats, a partir de les dades proporcionades per </a:t>
            </a:r>
            <a:r>
              <a:rPr lang="ca-ES" sz="1200" dirty="0" err="1" smtClean="0"/>
              <a:t>Euromonitor</a:t>
            </a:r>
            <a:r>
              <a:rPr lang="ca-ES" sz="1200" dirty="0" smtClean="0"/>
              <a:t> i les oportunitats de negoci detectades per la </a:t>
            </a:r>
            <a:r>
              <a:rPr lang="ca-ES" sz="1200" dirty="0"/>
              <a:t>xarxa d’Oficines Exteriors </a:t>
            </a:r>
            <a:r>
              <a:rPr lang="ca-ES" sz="1200" dirty="0" smtClean="0"/>
              <a:t>d’ACCIÓ.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ca-E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 smtClean="0"/>
              <a:t>El </a:t>
            </a:r>
            <a:r>
              <a:rPr lang="ca-ES" sz="1200" dirty="0"/>
              <a:t>Mapa </a:t>
            </a:r>
            <a:r>
              <a:rPr lang="ca-ES" sz="1200" dirty="0" smtClean="0"/>
              <a:t>Global d’Oportunitats d’ACCIÓ 2016 conclou </a:t>
            </a:r>
            <a:r>
              <a:rPr lang="ca-ES" sz="1200" dirty="0"/>
              <a:t>que els </a:t>
            </a:r>
            <a:r>
              <a:rPr lang="ca-ES" sz="1200" b="1" dirty="0" smtClean="0"/>
              <a:t>cinc </a:t>
            </a:r>
            <a:r>
              <a:rPr lang="ca-ES" sz="1200" b="1" dirty="0"/>
              <a:t>sectors </a:t>
            </a:r>
            <a:r>
              <a:rPr lang="ca-ES" sz="1200" dirty="0" smtClean="0"/>
              <a:t>amb </a:t>
            </a:r>
            <a:r>
              <a:rPr lang="ca-ES" sz="1200" dirty="0"/>
              <a:t>un major nombre </a:t>
            </a:r>
            <a:r>
              <a:rPr lang="ca-ES" sz="1200" dirty="0" smtClean="0"/>
              <a:t>d’oportunitats per a les empreses catalanes que vulguin exportar </a:t>
            </a:r>
            <a:r>
              <a:rPr lang="ca-ES" sz="1200" dirty="0"/>
              <a:t>a nivell mundial </a:t>
            </a:r>
            <a:r>
              <a:rPr lang="ca-ES" sz="1200" dirty="0" smtClean="0"/>
              <a:t>són</a:t>
            </a:r>
            <a:r>
              <a:rPr lang="ca-ES" sz="1200" dirty="0"/>
              <a:t>:  </a:t>
            </a:r>
            <a:endParaRPr lang="ca-ES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algn="just"/>
            <a:endParaRPr lang="ca-ES" sz="1200" dirty="0" smtClean="0"/>
          </a:p>
          <a:p>
            <a:pPr algn="just"/>
            <a:r>
              <a:rPr lang="ca-ES" sz="1200" b="1" dirty="0"/>
              <a:t> </a:t>
            </a:r>
            <a:r>
              <a:rPr lang="ca-ES" sz="1200" b="1" dirty="0" smtClean="0"/>
              <a:t>     </a:t>
            </a:r>
            <a:r>
              <a:rPr lang="ca-ES" sz="1200" b="1" dirty="0">
                <a:latin typeface="+mj-lt"/>
                <a:ea typeface="+mj-ea"/>
                <a:cs typeface="+mj-cs"/>
              </a:rPr>
              <a:t>1) QUÍMIC     </a:t>
            </a:r>
            <a:r>
              <a:rPr lang="ca-ES" sz="1200" b="1" dirty="0" smtClean="0">
                <a:latin typeface="+mj-lt"/>
                <a:ea typeface="+mj-ea"/>
                <a:cs typeface="+mj-cs"/>
              </a:rPr>
              <a:t>	2) </a:t>
            </a:r>
            <a:r>
              <a:rPr lang="ca-ES" sz="1200" b="1" dirty="0">
                <a:latin typeface="+mj-lt"/>
                <a:ea typeface="+mj-ea"/>
                <a:cs typeface="+mj-cs"/>
              </a:rPr>
              <a:t>A</a:t>
            </a:r>
            <a:r>
              <a:rPr lang="ca-ES" sz="1200" b="1" dirty="0" smtClean="0">
                <a:latin typeface="+mj-lt"/>
                <a:ea typeface="+mj-ea"/>
                <a:cs typeface="+mj-cs"/>
              </a:rPr>
              <a:t>LIMENTACIÓ   	3</a:t>
            </a:r>
            <a:r>
              <a:rPr lang="ca-ES" sz="1200" b="1" dirty="0">
                <a:latin typeface="+mj-lt"/>
                <a:ea typeface="+mj-ea"/>
                <a:cs typeface="+mj-cs"/>
              </a:rPr>
              <a:t>) MAQUINÀRIA   </a:t>
            </a:r>
            <a:r>
              <a:rPr lang="ca-ES" sz="1200" b="1" dirty="0" smtClean="0">
                <a:latin typeface="+mj-lt"/>
                <a:ea typeface="+mj-ea"/>
                <a:cs typeface="+mj-cs"/>
              </a:rPr>
              <a:t>    	 </a:t>
            </a:r>
            <a:r>
              <a:rPr lang="ca-ES" sz="1200" b="1" dirty="0">
                <a:latin typeface="+mj-lt"/>
                <a:ea typeface="+mj-ea"/>
                <a:cs typeface="+mj-cs"/>
              </a:rPr>
              <a:t>4) TIC           </a:t>
            </a:r>
            <a:r>
              <a:rPr lang="ca-ES" sz="1200" b="1" dirty="0" smtClean="0">
                <a:latin typeface="+mj-lt"/>
                <a:ea typeface="+mj-ea"/>
                <a:cs typeface="+mj-cs"/>
              </a:rPr>
              <a:t>  5) </a:t>
            </a:r>
            <a:r>
              <a:rPr lang="ca-ES" sz="1200" b="1" dirty="0">
                <a:latin typeface="+mj-lt"/>
                <a:ea typeface="+mj-ea"/>
                <a:cs typeface="+mj-cs"/>
              </a:rPr>
              <a:t>AUTOMOCIÓ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ca-ES" sz="1200" b="1" dirty="0">
              <a:latin typeface="+mj-lt"/>
              <a:ea typeface="+mj-ea"/>
              <a:cs typeface="+mj-cs"/>
            </a:endParaRPr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91" y="4173389"/>
            <a:ext cx="792000" cy="7920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12" y="4146436"/>
            <a:ext cx="792000" cy="792000"/>
          </a:xfrm>
          <a:prstGeom prst="rect">
            <a:avLst/>
          </a:prstGeom>
        </p:spPr>
      </p:pic>
      <p:pic>
        <p:nvPicPr>
          <p:cNvPr id="6" name="Imatge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33" y="4149080"/>
            <a:ext cx="792000" cy="792000"/>
          </a:xfrm>
          <a:prstGeom prst="rect">
            <a:avLst/>
          </a:prstGeom>
        </p:spPr>
      </p:pic>
      <p:pic>
        <p:nvPicPr>
          <p:cNvPr id="7" name="Imatge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71" y="4150969"/>
            <a:ext cx="792000" cy="792000"/>
          </a:xfrm>
          <a:prstGeom prst="rect">
            <a:avLst/>
          </a:prstGeom>
        </p:spPr>
      </p:pic>
      <p:pic>
        <p:nvPicPr>
          <p:cNvPr id="13" name="Imatge 1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10" y="414908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04528" y="620688"/>
            <a:ext cx="7797552" cy="830997"/>
          </a:xfr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  <a:t>Resum Executiu</a:t>
            </a:r>
            <a:b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</a:br>
            <a:endParaRPr lang="ca-E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188903"/>
              </p:ext>
            </p:extLst>
          </p:nvPr>
        </p:nvGraphicFramePr>
        <p:xfrm>
          <a:off x="704528" y="1916832"/>
          <a:ext cx="8064896" cy="398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704528" y="11247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/>
              <a:t>El Mapa Global d’Oportunitats d’ACCIÓ 2016 ha identificat </a:t>
            </a:r>
            <a:r>
              <a:rPr lang="ca-ES" sz="1200" dirty="0" smtClean="0"/>
              <a:t>un total </a:t>
            </a:r>
            <a:r>
              <a:rPr lang="ca-ES" sz="1200" dirty="0"/>
              <a:t>de </a:t>
            </a:r>
            <a:r>
              <a:rPr lang="ca-ES" sz="1200" b="1" dirty="0"/>
              <a:t>481 oportunitats a nivell </a:t>
            </a:r>
            <a:r>
              <a:rPr lang="ca-ES" sz="1200" b="1" dirty="0" smtClean="0"/>
              <a:t>mundial en els 30 països en els que ACCIÓ té Oficines Exteriors </a:t>
            </a:r>
            <a:r>
              <a:rPr lang="ca-ES" sz="1200" dirty="0" smtClean="0"/>
              <a:t>(322 Oportunitats en base a l’anàlisi de tendències i 159 Oportunitats d’Oficines Exteriors d’ACCIÓ). 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9747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9984" y="780320"/>
            <a:ext cx="7797552" cy="830997"/>
          </a:xfr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  <a:t>Resum Executiu</a:t>
            </a:r>
            <a:b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</a:br>
            <a:endParaRPr lang="ca-E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23992" y="1412776"/>
            <a:ext cx="8305444" cy="4708981"/>
          </a:xfrm>
          <a:prstGeom prst="rect">
            <a:avLst/>
          </a:prstGeom>
          <a:noFill/>
        </p:spPr>
        <p:txBody>
          <a:bodyPr wrap="square" numCol="1" spcCol="32400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 smtClean="0"/>
              <a:t>El Mapa Global d’Oportunitats d’ACCIÓ 2016 identifica també les oportunitats </a:t>
            </a:r>
            <a:r>
              <a:rPr lang="ca-ES" sz="1200" dirty="0"/>
              <a:t>de negoci </a:t>
            </a:r>
            <a:r>
              <a:rPr lang="ca-ES" sz="1200" dirty="0" smtClean="0"/>
              <a:t>en </a:t>
            </a:r>
            <a:r>
              <a:rPr lang="ca-ES" sz="1200" dirty="0"/>
              <a:t>base </a:t>
            </a:r>
            <a:r>
              <a:rPr lang="ca-ES" sz="1200" dirty="0" smtClean="0"/>
              <a:t>als </a:t>
            </a:r>
            <a:r>
              <a:rPr lang="ca-ES" sz="1200" dirty="0"/>
              <a:t>7 </a:t>
            </a:r>
            <a:r>
              <a:rPr lang="ca-ES" sz="1200" dirty="0" smtClean="0"/>
              <a:t>àmbits sectorials </a:t>
            </a:r>
            <a:r>
              <a:rPr lang="ca-ES" sz="1200" dirty="0"/>
              <a:t>detectats per Catalunya en el marc de l’Estratègia per a l’Especialització Intel·ligent de Catalunya (RIS3CAT). </a:t>
            </a:r>
            <a:endParaRPr lang="ca-ES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ca-E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 smtClean="0"/>
              <a:t>Segons la RIS3CAT, Catalunya </a:t>
            </a:r>
            <a:r>
              <a:rPr lang="ca-ES" sz="1200" dirty="0"/>
              <a:t>compta amb avantatges competitius en aquests 7 sectors: 1) Alimentació; 2) Química, Energia i Recursos; 3) Sistemes industrials; 4) Indústries relacionades amb el disseny; 5) Indústries de la mobilitat sostenible; 6) Indústries de la Salut i 7) Indústries basades en l’experiència. </a:t>
            </a:r>
            <a:r>
              <a:rPr lang="ca-ES" sz="1200" dirty="0" smtClean="0"/>
              <a:t>Addicionalment</a:t>
            </a:r>
            <a:r>
              <a:rPr lang="ca-ES" sz="1200" dirty="0"/>
              <a:t>, </a:t>
            </a:r>
            <a:r>
              <a:rPr lang="ca-ES" sz="1200" dirty="0" smtClean="0"/>
              <a:t>des d’ACCIÓ s’han identificat 3 </a:t>
            </a:r>
            <a:r>
              <a:rPr lang="ca-ES" sz="1200" dirty="0"/>
              <a:t>sectors </a:t>
            </a:r>
            <a:r>
              <a:rPr lang="ca-ES" sz="1200" dirty="0" smtClean="0"/>
              <a:t>de </a:t>
            </a:r>
            <a:r>
              <a:rPr lang="ca-ES" sz="1200" dirty="0"/>
              <a:t>caire </a:t>
            </a:r>
            <a:r>
              <a:rPr lang="ca-ES" sz="1200" dirty="0" smtClean="0"/>
              <a:t>transversal que també cal tenir en consideració: 8) </a:t>
            </a:r>
            <a:r>
              <a:rPr lang="ca-ES" sz="1200" dirty="0" err="1" smtClean="0"/>
              <a:t>Smart</a:t>
            </a:r>
            <a:r>
              <a:rPr lang="ca-ES" sz="1200" dirty="0" smtClean="0"/>
              <a:t> </a:t>
            </a:r>
            <a:r>
              <a:rPr lang="ca-ES" sz="1200" dirty="0" err="1" smtClean="0"/>
              <a:t>Cities</a:t>
            </a:r>
            <a:r>
              <a:rPr lang="ca-ES" sz="1200" dirty="0" smtClean="0"/>
              <a:t>, 9) </a:t>
            </a:r>
            <a:r>
              <a:rPr lang="ca-ES" sz="1200" dirty="0"/>
              <a:t>TIC-Mòbil i </a:t>
            </a:r>
            <a:r>
              <a:rPr lang="ca-ES" sz="1200" dirty="0" smtClean="0"/>
              <a:t>10) Economia </a:t>
            </a:r>
            <a:r>
              <a:rPr lang="ca-ES" sz="1200" dirty="0"/>
              <a:t>circular.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ca-E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 smtClean="0"/>
              <a:t>Efectuant la mateixa anàlisi en base a la RIS3CAT, el </a:t>
            </a:r>
            <a:r>
              <a:rPr lang="ca-ES" sz="1200" dirty="0"/>
              <a:t>Mapa </a:t>
            </a:r>
            <a:r>
              <a:rPr lang="ca-ES" sz="1200" dirty="0" smtClean="0"/>
              <a:t>Global d’Oportunitats d’ACCIÓ 2016 determina que </a:t>
            </a:r>
            <a:r>
              <a:rPr lang="ca-ES" sz="1200" dirty="0"/>
              <a:t>els </a:t>
            </a:r>
            <a:r>
              <a:rPr lang="ca-ES" sz="1200" b="1" dirty="0" smtClean="0"/>
              <a:t>cinc àmbits sectorials </a:t>
            </a:r>
            <a:r>
              <a:rPr lang="ca-ES" sz="1200" dirty="0" smtClean="0"/>
              <a:t>que aglutinen un </a:t>
            </a:r>
            <a:r>
              <a:rPr lang="ca-ES" sz="1200" dirty="0"/>
              <a:t>major nombre </a:t>
            </a:r>
            <a:r>
              <a:rPr lang="ca-ES" sz="1200" dirty="0" smtClean="0"/>
              <a:t>d’oportunitats per a empreses catalanes que vulguin internacionalitzar-se són: 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200" dirty="0"/>
          </a:p>
          <a:p>
            <a:pPr algn="just"/>
            <a:endParaRPr lang="ca-ES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algn="just"/>
            <a:endParaRPr lang="ca-ES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  <a:p>
            <a:pPr algn="just"/>
            <a:endParaRPr lang="ca-ES" sz="1200" dirty="0"/>
          </a:p>
        </p:txBody>
      </p:sp>
      <p:sp>
        <p:nvSpPr>
          <p:cNvPr id="18" name="3 Título"/>
          <p:cNvSpPr txBox="1">
            <a:spLocks/>
          </p:cNvSpPr>
          <p:nvPr/>
        </p:nvSpPr>
        <p:spPr>
          <a:xfrm>
            <a:off x="56456" y="4275707"/>
            <a:ext cx="232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200" dirty="0"/>
              <a:t>1) INDÚSTRIES DE LA QUÍMICA, L’ENERGIA I ELS RECURSOS</a:t>
            </a:r>
            <a:endParaRPr lang="ca-E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19" name="3 Título"/>
          <p:cNvSpPr txBox="1">
            <a:spLocks/>
          </p:cNvSpPr>
          <p:nvPr/>
        </p:nvSpPr>
        <p:spPr>
          <a:xfrm>
            <a:off x="2202668" y="4301136"/>
            <a:ext cx="14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200" dirty="0"/>
              <a:t>2) SISTEMES INDUSTRIALS </a:t>
            </a:r>
            <a:endParaRPr lang="ca-E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20" name="3 Título"/>
          <p:cNvSpPr txBox="1">
            <a:spLocks/>
          </p:cNvSpPr>
          <p:nvPr/>
        </p:nvSpPr>
        <p:spPr>
          <a:xfrm>
            <a:off x="3981934" y="4301136"/>
            <a:ext cx="15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/>
              <a:t>3) INDÚSTRIES ALIMENTÀRIES</a:t>
            </a:r>
          </a:p>
          <a:p>
            <a:endParaRPr lang="ca-ES" dirty="0"/>
          </a:p>
        </p:txBody>
      </p:sp>
      <p:sp>
        <p:nvSpPr>
          <p:cNvPr id="21" name="3 Título"/>
          <p:cNvSpPr txBox="1">
            <a:spLocks/>
          </p:cNvSpPr>
          <p:nvPr/>
        </p:nvSpPr>
        <p:spPr>
          <a:xfrm>
            <a:off x="5783815" y="4301137"/>
            <a:ext cx="221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200" cap="all" dirty="0"/>
              <a:t>4) Indústries de la Salut i Ciències de la Vida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66" y="4922038"/>
            <a:ext cx="792000" cy="79200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2" y="4937820"/>
            <a:ext cx="792000" cy="79200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80" y="4937820"/>
            <a:ext cx="792000" cy="79200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25" y="4922038"/>
            <a:ext cx="792000" cy="792000"/>
          </a:xfrm>
          <a:prstGeom prst="rect">
            <a:avLst/>
          </a:prstGeom>
        </p:spPr>
      </p:pic>
      <p:sp>
        <p:nvSpPr>
          <p:cNvPr id="12" name="3 Título"/>
          <p:cNvSpPr txBox="1">
            <a:spLocks/>
          </p:cNvSpPr>
          <p:nvPr/>
        </p:nvSpPr>
        <p:spPr>
          <a:xfrm>
            <a:off x="7527341" y="4301136"/>
            <a:ext cx="221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1200" cap="all" dirty="0" smtClean="0"/>
              <a:t>5) TIC</a:t>
            </a:r>
            <a:endParaRPr lang="ca-ES" sz="1200" cap="all" dirty="0"/>
          </a:p>
        </p:txBody>
      </p:sp>
      <p:pic>
        <p:nvPicPr>
          <p:cNvPr id="13" name="6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8387855" y="4922038"/>
            <a:ext cx="725397" cy="792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04528" y="620688"/>
            <a:ext cx="7797552" cy="830997"/>
          </a:xfr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  <a:t>Resum Executiu</a:t>
            </a:r>
            <a:br>
              <a:rPr lang="ca-ES" dirty="0" smtClean="0">
                <a:solidFill>
                  <a:schemeClr val="accent1"/>
                </a:solidFill>
                <a:ea typeface="+mn-ea"/>
                <a:cs typeface="+mn-cs"/>
              </a:rPr>
            </a:br>
            <a:endParaRPr lang="ca-ES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4528" y="112474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a-ES" sz="1200" dirty="0"/>
              <a:t>El Mapa Global d’Oportunitats d’ACCIÓ 2016 ha identificat </a:t>
            </a:r>
            <a:r>
              <a:rPr lang="ca-ES" sz="1200" dirty="0" smtClean="0"/>
              <a:t>un </a:t>
            </a:r>
            <a:r>
              <a:rPr lang="ca-ES" sz="1200" dirty="0"/>
              <a:t>total de </a:t>
            </a:r>
            <a:r>
              <a:rPr lang="ca-ES" sz="1200" b="1" dirty="0"/>
              <a:t>481 oportunitats a nivell </a:t>
            </a:r>
            <a:r>
              <a:rPr lang="ca-ES" sz="1200" b="1" dirty="0" smtClean="0"/>
              <a:t>mundial en els 30 països en els que ACCIÓ té Oficines Exteriors </a:t>
            </a:r>
            <a:r>
              <a:rPr lang="ca-ES" sz="1200" dirty="0" smtClean="0"/>
              <a:t>(322 Oportunitats en base a l’anàlisi de tendències i 159 Oportunitats d’Oficines Exteriors d’ACCIÓ). </a:t>
            </a:r>
            <a:endParaRPr lang="ca-ES" sz="12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3887"/>
              </p:ext>
            </p:extLst>
          </p:nvPr>
        </p:nvGraphicFramePr>
        <p:xfrm>
          <a:off x="776536" y="1844824"/>
          <a:ext cx="8034362" cy="42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5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740532" y="1580140"/>
            <a:ext cx="8427744" cy="646331"/>
          </a:xfrm>
          <a:prstGeom prst="rect">
            <a:avLst/>
          </a:prstGeom>
          <a:noFill/>
        </p:spPr>
        <p:txBody>
          <a:bodyPr wrap="square" numCol="1" spcCol="324000" rtlCol="0">
            <a:spAutoFit/>
          </a:bodyPr>
          <a:lstStyle/>
          <a:p>
            <a:pPr algn="just"/>
            <a:r>
              <a:rPr lang="ca-ES" sz="1200" dirty="0"/>
              <a:t>A nivell geogràfic, les oportunitats amb major incidència varien en funció del cas. Així doncs, el sectors amb oportunitats per empreses catalanes que </a:t>
            </a:r>
            <a:r>
              <a:rPr lang="ca-ES" sz="1200" dirty="0" smtClean="0"/>
              <a:t>vulguin </a:t>
            </a:r>
            <a:r>
              <a:rPr lang="ca-ES" sz="1200" dirty="0"/>
              <a:t>internacionalitzar-se </a:t>
            </a:r>
            <a:r>
              <a:rPr lang="ca-ES" sz="1200" dirty="0" smtClean="0"/>
              <a:t>són </a:t>
            </a:r>
            <a:r>
              <a:rPr lang="ca-ES" sz="1200" dirty="0"/>
              <a:t>els següents, segons el Mapa </a:t>
            </a:r>
            <a:r>
              <a:rPr lang="ca-ES" sz="1200" dirty="0" smtClean="0"/>
              <a:t>Global d’Oportunitats d’ACCIÓ 2016:</a:t>
            </a:r>
            <a:endParaRPr lang="ca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Resum Executiu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10282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52431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7482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Oportunitats sectorials distribuïdes per ÀREES GEOGRÀFIQUES</a:t>
            </a:r>
            <a:endParaRPr lang="ca-ES" sz="1200" cap="all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7292" y="2340407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Químic	</a:t>
            </a:r>
            <a:r>
              <a:rPr lang="ca-ES" sz="1000" dirty="0">
                <a:solidFill>
                  <a:schemeClr val="tx1"/>
                </a:solidFill>
              </a:rPr>
              <a:t>	</a:t>
            </a:r>
            <a:r>
              <a:rPr lang="ca-ES" sz="1000" dirty="0" smtClean="0">
                <a:solidFill>
                  <a:schemeClr val="tx1"/>
                </a:solidFill>
              </a:rPr>
              <a:t>	4. Construcció </a:t>
            </a:r>
            <a:r>
              <a:rPr lang="ca-ES" sz="1000" dirty="0">
                <a:solidFill>
                  <a:schemeClr val="tx1"/>
                </a:solidFill>
              </a:rPr>
              <a:t>i </a:t>
            </a:r>
            <a:r>
              <a:rPr lang="ca-ES" sz="1000" dirty="0" smtClean="0">
                <a:solidFill>
                  <a:schemeClr val="tx1"/>
                </a:solidFill>
              </a:rPr>
              <a:t>infraestructures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2. Alimentació	</a:t>
            </a:r>
            <a:r>
              <a:rPr lang="ca-ES" sz="1000" dirty="0">
                <a:solidFill>
                  <a:schemeClr val="tx1"/>
                </a:solidFill>
              </a:rPr>
              <a:t>	</a:t>
            </a:r>
            <a:r>
              <a:rPr lang="ca-ES" sz="1000" dirty="0" smtClean="0">
                <a:solidFill>
                  <a:schemeClr val="tx1"/>
                </a:solidFill>
              </a:rPr>
              <a:t>	5. Farma </a:t>
            </a:r>
            <a:r>
              <a:rPr lang="ca-ES" sz="1000" dirty="0">
                <a:solidFill>
                  <a:schemeClr val="tx1"/>
                </a:solidFill>
              </a:rPr>
              <a:t>/ </a:t>
            </a:r>
            <a:r>
              <a:rPr lang="ca-ES" sz="1000" dirty="0" err="1" smtClean="0">
                <a:solidFill>
                  <a:schemeClr val="tx1"/>
                </a:solidFill>
              </a:rPr>
              <a:t>Biotec</a:t>
            </a:r>
            <a:endParaRPr lang="ca-ES" sz="1000" dirty="0" smtClean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3. Energia i aigua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7292" y="3076880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</a:t>
            </a:r>
            <a:r>
              <a:rPr lang="ca-ES" sz="1000" dirty="0">
                <a:solidFill>
                  <a:schemeClr val="tx1"/>
                </a:solidFill>
              </a:rPr>
              <a:t>Químic	</a:t>
            </a:r>
            <a:r>
              <a:rPr lang="ca-ES" sz="1000" dirty="0" smtClean="0">
                <a:solidFill>
                  <a:schemeClr val="tx1"/>
                </a:solidFill>
              </a:rPr>
              <a:t>		4. TIC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2. </a:t>
            </a:r>
            <a:r>
              <a:rPr lang="ca-ES" sz="1000" dirty="0">
                <a:solidFill>
                  <a:schemeClr val="tx1"/>
                </a:solidFill>
              </a:rPr>
              <a:t>Alimentació	</a:t>
            </a:r>
            <a:r>
              <a:rPr lang="ca-ES" sz="1000" dirty="0" smtClean="0">
                <a:solidFill>
                  <a:schemeClr val="tx1"/>
                </a:solidFill>
              </a:rPr>
              <a:t>	</a:t>
            </a:r>
            <a:r>
              <a:rPr lang="ca-ES" sz="1000" dirty="0">
                <a:solidFill>
                  <a:schemeClr val="tx1"/>
                </a:solidFill>
              </a:rPr>
              <a:t>	</a:t>
            </a:r>
            <a:r>
              <a:rPr lang="ca-ES" sz="1000" dirty="0" smtClean="0">
                <a:solidFill>
                  <a:schemeClr val="tx1"/>
                </a:solidFill>
              </a:rPr>
              <a:t>5. Mèdic	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3. </a:t>
            </a:r>
            <a:r>
              <a:rPr lang="ca-ES" sz="1000" dirty="0">
                <a:solidFill>
                  <a:schemeClr val="tx1"/>
                </a:solidFill>
              </a:rPr>
              <a:t>Construcció i infraestructures </a:t>
            </a:r>
            <a:r>
              <a:rPr lang="ca-ES" sz="1000" dirty="0" smtClean="0">
                <a:solidFill>
                  <a:schemeClr val="tx1"/>
                </a:solidFill>
              </a:rPr>
              <a:t>		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7292" y="3813353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TIC</a:t>
            </a:r>
            <a:r>
              <a:rPr lang="ca-ES" sz="1000" dirty="0">
                <a:solidFill>
                  <a:schemeClr val="tx1"/>
                </a:solidFill>
              </a:rPr>
              <a:t>	</a:t>
            </a:r>
            <a:r>
              <a:rPr lang="ca-ES" sz="1000" dirty="0" smtClean="0">
                <a:solidFill>
                  <a:schemeClr val="tx1"/>
                </a:solidFill>
              </a:rPr>
              <a:t>		4. Mèdic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2. Automoció</a:t>
            </a:r>
            <a:r>
              <a:rPr lang="ca-ES" sz="1000" dirty="0">
                <a:solidFill>
                  <a:schemeClr val="tx1"/>
                </a:solidFill>
              </a:rPr>
              <a:t>	</a:t>
            </a:r>
            <a:r>
              <a:rPr lang="ca-ES" sz="1000" dirty="0" smtClean="0">
                <a:solidFill>
                  <a:schemeClr val="tx1"/>
                </a:solidFill>
              </a:rPr>
              <a:t>		5. Maquinària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3. Químic</a:t>
            </a:r>
            <a:r>
              <a:rPr lang="ca-ES" sz="100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7292" y="4552918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</a:t>
            </a:r>
            <a:r>
              <a:rPr lang="ca-ES" sz="1000" dirty="0">
                <a:solidFill>
                  <a:schemeClr val="tx1"/>
                </a:solidFill>
              </a:rPr>
              <a:t>Alimentació	</a:t>
            </a:r>
            <a:r>
              <a:rPr lang="ca-ES" sz="1000" dirty="0" smtClean="0">
                <a:solidFill>
                  <a:schemeClr val="tx1"/>
                </a:solidFill>
              </a:rPr>
              <a:t>		4. TIC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2. </a:t>
            </a:r>
            <a:r>
              <a:rPr lang="ca-ES" sz="1000" dirty="0">
                <a:solidFill>
                  <a:schemeClr val="tx1"/>
                </a:solidFill>
              </a:rPr>
              <a:t>Maquinària	</a:t>
            </a:r>
            <a:r>
              <a:rPr lang="ca-ES" sz="1000" dirty="0" smtClean="0">
                <a:solidFill>
                  <a:schemeClr val="tx1"/>
                </a:solidFill>
              </a:rPr>
              <a:t>		5. Sistemes industrials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3. Automoció</a:t>
            </a:r>
            <a:r>
              <a:rPr lang="ca-ES" sz="100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17292" y="5289391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</a:t>
            </a:r>
            <a:r>
              <a:rPr lang="ca-ES" sz="1000" dirty="0">
                <a:solidFill>
                  <a:schemeClr val="tx1"/>
                </a:solidFill>
              </a:rPr>
              <a:t>Alimentació	</a:t>
            </a:r>
            <a:r>
              <a:rPr lang="ca-ES" sz="1000" dirty="0" smtClean="0">
                <a:solidFill>
                  <a:schemeClr val="tx1"/>
                </a:solidFill>
              </a:rPr>
              <a:t>		4. TIC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2. </a:t>
            </a:r>
            <a:r>
              <a:rPr lang="ca-ES" sz="1000" dirty="0">
                <a:solidFill>
                  <a:schemeClr val="tx1"/>
                </a:solidFill>
              </a:rPr>
              <a:t>Maquinària	</a:t>
            </a:r>
            <a:r>
              <a:rPr lang="ca-ES" sz="1000" dirty="0" smtClean="0">
                <a:solidFill>
                  <a:schemeClr val="tx1"/>
                </a:solidFill>
              </a:rPr>
              <a:t>		5. Automoció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3. </a:t>
            </a:r>
            <a:r>
              <a:rPr lang="ca-ES" sz="1000" dirty="0">
                <a:solidFill>
                  <a:schemeClr val="tx1"/>
                </a:solidFill>
              </a:rPr>
              <a:t>Químic		</a:t>
            </a:r>
          </a:p>
        </p:txBody>
      </p:sp>
      <p:sp>
        <p:nvSpPr>
          <p:cNvPr id="5" name="Rectangle arrodonit 4"/>
          <p:cNvSpPr/>
          <p:nvPr/>
        </p:nvSpPr>
        <p:spPr>
          <a:xfrm>
            <a:off x="855384" y="2299299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ÀFRICA I ORIENT MITJÀ</a:t>
            </a:r>
            <a:endParaRPr lang="ca-ES" sz="1300" b="1" dirty="0"/>
          </a:p>
        </p:txBody>
      </p:sp>
      <p:sp>
        <p:nvSpPr>
          <p:cNvPr id="11" name="Rectangle arrodonit 10"/>
          <p:cNvSpPr/>
          <p:nvPr/>
        </p:nvSpPr>
        <p:spPr>
          <a:xfrm>
            <a:off x="855384" y="3035772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AMÈRICA </a:t>
            </a:r>
            <a:r>
              <a:rPr lang="ca-ES" sz="1300" b="1" dirty="0"/>
              <a:t>LLATINA</a:t>
            </a:r>
          </a:p>
        </p:txBody>
      </p:sp>
      <p:sp>
        <p:nvSpPr>
          <p:cNvPr id="12" name="Rectangle arrodonit 11"/>
          <p:cNvSpPr/>
          <p:nvPr/>
        </p:nvSpPr>
        <p:spPr>
          <a:xfrm>
            <a:off x="855384" y="3772245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AMÈRICA </a:t>
            </a:r>
            <a:r>
              <a:rPr lang="ca-ES" sz="1300" b="1" dirty="0"/>
              <a:t>DEL NORD</a:t>
            </a:r>
          </a:p>
        </p:txBody>
      </p:sp>
      <p:sp>
        <p:nvSpPr>
          <p:cNvPr id="13" name="Rectangle arrodonit 12"/>
          <p:cNvSpPr/>
          <p:nvPr/>
        </p:nvSpPr>
        <p:spPr>
          <a:xfrm>
            <a:off x="855384" y="4508718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/>
              <a:t>ÀSIA I OCEANIA</a:t>
            </a:r>
          </a:p>
        </p:txBody>
      </p:sp>
      <p:sp>
        <p:nvSpPr>
          <p:cNvPr id="16" name="Rectangle arrodonit 15"/>
          <p:cNvSpPr/>
          <p:nvPr/>
        </p:nvSpPr>
        <p:spPr>
          <a:xfrm>
            <a:off x="855384" y="5245191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/>
              <a:t>EUROPA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87" y="2421188"/>
            <a:ext cx="360000" cy="3600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53" y="2421188"/>
            <a:ext cx="360000" cy="360000"/>
          </a:xfrm>
          <a:prstGeom prst="rect">
            <a:avLst/>
          </a:prstGeom>
        </p:spPr>
      </p:pic>
      <p:pic>
        <p:nvPicPr>
          <p:cNvPr id="9" name="Imatge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21" y="2421188"/>
            <a:ext cx="360000" cy="360000"/>
          </a:xfrm>
          <a:prstGeom prst="rect">
            <a:avLst/>
          </a:prstGeom>
        </p:spPr>
      </p:pic>
      <p:pic>
        <p:nvPicPr>
          <p:cNvPr id="10" name="Imatge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7" y="2421188"/>
            <a:ext cx="360000" cy="360000"/>
          </a:xfrm>
          <a:prstGeom prst="rect">
            <a:avLst/>
          </a:prstGeom>
        </p:spPr>
      </p:pic>
      <p:pic>
        <p:nvPicPr>
          <p:cNvPr id="22" name="Imatge 2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59" y="2422395"/>
            <a:ext cx="360000" cy="360000"/>
          </a:xfrm>
          <a:prstGeom prst="rect">
            <a:avLst/>
          </a:prstGeom>
        </p:spPr>
      </p:pic>
      <p:pic>
        <p:nvPicPr>
          <p:cNvPr id="26" name="Imat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72" y="3167011"/>
            <a:ext cx="360000" cy="360000"/>
          </a:xfrm>
          <a:prstGeom prst="rect">
            <a:avLst/>
          </a:prstGeom>
        </p:spPr>
      </p:pic>
      <p:pic>
        <p:nvPicPr>
          <p:cNvPr id="27" name="Imat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87" y="3167278"/>
            <a:ext cx="360000" cy="360000"/>
          </a:xfrm>
          <a:prstGeom prst="rect">
            <a:avLst/>
          </a:prstGeom>
        </p:spPr>
      </p:pic>
      <p:pic>
        <p:nvPicPr>
          <p:cNvPr id="28" name="Imatge 2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31" y="3166341"/>
            <a:ext cx="360000" cy="360000"/>
          </a:xfrm>
          <a:prstGeom prst="rect">
            <a:avLst/>
          </a:prstGeom>
        </p:spPr>
      </p:pic>
      <p:pic>
        <p:nvPicPr>
          <p:cNvPr id="23" name="Imatge 2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02" y="3160379"/>
            <a:ext cx="360000" cy="360000"/>
          </a:xfrm>
          <a:prstGeom prst="rect">
            <a:avLst/>
          </a:prstGeom>
        </p:spPr>
      </p:pic>
      <p:pic>
        <p:nvPicPr>
          <p:cNvPr id="25" name="Imatge 2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59" y="3161582"/>
            <a:ext cx="360000" cy="360000"/>
          </a:xfrm>
          <a:prstGeom prst="rect">
            <a:avLst/>
          </a:prstGeom>
        </p:spPr>
      </p:pic>
      <p:pic>
        <p:nvPicPr>
          <p:cNvPr id="33" name="Imatge 3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45" y="3901835"/>
            <a:ext cx="360000" cy="360000"/>
          </a:xfrm>
          <a:prstGeom prst="rect">
            <a:avLst/>
          </a:prstGeom>
        </p:spPr>
      </p:pic>
      <p:pic>
        <p:nvPicPr>
          <p:cNvPr id="34" name="Imatge 3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62" y="3908473"/>
            <a:ext cx="360000" cy="360000"/>
          </a:xfrm>
          <a:prstGeom prst="rect">
            <a:avLst/>
          </a:prstGeom>
        </p:spPr>
      </p:pic>
      <p:pic>
        <p:nvPicPr>
          <p:cNvPr id="35" name="Imat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91" y="3908473"/>
            <a:ext cx="360000" cy="360000"/>
          </a:xfrm>
          <a:prstGeom prst="rect">
            <a:avLst/>
          </a:prstGeom>
        </p:spPr>
      </p:pic>
      <p:pic>
        <p:nvPicPr>
          <p:cNvPr id="30" name="Imatge 2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13" y="3901835"/>
            <a:ext cx="360000" cy="360000"/>
          </a:xfrm>
          <a:prstGeom prst="rect">
            <a:avLst/>
          </a:prstGeom>
        </p:spPr>
      </p:pic>
      <p:pic>
        <p:nvPicPr>
          <p:cNvPr id="36" name="Imatge 35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80" y="3901835"/>
            <a:ext cx="360000" cy="360000"/>
          </a:xfrm>
          <a:prstGeom prst="rect">
            <a:avLst/>
          </a:prstGeom>
        </p:spPr>
      </p:pic>
      <p:pic>
        <p:nvPicPr>
          <p:cNvPr id="37" name="Imat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45" y="4652635"/>
            <a:ext cx="360000" cy="360000"/>
          </a:xfrm>
          <a:prstGeom prst="rect">
            <a:avLst/>
          </a:prstGeom>
        </p:spPr>
      </p:pic>
      <p:pic>
        <p:nvPicPr>
          <p:cNvPr id="38" name="Imatge 37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94" y="4651790"/>
            <a:ext cx="360000" cy="360000"/>
          </a:xfrm>
          <a:prstGeom prst="rect">
            <a:avLst/>
          </a:prstGeom>
        </p:spPr>
      </p:pic>
      <p:pic>
        <p:nvPicPr>
          <p:cNvPr id="39" name="Imatge 38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91" y="4653663"/>
            <a:ext cx="360000" cy="360000"/>
          </a:xfrm>
          <a:prstGeom prst="rect">
            <a:avLst/>
          </a:prstGeom>
        </p:spPr>
      </p:pic>
      <p:pic>
        <p:nvPicPr>
          <p:cNvPr id="40" name="Imatge 3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80" y="4651790"/>
            <a:ext cx="360000" cy="360000"/>
          </a:xfrm>
          <a:prstGeom prst="rect">
            <a:avLst/>
          </a:prstGeom>
        </p:spPr>
      </p:pic>
      <p:pic>
        <p:nvPicPr>
          <p:cNvPr id="41" name="Imatge 40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7" y="4658523"/>
            <a:ext cx="360000" cy="360000"/>
          </a:xfrm>
          <a:prstGeom prst="rect">
            <a:avLst/>
          </a:prstGeom>
        </p:spPr>
      </p:pic>
      <p:pic>
        <p:nvPicPr>
          <p:cNvPr id="42" name="Imatg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45" y="5392551"/>
            <a:ext cx="360000" cy="360000"/>
          </a:xfrm>
          <a:prstGeom prst="rect">
            <a:avLst/>
          </a:prstGeom>
        </p:spPr>
      </p:pic>
      <p:pic>
        <p:nvPicPr>
          <p:cNvPr id="43" name="Imatge 4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76" y="5392551"/>
            <a:ext cx="360000" cy="360000"/>
          </a:xfrm>
          <a:prstGeom prst="rect">
            <a:avLst/>
          </a:prstGeom>
        </p:spPr>
      </p:pic>
      <p:pic>
        <p:nvPicPr>
          <p:cNvPr id="44" name="Imatg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54" y="5392551"/>
            <a:ext cx="360000" cy="360000"/>
          </a:xfrm>
          <a:prstGeom prst="rect">
            <a:avLst/>
          </a:prstGeom>
        </p:spPr>
      </p:pic>
      <p:pic>
        <p:nvPicPr>
          <p:cNvPr id="45" name="Imatge 44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29" y="5392551"/>
            <a:ext cx="360000" cy="360000"/>
          </a:xfrm>
          <a:prstGeom prst="rect">
            <a:avLst/>
          </a:prstGeom>
        </p:spPr>
      </p:pic>
      <p:pic>
        <p:nvPicPr>
          <p:cNvPr id="46" name="Imatge 4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80" y="5392551"/>
            <a:ext cx="360000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740532" y="1580140"/>
            <a:ext cx="8427744" cy="646331"/>
          </a:xfrm>
          <a:prstGeom prst="rect">
            <a:avLst/>
          </a:prstGeom>
          <a:noFill/>
        </p:spPr>
        <p:txBody>
          <a:bodyPr wrap="square" numCol="1" spcCol="324000" rtlCol="0">
            <a:spAutoFit/>
          </a:bodyPr>
          <a:lstStyle/>
          <a:p>
            <a:pPr algn="just"/>
            <a:r>
              <a:rPr lang="ca-ES" sz="1200" dirty="0" smtClean="0"/>
              <a:t>Si s’analitza en clau RIS3CAT, </a:t>
            </a:r>
            <a:r>
              <a:rPr lang="ca-ES" sz="1200" dirty="0"/>
              <a:t>les oportunitats </a:t>
            </a:r>
            <a:r>
              <a:rPr lang="ca-ES" sz="1200" dirty="0" smtClean="0"/>
              <a:t>de negoci canvien en </a:t>
            </a:r>
            <a:r>
              <a:rPr lang="ca-ES" sz="1200" dirty="0"/>
              <a:t>funció </a:t>
            </a:r>
            <a:r>
              <a:rPr lang="ca-ES" sz="1200" dirty="0" smtClean="0"/>
              <a:t>de cada àrea geogràfica. </a:t>
            </a:r>
            <a:r>
              <a:rPr lang="ca-ES" sz="1200" dirty="0"/>
              <a:t>Així doncs, el sectors amb oportunitats per empreses catalanes que volen internacionalitzar-se en els principals blocs geogràfics al món són els següents, segons el Mapa </a:t>
            </a:r>
            <a:r>
              <a:rPr lang="ca-ES" sz="1200" dirty="0" smtClean="0"/>
              <a:t>Global d’Oportunitats d’ACCIÓ 2016:</a:t>
            </a:r>
            <a:endParaRPr lang="ca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Resum Executiu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10282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52431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7482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Oportunitats sectorials distribuïdes per ÀREES GEOGRÀFIQUES</a:t>
            </a:r>
            <a:endParaRPr lang="ca-ES" sz="1200" cap="all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7292" y="2340407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Indústries de la Química, Energia i Recursos	</a:t>
            </a:r>
            <a:r>
              <a:rPr lang="ca-ES" sz="1000" dirty="0">
                <a:solidFill>
                  <a:schemeClr val="tx1"/>
                </a:solidFill>
              </a:rPr>
              <a:t> </a:t>
            </a:r>
            <a:r>
              <a:rPr lang="ca-ES" sz="1000" dirty="0" smtClean="0">
                <a:solidFill>
                  <a:schemeClr val="tx1"/>
                </a:solidFill>
              </a:rPr>
              <a:t>         4</a:t>
            </a:r>
            <a:r>
              <a:rPr lang="ca-ES" sz="1000" dirty="0">
                <a:solidFill>
                  <a:schemeClr val="tx1"/>
                </a:solidFill>
              </a:rPr>
              <a:t>. Construcció i infraestructures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2. Indústries Alimentàries		          5. Sistemes Industrials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3. </a:t>
            </a:r>
            <a:r>
              <a:rPr lang="ca-ES" sz="1000" dirty="0">
                <a:solidFill>
                  <a:schemeClr val="tx1"/>
                </a:solidFill>
              </a:rPr>
              <a:t>Indústries de la Salut i Ciències de la </a:t>
            </a:r>
            <a:r>
              <a:rPr lang="ca-ES" sz="1000" dirty="0" smtClean="0">
                <a:solidFill>
                  <a:schemeClr val="tx1"/>
                </a:solidFill>
              </a:rPr>
              <a:t>Vida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7292" y="3076880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Indústries </a:t>
            </a:r>
            <a:r>
              <a:rPr lang="ca-ES" sz="1000" dirty="0">
                <a:solidFill>
                  <a:schemeClr val="tx1"/>
                </a:solidFill>
              </a:rPr>
              <a:t>de la Química, Energia i </a:t>
            </a:r>
            <a:r>
              <a:rPr lang="ca-ES" sz="1000" dirty="0" smtClean="0">
                <a:solidFill>
                  <a:schemeClr val="tx1"/>
                </a:solidFill>
              </a:rPr>
              <a:t>Recursos             4. </a:t>
            </a:r>
            <a:r>
              <a:rPr lang="ca-ES" sz="1000" dirty="0">
                <a:solidFill>
                  <a:schemeClr val="tx1"/>
                </a:solidFill>
              </a:rPr>
              <a:t>Indústries de </a:t>
            </a:r>
            <a:r>
              <a:rPr lang="ca-ES" sz="1000" dirty="0" smtClean="0">
                <a:solidFill>
                  <a:schemeClr val="tx1"/>
                </a:solidFill>
              </a:rPr>
              <a:t>Salut </a:t>
            </a:r>
            <a:r>
              <a:rPr lang="ca-ES" sz="1000" dirty="0">
                <a:solidFill>
                  <a:schemeClr val="tx1"/>
                </a:solidFill>
              </a:rPr>
              <a:t>i Ciències de la Vida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2. </a:t>
            </a:r>
            <a:r>
              <a:rPr lang="ca-ES" sz="1000" dirty="0">
                <a:solidFill>
                  <a:schemeClr val="tx1"/>
                </a:solidFill>
              </a:rPr>
              <a:t>Indústries </a:t>
            </a:r>
            <a:r>
              <a:rPr lang="ca-ES" sz="1000" dirty="0" smtClean="0">
                <a:solidFill>
                  <a:schemeClr val="tx1"/>
                </a:solidFill>
              </a:rPr>
              <a:t>Alimentàries		          5. TIC </a:t>
            </a:r>
            <a:r>
              <a:rPr lang="ca-ES" sz="1000" dirty="0">
                <a:solidFill>
                  <a:schemeClr val="tx1"/>
                </a:solidFill>
              </a:rPr>
              <a:t>	</a:t>
            </a:r>
            <a:r>
              <a:rPr lang="ca-ES" sz="1000" dirty="0" smtClean="0">
                <a:solidFill>
                  <a:schemeClr val="tx1"/>
                </a:solidFill>
              </a:rPr>
              <a:t>	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3. </a:t>
            </a:r>
            <a:r>
              <a:rPr lang="ca-ES" sz="1000" dirty="0">
                <a:solidFill>
                  <a:schemeClr val="tx1"/>
                </a:solidFill>
              </a:rPr>
              <a:t>Construcció i infraestructures </a:t>
            </a:r>
            <a:r>
              <a:rPr lang="ca-ES" sz="1000" dirty="0" smtClean="0">
                <a:solidFill>
                  <a:schemeClr val="tx1"/>
                </a:solidFill>
              </a:rPr>
              <a:t>		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7292" y="3813353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</a:t>
            </a:r>
            <a:r>
              <a:rPr lang="pt-BR" sz="1000" dirty="0" err="1" smtClean="0">
                <a:solidFill>
                  <a:schemeClr val="tx1"/>
                </a:solidFill>
              </a:rPr>
              <a:t>Indústries</a:t>
            </a:r>
            <a:r>
              <a:rPr lang="pt-BR" sz="1000" dirty="0" smtClean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de </a:t>
            </a:r>
            <a:r>
              <a:rPr lang="pt-BR" sz="1000" dirty="0" err="1">
                <a:solidFill>
                  <a:schemeClr val="tx1"/>
                </a:solidFill>
              </a:rPr>
              <a:t>la</a:t>
            </a:r>
            <a:r>
              <a:rPr lang="pt-BR" sz="1000" dirty="0">
                <a:solidFill>
                  <a:schemeClr val="tx1"/>
                </a:solidFill>
              </a:rPr>
              <a:t> Química, Energia i </a:t>
            </a:r>
            <a:r>
              <a:rPr lang="pt-BR" sz="1000" dirty="0" smtClean="0">
                <a:solidFill>
                  <a:schemeClr val="tx1"/>
                </a:solidFill>
              </a:rPr>
              <a:t>Recursos	</a:t>
            </a:r>
            <a:r>
              <a:rPr lang="pt-BR" sz="1000" dirty="0">
                <a:solidFill>
                  <a:schemeClr val="tx1"/>
                </a:solidFill>
              </a:rPr>
              <a:t> </a:t>
            </a:r>
            <a:r>
              <a:rPr lang="pt-BR" sz="1000" dirty="0" smtClean="0">
                <a:solidFill>
                  <a:schemeClr val="tx1"/>
                </a:solidFill>
              </a:rPr>
              <a:t>         4. </a:t>
            </a:r>
            <a:r>
              <a:rPr lang="fr-FR" sz="1000" dirty="0" err="1">
                <a:solidFill>
                  <a:schemeClr val="tx1"/>
                </a:solidFill>
              </a:rPr>
              <a:t>Indústries</a:t>
            </a:r>
            <a:r>
              <a:rPr lang="fr-FR" sz="1000" dirty="0">
                <a:solidFill>
                  <a:schemeClr val="tx1"/>
                </a:solidFill>
              </a:rPr>
              <a:t> de la </a:t>
            </a:r>
            <a:r>
              <a:rPr lang="fr-FR" sz="1000" dirty="0" err="1">
                <a:solidFill>
                  <a:schemeClr val="tx1"/>
                </a:solidFill>
              </a:rPr>
              <a:t>Mobilitat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Sostenible</a:t>
            </a:r>
            <a:endParaRPr lang="pt-BR" sz="1000" dirty="0" smtClean="0">
              <a:solidFill>
                <a:schemeClr val="tx1"/>
              </a:solidFill>
            </a:endParaRPr>
          </a:p>
          <a:p>
            <a:r>
              <a:rPr lang="pt-BR" sz="1000" dirty="0" smtClean="0">
                <a:solidFill>
                  <a:schemeClr val="tx1"/>
                </a:solidFill>
              </a:rPr>
              <a:t>2. </a:t>
            </a:r>
            <a:r>
              <a:rPr lang="pt-BR" sz="1000" dirty="0" err="1" smtClean="0">
                <a:solidFill>
                  <a:schemeClr val="tx1"/>
                </a:solidFill>
              </a:rPr>
              <a:t>Sistemes</a:t>
            </a:r>
            <a:r>
              <a:rPr lang="pt-BR" sz="1000" dirty="0" smtClean="0">
                <a:solidFill>
                  <a:schemeClr val="tx1"/>
                </a:solidFill>
              </a:rPr>
              <a:t> </a:t>
            </a:r>
            <a:r>
              <a:rPr lang="pt-BR" sz="1000" dirty="0" err="1" smtClean="0">
                <a:solidFill>
                  <a:schemeClr val="tx1"/>
                </a:solidFill>
              </a:rPr>
              <a:t>Industrials</a:t>
            </a:r>
            <a:r>
              <a:rPr lang="pt-BR" sz="1000" dirty="0" smtClean="0">
                <a:solidFill>
                  <a:schemeClr val="tx1"/>
                </a:solidFill>
              </a:rPr>
              <a:t>		          5. </a:t>
            </a:r>
            <a:r>
              <a:rPr lang="pt-BR" sz="1000" dirty="0" err="1" smtClean="0">
                <a:solidFill>
                  <a:schemeClr val="tx1"/>
                </a:solidFill>
              </a:rPr>
              <a:t>Indústries</a:t>
            </a:r>
            <a:r>
              <a:rPr lang="pt-BR" sz="1000" dirty="0" smtClean="0">
                <a:solidFill>
                  <a:schemeClr val="tx1"/>
                </a:solidFill>
              </a:rPr>
              <a:t> de </a:t>
            </a:r>
            <a:r>
              <a:rPr lang="pt-BR" sz="1000" dirty="0" err="1" smtClean="0">
                <a:solidFill>
                  <a:schemeClr val="tx1"/>
                </a:solidFill>
              </a:rPr>
              <a:t>Salut</a:t>
            </a:r>
            <a:r>
              <a:rPr lang="pt-BR" sz="1000" dirty="0" smtClean="0">
                <a:solidFill>
                  <a:schemeClr val="tx1"/>
                </a:solidFill>
              </a:rPr>
              <a:t> i </a:t>
            </a:r>
            <a:r>
              <a:rPr lang="pt-BR" sz="1000" dirty="0" err="1" smtClean="0">
                <a:solidFill>
                  <a:schemeClr val="tx1"/>
                </a:solidFill>
              </a:rPr>
              <a:t>Ciències</a:t>
            </a:r>
            <a:r>
              <a:rPr lang="pt-BR" sz="1000" dirty="0" smtClean="0">
                <a:solidFill>
                  <a:schemeClr val="tx1"/>
                </a:solidFill>
              </a:rPr>
              <a:t> de </a:t>
            </a:r>
            <a:r>
              <a:rPr lang="pt-BR" sz="1000" dirty="0" err="1" smtClean="0">
                <a:solidFill>
                  <a:schemeClr val="tx1"/>
                </a:solidFill>
              </a:rPr>
              <a:t>la</a:t>
            </a:r>
            <a:r>
              <a:rPr lang="pt-BR" sz="1000" dirty="0" smtClean="0">
                <a:solidFill>
                  <a:schemeClr val="tx1"/>
                </a:solidFill>
              </a:rPr>
              <a:t> Vida</a:t>
            </a:r>
          </a:p>
          <a:p>
            <a:r>
              <a:rPr lang="pt-BR" sz="1000" dirty="0" smtClean="0">
                <a:solidFill>
                  <a:schemeClr val="tx1"/>
                </a:solidFill>
              </a:rPr>
              <a:t>3. </a:t>
            </a:r>
            <a:r>
              <a:rPr lang="ca-ES" sz="1000" dirty="0" smtClean="0">
                <a:solidFill>
                  <a:schemeClr val="tx1"/>
                </a:solidFill>
              </a:rPr>
              <a:t>TIC			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7292" y="4552918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Sistemes Industrials		          4. </a:t>
            </a:r>
            <a:r>
              <a:rPr lang="ca-ES" sz="1000" dirty="0">
                <a:solidFill>
                  <a:schemeClr val="tx1"/>
                </a:solidFill>
              </a:rPr>
              <a:t>Indústries de </a:t>
            </a:r>
            <a:r>
              <a:rPr lang="ca-ES" sz="1000" dirty="0" smtClean="0">
                <a:solidFill>
                  <a:schemeClr val="tx1"/>
                </a:solidFill>
              </a:rPr>
              <a:t>Salut </a:t>
            </a:r>
            <a:r>
              <a:rPr lang="ca-ES" sz="1000" dirty="0">
                <a:solidFill>
                  <a:schemeClr val="tx1"/>
                </a:solidFill>
              </a:rPr>
              <a:t>i Ciències de la Vida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2. Indústries Alimentàries		          5. Indústries de la Mobilitat Sostenible</a:t>
            </a:r>
            <a:endParaRPr lang="ca-ES" sz="1000" dirty="0">
              <a:solidFill>
                <a:schemeClr val="tx1"/>
              </a:solidFill>
            </a:endParaRPr>
          </a:p>
          <a:p>
            <a:r>
              <a:rPr lang="ca-ES" sz="1000" dirty="0" smtClean="0">
                <a:solidFill>
                  <a:schemeClr val="tx1"/>
                </a:solidFill>
              </a:rPr>
              <a:t>3. </a:t>
            </a:r>
            <a:r>
              <a:rPr lang="pt-BR" sz="1000" dirty="0" err="1" smtClean="0">
                <a:solidFill>
                  <a:schemeClr val="tx1"/>
                </a:solidFill>
              </a:rPr>
              <a:t>Indústries</a:t>
            </a:r>
            <a:r>
              <a:rPr lang="pt-BR" sz="1000" dirty="0" smtClean="0">
                <a:solidFill>
                  <a:schemeClr val="tx1"/>
                </a:solidFill>
              </a:rPr>
              <a:t> de </a:t>
            </a:r>
            <a:r>
              <a:rPr lang="pt-BR" sz="1000" dirty="0" err="1" smtClean="0">
                <a:solidFill>
                  <a:schemeClr val="tx1"/>
                </a:solidFill>
              </a:rPr>
              <a:t>la</a:t>
            </a:r>
            <a:r>
              <a:rPr lang="pt-BR" sz="1000" dirty="0" smtClean="0">
                <a:solidFill>
                  <a:schemeClr val="tx1"/>
                </a:solidFill>
              </a:rPr>
              <a:t> Química, Energia i Recursos</a:t>
            </a:r>
            <a:r>
              <a:rPr lang="ca-ES" sz="1000" dirty="0" smtClean="0">
                <a:solidFill>
                  <a:schemeClr val="tx1"/>
                </a:solidFill>
              </a:rPr>
              <a:t>				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7292" y="5289391"/>
            <a:ext cx="7250984" cy="576064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dirty="0" smtClean="0">
                <a:solidFill>
                  <a:schemeClr val="tx1"/>
                </a:solidFill>
              </a:rPr>
              <a:t>1. Sistemes Industrials</a:t>
            </a:r>
            <a:r>
              <a:rPr lang="ca-ES" sz="1000" dirty="0">
                <a:solidFill>
                  <a:schemeClr val="tx1"/>
                </a:solidFill>
              </a:rPr>
              <a:t>		 </a:t>
            </a:r>
            <a:r>
              <a:rPr lang="ca-ES" sz="1000" dirty="0" smtClean="0">
                <a:solidFill>
                  <a:schemeClr val="tx1"/>
                </a:solidFill>
              </a:rPr>
              <a:t>          4</a:t>
            </a:r>
            <a:r>
              <a:rPr lang="ca-ES" sz="1000" dirty="0">
                <a:solidFill>
                  <a:schemeClr val="tx1"/>
                </a:solidFill>
              </a:rPr>
              <a:t>. Indústries de </a:t>
            </a:r>
            <a:r>
              <a:rPr lang="ca-ES" sz="1000" dirty="0" smtClean="0">
                <a:solidFill>
                  <a:schemeClr val="tx1"/>
                </a:solidFill>
              </a:rPr>
              <a:t>Salut </a:t>
            </a:r>
            <a:r>
              <a:rPr lang="ca-ES" sz="1000" dirty="0">
                <a:solidFill>
                  <a:schemeClr val="tx1"/>
                </a:solidFill>
              </a:rPr>
              <a:t>i Ciències de la Vida </a:t>
            </a:r>
            <a:r>
              <a:rPr lang="ca-ES" sz="1000" dirty="0" smtClean="0">
                <a:solidFill>
                  <a:schemeClr val="tx1"/>
                </a:solidFill>
              </a:rPr>
              <a:t>	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2. Indústries </a:t>
            </a:r>
            <a:r>
              <a:rPr lang="ca-ES" sz="1000" dirty="0">
                <a:solidFill>
                  <a:schemeClr val="tx1"/>
                </a:solidFill>
              </a:rPr>
              <a:t>Alimentàries 	</a:t>
            </a:r>
            <a:r>
              <a:rPr lang="ca-ES" sz="1000" dirty="0" smtClean="0">
                <a:solidFill>
                  <a:schemeClr val="tx1"/>
                </a:solidFill>
              </a:rPr>
              <a:t>	</a:t>
            </a:r>
            <a:r>
              <a:rPr lang="ca-ES" sz="1000" dirty="0">
                <a:solidFill>
                  <a:schemeClr val="tx1"/>
                </a:solidFill>
              </a:rPr>
              <a:t> </a:t>
            </a:r>
            <a:r>
              <a:rPr lang="ca-ES" sz="1000" dirty="0" smtClean="0">
                <a:solidFill>
                  <a:schemeClr val="tx1"/>
                </a:solidFill>
              </a:rPr>
              <a:t>          5. Indústries del Disseny </a:t>
            </a:r>
          </a:p>
          <a:p>
            <a:r>
              <a:rPr lang="ca-ES" sz="1000" dirty="0" smtClean="0">
                <a:solidFill>
                  <a:schemeClr val="tx1"/>
                </a:solidFill>
              </a:rPr>
              <a:t>3. Indústries de la Química, Energia i Recursos 		</a:t>
            </a:r>
            <a:endParaRPr lang="ca-ES" sz="1000" dirty="0">
              <a:solidFill>
                <a:schemeClr val="tx1"/>
              </a:solidFill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855384" y="2299299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/>
              <a:t>ÀFRICA I ORIENT MITJÀ</a:t>
            </a:r>
          </a:p>
        </p:txBody>
      </p:sp>
      <p:sp>
        <p:nvSpPr>
          <p:cNvPr id="11" name="Rectangle arrodonit 10"/>
          <p:cNvSpPr/>
          <p:nvPr/>
        </p:nvSpPr>
        <p:spPr>
          <a:xfrm>
            <a:off x="855384" y="3035772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AMÈRICA </a:t>
            </a:r>
            <a:r>
              <a:rPr lang="ca-ES" sz="1300" b="1" dirty="0"/>
              <a:t>LLATINA</a:t>
            </a:r>
          </a:p>
        </p:txBody>
      </p:sp>
      <p:sp>
        <p:nvSpPr>
          <p:cNvPr id="12" name="Rectangle arrodonit 11"/>
          <p:cNvSpPr/>
          <p:nvPr/>
        </p:nvSpPr>
        <p:spPr>
          <a:xfrm>
            <a:off x="855384" y="3772245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 smtClean="0"/>
              <a:t>AMÈRICA </a:t>
            </a:r>
            <a:r>
              <a:rPr lang="ca-ES" sz="1300" b="1" dirty="0"/>
              <a:t>DEL NORD</a:t>
            </a:r>
          </a:p>
        </p:txBody>
      </p:sp>
      <p:sp>
        <p:nvSpPr>
          <p:cNvPr id="13" name="Rectangle arrodonit 12"/>
          <p:cNvSpPr/>
          <p:nvPr/>
        </p:nvSpPr>
        <p:spPr>
          <a:xfrm>
            <a:off x="855384" y="4508718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/>
              <a:t>ÀSIA I OCEANIA</a:t>
            </a:r>
          </a:p>
        </p:txBody>
      </p:sp>
      <p:sp>
        <p:nvSpPr>
          <p:cNvPr id="16" name="Rectangle arrodonit 15"/>
          <p:cNvSpPr/>
          <p:nvPr/>
        </p:nvSpPr>
        <p:spPr>
          <a:xfrm>
            <a:off x="855384" y="5245191"/>
            <a:ext cx="1086184" cy="6644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300" b="1" dirty="0"/>
              <a:t>EUROPA</a:t>
            </a:r>
          </a:p>
        </p:txBody>
      </p:sp>
      <p:pic>
        <p:nvPicPr>
          <p:cNvPr id="49" name="5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26" y="3215176"/>
            <a:ext cx="288000" cy="28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8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8219739" y="3929967"/>
            <a:ext cx="288000" cy="28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95" y="2472671"/>
            <a:ext cx="288000" cy="288000"/>
          </a:xfrm>
          <a:prstGeom prst="rect">
            <a:avLst/>
          </a:prstGeom>
        </p:spPr>
      </p:pic>
      <p:pic>
        <p:nvPicPr>
          <p:cNvPr id="44" name="Imatg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83" y="3224004"/>
            <a:ext cx="288000" cy="288000"/>
          </a:xfrm>
          <a:prstGeom prst="rect">
            <a:avLst/>
          </a:prstGeom>
        </p:spPr>
      </p:pic>
      <p:pic>
        <p:nvPicPr>
          <p:cNvPr id="45" name="Imatg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53" y="4673998"/>
            <a:ext cx="288000" cy="288000"/>
          </a:xfrm>
          <a:prstGeom prst="rect">
            <a:avLst/>
          </a:prstGeom>
        </p:spPr>
      </p:pic>
      <p:pic>
        <p:nvPicPr>
          <p:cNvPr id="46" name="Imatg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98" y="5455556"/>
            <a:ext cx="288000" cy="288000"/>
          </a:xfrm>
          <a:prstGeom prst="rect">
            <a:avLst/>
          </a:prstGeom>
        </p:spPr>
      </p:pic>
      <p:pic>
        <p:nvPicPr>
          <p:cNvPr id="72" name="Imatge 7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53" y="3923629"/>
            <a:ext cx="288000" cy="288000"/>
          </a:xfrm>
          <a:prstGeom prst="rect">
            <a:avLst/>
          </a:prstGeom>
        </p:spPr>
      </p:pic>
      <p:pic>
        <p:nvPicPr>
          <p:cNvPr id="8" name="Imatge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19" y="2474103"/>
            <a:ext cx="288000" cy="288000"/>
          </a:xfrm>
          <a:prstGeom prst="rect">
            <a:avLst/>
          </a:prstGeom>
        </p:spPr>
      </p:pic>
      <p:pic>
        <p:nvPicPr>
          <p:cNvPr id="73" name="Imatge 7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36" y="3215176"/>
            <a:ext cx="288000" cy="288000"/>
          </a:xfrm>
          <a:prstGeom prst="rect">
            <a:avLst/>
          </a:prstGeom>
        </p:spPr>
      </p:pic>
      <p:pic>
        <p:nvPicPr>
          <p:cNvPr id="74" name="Imatge 7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3923629"/>
            <a:ext cx="288000" cy="288000"/>
          </a:xfrm>
          <a:prstGeom prst="rect">
            <a:avLst/>
          </a:prstGeom>
        </p:spPr>
      </p:pic>
      <p:pic>
        <p:nvPicPr>
          <p:cNvPr id="75" name="Imatge 7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26" y="5455556"/>
            <a:ext cx="288000" cy="288000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74" y="2475491"/>
            <a:ext cx="288000" cy="288000"/>
          </a:xfrm>
          <a:prstGeom prst="rect">
            <a:avLst/>
          </a:prstGeom>
        </p:spPr>
      </p:pic>
      <p:pic>
        <p:nvPicPr>
          <p:cNvPr id="76" name="Imatg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81" y="3205061"/>
            <a:ext cx="288000" cy="288000"/>
          </a:xfrm>
          <a:prstGeom prst="rect">
            <a:avLst/>
          </a:prstGeom>
        </p:spPr>
      </p:pic>
      <p:pic>
        <p:nvPicPr>
          <p:cNvPr id="78" name="Imatg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81" y="3923629"/>
            <a:ext cx="288000" cy="288000"/>
          </a:xfrm>
          <a:prstGeom prst="rect">
            <a:avLst/>
          </a:prstGeom>
        </p:spPr>
      </p:pic>
      <p:pic>
        <p:nvPicPr>
          <p:cNvPr id="79" name="Imatg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83" y="4682422"/>
            <a:ext cx="288000" cy="288000"/>
          </a:xfrm>
          <a:prstGeom prst="rect">
            <a:avLst/>
          </a:prstGeom>
        </p:spPr>
      </p:pic>
      <p:pic>
        <p:nvPicPr>
          <p:cNvPr id="80" name="Imatg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11" y="5445189"/>
            <a:ext cx="288000" cy="288000"/>
          </a:xfrm>
          <a:prstGeom prst="rect">
            <a:avLst/>
          </a:prstGeom>
        </p:spPr>
      </p:pic>
      <p:pic>
        <p:nvPicPr>
          <p:cNvPr id="81" name="5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54" y="2464504"/>
            <a:ext cx="288000" cy="28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" name="Imatge 7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26" y="4669475"/>
            <a:ext cx="288000" cy="288000"/>
          </a:xfrm>
          <a:prstGeom prst="rect">
            <a:avLst/>
          </a:prstGeom>
        </p:spPr>
      </p:pic>
      <p:pic>
        <p:nvPicPr>
          <p:cNvPr id="43" name="Imatg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21" y="4669475"/>
            <a:ext cx="288000" cy="288000"/>
          </a:xfrm>
          <a:prstGeom prst="rect">
            <a:avLst/>
          </a:prstGeom>
        </p:spPr>
      </p:pic>
      <p:pic>
        <p:nvPicPr>
          <p:cNvPr id="47" name="Imatg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97" y="5455556"/>
            <a:ext cx="288000" cy="288000"/>
          </a:xfrm>
          <a:prstGeom prst="rect">
            <a:avLst/>
          </a:prstGeom>
        </p:spPr>
      </p:pic>
      <p:pic>
        <p:nvPicPr>
          <p:cNvPr id="38" name="Imatg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23" y="2464504"/>
            <a:ext cx="288000" cy="288000"/>
          </a:xfrm>
          <a:prstGeom prst="rect">
            <a:avLst/>
          </a:prstGeom>
        </p:spPr>
      </p:pic>
      <p:pic>
        <p:nvPicPr>
          <p:cNvPr id="39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8834716" y="3203620"/>
            <a:ext cx="288000" cy="28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tg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23" y="3923629"/>
            <a:ext cx="288000" cy="288000"/>
          </a:xfrm>
          <a:prstGeom prst="rect">
            <a:avLst/>
          </a:prstGeom>
        </p:spPr>
      </p:pic>
      <p:pic>
        <p:nvPicPr>
          <p:cNvPr id="41" name="Imatge 7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16" y="4669475"/>
            <a:ext cx="288000" cy="28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78" y="5446384"/>
            <a:ext cx="297172" cy="2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tge 8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2" y="1394003"/>
            <a:ext cx="8305426" cy="4118107"/>
          </a:xfrm>
          <a:prstGeom prst="rect">
            <a:avLst/>
          </a:prstGeom>
          <a:ln>
            <a:noFill/>
          </a:ln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Resum Executiu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GLOBAL D’oportunitats 2016</a:t>
            </a:r>
            <a:endParaRPr lang="ca-ES" sz="1200" cap="all" dirty="0">
              <a:solidFill>
                <a:srgbClr val="B9CAFF"/>
              </a:solidFill>
              <a:latin typeface="+mj-lt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5" y="5226651"/>
            <a:ext cx="360000" cy="36000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81" y="5620806"/>
            <a:ext cx="360000" cy="360000"/>
          </a:xfrm>
          <a:prstGeom prst="rect">
            <a:avLst/>
          </a:prstGeom>
        </p:spPr>
      </p:pic>
      <p:pic>
        <p:nvPicPr>
          <p:cNvPr id="9" name="Imatge 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68" y="5217843"/>
            <a:ext cx="360000" cy="360000"/>
          </a:xfrm>
          <a:prstGeom prst="rect">
            <a:avLst/>
          </a:prstGeom>
        </p:spPr>
      </p:pic>
      <p:pic>
        <p:nvPicPr>
          <p:cNvPr id="10" name="Imatge 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54" y="5226295"/>
            <a:ext cx="360000" cy="360000"/>
          </a:xfrm>
          <a:prstGeom prst="rect">
            <a:avLst/>
          </a:prstGeom>
        </p:spPr>
      </p:pic>
      <p:pic>
        <p:nvPicPr>
          <p:cNvPr id="22" name="Imatge 21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81" y="5217865"/>
            <a:ext cx="360000" cy="360000"/>
          </a:xfrm>
          <a:prstGeom prst="rect">
            <a:avLst/>
          </a:prstGeom>
        </p:spPr>
      </p:pic>
      <p:pic>
        <p:nvPicPr>
          <p:cNvPr id="23" name="Imatge 22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40" y="5626969"/>
            <a:ext cx="360000" cy="360000"/>
          </a:xfrm>
          <a:prstGeom prst="rect">
            <a:avLst/>
          </a:prstGeom>
        </p:spPr>
      </p:pic>
      <p:pic>
        <p:nvPicPr>
          <p:cNvPr id="24" name="Imatge 23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40" y="5222464"/>
            <a:ext cx="360000" cy="360000"/>
          </a:xfrm>
          <a:prstGeom prst="rect">
            <a:avLst/>
          </a:prstGeom>
        </p:spPr>
      </p:pic>
      <p:pic>
        <p:nvPicPr>
          <p:cNvPr id="25" name="Imatge 24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9" y="5626985"/>
            <a:ext cx="360000" cy="360000"/>
          </a:xfrm>
          <a:prstGeom prst="rect">
            <a:avLst/>
          </a:prstGeom>
        </p:spPr>
      </p:pic>
      <p:pic>
        <p:nvPicPr>
          <p:cNvPr id="30" name="Imatge 29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9" y="5222464"/>
            <a:ext cx="360000" cy="360000"/>
          </a:xfrm>
          <a:prstGeom prst="rect">
            <a:avLst/>
          </a:prstGeom>
        </p:spPr>
      </p:pic>
      <p:pic>
        <p:nvPicPr>
          <p:cNvPr id="36" name="Imatge 35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5" y="5618893"/>
            <a:ext cx="360000" cy="360000"/>
          </a:xfrm>
          <a:prstGeom prst="rect">
            <a:avLst/>
          </a:prstGeom>
        </p:spPr>
      </p:pic>
      <p:pic>
        <p:nvPicPr>
          <p:cNvPr id="41" name="Imatge 40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68" y="5618947"/>
            <a:ext cx="360000" cy="360000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4100602" y="567766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Químic</a:t>
            </a:r>
            <a:endParaRPr lang="ca-ES" sz="1000" dirty="0"/>
          </a:p>
        </p:txBody>
      </p:sp>
      <p:sp>
        <p:nvSpPr>
          <p:cNvPr id="4" name="QuadreDeText 3"/>
          <p:cNvSpPr txBox="1"/>
          <p:nvPr/>
        </p:nvSpPr>
        <p:spPr>
          <a:xfrm>
            <a:off x="825306" y="5278189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Alimentació</a:t>
            </a:r>
            <a:endParaRPr lang="ca-ES" sz="1000" dirty="0"/>
          </a:p>
        </p:txBody>
      </p:sp>
      <p:sp>
        <p:nvSpPr>
          <p:cNvPr id="21" name="QuadreDeText 20"/>
          <p:cNvSpPr txBox="1"/>
          <p:nvPr/>
        </p:nvSpPr>
        <p:spPr>
          <a:xfrm>
            <a:off x="5738711" y="5200514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i aigua</a:t>
            </a:r>
            <a:endParaRPr lang="ca-ES" sz="1000" dirty="0"/>
          </a:p>
        </p:txBody>
      </p:sp>
      <p:sp>
        <p:nvSpPr>
          <p:cNvPr id="47" name="QuadreDeText 46"/>
          <p:cNvSpPr txBox="1"/>
          <p:nvPr/>
        </p:nvSpPr>
        <p:spPr>
          <a:xfrm>
            <a:off x="4117002" y="5197810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</a:p>
          <a:p>
            <a:r>
              <a:rPr lang="ca-ES" sz="1000" dirty="0" smtClean="0"/>
              <a:t>i infraestructures</a:t>
            </a:r>
            <a:endParaRPr lang="ca-ES" sz="1000" dirty="0"/>
          </a:p>
        </p:txBody>
      </p:sp>
      <p:sp>
        <p:nvSpPr>
          <p:cNvPr id="48" name="QuadreDeText 47"/>
          <p:cNvSpPr txBox="1"/>
          <p:nvPr/>
        </p:nvSpPr>
        <p:spPr>
          <a:xfrm>
            <a:off x="8702654" y="5283150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Farma / </a:t>
            </a:r>
            <a:r>
              <a:rPr lang="ca-ES" sz="1000" dirty="0" err="1" smtClean="0"/>
              <a:t>Biotec</a:t>
            </a:r>
            <a:endParaRPr lang="ca-ES" sz="1000" dirty="0"/>
          </a:p>
        </p:txBody>
      </p:sp>
      <p:sp>
        <p:nvSpPr>
          <p:cNvPr id="49" name="QuadreDeText 48"/>
          <p:cNvSpPr txBox="1"/>
          <p:nvPr/>
        </p:nvSpPr>
        <p:spPr>
          <a:xfrm>
            <a:off x="7367340" y="5683858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50" name="QuadreDeText 49"/>
          <p:cNvSpPr txBox="1"/>
          <p:nvPr/>
        </p:nvSpPr>
        <p:spPr>
          <a:xfrm>
            <a:off x="7363272" y="5199234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Energia</a:t>
            </a:r>
          </a:p>
          <a:p>
            <a:r>
              <a:rPr lang="ca-ES" sz="1000" dirty="0" smtClean="0"/>
              <a:t>sostenible</a:t>
            </a:r>
            <a:endParaRPr lang="ca-ES" sz="1000" dirty="0"/>
          </a:p>
        </p:txBody>
      </p:sp>
      <p:sp>
        <p:nvSpPr>
          <p:cNvPr id="51" name="QuadreDeText 50"/>
          <p:cNvSpPr txBox="1"/>
          <p:nvPr/>
        </p:nvSpPr>
        <p:spPr>
          <a:xfrm>
            <a:off x="2411451" y="5683873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Mèdic</a:t>
            </a:r>
            <a:endParaRPr lang="ca-ES" sz="1000" dirty="0"/>
          </a:p>
        </p:txBody>
      </p:sp>
      <p:sp>
        <p:nvSpPr>
          <p:cNvPr id="52" name="QuadreDeText 51"/>
          <p:cNvSpPr txBox="1"/>
          <p:nvPr/>
        </p:nvSpPr>
        <p:spPr>
          <a:xfrm>
            <a:off x="2400636" y="5285499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Automoci</a:t>
            </a:r>
            <a:r>
              <a:rPr lang="ca-ES" sz="1000" dirty="0"/>
              <a:t>ó</a:t>
            </a:r>
          </a:p>
        </p:txBody>
      </p:sp>
      <p:sp>
        <p:nvSpPr>
          <p:cNvPr id="53" name="QuadreDeText 52"/>
          <p:cNvSpPr txBox="1"/>
          <p:nvPr/>
        </p:nvSpPr>
        <p:spPr>
          <a:xfrm>
            <a:off x="822382" y="5675020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Maquinària</a:t>
            </a:r>
            <a:endParaRPr lang="ca-ES" sz="1000" dirty="0"/>
          </a:p>
        </p:txBody>
      </p:sp>
      <p:sp>
        <p:nvSpPr>
          <p:cNvPr id="54" name="QuadreDeText 53"/>
          <p:cNvSpPr txBox="1"/>
          <p:nvPr/>
        </p:nvSpPr>
        <p:spPr>
          <a:xfrm>
            <a:off x="5733569" y="5601651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</a:t>
            </a:r>
          </a:p>
          <a:p>
            <a:r>
              <a:rPr lang="ca-ES" sz="1000" dirty="0" smtClean="0"/>
              <a:t>industrials</a:t>
            </a:r>
            <a:endParaRPr lang="ca-ES" sz="1000" dirty="0"/>
          </a:p>
        </p:txBody>
      </p:sp>
      <p:pic>
        <p:nvPicPr>
          <p:cNvPr id="57" name="Imat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11" y="3334202"/>
            <a:ext cx="360000" cy="360000"/>
          </a:xfrm>
          <a:prstGeom prst="rect">
            <a:avLst/>
          </a:prstGeom>
        </p:spPr>
      </p:pic>
      <p:pic>
        <p:nvPicPr>
          <p:cNvPr id="58" name="Imat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2" y="3332262"/>
            <a:ext cx="360000" cy="360000"/>
          </a:xfrm>
          <a:prstGeom prst="rect">
            <a:avLst/>
          </a:prstGeom>
        </p:spPr>
      </p:pic>
      <p:pic>
        <p:nvPicPr>
          <p:cNvPr id="59" name="Imatge 5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80" y="3338649"/>
            <a:ext cx="360000" cy="360000"/>
          </a:xfrm>
          <a:prstGeom prst="rect">
            <a:avLst/>
          </a:prstGeom>
        </p:spPr>
      </p:pic>
      <p:pic>
        <p:nvPicPr>
          <p:cNvPr id="60" name="Imatge 5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48" y="3741257"/>
            <a:ext cx="360000" cy="360000"/>
          </a:xfrm>
          <a:prstGeom prst="rect">
            <a:avLst/>
          </a:prstGeom>
        </p:spPr>
      </p:pic>
      <p:pic>
        <p:nvPicPr>
          <p:cNvPr id="61" name="Imatge 60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59" y="3749117"/>
            <a:ext cx="360000" cy="360000"/>
          </a:xfrm>
          <a:prstGeom prst="rect">
            <a:avLst/>
          </a:prstGeom>
        </p:spPr>
      </p:pic>
      <p:pic>
        <p:nvPicPr>
          <p:cNvPr id="62" name="Imatg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64" y="3954765"/>
            <a:ext cx="360000" cy="360000"/>
          </a:xfrm>
          <a:prstGeom prst="rect">
            <a:avLst/>
          </a:prstGeom>
        </p:spPr>
      </p:pic>
      <p:pic>
        <p:nvPicPr>
          <p:cNvPr id="63" name="Imatg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53" y="3954765"/>
            <a:ext cx="360000" cy="360000"/>
          </a:xfrm>
          <a:prstGeom prst="rect">
            <a:avLst/>
          </a:prstGeom>
        </p:spPr>
      </p:pic>
      <p:pic>
        <p:nvPicPr>
          <p:cNvPr id="64" name="Imatge 6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42" y="3954765"/>
            <a:ext cx="360000" cy="360000"/>
          </a:xfrm>
          <a:prstGeom prst="rect">
            <a:avLst/>
          </a:prstGeom>
        </p:spPr>
      </p:pic>
      <p:pic>
        <p:nvPicPr>
          <p:cNvPr id="65" name="Imatge 6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61" y="4356373"/>
            <a:ext cx="360000" cy="360000"/>
          </a:xfrm>
          <a:prstGeom prst="rect">
            <a:avLst/>
          </a:prstGeom>
        </p:spPr>
      </p:pic>
      <p:pic>
        <p:nvPicPr>
          <p:cNvPr id="67" name="Imatge 66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03" y="4350341"/>
            <a:ext cx="360000" cy="360000"/>
          </a:xfrm>
          <a:prstGeom prst="rect">
            <a:avLst/>
          </a:prstGeom>
        </p:spPr>
      </p:pic>
      <p:pic>
        <p:nvPicPr>
          <p:cNvPr id="68" name="Imatge 67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33" y="2274604"/>
            <a:ext cx="360000" cy="360000"/>
          </a:xfrm>
          <a:prstGeom prst="rect">
            <a:avLst/>
          </a:prstGeom>
        </p:spPr>
      </p:pic>
      <p:pic>
        <p:nvPicPr>
          <p:cNvPr id="69" name="Imatge 68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93" y="2676736"/>
            <a:ext cx="360000" cy="360000"/>
          </a:xfrm>
          <a:prstGeom prst="rect">
            <a:avLst/>
          </a:prstGeom>
        </p:spPr>
      </p:pic>
      <p:pic>
        <p:nvPicPr>
          <p:cNvPr id="70" name="Imatg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26" y="2274604"/>
            <a:ext cx="360000" cy="360000"/>
          </a:xfrm>
          <a:prstGeom prst="rect">
            <a:avLst/>
          </a:prstGeom>
        </p:spPr>
      </p:pic>
      <p:pic>
        <p:nvPicPr>
          <p:cNvPr id="71" name="Imatge 70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3" y="2281242"/>
            <a:ext cx="360000" cy="360000"/>
          </a:xfrm>
          <a:prstGeom prst="rect">
            <a:avLst/>
          </a:prstGeom>
        </p:spPr>
      </p:pic>
      <p:pic>
        <p:nvPicPr>
          <p:cNvPr id="72" name="Imatge 71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82" y="2676736"/>
            <a:ext cx="360000" cy="360000"/>
          </a:xfrm>
          <a:prstGeom prst="rect">
            <a:avLst/>
          </a:prstGeom>
        </p:spPr>
      </p:pic>
      <p:pic>
        <p:nvPicPr>
          <p:cNvPr id="73" name="Imatg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15" y="3109085"/>
            <a:ext cx="360000" cy="360000"/>
          </a:xfrm>
          <a:prstGeom prst="rect">
            <a:avLst/>
          </a:prstGeom>
        </p:spPr>
      </p:pic>
      <p:pic>
        <p:nvPicPr>
          <p:cNvPr id="74" name="Imatge 7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84" y="3110790"/>
            <a:ext cx="360000" cy="360000"/>
          </a:xfrm>
          <a:prstGeom prst="rect">
            <a:avLst/>
          </a:prstGeom>
        </p:spPr>
      </p:pic>
      <p:pic>
        <p:nvPicPr>
          <p:cNvPr id="75" name="Imatge 74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59" y="3104928"/>
            <a:ext cx="360000" cy="360000"/>
          </a:xfrm>
          <a:prstGeom prst="rect">
            <a:avLst/>
          </a:prstGeom>
        </p:spPr>
      </p:pic>
      <p:pic>
        <p:nvPicPr>
          <p:cNvPr id="76" name="Imatge 7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00" y="3517237"/>
            <a:ext cx="360000" cy="360000"/>
          </a:xfrm>
          <a:prstGeom prst="rect">
            <a:avLst/>
          </a:prstGeom>
        </p:spPr>
      </p:pic>
      <p:pic>
        <p:nvPicPr>
          <p:cNvPr id="77" name="Imatge 76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11" y="3515430"/>
            <a:ext cx="360000" cy="360000"/>
          </a:xfrm>
          <a:prstGeom prst="rect">
            <a:avLst/>
          </a:prstGeom>
        </p:spPr>
      </p:pic>
      <p:pic>
        <p:nvPicPr>
          <p:cNvPr id="78" name="Imatg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40" y="1912516"/>
            <a:ext cx="360000" cy="360000"/>
          </a:xfrm>
          <a:prstGeom prst="rect">
            <a:avLst/>
          </a:prstGeom>
        </p:spPr>
      </p:pic>
      <p:pic>
        <p:nvPicPr>
          <p:cNvPr id="79" name="Imatge 78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91" y="1915089"/>
            <a:ext cx="360000" cy="360000"/>
          </a:xfrm>
          <a:prstGeom prst="rect">
            <a:avLst/>
          </a:prstGeom>
        </p:spPr>
      </p:pic>
      <p:pic>
        <p:nvPicPr>
          <p:cNvPr id="80" name="Imatg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40" y="1912516"/>
            <a:ext cx="360000" cy="360000"/>
          </a:xfrm>
          <a:prstGeom prst="rect">
            <a:avLst/>
          </a:prstGeom>
        </p:spPr>
      </p:pic>
      <p:pic>
        <p:nvPicPr>
          <p:cNvPr id="81" name="Imatge 80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5" y="2332777"/>
            <a:ext cx="360000" cy="360000"/>
          </a:xfrm>
          <a:prstGeom prst="rect">
            <a:avLst/>
          </a:prstGeom>
        </p:spPr>
      </p:pic>
      <p:pic>
        <p:nvPicPr>
          <p:cNvPr id="82" name="Imatge 8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34" y="2327905"/>
            <a:ext cx="360000" cy="360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378321" y="2125492"/>
            <a:ext cx="1688840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3" name="Oval 82"/>
          <p:cNvSpPr/>
          <p:nvPr/>
        </p:nvSpPr>
        <p:spPr>
          <a:xfrm>
            <a:off x="4327489" y="1760194"/>
            <a:ext cx="1688840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4" name="Oval 83"/>
          <p:cNvSpPr/>
          <p:nvPr/>
        </p:nvSpPr>
        <p:spPr>
          <a:xfrm>
            <a:off x="6682129" y="2952071"/>
            <a:ext cx="1688840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5" name="Oval 84"/>
          <p:cNvSpPr/>
          <p:nvPr/>
        </p:nvSpPr>
        <p:spPr>
          <a:xfrm>
            <a:off x="4254759" y="3171210"/>
            <a:ext cx="1688840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6" name="Oval 85"/>
          <p:cNvSpPr/>
          <p:nvPr/>
        </p:nvSpPr>
        <p:spPr>
          <a:xfrm>
            <a:off x="2222741" y="3818801"/>
            <a:ext cx="1688840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338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tge 5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9" y="1393474"/>
            <a:ext cx="8305426" cy="4118107"/>
          </a:xfrm>
          <a:prstGeom prst="rect">
            <a:avLst/>
          </a:prstGeom>
          <a:ln>
            <a:noFill/>
          </a:ln>
        </p:spPr>
      </p:pic>
      <p:sp>
        <p:nvSpPr>
          <p:cNvPr id="29" name="28 CuadroTexto"/>
          <p:cNvSpPr txBox="1"/>
          <p:nvPr/>
        </p:nvSpPr>
        <p:spPr>
          <a:xfrm>
            <a:off x="740612" y="637479"/>
            <a:ext cx="834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accent1"/>
                </a:solidFill>
                <a:latin typeface="+mj-lt"/>
              </a:rPr>
              <a:t>Resum Executiu</a:t>
            </a:r>
            <a:endParaRPr lang="ca-E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18621" y="106236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818621" y="148385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40612" y="1134369"/>
            <a:ext cx="83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cap="all" dirty="0" smtClean="0">
                <a:latin typeface="+mj-lt"/>
              </a:rPr>
              <a:t>Mapa global d’oportunitats 2016 segons LA classificació RIS3cat</a:t>
            </a:r>
            <a:endParaRPr lang="ca-ES" sz="1200" cap="all" dirty="0">
              <a:latin typeface="+mj-lt"/>
            </a:endParaRPr>
          </a:p>
        </p:txBody>
      </p:sp>
      <p:pic>
        <p:nvPicPr>
          <p:cNvPr id="87" name="5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18" y="5244564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8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7112598" y="5244564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1439705" y="5632691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Química, </a:t>
            </a:r>
            <a:endParaRPr lang="ca-ES" sz="1000" dirty="0" smtClean="0"/>
          </a:p>
          <a:p>
            <a:r>
              <a:rPr lang="ca-ES" sz="1000" dirty="0" smtClean="0"/>
              <a:t>Energia </a:t>
            </a:r>
            <a:r>
              <a:rPr lang="ca-ES" sz="1000" dirty="0"/>
              <a:t>i Recursos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3604111" y="5721826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Indústries Alimentàries</a:t>
            </a:r>
            <a:endParaRPr lang="ca-ES" sz="1000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1465894" y="5246078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Construcció</a:t>
            </a:r>
            <a:br>
              <a:rPr lang="ca-ES" sz="1000" dirty="0" smtClean="0"/>
            </a:br>
            <a:r>
              <a:rPr lang="ca-ES" sz="1000" dirty="0" smtClean="0"/>
              <a:t>i infraestructures</a:t>
            </a:r>
            <a:endParaRPr lang="ca-ES" sz="1000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3626511" y="5241434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Salut </a:t>
            </a:r>
            <a:endParaRPr lang="ca-ES" sz="1000" dirty="0" smtClean="0"/>
          </a:p>
          <a:p>
            <a:r>
              <a:rPr lang="ca-ES" sz="1000" dirty="0" smtClean="0"/>
              <a:t>i </a:t>
            </a:r>
            <a:r>
              <a:rPr lang="ca-ES" sz="1000" dirty="0"/>
              <a:t>Ciències de la </a:t>
            </a:r>
            <a:r>
              <a:rPr lang="ca-ES" sz="1000" dirty="0" smtClean="0"/>
              <a:t>Vida</a:t>
            </a:r>
            <a:endParaRPr lang="ca-ES" sz="1000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7424874" y="5322097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TIC</a:t>
            </a:r>
            <a:endParaRPr lang="ca-ES" sz="1000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5512480" y="5322098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 smtClean="0"/>
              <a:t>Sistemes Industrials</a:t>
            </a:r>
            <a:endParaRPr lang="ca-ES" sz="1000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5512480" y="5639796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de la </a:t>
            </a:r>
            <a:endParaRPr lang="ca-ES" sz="1000" dirty="0" smtClean="0"/>
          </a:p>
          <a:p>
            <a:r>
              <a:rPr lang="ca-ES" sz="1000" dirty="0" smtClean="0"/>
              <a:t>Mobilitat </a:t>
            </a:r>
            <a:r>
              <a:rPr lang="ca-ES" sz="1000" dirty="0"/>
              <a:t>Sostenible</a:t>
            </a:r>
          </a:p>
        </p:txBody>
      </p:sp>
      <p:pic>
        <p:nvPicPr>
          <p:cNvPr id="98" name="5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12" y="3935337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2513680" y="2180135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8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6945" r="6593" b="6945"/>
          <a:stretch/>
        </p:blipFill>
        <p:spPr bwMode="auto">
          <a:xfrm>
            <a:off x="2074992" y="2180135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tg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56" y="5640508"/>
            <a:ext cx="360000" cy="360000"/>
          </a:xfrm>
          <a:prstGeom prst="rect">
            <a:avLst/>
          </a:prstGeom>
        </p:spPr>
      </p:pic>
      <p:pic>
        <p:nvPicPr>
          <p:cNvPr id="54" name="Imatge 5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4" y="5639207"/>
            <a:ext cx="360000" cy="360000"/>
          </a:xfrm>
          <a:prstGeom prst="rect">
            <a:avLst/>
          </a:prstGeom>
        </p:spPr>
      </p:pic>
      <p:pic>
        <p:nvPicPr>
          <p:cNvPr id="55" name="Imatge 54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50" y="5639207"/>
            <a:ext cx="360000" cy="360000"/>
          </a:xfrm>
          <a:prstGeom prst="rect">
            <a:avLst/>
          </a:prstGeom>
        </p:spPr>
      </p:pic>
      <p:pic>
        <p:nvPicPr>
          <p:cNvPr id="57" name="Imatge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56" y="5244564"/>
            <a:ext cx="360000" cy="360000"/>
          </a:xfrm>
          <a:prstGeom prst="rect">
            <a:avLst/>
          </a:prstGeom>
        </p:spPr>
      </p:pic>
      <p:pic>
        <p:nvPicPr>
          <p:cNvPr id="58" name="Imatg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4" y="5244564"/>
            <a:ext cx="360000" cy="360000"/>
          </a:xfrm>
          <a:prstGeom prst="rect">
            <a:avLst/>
          </a:prstGeom>
        </p:spPr>
      </p:pic>
      <p:pic>
        <p:nvPicPr>
          <p:cNvPr id="59" name="Imatge 5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92" y="2605552"/>
            <a:ext cx="360000" cy="360000"/>
          </a:xfrm>
          <a:prstGeom prst="rect">
            <a:avLst/>
          </a:prstGeom>
        </p:spPr>
      </p:pic>
      <p:pic>
        <p:nvPicPr>
          <p:cNvPr id="71" name="Imatge 70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80" y="3934642"/>
            <a:ext cx="360000" cy="360000"/>
          </a:xfrm>
          <a:prstGeom prst="rect">
            <a:avLst/>
          </a:prstGeom>
        </p:spPr>
      </p:pic>
      <p:pic>
        <p:nvPicPr>
          <p:cNvPr id="72" name="Imatg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96" y="3956514"/>
            <a:ext cx="360000" cy="360000"/>
          </a:xfrm>
          <a:prstGeom prst="rect">
            <a:avLst/>
          </a:prstGeom>
        </p:spPr>
      </p:pic>
      <p:pic>
        <p:nvPicPr>
          <p:cNvPr id="74" name="Imatge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56" y="4342102"/>
            <a:ext cx="360000" cy="36000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2518349" y="3747019"/>
            <a:ext cx="1594071" cy="10623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5" name="5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53" y="3721363"/>
            <a:ext cx="360000" cy="36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" name="Imatge 7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2" y="3342525"/>
            <a:ext cx="360000" cy="360000"/>
          </a:xfrm>
          <a:prstGeom prst="rect">
            <a:avLst/>
          </a:prstGeom>
        </p:spPr>
      </p:pic>
      <p:pic>
        <p:nvPicPr>
          <p:cNvPr id="77" name="Imatg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80" y="3354439"/>
            <a:ext cx="360000" cy="360000"/>
          </a:xfrm>
          <a:prstGeom prst="rect">
            <a:avLst/>
          </a:prstGeom>
        </p:spPr>
      </p:pic>
      <p:pic>
        <p:nvPicPr>
          <p:cNvPr id="78" name="Imatge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61" y="3354439"/>
            <a:ext cx="360000" cy="360000"/>
          </a:xfrm>
          <a:prstGeom prst="rect">
            <a:avLst/>
          </a:prstGeom>
        </p:spPr>
      </p:pic>
      <p:sp>
        <p:nvSpPr>
          <p:cNvPr id="79" name="Oval 78"/>
          <p:cNvSpPr/>
          <p:nvPr/>
        </p:nvSpPr>
        <p:spPr>
          <a:xfrm>
            <a:off x="4561067" y="3155601"/>
            <a:ext cx="1594071" cy="10623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1" name="Imatge 80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44" y="2180891"/>
            <a:ext cx="360000" cy="360000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1363935" y="2008538"/>
            <a:ext cx="1799046" cy="10647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6" name="Imatge 8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17" y="2945108"/>
            <a:ext cx="360000" cy="360000"/>
          </a:xfrm>
          <a:prstGeom prst="rect">
            <a:avLst/>
          </a:prstGeom>
        </p:spPr>
      </p:pic>
      <p:pic>
        <p:nvPicPr>
          <p:cNvPr id="89" name="Imatg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36" y="2948834"/>
            <a:ext cx="360000" cy="360000"/>
          </a:xfrm>
          <a:prstGeom prst="rect">
            <a:avLst/>
          </a:prstGeom>
        </p:spPr>
      </p:pic>
      <p:pic>
        <p:nvPicPr>
          <p:cNvPr id="91" name="Imatge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36" y="3356589"/>
            <a:ext cx="360000" cy="360000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6724617" y="2773919"/>
            <a:ext cx="1594071" cy="10623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3" name="8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6945" r="6593" b="6945"/>
          <a:stretch/>
        </p:blipFill>
        <p:spPr bwMode="auto">
          <a:xfrm>
            <a:off x="7014263" y="2948834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Imatge 93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33" y="1856238"/>
            <a:ext cx="360000" cy="360000"/>
          </a:xfrm>
          <a:prstGeom prst="rect">
            <a:avLst/>
          </a:prstGeom>
        </p:spPr>
      </p:pic>
      <p:pic>
        <p:nvPicPr>
          <p:cNvPr id="96" name="Imatg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48" y="1866198"/>
            <a:ext cx="360000" cy="360000"/>
          </a:xfrm>
          <a:prstGeom prst="rect">
            <a:avLst/>
          </a:prstGeom>
        </p:spPr>
      </p:pic>
      <p:pic>
        <p:nvPicPr>
          <p:cNvPr id="97" name="Imatg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7" y="2268747"/>
            <a:ext cx="360000" cy="360000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4511057" y="1706227"/>
            <a:ext cx="1594071" cy="10623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" name="8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6945" r="6593" b="6945"/>
          <a:stretch/>
        </p:blipFill>
        <p:spPr bwMode="auto">
          <a:xfrm>
            <a:off x="4720202" y="1866198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tg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95" y="3713424"/>
            <a:ext cx="360000" cy="360000"/>
          </a:xfrm>
          <a:prstGeom prst="rect">
            <a:avLst/>
          </a:prstGeom>
        </p:spPr>
      </p:pic>
      <p:pic>
        <p:nvPicPr>
          <p:cNvPr id="47" name="6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10738"/>
          <a:stretch/>
        </p:blipFill>
        <p:spPr bwMode="auto">
          <a:xfrm>
            <a:off x="3313711" y="4319460"/>
            <a:ext cx="360000" cy="360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Imatge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4" y="2605552"/>
            <a:ext cx="360000" cy="360000"/>
          </a:xfrm>
          <a:prstGeom prst="rect">
            <a:avLst/>
          </a:prstGeom>
        </p:spPr>
      </p:pic>
      <p:pic>
        <p:nvPicPr>
          <p:cNvPr id="49" name="Imatge 5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28" y="3342525"/>
            <a:ext cx="360000" cy="36000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70" y="2260841"/>
            <a:ext cx="352352" cy="35235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04" y="5646855"/>
            <a:ext cx="352352" cy="352352"/>
          </a:xfrm>
          <a:prstGeom prst="rect">
            <a:avLst/>
          </a:prstGeom>
        </p:spPr>
      </p:pic>
      <p:sp>
        <p:nvSpPr>
          <p:cNvPr id="61" name="QuadreDeText 16"/>
          <p:cNvSpPr txBox="1"/>
          <p:nvPr/>
        </p:nvSpPr>
        <p:spPr>
          <a:xfrm>
            <a:off x="7521652" y="5709635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Indústries </a:t>
            </a:r>
            <a:r>
              <a:rPr lang="ca-ES" sz="1000" dirty="0" smtClean="0"/>
              <a:t>Del Disseny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994733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WP Accio EIC">
  <a:themeElements>
    <a:clrScheme name="ACCIO Gencat Colors">
      <a:dk1>
        <a:srgbClr val="005382"/>
      </a:dk1>
      <a:lt1>
        <a:srgbClr val="FFFFFF"/>
      </a:lt1>
      <a:dk2>
        <a:srgbClr val="156B96"/>
      </a:dk2>
      <a:lt2>
        <a:srgbClr val="FFFFFF"/>
      </a:lt2>
      <a:accent1>
        <a:srgbClr val="5ABBB2"/>
      </a:accent1>
      <a:accent2>
        <a:srgbClr val="E75B5E"/>
      </a:accent2>
      <a:accent3>
        <a:srgbClr val="FBCA4B"/>
      </a:accent3>
      <a:accent4>
        <a:srgbClr val="005382"/>
      </a:accent4>
      <a:accent5>
        <a:srgbClr val="58585A"/>
      </a:accent5>
      <a:accent6>
        <a:srgbClr val="86C481"/>
      </a:accent6>
      <a:hlink>
        <a:srgbClr val="978B82"/>
      </a:hlink>
      <a:folHlink>
        <a:srgbClr val="58585A"/>
      </a:folHlink>
    </a:clrScheme>
    <a:fontScheme name="ACCIO Genca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ada i contraportada Accio Eic">
  <a:themeElements>
    <a:clrScheme name="ACCIO Gencat Colors">
      <a:dk1>
        <a:srgbClr val="005382"/>
      </a:dk1>
      <a:lt1>
        <a:srgbClr val="FFFFFF"/>
      </a:lt1>
      <a:dk2>
        <a:srgbClr val="156B96"/>
      </a:dk2>
      <a:lt2>
        <a:srgbClr val="FFFFFF"/>
      </a:lt2>
      <a:accent1>
        <a:srgbClr val="5ABBB2"/>
      </a:accent1>
      <a:accent2>
        <a:srgbClr val="E75B5E"/>
      </a:accent2>
      <a:accent3>
        <a:srgbClr val="FBCA4B"/>
      </a:accent3>
      <a:accent4>
        <a:srgbClr val="005382"/>
      </a:accent4>
      <a:accent5>
        <a:srgbClr val="58585A"/>
      </a:accent5>
      <a:accent6>
        <a:srgbClr val="86C481"/>
      </a:accent6>
      <a:hlink>
        <a:srgbClr val="978B82"/>
      </a:hlink>
      <a:folHlink>
        <a:srgbClr val="58585A"/>
      </a:folHlink>
    </a:clrScheme>
    <a:fontScheme name="ACCIO Genca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OPORT_CAT_PUB</Template>
  <TotalTime>883</TotalTime>
  <Words>1321</Words>
  <Application>Microsoft Office PowerPoint</Application>
  <PresentationFormat>A4 (210 x 297 mm)</PresentationFormat>
  <Paragraphs>366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Tema PWP Accio EIC</vt:lpstr>
      <vt:lpstr>Portada i contraportada Accio Eic</vt:lpstr>
      <vt:lpstr>Presentación de PowerPoint</vt:lpstr>
      <vt:lpstr>Resum Executiu </vt:lpstr>
      <vt:lpstr>Resum Executiu </vt:lpstr>
      <vt:lpstr>Resum Executiu </vt:lpstr>
      <vt:lpstr>Resum Executiu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ACCIÓ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Francisco Ruiz</dc:creator>
  <cp:lastModifiedBy>Inma Rodriguez</cp:lastModifiedBy>
  <cp:revision>124</cp:revision>
  <cp:lastPrinted>2016-06-02T16:38:22Z</cp:lastPrinted>
  <dcterms:created xsi:type="dcterms:W3CDTF">2016-06-02T06:48:30Z</dcterms:created>
  <dcterms:modified xsi:type="dcterms:W3CDTF">2016-06-09T12:02:32Z</dcterms:modified>
</cp:coreProperties>
</file>