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92" r:id="rId6"/>
    <p:sldMasterId id="2147483703" r:id="rId7"/>
    <p:sldMasterId id="2147483709" r:id="rId8"/>
    <p:sldMasterId id="2147483715" r:id="rId9"/>
    <p:sldMasterId id="2147483720" r:id="rId10"/>
    <p:sldMasterId id="2147483724" r:id="rId11"/>
  </p:sldMasterIdLst>
  <p:notesMasterIdLst>
    <p:notesMasterId r:id="rId23"/>
  </p:notesMasterIdLst>
  <p:handoutMasterIdLst>
    <p:handoutMasterId r:id="rId24"/>
  </p:handoutMasterIdLst>
  <p:sldIdLst>
    <p:sldId id="360" r:id="rId12"/>
    <p:sldId id="319" r:id="rId13"/>
    <p:sldId id="359" r:id="rId14"/>
    <p:sldId id="369" r:id="rId15"/>
    <p:sldId id="368" r:id="rId16"/>
    <p:sldId id="371" r:id="rId17"/>
    <p:sldId id="372" r:id="rId18"/>
    <p:sldId id="373" r:id="rId19"/>
    <p:sldId id="374" r:id="rId20"/>
    <p:sldId id="375" r:id="rId21"/>
    <p:sldId id="376" r:id="rId22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0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723"/>
    <a:srgbClr val="E59D1B"/>
    <a:srgbClr val="595959"/>
    <a:srgbClr val="E00034"/>
    <a:srgbClr val="747678"/>
    <a:srgbClr val="003591"/>
    <a:srgbClr val="79B961"/>
    <a:srgbClr val="278885"/>
    <a:srgbClr val="00A3D7"/>
    <a:srgbClr val="3F9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6" autoAdjust="0"/>
    <p:restoredTop sz="99527" autoAdjust="0"/>
  </p:normalViewPr>
  <p:slideViewPr>
    <p:cSldViewPr>
      <p:cViewPr varScale="1">
        <p:scale>
          <a:sx n="72" d="100"/>
          <a:sy n="72" d="100"/>
        </p:scale>
        <p:origin x="1200" y="54"/>
      </p:cViewPr>
      <p:guideLst>
        <p:guide orient="horz" pos="4310"/>
        <p:guide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7C66C-7A16-4B1E-912A-2B63FC9851D7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57EB-1335-4581-9819-E590788BB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1" tIns="46340" rIns="92681" bIns="46340" rtlCol="0"/>
          <a:lstStyle>
            <a:lvl1pPr algn="l">
              <a:defRPr sz="13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681" tIns="46340" rIns="92681" bIns="46340" rtlCol="0"/>
          <a:lstStyle>
            <a:lvl1pPr algn="r">
              <a:defRPr sz="1300"/>
            </a:lvl1pPr>
          </a:lstStyle>
          <a:p>
            <a:fld id="{EB0F2347-95D1-4E4A-91F6-E5A799F7FD5F}" type="datetimeFigureOut">
              <a:rPr lang="pt-PT" smtClean="0"/>
              <a:t>24-05-2016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1" tIns="46340" rIns="92681" bIns="46340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681" tIns="46340" rIns="92681" bIns="463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681" tIns="46340" rIns="92681" bIns="46340" rtlCol="0" anchor="b"/>
          <a:lstStyle>
            <a:lvl1pPr algn="l">
              <a:defRPr sz="13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681" tIns="46340" rIns="92681" bIns="46340" rtlCol="0" anchor="b"/>
          <a:lstStyle>
            <a:lvl1pPr algn="r">
              <a:defRPr sz="1300"/>
            </a:lvl1pPr>
          </a:lstStyle>
          <a:p>
            <a:fld id="{49906AD7-D0CE-477F-81A4-D220ABED162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29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6AD7-D0CE-477F-81A4-D220ABED162E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7217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06AD7-D0CE-477F-81A4-D220ABED162E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538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3591"/>
                </a:solidFill>
              </a:rPr>
              <a:t>62% </a:t>
            </a:r>
            <a:r>
              <a:rPr lang="en-US" dirty="0" smtClean="0">
                <a:solidFill>
                  <a:srgbClr val="003591"/>
                </a:solidFill>
              </a:rPr>
              <a:t>of Public Procurement made </a:t>
            </a:r>
            <a:r>
              <a:rPr lang="en-US" b="1" dirty="0" smtClean="0">
                <a:solidFill>
                  <a:srgbClr val="003591"/>
                </a:solidFill>
              </a:rPr>
              <a:t>Electronically (considering</a:t>
            </a:r>
            <a:r>
              <a:rPr lang="en-US" b="1" baseline="0" dirty="0" smtClean="0">
                <a:solidFill>
                  <a:srgbClr val="003591"/>
                </a:solidFill>
              </a:rPr>
              <a:t> the amount…</a:t>
            </a:r>
            <a:r>
              <a:rPr lang="en-US" b="1" dirty="0" smtClean="0">
                <a:solidFill>
                  <a:srgbClr val="003591"/>
                </a:solidFill>
              </a:rPr>
              <a:t>)</a:t>
            </a:r>
            <a:endParaRPr lang="pt-PT" sz="1600" dirty="0" smtClean="0">
              <a:solidFill>
                <a:srgbClr val="003591"/>
              </a:solidFill>
            </a:endParaRPr>
          </a:p>
          <a:p>
            <a:r>
              <a:rPr lang="pt-PT" dirty="0" smtClean="0"/>
              <a:t>13% </a:t>
            </a:r>
            <a:r>
              <a:rPr lang="pt-PT" dirty="0" err="1" smtClean="0"/>
              <a:t>eProc</a:t>
            </a:r>
            <a:r>
              <a:rPr lang="pt-PT" dirty="0" smtClean="0"/>
              <a:t>.</a:t>
            </a:r>
            <a:r>
              <a:rPr lang="pt-PT" baseline="0" dirty="0" smtClean="0"/>
              <a:t> procedimentos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D5FA-4247-4C2E-BD49-BC06A43B88DE}" type="slidenum">
              <a:rPr lang="pt-PT" smtClean="0">
                <a:solidFill>
                  <a:prstClr val="black"/>
                </a:solidFill>
              </a:rPr>
              <a:pPr/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2780928"/>
            <a:ext cx="4392488" cy="504056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3310136"/>
            <a:ext cx="4392488" cy="406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PT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1601" y="6535019"/>
            <a:ext cx="56045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rgbClr val="747678"/>
                </a:solidFill>
                <a:latin typeface="Arial"/>
                <a:cs typeface="Arial"/>
              </a:rPr>
              <a:t>© 2016 eSPap | Entidade de </a:t>
            </a:r>
            <a:r>
              <a:rPr lang="pt-PT" sz="800" b="1" dirty="0" smtClean="0">
                <a:solidFill>
                  <a:srgbClr val="3B80C2"/>
                </a:solidFill>
                <a:latin typeface="Arial"/>
                <a:cs typeface="Arial"/>
              </a:rPr>
              <a:t>Serviços Partilhados </a:t>
            </a:r>
            <a:r>
              <a:rPr lang="pt-PT" sz="800" dirty="0" smtClean="0">
                <a:solidFill>
                  <a:srgbClr val="747678"/>
                </a:solidFill>
                <a:latin typeface="Arial"/>
                <a:cs typeface="Arial"/>
              </a:rPr>
              <a:t>da Administração Pública, I. P. | Direitos reservados.</a:t>
            </a:r>
            <a:endParaRPr lang="pt-PT" sz="800" dirty="0">
              <a:solidFill>
                <a:srgbClr val="747678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04048" y="4005461"/>
            <a:ext cx="3384550" cy="359643"/>
          </a:xfrm>
          <a:prstGeom prst="rect">
            <a:avLst/>
          </a:prstGeom>
        </p:spPr>
        <p:txBody>
          <a:bodyPr/>
          <a:lstStyle>
            <a:lvl1pPr algn="r">
              <a:buNone/>
              <a:defRPr sz="1500">
                <a:solidFill>
                  <a:srgbClr val="7476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161" y="1484784"/>
            <a:ext cx="7561263" cy="4608512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359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24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213" y="1484313"/>
            <a:ext cx="7704137" cy="4608512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788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81528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082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161" y="1484784"/>
            <a:ext cx="7561263" cy="4608512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359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69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81528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4660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872" y="1484784"/>
            <a:ext cx="4040188" cy="690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35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872" y="2230196"/>
            <a:ext cx="4040188" cy="357794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/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8697" y="1484784"/>
            <a:ext cx="4041775" cy="6900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35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697" y="2230196"/>
            <a:ext cx="4041775" cy="357794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/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805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213" y="1484313"/>
            <a:ext cx="7704137" cy="4608512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0343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39975" y="1412875"/>
            <a:ext cx="4319588" cy="36718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t-PT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39752" y="5661248"/>
            <a:ext cx="4319588" cy="503238"/>
          </a:xfrm>
          <a:prstGeom prst="rect">
            <a:avLst/>
          </a:prstGeom>
        </p:spPr>
        <p:txBody>
          <a:bodyPr/>
          <a:lstStyle>
            <a:lvl1pPr>
              <a:buNone/>
              <a:defRPr sz="1500" b="1">
                <a:solidFill>
                  <a:srgbClr val="4D4F53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2339975" y="5157192"/>
            <a:ext cx="4319588" cy="360363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3591"/>
                </a:solidFill>
              </a:defRPr>
            </a:lvl1pPr>
            <a:lvl2pPr>
              <a:defRPr sz="2000" b="1">
                <a:solidFill>
                  <a:srgbClr val="003591"/>
                </a:solidFill>
              </a:defRPr>
            </a:lvl2pPr>
            <a:lvl3pPr>
              <a:defRPr sz="2000" b="1">
                <a:solidFill>
                  <a:srgbClr val="003591"/>
                </a:solidFill>
              </a:defRPr>
            </a:lvl3pPr>
            <a:lvl4pPr>
              <a:defRPr sz="2000" b="1">
                <a:solidFill>
                  <a:srgbClr val="003591"/>
                </a:solidFill>
              </a:defRPr>
            </a:lvl4pPr>
            <a:lvl5pPr>
              <a:defRPr sz="2000" b="1">
                <a:solidFill>
                  <a:srgbClr val="00359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125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213" y="1484313"/>
            <a:ext cx="7704137" cy="4608512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7581528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660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161" y="1484784"/>
            <a:ext cx="7561263" cy="4608512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359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B80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4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161" y="1484784"/>
            <a:ext cx="7561263" cy="4608512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359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2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81528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5367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9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7161" y="1484784"/>
            <a:ext cx="7561263" cy="4608512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rgbClr val="00359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014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81528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7659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213" y="1484313"/>
            <a:ext cx="7704137" cy="4608512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3757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3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B80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9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81528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2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9B961"/>
              </a:buClr>
              <a:buSzPct val="120000"/>
              <a:buFont typeface="Symbol" pitchFamily="18" charset="2"/>
              <a:buChar char="·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1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213" y="1484313"/>
            <a:ext cx="7704137" cy="4608512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02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23528" y="5144639"/>
            <a:ext cx="2736304" cy="138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0"/>
              </a:spcAft>
            </a:pPr>
            <a:r>
              <a:rPr lang="pt-PT" sz="1100" b="1" kern="1200" dirty="0" smtClean="0">
                <a:solidFill>
                  <a:srgbClr val="3B80C2"/>
                </a:solidFill>
                <a:effectLst/>
                <a:latin typeface="Arial"/>
                <a:ea typeface="Times New Roman"/>
                <a:cs typeface="Arial"/>
              </a:rPr>
              <a:t>eSPap</a:t>
            </a:r>
            <a:endParaRPr lang="en-US" sz="1100" b="1" dirty="0">
              <a:solidFill>
                <a:srgbClr val="3B80C2"/>
              </a:solidFill>
              <a:effectLst/>
              <a:latin typeface="Arial"/>
              <a:ea typeface="Times New Roman"/>
              <a:cs typeface="Arial"/>
            </a:endParaRPr>
          </a:p>
          <a:p>
            <a:pPr>
              <a:lnSpc>
                <a:spcPts val="1400"/>
              </a:lnSpc>
              <a:spcBef>
                <a:spcPts val="300"/>
              </a:spcBef>
              <a:spcAft>
                <a:spcPts val="0"/>
              </a:spcAft>
            </a:pP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Times New Roman"/>
                <a:cs typeface="Arial"/>
              </a:rPr>
              <a:t>Av. Leite de Vasconcelos, 2 </a:t>
            </a: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Times New Roman"/>
                <a:cs typeface="Arial"/>
              </a:rPr>
              <a:t> Alfragide</a:t>
            </a:r>
            <a:endParaRPr lang="en-US" sz="1400" b="0" dirty="0">
              <a:solidFill>
                <a:srgbClr val="747678"/>
              </a:solidFill>
              <a:effectLst/>
              <a:latin typeface="Arial"/>
              <a:ea typeface="Times New Roman"/>
              <a:cs typeface="Arial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Times New Roman"/>
                <a:cs typeface="Arial"/>
              </a:rPr>
              <a:t>2614-502  AMADORA </a:t>
            </a: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Wingdings"/>
                <a:cs typeface="Arial"/>
              </a:rPr>
              <a:t> PORTUGAL</a:t>
            </a:r>
            <a:endParaRPr lang="en-US" sz="1400" b="0" dirty="0">
              <a:solidFill>
                <a:srgbClr val="747678"/>
              </a:solidFill>
              <a:effectLst/>
              <a:latin typeface="Arial"/>
              <a:ea typeface="Times New Roman"/>
              <a:cs typeface="Arial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Wingdings"/>
                <a:cs typeface="Arial"/>
              </a:rPr>
              <a:t>Tel.: (+351) 214 723 100</a:t>
            </a:r>
            <a:endParaRPr lang="en-US" sz="1400" b="0" dirty="0">
              <a:solidFill>
                <a:srgbClr val="747678"/>
              </a:solidFill>
              <a:effectLst/>
              <a:latin typeface="Arial"/>
              <a:ea typeface="Times New Roman"/>
              <a:cs typeface="Arial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Wingdings"/>
                <a:cs typeface="Arial"/>
              </a:rPr>
              <a:t>Fax: (+351) 214 723 103</a:t>
            </a:r>
            <a:endParaRPr lang="en-US" sz="1400" b="0" dirty="0">
              <a:solidFill>
                <a:srgbClr val="747678"/>
              </a:solidFill>
              <a:effectLst/>
              <a:latin typeface="Arial"/>
              <a:ea typeface="Times New Roman"/>
              <a:cs typeface="Arial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Wingdings"/>
                <a:cs typeface="Arial"/>
              </a:rPr>
              <a:t>cc@espap.pt</a:t>
            </a:r>
            <a:endParaRPr lang="en-US" sz="1400" b="0" dirty="0">
              <a:solidFill>
                <a:srgbClr val="747678"/>
              </a:solidFill>
              <a:effectLst/>
              <a:latin typeface="Arial"/>
              <a:ea typeface="Times New Roman"/>
              <a:cs typeface="Arial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pt-PT" sz="1000" b="0" kern="1200" dirty="0">
                <a:solidFill>
                  <a:srgbClr val="747678"/>
                </a:solidFill>
                <a:effectLst/>
                <a:latin typeface="Arial"/>
                <a:ea typeface="Wingdings"/>
                <a:cs typeface="Arial"/>
              </a:rPr>
              <a:t>www.espap.pt</a:t>
            </a:r>
            <a:endParaRPr lang="en-US" sz="1400" b="0" dirty="0">
              <a:solidFill>
                <a:srgbClr val="747678"/>
              </a:solidFill>
              <a:effectLst/>
              <a:latin typeface="Arial"/>
              <a:ea typeface="Times New Roman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1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9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B80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6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́mbol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6" y="1887538"/>
            <a:ext cx="2879980" cy="287998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1601" y="6535019"/>
            <a:ext cx="5604535" cy="21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rgbClr val="464648"/>
                </a:solidFill>
                <a:latin typeface="Arial"/>
                <a:cs typeface="Arial"/>
              </a:rPr>
              <a:t>© 2016 eSPap | Entidade de </a:t>
            </a:r>
            <a:r>
              <a:rPr lang="pt-PT" sz="800" b="1" dirty="0" smtClean="0">
                <a:solidFill>
                  <a:srgbClr val="3B80C2"/>
                </a:solidFill>
                <a:latin typeface="Arial"/>
                <a:cs typeface="Arial"/>
              </a:rPr>
              <a:t>Serviços Partilhados </a:t>
            </a:r>
            <a:r>
              <a:rPr lang="pt-PT" sz="800" dirty="0" smtClean="0">
                <a:solidFill>
                  <a:srgbClr val="464648"/>
                </a:solidFill>
                <a:latin typeface="Arial"/>
                <a:cs typeface="Arial"/>
              </a:rPr>
              <a:t>da Administração Pública, I. P. | Direitos reservados.</a:t>
            </a:r>
            <a:endParaRPr lang="pt-PT" sz="800" dirty="0">
              <a:solidFill>
                <a:srgbClr val="464648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588224" y="6532195"/>
            <a:ext cx="2133600" cy="22112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80C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pt-PT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4E809E26-B3E1-9744-BDD6-CF0029446AE8}" type="slidenum">
              <a:rPr kumimoji="0" lang="pt-PT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B80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-horizontal_rgb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452320" y="152742"/>
            <a:ext cx="1332000" cy="4679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2" r:id="rId2"/>
    <p:sldLayoutId id="2147483656" r:id="rId3"/>
    <p:sldLayoutId id="2147483708" r:id="rId4"/>
  </p:sldLayoutIdLst>
  <p:txStyles>
    <p:titleStyle>
      <a:lvl1pPr marL="177800" indent="0" algn="l" defTabSz="914400" rtl="0" eaLnBrk="1" latinLnBrk="0" hangingPunct="1"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225701" y="4460501"/>
            <a:ext cx="3963987" cy="40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pt-PT" sz="1500" b="1" dirty="0" smtClean="0">
                <a:solidFill>
                  <a:srgbClr val="747678"/>
                </a:solidFill>
                <a:latin typeface="FoundrySterling-Bold"/>
              </a:rPr>
              <a:t>Juntos, partilhamos eficiência</a:t>
            </a:r>
            <a:endParaRPr lang="pt-PT" sz="1500" b="1" dirty="0">
              <a:solidFill>
                <a:srgbClr val="747678"/>
              </a:solidFill>
              <a:latin typeface="FoundrySterling-Bold"/>
            </a:endParaRPr>
          </a:p>
        </p:txBody>
      </p:sp>
      <p:pic>
        <p:nvPicPr>
          <p:cNvPr id="3" name="Picture 2" descr="logo-horizontal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3" y="2543696"/>
            <a:ext cx="5039994" cy="177060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71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191601" y="6535019"/>
            <a:ext cx="4884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rgbClr val="464648"/>
                </a:solidFill>
                <a:cs typeface="Arial"/>
              </a:rPr>
              <a:t>© 2016 eSPap | Entidade de </a:t>
            </a:r>
            <a:r>
              <a:rPr lang="pt-PT" sz="800" dirty="0" smtClean="0">
                <a:solidFill>
                  <a:srgbClr val="3B80C2"/>
                </a:solidFill>
                <a:cs typeface="Arial"/>
              </a:rPr>
              <a:t>Serviços Partilhados </a:t>
            </a:r>
            <a:r>
              <a:rPr lang="pt-PT" sz="800" dirty="0" smtClean="0">
                <a:solidFill>
                  <a:srgbClr val="464648"/>
                </a:solidFill>
                <a:cs typeface="Arial"/>
              </a:rPr>
              <a:t>da Administração Pública, I.P. | Direitos reservados.</a:t>
            </a:r>
            <a:endParaRPr lang="pt-PT" sz="800" dirty="0">
              <a:solidFill>
                <a:srgbClr val="464648"/>
              </a:solidFill>
              <a:cs typeface="Arial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88224" y="6532195"/>
            <a:ext cx="2133600" cy="221124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r>
              <a:rPr lang="pt-PT" sz="900" b="1" dirty="0" smtClean="0">
                <a:solidFill>
                  <a:srgbClr val="3B80C2"/>
                </a:solidFill>
              </a:rPr>
              <a:t>|</a:t>
            </a:r>
            <a:r>
              <a:rPr lang="pt-PT" sz="900" dirty="0" smtClean="0">
                <a:solidFill>
                  <a:srgbClr val="000000"/>
                </a:solidFill>
              </a:rPr>
              <a:t> </a:t>
            </a:r>
            <a:fld id="{4E809E26-B3E1-9744-BDD6-CF0029446AE8}" type="slidenum">
              <a:rPr lang="pt-PT" sz="900" smtClean="0">
                <a:solidFill>
                  <a:srgbClr val="000000"/>
                </a:solidFill>
              </a:rPr>
              <a:pPr algn="r" defTabSz="457200">
                <a:defRPr/>
              </a:pPr>
              <a:t>‹#›</a:t>
            </a:fld>
            <a:endParaRPr lang="pt-PT" sz="9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B80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4700586" y="60073"/>
            <a:ext cx="4344536" cy="619201"/>
            <a:chOff x="4700586" y="60073"/>
            <a:chExt cx="4344536" cy="619201"/>
          </a:xfrm>
        </p:grpSpPr>
        <p:pic>
          <p:nvPicPr>
            <p:cNvPr id="18" name="Picture 17" descr="logo-horizontal_rg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17917" y="198810"/>
              <a:ext cx="1127205" cy="396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14" y="60073"/>
              <a:ext cx="684000" cy="6192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8" t="18365" r="4305" b="16181"/>
            <a:stretch/>
          </p:blipFill>
          <p:spPr>
            <a:xfrm>
              <a:off x="4700586" y="178683"/>
              <a:ext cx="2484000" cy="443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3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marL="88900" indent="0" algn="l" defTabSz="914400" rtl="0" eaLnBrk="1" latinLnBrk="0" hangingPunct="1"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191601" y="6535019"/>
            <a:ext cx="4884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800" dirty="0" smtClean="0">
                <a:solidFill>
                  <a:srgbClr val="464648"/>
                </a:solidFill>
                <a:cs typeface="Arial"/>
              </a:rPr>
              <a:t>© 2016 eSPap | Entidade de </a:t>
            </a:r>
            <a:r>
              <a:rPr lang="pt-PT" sz="800" dirty="0" smtClean="0">
                <a:solidFill>
                  <a:srgbClr val="3E869F"/>
                </a:solidFill>
                <a:cs typeface="Arial"/>
              </a:rPr>
              <a:t>Serviços Partilhados </a:t>
            </a:r>
            <a:r>
              <a:rPr lang="pt-PT" sz="800" dirty="0" smtClean="0">
                <a:solidFill>
                  <a:srgbClr val="464648"/>
                </a:solidFill>
                <a:cs typeface="Arial"/>
              </a:rPr>
              <a:t>da Administração Pública, I.P. | Direitos reservados.</a:t>
            </a:r>
            <a:endParaRPr lang="pt-PT" sz="800" dirty="0">
              <a:solidFill>
                <a:srgbClr val="464648"/>
              </a:solidFill>
              <a:cs typeface="Arial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88224" y="6532195"/>
            <a:ext cx="2133600" cy="221124"/>
          </a:xfrm>
          <a:prstGeom prst="rect">
            <a:avLst/>
          </a:prstGeo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900" b="1" dirty="0" smtClean="0">
                <a:solidFill>
                  <a:srgbClr val="3B80C2"/>
                </a:solidFill>
                <a:cs typeface="Arial" charset="0"/>
              </a:rPr>
              <a:t>|</a:t>
            </a:r>
            <a:r>
              <a:rPr lang="pt-PT" sz="900" dirty="0" smtClean="0">
                <a:solidFill>
                  <a:srgbClr val="000000"/>
                </a:solidFill>
                <a:cs typeface="Arial" charset="0"/>
              </a:rPr>
              <a:t> </a:t>
            </a:r>
            <a:fld id="{4E809E26-B3E1-9744-BDD6-CF0029446AE8}" type="slidenum">
              <a:rPr lang="pt-PT" sz="900" smtClean="0">
                <a:solidFill>
                  <a:srgbClr val="000000"/>
                </a:solidFill>
                <a:cs typeface="Arial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 sz="9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E869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6" y="156069"/>
            <a:ext cx="1425218" cy="5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iming>
    <p:tnLst>
      <p:par>
        <p:cTn id="1" dur="indefinite" restart="never" nodeType="tmRoot"/>
      </p:par>
    </p:tnLst>
  </p:timing>
  <p:txStyles>
    <p:titleStyle>
      <a:lvl1pPr marL="88900" indent="0" algn="l" defTabSz="914400" rtl="0" eaLnBrk="1" latinLnBrk="0" hangingPunct="1"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1601" y="6535019"/>
            <a:ext cx="48844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rgbClr val="464648"/>
                </a:solidFill>
                <a:cs typeface="Arial"/>
              </a:rPr>
              <a:t>© 2016 eSPap | Entidade de </a:t>
            </a:r>
            <a:r>
              <a:rPr lang="pt-PT" sz="800" dirty="0" smtClean="0">
                <a:solidFill>
                  <a:srgbClr val="3B80C2"/>
                </a:solidFill>
                <a:cs typeface="Arial"/>
              </a:rPr>
              <a:t>Serviços Partilhados </a:t>
            </a:r>
            <a:r>
              <a:rPr lang="pt-PT" sz="800" dirty="0" smtClean="0">
                <a:solidFill>
                  <a:srgbClr val="464648"/>
                </a:solidFill>
                <a:cs typeface="Arial"/>
              </a:rPr>
              <a:t>da Administração Pública, I.P. | Direitos reservados.</a:t>
            </a:r>
            <a:endParaRPr lang="pt-PT" sz="800" dirty="0">
              <a:solidFill>
                <a:srgbClr val="464648"/>
              </a:solidFill>
              <a:cs typeface="Arial"/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588224" y="6532195"/>
            <a:ext cx="2133600" cy="221124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r>
              <a:rPr lang="pt-PT" sz="900" b="1" dirty="0" smtClean="0">
                <a:solidFill>
                  <a:srgbClr val="3B80C2"/>
                </a:solidFill>
              </a:rPr>
              <a:t>|</a:t>
            </a:r>
            <a:r>
              <a:rPr lang="pt-PT" sz="900" dirty="0" smtClean="0">
                <a:solidFill>
                  <a:srgbClr val="000000"/>
                </a:solidFill>
              </a:rPr>
              <a:t> </a:t>
            </a:r>
            <a:fld id="{4E809E26-B3E1-9744-BDD6-CF0029446AE8}" type="slidenum">
              <a:rPr lang="pt-PT" sz="900" smtClean="0">
                <a:solidFill>
                  <a:srgbClr val="000000"/>
                </a:solidFill>
              </a:rPr>
              <a:pPr algn="r" defTabSz="457200">
                <a:defRPr/>
              </a:pPr>
              <a:t>‹#›</a:t>
            </a:fld>
            <a:endParaRPr lang="pt-PT" sz="9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B80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24" y="151136"/>
            <a:ext cx="1440000" cy="5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6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txStyles>
    <p:titleStyle>
      <a:lvl1pPr marL="88900" indent="0" algn="l" defTabSz="914400" rtl="0" eaLnBrk="1" latinLnBrk="0" hangingPunct="1"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1601" y="6535019"/>
            <a:ext cx="5604535" cy="21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 smtClean="0">
                <a:solidFill>
                  <a:srgbClr val="464648"/>
                </a:solidFill>
                <a:cs typeface="Arial"/>
              </a:rPr>
              <a:t>© 2016 eSPap | Entidade de </a:t>
            </a:r>
            <a:r>
              <a:rPr lang="pt-PT" sz="800" b="1" dirty="0" smtClean="0">
                <a:solidFill>
                  <a:srgbClr val="3B80C2"/>
                </a:solidFill>
                <a:cs typeface="Arial"/>
              </a:rPr>
              <a:t>Serviços Partilhados </a:t>
            </a:r>
            <a:r>
              <a:rPr lang="pt-PT" sz="800" dirty="0" smtClean="0">
                <a:solidFill>
                  <a:srgbClr val="464648"/>
                </a:solidFill>
                <a:cs typeface="Arial"/>
              </a:rPr>
              <a:t>da Administração Pública, I. P. | Direitos reservados.</a:t>
            </a:r>
            <a:endParaRPr lang="pt-PT" sz="800" dirty="0">
              <a:solidFill>
                <a:srgbClr val="464648"/>
              </a:solidFill>
              <a:cs typeface="Arial"/>
            </a:endParaRP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588224" y="6532195"/>
            <a:ext cx="2133600" cy="221124"/>
          </a:xfrm>
          <a:prstGeom prst="rect">
            <a:avLst/>
          </a:prstGeom>
        </p:spPr>
        <p:txBody>
          <a:bodyPr/>
          <a:lstStyle/>
          <a:p>
            <a:pPr algn="r" defTabSz="457200">
              <a:defRPr/>
            </a:pPr>
            <a:r>
              <a:rPr lang="pt-PT" sz="900" b="1" dirty="0" smtClean="0">
                <a:solidFill>
                  <a:srgbClr val="3B80C2"/>
                </a:solidFill>
              </a:rPr>
              <a:t>|</a:t>
            </a:r>
            <a:r>
              <a:rPr lang="pt-PT" sz="900" dirty="0" smtClean="0">
                <a:solidFill>
                  <a:srgbClr val="000000"/>
                </a:solidFill>
              </a:rPr>
              <a:t> </a:t>
            </a:r>
            <a:fld id="{4E809E26-B3E1-9744-BDD6-CF0029446AE8}" type="slidenum">
              <a:rPr lang="pt-PT" sz="900" smtClean="0">
                <a:solidFill>
                  <a:srgbClr val="000000"/>
                </a:solidFill>
              </a:rPr>
              <a:pPr algn="r" defTabSz="457200">
                <a:defRPr/>
              </a:pPr>
              <a:t>‹#›</a:t>
            </a:fld>
            <a:endParaRPr lang="pt-PT" sz="9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3B80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-horizontal_rgb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452320" y="152742"/>
            <a:ext cx="1332000" cy="4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xStyles>
    <p:titleStyle>
      <a:lvl1pPr marL="177800" indent="0" algn="l" defTabSz="914400" rtl="0" eaLnBrk="1" latinLnBrk="0" hangingPunct="1"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4" y="1574396"/>
            <a:ext cx="4032000" cy="992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4" y="1556792"/>
            <a:ext cx="3600000" cy="1028150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/>
        </p:nvSpPr>
        <p:spPr>
          <a:xfrm>
            <a:off x="1691680" y="3212976"/>
            <a:ext cx="5778532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600" b="1" dirty="0">
                <a:latin typeface="Neo Sans Std" pitchFamily="34" charset="0"/>
              </a:rPr>
              <a:t>I</a:t>
            </a:r>
            <a:r>
              <a:rPr lang="en-US" sz="3600" b="1" dirty="0" smtClean="0">
                <a:latin typeface="Neo Sans Std" pitchFamily="34" charset="0"/>
              </a:rPr>
              <a:t>nnovative Procurement for a Smart </a:t>
            </a:r>
            <a:r>
              <a:rPr lang="en-US" sz="3600" b="1" dirty="0" smtClean="0">
                <a:latin typeface="Neo Sans Std" pitchFamily="34" charset="0"/>
              </a:rPr>
              <a:t>Government</a:t>
            </a:r>
            <a:endParaRPr lang="en-US" sz="1800" dirty="0">
              <a:latin typeface="Neo Sans St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3B80C2"/>
          </a:solidFill>
          <a:ln>
            <a:solidFill>
              <a:srgbClr val="3B8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32" y="5757688"/>
            <a:ext cx="1440000" cy="93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47" y="5758268"/>
            <a:ext cx="1440000" cy="93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428" y="6294742"/>
            <a:ext cx="612000" cy="38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 b="6049"/>
          <a:stretch/>
        </p:blipFill>
        <p:spPr>
          <a:xfrm>
            <a:off x="7635915" y="5758268"/>
            <a:ext cx="1440000" cy="93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90" y="6305169"/>
            <a:ext cx="612000" cy="370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920"/>
          <a:stretch/>
        </p:blipFill>
        <p:spPr bwMode="auto">
          <a:xfrm>
            <a:off x="80467" y="5758565"/>
            <a:ext cx="1440000" cy="939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5" y="6356312"/>
            <a:ext cx="640890" cy="31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6124827" y="5758268"/>
            <a:ext cx="1440000" cy="93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15" y="6346665"/>
            <a:ext cx="641360" cy="32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31" y="6335714"/>
            <a:ext cx="876804" cy="33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9" b="11374"/>
          <a:stretch/>
        </p:blipFill>
        <p:spPr>
          <a:xfrm>
            <a:off x="1591557" y="5758742"/>
            <a:ext cx="1440000" cy="939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76" y="6340733"/>
            <a:ext cx="640807" cy="3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eProcurement – What we have achieved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3880" y="6541313"/>
            <a:ext cx="2844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solidFill>
                  <a:srgbClr val="003591"/>
                </a:solidFill>
              </a:rPr>
              <a:t>Source: </a:t>
            </a:r>
            <a:r>
              <a:rPr lang="en-US" sz="700" i="1" dirty="0" err="1" smtClean="0">
                <a:solidFill>
                  <a:srgbClr val="003591"/>
                </a:solidFill>
              </a:rPr>
              <a:t>Contratação</a:t>
            </a:r>
            <a:r>
              <a:rPr lang="en-US" sz="700" i="1" dirty="0" smtClean="0">
                <a:solidFill>
                  <a:srgbClr val="003591"/>
                </a:solidFill>
              </a:rPr>
              <a:t> </a:t>
            </a:r>
            <a:r>
              <a:rPr lang="en-US" sz="700" i="1" dirty="0" err="1" smtClean="0">
                <a:solidFill>
                  <a:srgbClr val="003591"/>
                </a:solidFill>
              </a:rPr>
              <a:t>Pública</a:t>
            </a:r>
            <a:r>
              <a:rPr lang="en-US" sz="700" i="1" dirty="0" smtClean="0">
                <a:solidFill>
                  <a:srgbClr val="003591"/>
                </a:solidFill>
              </a:rPr>
              <a:t> 2013 (Portal Base)</a:t>
            </a:r>
          </a:p>
        </p:txBody>
      </p:sp>
      <p:grpSp>
        <p:nvGrpSpPr>
          <p:cNvPr id="9" name="Group 32"/>
          <p:cNvGrpSpPr/>
          <p:nvPr/>
        </p:nvGrpSpPr>
        <p:grpSpPr>
          <a:xfrm>
            <a:off x="611560" y="3149015"/>
            <a:ext cx="8071719" cy="3016289"/>
            <a:chOff x="1568624" y="3717032"/>
            <a:chExt cx="7086599" cy="2943050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568624" y="3717032"/>
              <a:ext cx="7086599" cy="2943050"/>
              <a:chOff x="576" y="1014"/>
              <a:chExt cx="4608" cy="3584"/>
            </a:xfrm>
          </p:grpSpPr>
          <p:sp>
            <p:nvSpPr>
              <p:cNvPr id="12" name="Freeform 3"/>
              <p:cNvSpPr>
                <a:spLocks/>
              </p:cNvSpPr>
              <p:nvPr/>
            </p:nvSpPr>
            <p:spPr bwMode="gray">
              <a:xfrm>
                <a:off x="3196" y="1014"/>
                <a:ext cx="924" cy="728"/>
              </a:xfrm>
              <a:custGeom>
                <a:avLst/>
                <a:gdLst/>
                <a:ahLst/>
                <a:cxnLst>
                  <a:cxn ang="0">
                    <a:pos x="0" y="774"/>
                  </a:cxn>
                  <a:cxn ang="0">
                    <a:pos x="2" y="770"/>
                  </a:cxn>
                  <a:cxn ang="0">
                    <a:pos x="8" y="754"/>
                  </a:cxn>
                  <a:cxn ang="0">
                    <a:pos x="16" y="730"/>
                  </a:cxn>
                  <a:cxn ang="0">
                    <a:pos x="32" y="698"/>
                  </a:cxn>
                  <a:cxn ang="0">
                    <a:pos x="50" y="660"/>
                  </a:cxn>
                  <a:cxn ang="0">
                    <a:pos x="76" y="618"/>
                  </a:cxn>
                  <a:cxn ang="0">
                    <a:pos x="106" y="574"/>
                  </a:cxn>
                  <a:cxn ang="0">
                    <a:pos x="142" y="528"/>
                  </a:cxn>
                  <a:cxn ang="0">
                    <a:pos x="186" y="482"/>
                  </a:cxn>
                  <a:cxn ang="0">
                    <a:pos x="236" y="438"/>
                  </a:cxn>
                  <a:cxn ang="0">
                    <a:pos x="294" y="398"/>
                  </a:cxn>
                  <a:cxn ang="0">
                    <a:pos x="360" y="360"/>
                  </a:cxn>
                  <a:cxn ang="0">
                    <a:pos x="426" y="332"/>
                  </a:cxn>
                  <a:cxn ang="0">
                    <a:pos x="488" y="314"/>
                  </a:cxn>
                  <a:cxn ang="0">
                    <a:pos x="544" y="304"/>
                  </a:cxn>
                  <a:cxn ang="0">
                    <a:pos x="594" y="300"/>
                  </a:cxn>
                  <a:cxn ang="0">
                    <a:pos x="638" y="300"/>
                  </a:cxn>
                  <a:cxn ang="0">
                    <a:pos x="678" y="304"/>
                  </a:cxn>
                  <a:cxn ang="0">
                    <a:pos x="710" y="312"/>
                  </a:cxn>
                  <a:cxn ang="0">
                    <a:pos x="736" y="320"/>
                  </a:cxn>
                  <a:cxn ang="0">
                    <a:pos x="754" y="326"/>
                  </a:cxn>
                  <a:cxn ang="0">
                    <a:pos x="766" y="332"/>
                  </a:cxn>
                  <a:cxn ang="0">
                    <a:pos x="770" y="334"/>
                  </a:cxn>
                  <a:cxn ang="0">
                    <a:pos x="680" y="476"/>
                  </a:cxn>
                  <a:cxn ang="0">
                    <a:pos x="982" y="370"/>
                  </a:cxn>
                  <a:cxn ang="0">
                    <a:pos x="912" y="0"/>
                  </a:cxn>
                  <a:cxn ang="0">
                    <a:pos x="854" y="150"/>
                  </a:cxn>
                  <a:cxn ang="0">
                    <a:pos x="850" y="148"/>
                  </a:cxn>
                  <a:cxn ang="0">
                    <a:pos x="838" y="142"/>
                  </a:cxn>
                  <a:cxn ang="0">
                    <a:pos x="822" y="134"/>
                  </a:cxn>
                  <a:cxn ang="0">
                    <a:pos x="798" y="126"/>
                  </a:cxn>
                  <a:cxn ang="0">
                    <a:pos x="768" y="120"/>
                  </a:cxn>
                  <a:cxn ang="0">
                    <a:pos x="732" y="114"/>
                  </a:cxn>
                  <a:cxn ang="0">
                    <a:pos x="692" y="110"/>
                  </a:cxn>
                  <a:cxn ang="0">
                    <a:pos x="646" y="110"/>
                  </a:cxn>
                  <a:cxn ang="0">
                    <a:pos x="596" y="116"/>
                  </a:cxn>
                  <a:cxn ang="0">
                    <a:pos x="540" y="126"/>
                  </a:cxn>
                  <a:cxn ang="0">
                    <a:pos x="482" y="146"/>
                  </a:cxn>
                  <a:cxn ang="0">
                    <a:pos x="422" y="172"/>
                  </a:cxn>
                  <a:cxn ang="0">
                    <a:pos x="356" y="210"/>
                  </a:cxn>
                  <a:cxn ang="0">
                    <a:pos x="290" y="258"/>
                  </a:cxn>
                  <a:cxn ang="0">
                    <a:pos x="230" y="310"/>
                  </a:cxn>
                  <a:cxn ang="0">
                    <a:pos x="178" y="364"/>
                  </a:cxn>
                  <a:cxn ang="0">
                    <a:pos x="136" y="422"/>
                  </a:cxn>
                  <a:cxn ang="0">
                    <a:pos x="100" y="480"/>
                  </a:cxn>
                  <a:cxn ang="0">
                    <a:pos x="72" y="536"/>
                  </a:cxn>
                  <a:cxn ang="0">
                    <a:pos x="48" y="590"/>
                  </a:cxn>
                  <a:cxn ang="0">
                    <a:pos x="30" y="640"/>
                  </a:cxn>
                  <a:cxn ang="0">
                    <a:pos x="18" y="684"/>
                  </a:cxn>
                  <a:cxn ang="0">
                    <a:pos x="8" y="722"/>
                  </a:cxn>
                  <a:cxn ang="0">
                    <a:pos x="4" y="750"/>
                  </a:cxn>
                  <a:cxn ang="0">
                    <a:pos x="0" y="768"/>
                  </a:cxn>
                  <a:cxn ang="0">
                    <a:pos x="0" y="774"/>
                  </a:cxn>
                </a:cxnLst>
                <a:rect l="0" t="0" r="r" b="b"/>
                <a:pathLst>
                  <a:path w="982" h="774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2157" y="1917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2304" y="1830"/>
                <a:ext cx="1174" cy="35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 flipH="1">
                <a:off x="3360" y="1878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 flipH="1">
                <a:off x="2358" y="1872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3738" y="1601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9"/>
              <p:cNvSpPr>
                <a:spLocks noChangeArrowheads="1"/>
              </p:cNvSpPr>
              <p:nvPr/>
            </p:nvSpPr>
            <p:spPr bwMode="gray">
              <a:xfrm>
                <a:off x="3874" y="1511"/>
                <a:ext cx="1174" cy="32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10"/>
              <p:cNvSpPr>
                <a:spLocks noChangeArrowheads="1"/>
              </p:cNvSpPr>
              <p:nvPr/>
            </p:nvSpPr>
            <p:spPr bwMode="auto">
              <a:xfrm flipH="1">
                <a:off x="4936" y="1556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utoShape 11"/>
              <p:cNvSpPr>
                <a:spLocks noChangeArrowheads="1"/>
              </p:cNvSpPr>
              <p:nvPr/>
            </p:nvSpPr>
            <p:spPr bwMode="auto">
              <a:xfrm flipH="1">
                <a:off x="3939" y="1556"/>
                <a:ext cx="45" cy="90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gray">
              <a:xfrm>
                <a:off x="1570" y="1330"/>
                <a:ext cx="924" cy="729"/>
              </a:xfrm>
              <a:custGeom>
                <a:avLst/>
                <a:gdLst/>
                <a:ahLst/>
                <a:cxnLst>
                  <a:cxn ang="0">
                    <a:pos x="0" y="774"/>
                  </a:cxn>
                  <a:cxn ang="0">
                    <a:pos x="2" y="770"/>
                  </a:cxn>
                  <a:cxn ang="0">
                    <a:pos x="8" y="754"/>
                  </a:cxn>
                  <a:cxn ang="0">
                    <a:pos x="16" y="730"/>
                  </a:cxn>
                  <a:cxn ang="0">
                    <a:pos x="32" y="698"/>
                  </a:cxn>
                  <a:cxn ang="0">
                    <a:pos x="50" y="660"/>
                  </a:cxn>
                  <a:cxn ang="0">
                    <a:pos x="76" y="618"/>
                  </a:cxn>
                  <a:cxn ang="0">
                    <a:pos x="106" y="574"/>
                  </a:cxn>
                  <a:cxn ang="0">
                    <a:pos x="142" y="528"/>
                  </a:cxn>
                  <a:cxn ang="0">
                    <a:pos x="186" y="482"/>
                  </a:cxn>
                  <a:cxn ang="0">
                    <a:pos x="236" y="438"/>
                  </a:cxn>
                  <a:cxn ang="0">
                    <a:pos x="294" y="398"/>
                  </a:cxn>
                  <a:cxn ang="0">
                    <a:pos x="360" y="360"/>
                  </a:cxn>
                  <a:cxn ang="0">
                    <a:pos x="426" y="332"/>
                  </a:cxn>
                  <a:cxn ang="0">
                    <a:pos x="488" y="314"/>
                  </a:cxn>
                  <a:cxn ang="0">
                    <a:pos x="544" y="304"/>
                  </a:cxn>
                  <a:cxn ang="0">
                    <a:pos x="594" y="300"/>
                  </a:cxn>
                  <a:cxn ang="0">
                    <a:pos x="638" y="300"/>
                  </a:cxn>
                  <a:cxn ang="0">
                    <a:pos x="678" y="304"/>
                  </a:cxn>
                  <a:cxn ang="0">
                    <a:pos x="710" y="312"/>
                  </a:cxn>
                  <a:cxn ang="0">
                    <a:pos x="736" y="320"/>
                  </a:cxn>
                  <a:cxn ang="0">
                    <a:pos x="754" y="326"/>
                  </a:cxn>
                  <a:cxn ang="0">
                    <a:pos x="766" y="332"/>
                  </a:cxn>
                  <a:cxn ang="0">
                    <a:pos x="770" y="334"/>
                  </a:cxn>
                  <a:cxn ang="0">
                    <a:pos x="680" y="476"/>
                  </a:cxn>
                  <a:cxn ang="0">
                    <a:pos x="982" y="370"/>
                  </a:cxn>
                  <a:cxn ang="0">
                    <a:pos x="912" y="0"/>
                  </a:cxn>
                  <a:cxn ang="0">
                    <a:pos x="854" y="150"/>
                  </a:cxn>
                  <a:cxn ang="0">
                    <a:pos x="850" y="148"/>
                  </a:cxn>
                  <a:cxn ang="0">
                    <a:pos x="838" y="142"/>
                  </a:cxn>
                  <a:cxn ang="0">
                    <a:pos x="822" y="134"/>
                  </a:cxn>
                  <a:cxn ang="0">
                    <a:pos x="798" y="126"/>
                  </a:cxn>
                  <a:cxn ang="0">
                    <a:pos x="768" y="120"/>
                  </a:cxn>
                  <a:cxn ang="0">
                    <a:pos x="732" y="114"/>
                  </a:cxn>
                  <a:cxn ang="0">
                    <a:pos x="692" y="110"/>
                  </a:cxn>
                  <a:cxn ang="0">
                    <a:pos x="646" y="110"/>
                  </a:cxn>
                  <a:cxn ang="0">
                    <a:pos x="596" y="116"/>
                  </a:cxn>
                  <a:cxn ang="0">
                    <a:pos x="540" y="126"/>
                  </a:cxn>
                  <a:cxn ang="0">
                    <a:pos x="482" y="146"/>
                  </a:cxn>
                  <a:cxn ang="0">
                    <a:pos x="422" y="172"/>
                  </a:cxn>
                  <a:cxn ang="0">
                    <a:pos x="356" y="210"/>
                  </a:cxn>
                  <a:cxn ang="0">
                    <a:pos x="290" y="258"/>
                  </a:cxn>
                  <a:cxn ang="0">
                    <a:pos x="230" y="310"/>
                  </a:cxn>
                  <a:cxn ang="0">
                    <a:pos x="178" y="364"/>
                  </a:cxn>
                  <a:cxn ang="0">
                    <a:pos x="136" y="422"/>
                  </a:cxn>
                  <a:cxn ang="0">
                    <a:pos x="100" y="480"/>
                  </a:cxn>
                  <a:cxn ang="0">
                    <a:pos x="72" y="536"/>
                  </a:cxn>
                  <a:cxn ang="0">
                    <a:pos x="48" y="590"/>
                  </a:cxn>
                  <a:cxn ang="0">
                    <a:pos x="30" y="640"/>
                  </a:cxn>
                  <a:cxn ang="0">
                    <a:pos x="18" y="684"/>
                  </a:cxn>
                  <a:cxn ang="0">
                    <a:pos x="8" y="722"/>
                  </a:cxn>
                  <a:cxn ang="0">
                    <a:pos x="4" y="750"/>
                  </a:cxn>
                  <a:cxn ang="0">
                    <a:pos x="0" y="768"/>
                  </a:cxn>
                  <a:cxn ang="0">
                    <a:pos x="0" y="774"/>
                  </a:cxn>
                </a:cxnLst>
                <a:rect l="0" t="0" r="r" b="b"/>
                <a:pathLst>
                  <a:path w="982" h="774">
                    <a:moveTo>
                      <a:pt x="0" y="774"/>
                    </a:moveTo>
                    <a:lnTo>
                      <a:pt x="2" y="770"/>
                    </a:lnTo>
                    <a:lnTo>
                      <a:pt x="8" y="754"/>
                    </a:lnTo>
                    <a:lnTo>
                      <a:pt x="16" y="730"/>
                    </a:lnTo>
                    <a:lnTo>
                      <a:pt x="32" y="698"/>
                    </a:lnTo>
                    <a:lnTo>
                      <a:pt x="50" y="660"/>
                    </a:lnTo>
                    <a:lnTo>
                      <a:pt x="76" y="618"/>
                    </a:lnTo>
                    <a:lnTo>
                      <a:pt x="106" y="574"/>
                    </a:lnTo>
                    <a:lnTo>
                      <a:pt x="142" y="528"/>
                    </a:lnTo>
                    <a:lnTo>
                      <a:pt x="186" y="482"/>
                    </a:lnTo>
                    <a:lnTo>
                      <a:pt x="236" y="438"/>
                    </a:lnTo>
                    <a:lnTo>
                      <a:pt x="294" y="398"/>
                    </a:lnTo>
                    <a:lnTo>
                      <a:pt x="360" y="360"/>
                    </a:lnTo>
                    <a:lnTo>
                      <a:pt x="426" y="332"/>
                    </a:lnTo>
                    <a:lnTo>
                      <a:pt x="488" y="314"/>
                    </a:lnTo>
                    <a:lnTo>
                      <a:pt x="544" y="304"/>
                    </a:lnTo>
                    <a:lnTo>
                      <a:pt x="594" y="300"/>
                    </a:lnTo>
                    <a:lnTo>
                      <a:pt x="638" y="300"/>
                    </a:lnTo>
                    <a:lnTo>
                      <a:pt x="678" y="304"/>
                    </a:lnTo>
                    <a:lnTo>
                      <a:pt x="710" y="312"/>
                    </a:lnTo>
                    <a:lnTo>
                      <a:pt x="736" y="320"/>
                    </a:lnTo>
                    <a:lnTo>
                      <a:pt x="754" y="326"/>
                    </a:lnTo>
                    <a:lnTo>
                      <a:pt x="766" y="332"/>
                    </a:lnTo>
                    <a:lnTo>
                      <a:pt x="770" y="334"/>
                    </a:lnTo>
                    <a:lnTo>
                      <a:pt x="680" y="476"/>
                    </a:lnTo>
                    <a:lnTo>
                      <a:pt x="982" y="370"/>
                    </a:lnTo>
                    <a:lnTo>
                      <a:pt x="912" y="0"/>
                    </a:lnTo>
                    <a:lnTo>
                      <a:pt x="854" y="150"/>
                    </a:lnTo>
                    <a:lnTo>
                      <a:pt x="850" y="148"/>
                    </a:lnTo>
                    <a:lnTo>
                      <a:pt x="838" y="142"/>
                    </a:lnTo>
                    <a:lnTo>
                      <a:pt x="822" y="134"/>
                    </a:lnTo>
                    <a:lnTo>
                      <a:pt x="798" y="126"/>
                    </a:lnTo>
                    <a:lnTo>
                      <a:pt x="768" y="120"/>
                    </a:lnTo>
                    <a:lnTo>
                      <a:pt x="732" y="114"/>
                    </a:lnTo>
                    <a:lnTo>
                      <a:pt x="692" y="110"/>
                    </a:lnTo>
                    <a:lnTo>
                      <a:pt x="646" y="110"/>
                    </a:lnTo>
                    <a:lnTo>
                      <a:pt x="596" y="116"/>
                    </a:lnTo>
                    <a:lnTo>
                      <a:pt x="540" y="126"/>
                    </a:lnTo>
                    <a:lnTo>
                      <a:pt x="482" y="146"/>
                    </a:lnTo>
                    <a:lnTo>
                      <a:pt x="422" y="172"/>
                    </a:lnTo>
                    <a:lnTo>
                      <a:pt x="356" y="210"/>
                    </a:lnTo>
                    <a:lnTo>
                      <a:pt x="290" y="258"/>
                    </a:lnTo>
                    <a:lnTo>
                      <a:pt x="230" y="310"/>
                    </a:lnTo>
                    <a:lnTo>
                      <a:pt x="178" y="364"/>
                    </a:lnTo>
                    <a:lnTo>
                      <a:pt x="136" y="422"/>
                    </a:lnTo>
                    <a:lnTo>
                      <a:pt x="100" y="480"/>
                    </a:lnTo>
                    <a:lnTo>
                      <a:pt x="72" y="536"/>
                    </a:lnTo>
                    <a:lnTo>
                      <a:pt x="48" y="590"/>
                    </a:lnTo>
                    <a:lnTo>
                      <a:pt x="30" y="640"/>
                    </a:lnTo>
                    <a:lnTo>
                      <a:pt x="18" y="684"/>
                    </a:lnTo>
                    <a:lnTo>
                      <a:pt x="8" y="722"/>
                    </a:lnTo>
                    <a:lnTo>
                      <a:pt x="4" y="750"/>
                    </a:lnTo>
                    <a:lnTo>
                      <a:pt x="0" y="768"/>
                    </a:lnTo>
                    <a:lnTo>
                      <a:pt x="0" y="77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gray">
              <a:xfrm>
                <a:off x="2429" y="1803"/>
                <a:ext cx="899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solidFill>
                      <a:srgbClr val="FFFFFF"/>
                    </a:solidFill>
                  </a:rPr>
                  <a:t>Transparency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gray">
              <a:xfrm>
                <a:off x="4208" y="1495"/>
                <a:ext cx="509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400" b="1" dirty="0" smtClean="0">
                    <a:solidFill>
                      <a:srgbClr val="FFFFFF"/>
                    </a:solidFill>
                  </a:rPr>
                  <a:t>Security</a:t>
                </a:r>
                <a:endParaRPr lang="en-US" sz="14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" name="Group 15"/>
              <p:cNvGrpSpPr>
                <a:grpSpLocks/>
              </p:cNvGrpSpPr>
              <p:nvPr/>
            </p:nvGrpSpPr>
            <p:grpSpPr bwMode="auto">
              <a:xfrm>
                <a:off x="576" y="2098"/>
                <a:ext cx="1446" cy="2500"/>
                <a:chOff x="576" y="1852"/>
                <a:chExt cx="1446" cy="2500"/>
              </a:xfrm>
            </p:grpSpPr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576" y="1942"/>
                  <a:ext cx="1446" cy="2334"/>
                </a:xfrm>
                <a:prstGeom prst="roundRect">
                  <a:avLst>
                    <a:gd name="adj" fmla="val 4690"/>
                  </a:avLst>
                </a:prstGeom>
                <a:noFill/>
                <a:ln w="5715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7"/>
                <p:cNvSpPr>
                  <a:spLocks noChangeArrowheads="1"/>
                </p:cNvSpPr>
                <p:nvPr/>
              </p:nvSpPr>
              <p:spPr bwMode="gray">
                <a:xfrm>
                  <a:off x="712" y="1852"/>
                  <a:ext cx="1174" cy="36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AutoShape 18"/>
                <p:cNvSpPr>
                  <a:spLocks noChangeArrowheads="1"/>
                </p:cNvSpPr>
                <p:nvPr/>
              </p:nvSpPr>
              <p:spPr bwMode="auto">
                <a:xfrm flipH="1">
                  <a:off x="1773" y="1897"/>
                  <a:ext cx="45" cy="91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9"/>
                <p:cNvSpPr>
                  <a:spLocks noChangeArrowheads="1"/>
                </p:cNvSpPr>
                <p:nvPr/>
              </p:nvSpPr>
              <p:spPr bwMode="auto">
                <a:xfrm flipH="1">
                  <a:off x="776" y="1897"/>
                  <a:ext cx="46" cy="91"/>
                </a:xfrm>
                <a:prstGeom prst="octagon">
                  <a:avLst>
                    <a:gd name="adj" fmla="val 29287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Text Box 20"/>
                <p:cNvSpPr txBox="1">
                  <a:spLocks noChangeArrowheads="1"/>
                </p:cNvSpPr>
                <p:nvPr/>
              </p:nvSpPr>
              <p:spPr bwMode="gray">
                <a:xfrm>
                  <a:off x="1043" y="1875"/>
                  <a:ext cx="504" cy="36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400" b="1" dirty="0" smtClean="0">
                      <a:solidFill>
                        <a:srgbClr val="003591"/>
                      </a:solidFill>
                    </a:rPr>
                    <a:t>Process</a:t>
                  </a:r>
                  <a:endParaRPr lang="en-US" sz="1400" b="1" dirty="0">
                    <a:solidFill>
                      <a:srgbClr val="003591"/>
                    </a:solidFill>
                  </a:endParaRPr>
                </a:p>
              </p:txBody>
            </p:sp>
            <p:sp>
              <p:nvSpPr>
                <p:cNvPr id="3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5" y="2267"/>
                  <a:ext cx="1343" cy="208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 eaLnBrk="0" hangingPunct="0">
                    <a:buFont typeface="Arial" pitchFamily="34" charset="0"/>
                    <a:buChar char="•"/>
                  </a:pPr>
                  <a:r>
                    <a:rPr lang="en-US" sz="1200" b="1" dirty="0" smtClean="0">
                      <a:solidFill>
                        <a:srgbClr val="003591"/>
                      </a:solidFill>
                    </a:rPr>
                    <a:t>Simplified </a:t>
                  </a:r>
                  <a:r>
                    <a:rPr lang="en-US" sz="1200" dirty="0" smtClean="0">
                      <a:solidFill>
                        <a:srgbClr val="003591"/>
                      </a:solidFill>
                    </a:rPr>
                    <a:t>B2A relation in Tendering Processes;</a:t>
                  </a:r>
                </a:p>
                <a:p>
                  <a:pPr algn="just" eaLnBrk="0" hangingPunct="0">
                    <a:buFont typeface="Arial" pitchFamily="34" charset="0"/>
                    <a:buChar char="•"/>
                  </a:pPr>
                  <a:r>
                    <a:rPr lang="en-US" sz="1200" b="1" dirty="0" smtClean="0">
                      <a:solidFill>
                        <a:srgbClr val="003591"/>
                      </a:solidFill>
                    </a:rPr>
                    <a:t>Reduced Paper </a:t>
                  </a:r>
                  <a:r>
                    <a:rPr lang="en-US" sz="1200" dirty="0" smtClean="0">
                      <a:solidFill>
                        <a:srgbClr val="003591"/>
                      </a:solidFill>
                    </a:rPr>
                    <a:t>consume;</a:t>
                  </a:r>
                </a:p>
                <a:p>
                  <a:pPr eaLnBrk="0" hangingPunct="0">
                    <a:buFont typeface="Arial" pitchFamily="34" charset="0"/>
                    <a:buChar char="•"/>
                  </a:pPr>
                  <a:r>
                    <a:rPr lang="en-US" sz="1200" b="1" dirty="0" smtClean="0">
                      <a:solidFill>
                        <a:srgbClr val="003591"/>
                      </a:solidFill>
                    </a:rPr>
                    <a:t>Improved standard </a:t>
                  </a:r>
                  <a:r>
                    <a:rPr lang="en-US" sz="1200" dirty="0" smtClean="0">
                      <a:solidFill>
                        <a:srgbClr val="003591"/>
                      </a:solidFill>
                    </a:rPr>
                    <a:t>Tendering Process;</a:t>
                  </a:r>
                </a:p>
                <a:p>
                  <a:pPr algn="just" eaLnBrk="0" hangingPunct="0">
                    <a:buFont typeface="Arial" pitchFamily="34" charset="0"/>
                    <a:buChar char="•"/>
                  </a:pPr>
                  <a:r>
                    <a:rPr lang="en-US" sz="1200" b="1" dirty="0" smtClean="0">
                      <a:solidFill>
                        <a:srgbClr val="003591"/>
                      </a:solidFill>
                    </a:rPr>
                    <a:t>Improved </a:t>
                  </a:r>
                  <a:r>
                    <a:rPr lang="en-US" sz="1200" dirty="0" smtClean="0">
                      <a:solidFill>
                        <a:srgbClr val="003591"/>
                      </a:solidFill>
                    </a:rPr>
                    <a:t>communication;</a:t>
                  </a:r>
                </a:p>
                <a:p>
                  <a:pPr algn="just" eaLnBrk="0" hangingPunct="0">
                    <a:buFont typeface="Arial" pitchFamily="34" charset="0"/>
                    <a:buChar char="•"/>
                  </a:pPr>
                  <a:r>
                    <a:rPr lang="en-US" sz="1200" dirty="0" smtClean="0">
                      <a:solidFill>
                        <a:srgbClr val="003591"/>
                      </a:solidFill>
                    </a:rPr>
                    <a:t>Operational management </a:t>
                  </a:r>
                  <a:r>
                    <a:rPr lang="en-US" sz="1200" b="1" dirty="0" smtClean="0">
                      <a:solidFill>
                        <a:srgbClr val="003591"/>
                      </a:solidFill>
                    </a:rPr>
                    <a:t>change.</a:t>
                  </a:r>
                </a:p>
                <a:p>
                  <a:pPr eaLnBrk="0" hangingPunct="0"/>
                  <a:endParaRPr lang="en-US" sz="1200" dirty="0">
                    <a:solidFill>
                      <a:srgbClr val="003591"/>
                    </a:solidFill>
                  </a:endParaRPr>
                </a:p>
              </p:txBody>
            </p:sp>
          </p:grp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3760" y="1839"/>
                <a:ext cx="1405" cy="16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just" eaLnBrk="0" hangingPunct="0">
                  <a:buFont typeface="Arial" pitchFamily="34" charset="0"/>
                  <a:buChar char="•"/>
                </a:pPr>
                <a:r>
                  <a:rPr lang="en-US" sz="1200" dirty="0" smtClean="0">
                    <a:solidFill>
                      <a:srgbClr val="003591"/>
                    </a:solidFill>
                  </a:rPr>
                  <a:t>Introduction of </a:t>
                </a:r>
                <a:r>
                  <a:rPr lang="en-US" sz="1200" b="1" dirty="0" smtClean="0">
                    <a:solidFill>
                      <a:srgbClr val="003591"/>
                    </a:solidFill>
                  </a:rPr>
                  <a:t>e-signature </a:t>
                </a:r>
                <a:r>
                  <a:rPr lang="en-US" sz="1200" dirty="0" smtClean="0">
                    <a:solidFill>
                      <a:srgbClr val="003591"/>
                    </a:solidFill>
                  </a:rPr>
                  <a:t>and</a:t>
                </a:r>
                <a:r>
                  <a:rPr lang="en-US" sz="1200" b="1" dirty="0" smtClean="0">
                    <a:solidFill>
                      <a:srgbClr val="003591"/>
                    </a:solidFill>
                  </a:rPr>
                  <a:t> e-registration</a:t>
                </a:r>
              </a:p>
              <a:p>
                <a:pPr eaLnBrk="0" hangingPunct="0">
                  <a:buFont typeface="Arial" pitchFamily="34" charset="0"/>
                  <a:buChar char="•"/>
                </a:pPr>
                <a:r>
                  <a:rPr lang="en-US" sz="1200" b="1" dirty="0" smtClean="0">
                    <a:solidFill>
                      <a:srgbClr val="003591"/>
                    </a:solidFill>
                  </a:rPr>
                  <a:t>Workflow</a:t>
                </a:r>
                <a:r>
                  <a:rPr lang="en-US" sz="1200" dirty="0" smtClean="0">
                    <a:solidFill>
                      <a:srgbClr val="003591"/>
                    </a:solidFill>
                  </a:rPr>
                  <a:t> document management</a:t>
                </a:r>
              </a:p>
              <a:p>
                <a:pPr eaLnBrk="0" hangingPunct="0">
                  <a:buFont typeface="Arial" pitchFamily="34" charset="0"/>
                  <a:buChar char="•"/>
                </a:pPr>
                <a:r>
                  <a:rPr lang="en-US" sz="1200" b="1" dirty="0" smtClean="0">
                    <a:solidFill>
                      <a:srgbClr val="003591"/>
                    </a:solidFill>
                  </a:rPr>
                  <a:t>Improved</a:t>
                </a:r>
                <a:r>
                  <a:rPr lang="en-US" sz="1200" dirty="0" smtClean="0">
                    <a:solidFill>
                      <a:srgbClr val="003591"/>
                    </a:solidFill>
                  </a:rPr>
                  <a:t> Data Auditing processes;</a:t>
                </a:r>
              </a:p>
              <a:p>
                <a:pPr eaLnBrk="0" hangingPunct="0"/>
                <a:endParaRPr lang="en-US" sz="1200" dirty="0">
                  <a:solidFill>
                    <a:srgbClr val="00359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88904" y="4725144"/>
              <a:ext cx="2016224" cy="117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srgbClr val="003591"/>
                  </a:solidFill>
                </a:rPr>
                <a:t>Monitor </a:t>
              </a:r>
              <a:r>
                <a:rPr lang="en-US" sz="1200" dirty="0" smtClean="0">
                  <a:solidFill>
                    <a:srgbClr val="003591"/>
                  </a:solidFill>
                </a:rPr>
                <a:t>the value of contracts above and below thresholds;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srgbClr val="003591"/>
                  </a:solidFill>
                </a:rPr>
                <a:t>Improve auditing processes (</a:t>
              </a:r>
              <a:r>
                <a:rPr lang="en-US" sz="1200" dirty="0" smtClean="0">
                  <a:solidFill>
                    <a:srgbClr val="003591"/>
                  </a:solidFill>
                </a:rPr>
                <a:t>faster and more efficient). 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>
                <a:solidFill>
                  <a:srgbClr val="003591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n-US" sz="1200" dirty="0" smtClean="0">
                <a:solidFill>
                  <a:srgbClr val="00359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965627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591"/>
                </a:solidFill>
              </a:rPr>
              <a:t>Overall Portuguese Public eProcurement Index of 70% in 2013</a:t>
            </a:r>
          </a:p>
          <a:p>
            <a:pPr algn="ctr"/>
            <a:endParaRPr lang="en-US" dirty="0" smtClean="0">
              <a:solidFill>
                <a:srgbClr val="003591"/>
              </a:solidFill>
            </a:endParaRPr>
          </a:p>
          <a:p>
            <a:pPr algn="ctr"/>
            <a:r>
              <a:rPr lang="en-US" dirty="0" smtClean="0">
                <a:solidFill>
                  <a:srgbClr val="003591"/>
                </a:solidFill>
              </a:rPr>
              <a:t>157.775 e-Tenders closed</a:t>
            </a:r>
          </a:p>
          <a:p>
            <a:pPr algn="ctr"/>
            <a:endParaRPr lang="en-US" dirty="0" smtClean="0">
              <a:solidFill>
                <a:srgbClr val="003591"/>
              </a:solidFill>
            </a:endParaRPr>
          </a:p>
          <a:p>
            <a:pPr algn="ctr"/>
            <a:r>
              <a:rPr lang="en-US" dirty="0" smtClean="0">
                <a:solidFill>
                  <a:srgbClr val="003591"/>
                </a:solidFill>
              </a:rPr>
              <a:t>4.153 M€ of public expenditure contracts - all sectors -</a:t>
            </a:r>
          </a:p>
          <a:p>
            <a:pPr algn="ctr"/>
            <a:endParaRPr lang="en-US" dirty="0" smtClean="0">
              <a:solidFill>
                <a:srgbClr val="003591"/>
              </a:solidFill>
            </a:endParaRPr>
          </a:p>
          <a:p>
            <a:pPr algn="ctr"/>
            <a:r>
              <a:rPr lang="en-US" dirty="0" smtClean="0">
                <a:solidFill>
                  <a:srgbClr val="003591"/>
                </a:solidFill>
              </a:rPr>
              <a:t>100% e-Tenders under </a:t>
            </a:r>
            <a:r>
              <a:rPr lang="en-US" dirty="0">
                <a:solidFill>
                  <a:srgbClr val="003591"/>
                </a:solidFill>
              </a:rPr>
              <a:t>F</a:t>
            </a:r>
            <a:r>
              <a:rPr lang="en-US" dirty="0" smtClean="0">
                <a:solidFill>
                  <a:srgbClr val="003591"/>
                </a:solidFill>
              </a:rPr>
              <a:t>ramework Agreement Contracts </a:t>
            </a:r>
          </a:p>
        </p:txBody>
      </p:sp>
    </p:spTree>
    <p:extLst>
      <p:ext uri="{BB962C8B-B14F-4D97-AF65-F5344CB8AC3E}">
        <p14:creationId xmlns:p14="http://schemas.microsoft.com/office/powerpoint/2010/main" val="40504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43390" y="4199455"/>
            <a:ext cx="138139" cy="138139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1782996" y="4324807"/>
            <a:ext cx="138139" cy="138139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1510170" y="4423819"/>
            <a:ext cx="138139" cy="138139"/>
          </a:xfrm>
          <a:prstGeom prst="ellipse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293556" y="2748406"/>
            <a:ext cx="138139" cy="138139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188570" y="3003498"/>
            <a:ext cx="138139" cy="138139"/>
          </a:xfrm>
          <a:prstGeom prst="ellipse">
            <a:avLst/>
          </a:prstGeom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899579" y="4869158"/>
            <a:ext cx="2979678" cy="1016903"/>
          </a:xfrm>
          <a:custGeom>
            <a:avLst/>
            <a:gdLst>
              <a:gd name="connsiteX0" fmla="*/ 0 w 2979678"/>
              <a:gd name="connsiteY0" fmla="*/ 169487 h 1016903"/>
              <a:gd name="connsiteX1" fmla="*/ 169487 w 2979678"/>
              <a:gd name="connsiteY1" fmla="*/ 0 h 1016903"/>
              <a:gd name="connsiteX2" fmla="*/ 2810191 w 2979678"/>
              <a:gd name="connsiteY2" fmla="*/ 0 h 1016903"/>
              <a:gd name="connsiteX3" fmla="*/ 2979678 w 2979678"/>
              <a:gd name="connsiteY3" fmla="*/ 169487 h 1016903"/>
              <a:gd name="connsiteX4" fmla="*/ 2979678 w 2979678"/>
              <a:gd name="connsiteY4" fmla="*/ 847416 h 1016903"/>
              <a:gd name="connsiteX5" fmla="*/ 2810191 w 2979678"/>
              <a:gd name="connsiteY5" fmla="*/ 1016903 h 1016903"/>
              <a:gd name="connsiteX6" fmla="*/ 169487 w 2979678"/>
              <a:gd name="connsiteY6" fmla="*/ 1016903 h 1016903"/>
              <a:gd name="connsiteX7" fmla="*/ 0 w 2979678"/>
              <a:gd name="connsiteY7" fmla="*/ 847416 h 1016903"/>
              <a:gd name="connsiteX8" fmla="*/ 0 w 2979678"/>
              <a:gd name="connsiteY8" fmla="*/ 169487 h 101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678" h="1016903">
                <a:moveTo>
                  <a:pt x="0" y="169487"/>
                </a:moveTo>
                <a:cubicBezTo>
                  <a:pt x="0" y="75882"/>
                  <a:pt x="75882" y="0"/>
                  <a:pt x="169487" y="0"/>
                </a:cubicBezTo>
                <a:lnTo>
                  <a:pt x="2810191" y="0"/>
                </a:lnTo>
                <a:cubicBezTo>
                  <a:pt x="2903796" y="0"/>
                  <a:pt x="2979678" y="75882"/>
                  <a:pt x="2979678" y="169487"/>
                </a:cubicBezTo>
                <a:lnTo>
                  <a:pt x="2979678" y="847416"/>
                </a:lnTo>
                <a:cubicBezTo>
                  <a:pt x="2979678" y="941021"/>
                  <a:pt x="2903796" y="1016903"/>
                  <a:pt x="2810191" y="1016903"/>
                </a:cubicBezTo>
                <a:lnTo>
                  <a:pt x="169487" y="1016903"/>
                </a:lnTo>
                <a:cubicBezTo>
                  <a:pt x="75882" y="1016903"/>
                  <a:pt x="0" y="941021"/>
                  <a:pt x="0" y="847416"/>
                </a:cubicBezTo>
                <a:lnTo>
                  <a:pt x="0" y="1694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0340" tIns="118221" rIns="118221" bIns="11822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Lean </a:t>
            </a:r>
            <a:r>
              <a:rPr lang="en-US" sz="1800" b="1" kern="1200" dirty="0" smtClean="0"/>
              <a:t>Processes</a:t>
            </a:r>
            <a:endParaRPr lang="en-US" sz="1800" b="1" kern="1200" dirty="0"/>
          </a:p>
        </p:txBody>
      </p:sp>
      <p:sp>
        <p:nvSpPr>
          <p:cNvPr id="22" name="Oval 21"/>
          <p:cNvSpPr/>
          <p:nvPr/>
        </p:nvSpPr>
        <p:spPr>
          <a:xfrm>
            <a:off x="73514" y="4005403"/>
            <a:ext cx="1381399" cy="138130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2627777" y="3486541"/>
            <a:ext cx="3140722" cy="962137"/>
          </a:xfrm>
          <a:custGeom>
            <a:avLst/>
            <a:gdLst>
              <a:gd name="connsiteX0" fmla="*/ 0 w 3172403"/>
              <a:gd name="connsiteY0" fmla="*/ 172066 h 1032378"/>
              <a:gd name="connsiteX1" fmla="*/ 172066 w 3172403"/>
              <a:gd name="connsiteY1" fmla="*/ 0 h 1032378"/>
              <a:gd name="connsiteX2" fmla="*/ 3000337 w 3172403"/>
              <a:gd name="connsiteY2" fmla="*/ 0 h 1032378"/>
              <a:gd name="connsiteX3" fmla="*/ 3172403 w 3172403"/>
              <a:gd name="connsiteY3" fmla="*/ 172066 h 1032378"/>
              <a:gd name="connsiteX4" fmla="*/ 3172403 w 3172403"/>
              <a:gd name="connsiteY4" fmla="*/ 860312 h 1032378"/>
              <a:gd name="connsiteX5" fmla="*/ 3000337 w 3172403"/>
              <a:gd name="connsiteY5" fmla="*/ 1032378 h 1032378"/>
              <a:gd name="connsiteX6" fmla="*/ 172066 w 3172403"/>
              <a:gd name="connsiteY6" fmla="*/ 1032378 h 1032378"/>
              <a:gd name="connsiteX7" fmla="*/ 0 w 3172403"/>
              <a:gd name="connsiteY7" fmla="*/ 860312 h 1032378"/>
              <a:gd name="connsiteX8" fmla="*/ 0 w 3172403"/>
              <a:gd name="connsiteY8" fmla="*/ 172066 h 103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2403" h="1032378">
                <a:moveTo>
                  <a:pt x="0" y="172066"/>
                </a:moveTo>
                <a:cubicBezTo>
                  <a:pt x="0" y="77037"/>
                  <a:pt x="77037" y="0"/>
                  <a:pt x="172066" y="0"/>
                </a:cubicBezTo>
                <a:lnTo>
                  <a:pt x="3000337" y="0"/>
                </a:lnTo>
                <a:cubicBezTo>
                  <a:pt x="3095366" y="0"/>
                  <a:pt x="3172403" y="77037"/>
                  <a:pt x="3172403" y="172066"/>
                </a:cubicBezTo>
                <a:lnTo>
                  <a:pt x="3172403" y="860312"/>
                </a:lnTo>
                <a:cubicBezTo>
                  <a:pt x="3172403" y="955341"/>
                  <a:pt x="3095366" y="1032378"/>
                  <a:pt x="3000337" y="1032378"/>
                </a:cubicBezTo>
                <a:lnTo>
                  <a:pt x="172066" y="1032378"/>
                </a:lnTo>
                <a:cubicBezTo>
                  <a:pt x="77037" y="1032378"/>
                  <a:pt x="0" y="955341"/>
                  <a:pt x="0" y="860312"/>
                </a:cubicBezTo>
                <a:lnTo>
                  <a:pt x="0" y="17206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1096" tIns="118977" rIns="118977" bIns="118977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Strategic Sourcing</a:t>
            </a:r>
            <a:endParaRPr lang="en-US" sz="1800" b="1" kern="1200" dirty="0"/>
          </a:p>
        </p:txBody>
      </p:sp>
      <p:sp>
        <p:nvSpPr>
          <p:cNvPr id="25" name="Freeform 24"/>
          <p:cNvSpPr/>
          <p:nvPr/>
        </p:nvSpPr>
        <p:spPr>
          <a:xfrm>
            <a:off x="3633380" y="1802763"/>
            <a:ext cx="2594804" cy="913000"/>
          </a:xfrm>
          <a:custGeom>
            <a:avLst/>
            <a:gdLst>
              <a:gd name="connsiteX0" fmla="*/ 0 w 2979678"/>
              <a:gd name="connsiteY0" fmla="*/ 133158 h 798930"/>
              <a:gd name="connsiteX1" fmla="*/ 133158 w 2979678"/>
              <a:gd name="connsiteY1" fmla="*/ 0 h 798930"/>
              <a:gd name="connsiteX2" fmla="*/ 2846520 w 2979678"/>
              <a:gd name="connsiteY2" fmla="*/ 0 h 798930"/>
              <a:gd name="connsiteX3" fmla="*/ 2979678 w 2979678"/>
              <a:gd name="connsiteY3" fmla="*/ 133158 h 798930"/>
              <a:gd name="connsiteX4" fmla="*/ 2979678 w 2979678"/>
              <a:gd name="connsiteY4" fmla="*/ 665772 h 798930"/>
              <a:gd name="connsiteX5" fmla="*/ 2846520 w 2979678"/>
              <a:gd name="connsiteY5" fmla="*/ 798930 h 798930"/>
              <a:gd name="connsiteX6" fmla="*/ 133158 w 2979678"/>
              <a:gd name="connsiteY6" fmla="*/ 798930 h 798930"/>
              <a:gd name="connsiteX7" fmla="*/ 0 w 2979678"/>
              <a:gd name="connsiteY7" fmla="*/ 665772 h 798930"/>
              <a:gd name="connsiteX8" fmla="*/ 0 w 2979678"/>
              <a:gd name="connsiteY8" fmla="*/ 133158 h 79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678" h="798930">
                <a:moveTo>
                  <a:pt x="0" y="133158"/>
                </a:moveTo>
                <a:cubicBezTo>
                  <a:pt x="0" y="59617"/>
                  <a:pt x="59617" y="0"/>
                  <a:pt x="133158" y="0"/>
                </a:cubicBezTo>
                <a:lnTo>
                  <a:pt x="2846520" y="0"/>
                </a:lnTo>
                <a:cubicBezTo>
                  <a:pt x="2920061" y="0"/>
                  <a:pt x="2979678" y="59617"/>
                  <a:pt x="2979678" y="133158"/>
                </a:cubicBezTo>
                <a:lnTo>
                  <a:pt x="2979678" y="665772"/>
                </a:lnTo>
                <a:cubicBezTo>
                  <a:pt x="2979678" y="739313"/>
                  <a:pt x="2920061" y="798930"/>
                  <a:pt x="2846520" y="798930"/>
                </a:cubicBezTo>
                <a:lnTo>
                  <a:pt x="133158" y="798930"/>
                </a:lnTo>
                <a:cubicBezTo>
                  <a:pt x="59617" y="798930"/>
                  <a:pt x="0" y="739313"/>
                  <a:pt x="0" y="665772"/>
                </a:cubicBezTo>
                <a:lnTo>
                  <a:pt x="0" y="13315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9700" tIns="107581" rIns="107581" bIns="107581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Integrated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IT Systems</a:t>
            </a:r>
            <a:endParaRPr lang="en-US" sz="1800" b="1" kern="1200" dirty="0"/>
          </a:p>
        </p:txBody>
      </p:sp>
      <p:sp>
        <p:nvSpPr>
          <p:cNvPr id="26" name="Oval 25"/>
          <p:cNvSpPr/>
          <p:nvPr/>
        </p:nvSpPr>
        <p:spPr>
          <a:xfrm>
            <a:off x="1709546" y="2708920"/>
            <a:ext cx="1422294" cy="139318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6584" y="3429000"/>
            <a:ext cx="392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Develop professional teams and</a:t>
            </a:r>
          </a:p>
          <a:p>
            <a:pPr algn="r"/>
            <a:r>
              <a:rPr lang="en-US" sz="1600" b="1" dirty="0"/>
              <a:t>d</a:t>
            </a:r>
            <a:r>
              <a:rPr lang="en-US" sz="1600" b="1" dirty="0" smtClean="0"/>
              <a:t>ifferent sourcing strategies.</a:t>
            </a:r>
          </a:p>
          <a:p>
            <a:pPr algn="r"/>
            <a:r>
              <a:rPr lang="en-US" sz="1600" b="1" dirty="0" smtClean="0"/>
              <a:t>Service level agreements.</a:t>
            </a:r>
          </a:p>
          <a:p>
            <a:pPr algn="r"/>
            <a:r>
              <a:rPr lang="en-US" sz="1600" b="1" dirty="0" smtClean="0"/>
              <a:t>Total cost of ownership.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4616" y="1700808"/>
            <a:ext cx="363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Integrating the Supply Chain.</a:t>
            </a:r>
          </a:p>
          <a:p>
            <a:pPr algn="r"/>
            <a:r>
              <a:rPr lang="en-US" sz="1600" b="1" dirty="0" smtClean="0"/>
              <a:t>Creating interoperability.</a:t>
            </a:r>
          </a:p>
          <a:p>
            <a:pPr algn="r"/>
            <a:r>
              <a:rPr lang="en-US" sz="1600" b="1" dirty="0" smtClean="0"/>
              <a:t>Increasing automation.</a:t>
            </a:r>
          </a:p>
          <a:p>
            <a:pPr algn="r"/>
            <a:r>
              <a:rPr lang="en-US" sz="1600" b="1" dirty="0" smtClean="0"/>
              <a:t> Providing a better user </a:t>
            </a:r>
          </a:p>
          <a:p>
            <a:pPr algn="r"/>
            <a:r>
              <a:rPr lang="en-US" sz="1600" b="1" dirty="0"/>
              <a:t>e</a:t>
            </a:r>
            <a:r>
              <a:rPr lang="en-US" sz="1600" b="1" dirty="0" smtClean="0"/>
              <a:t>xperience.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04456" y="4941168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Contribute to build easy to use and simple processes.</a:t>
            </a:r>
          </a:p>
          <a:p>
            <a:pPr algn="r"/>
            <a:r>
              <a:rPr lang="en-US" sz="1600" b="1" dirty="0" smtClean="0"/>
              <a:t>Set secure and clear rules and regulations.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-2644" y="-1045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7800" indent="0"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eProcurement – Vision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555776" y="1268760"/>
            <a:ext cx="1381399" cy="138130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350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3B80C2"/>
                </a:solidFill>
              </a:rPr>
              <a:t>Reinforcing the Core values in Public Administration</a:t>
            </a:r>
            <a:endParaRPr lang="en-US" dirty="0">
              <a:solidFill>
                <a:srgbClr val="3B80C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10510" y="1700808"/>
            <a:ext cx="4680520" cy="4527759"/>
            <a:chOff x="2528692" y="2002032"/>
            <a:chExt cx="3726147" cy="3823024"/>
          </a:xfrm>
        </p:grpSpPr>
        <p:sp>
          <p:nvSpPr>
            <p:cNvPr id="7" name="Teardrop 6"/>
            <p:cNvSpPr>
              <a:spLocks noChangeAspect="1"/>
            </p:cNvSpPr>
            <p:nvPr/>
          </p:nvSpPr>
          <p:spPr>
            <a:xfrm rot="1800000">
              <a:off x="3654581" y="2002032"/>
              <a:ext cx="1403134" cy="1403134"/>
            </a:xfrm>
            <a:prstGeom prst="teardrop">
              <a:avLst>
                <a:gd name="adj" fmla="val 100000"/>
              </a:avLst>
            </a:prstGeom>
            <a:solidFill>
              <a:srgbClr val="3B80C2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n-US" sz="1100" dirty="0"/>
            </a:p>
          </p:txBody>
        </p:sp>
        <p:sp>
          <p:nvSpPr>
            <p:cNvPr id="8" name="Teardrop 7"/>
            <p:cNvSpPr>
              <a:spLocks noChangeAspect="1"/>
            </p:cNvSpPr>
            <p:nvPr/>
          </p:nvSpPr>
          <p:spPr>
            <a:xfrm rot="20700000" flipH="1">
              <a:off x="2528692" y="2975944"/>
              <a:ext cx="1403134" cy="1403134"/>
            </a:xfrm>
            <a:prstGeom prst="teardrop">
              <a:avLst>
                <a:gd name="adj" fmla="val 100000"/>
              </a:avLst>
            </a:prstGeom>
            <a:solidFill>
              <a:srgbClr val="3B80C2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n-US" sz="1100" dirty="0"/>
            </a:p>
          </p:txBody>
        </p:sp>
        <p:sp>
          <p:nvSpPr>
            <p:cNvPr id="9" name="Teardrop 8"/>
            <p:cNvSpPr>
              <a:spLocks noChangeAspect="1"/>
            </p:cNvSpPr>
            <p:nvPr/>
          </p:nvSpPr>
          <p:spPr>
            <a:xfrm rot="18900000" flipH="1">
              <a:off x="2970722" y="4421922"/>
              <a:ext cx="1403134" cy="1403134"/>
            </a:xfrm>
            <a:prstGeom prst="teardrop">
              <a:avLst>
                <a:gd name="adj" fmla="val 100000"/>
              </a:avLst>
            </a:prstGeom>
            <a:solidFill>
              <a:srgbClr val="3B80C2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 rot="2700000">
              <a:off x="4851705" y="2933579"/>
              <a:ext cx="1403134" cy="1403134"/>
            </a:xfrm>
            <a:prstGeom prst="teardrop">
              <a:avLst>
                <a:gd name="adj" fmla="val 100000"/>
              </a:avLst>
            </a:prstGeom>
            <a:solidFill>
              <a:srgbClr val="3B80C2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 rot="2700000">
              <a:off x="4385385" y="4389905"/>
              <a:ext cx="1403134" cy="1403134"/>
            </a:xfrm>
            <a:prstGeom prst="teardrop">
              <a:avLst>
                <a:gd name="adj" fmla="val 100000"/>
              </a:avLst>
            </a:prstGeom>
            <a:solidFill>
              <a:srgbClr val="3B80C2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</p:grpSp>
      <p:sp>
        <p:nvSpPr>
          <p:cNvPr id="20" name="Rectangle 19"/>
          <p:cNvSpPr/>
          <p:nvPr/>
        </p:nvSpPr>
        <p:spPr>
          <a:xfrm>
            <a:off x="5461040" y="1385481"/>
            <a:ext cx="34314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In everything we do, our principle is to create </a:t>
            </a:r>
            <a:r>
              <a:rPr lang="en-US" sz="1500" b="1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value</a:t>
            </a: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 for the State and provide </a:t>
            </a:r>
            <a:r>
              <a:rPr lang="en-US" sz="1500" b="1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enhancement of public interest </a:t>
            </a: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through </a:t>
            </a:r>
            <a:r>
              <a:rPr lang="en-US" sz="1500" dirty="0" smtClean="0">
                <a:solidFill>
                  <a:srgbClr val="434448"/>
                </a:solidFill>
                <a:ea typeface="Lucida Sans Unicode" pitchFamily="33" charset="-52"/>
                <a:cs typeface="Arial"/>
              </a:rPr>
              <a:t>our services  </a:t>
            </a:r>
            <a:r>
              <a:rPr lang="en-US" sz="1500" b="1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effectiveness and efficiency</a:t>
            </a:r>
            <a:endParaRPr lang="en-US" sz="1500" b="1" dirty="0">
              <a:solidFill>
                <a:srgbClr val="434448"/>
              </a:solidFill>
              <a:latin typeface="Arial"/>
              <a:ea typeface="Lucida Sans Unicode" pitchFamily="33" charset="-52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4142" y="2708920"/>
            <a:ext cx="21543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</a:pP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We ground our conduct on </a:t>
            </a:r>
            <a:r>
              <a:rPr lang="en-US" sz="1500" b="1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ethics</a:t>
            </a: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, honesty and we proceed our relationships built on </a:t>
            </a:r>
            <a:r>
              <a:rPr lang="en-US" sz="1500" b="1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trust</a:t>
            </a: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 and </a:t>
            </a:r>
            <a:r>
              <a:rPr lang="en-US" sz="1500" b="1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mutual respect</a:t>
            </a:r>
            <a:endParaRPr lang="en-US" sz="1500" dirty="0">
              <a:ln w="1905">
                <a:noFill/>
              </a:ln>
              <a:solidFill>
                <a:srgbClr val="3B80C2"/>
              </a:solidFill>
              <a:latin typeface="Arial"/>
              <a:ea typeface="Lucida Sans Unicode" pitchFamily="33" charset="-52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52982" y="4437112"/>
            <a:ext cx="2655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We provide </a:t>
            </a:r>
            <a:r>
              <a:rPr lang="en-US" sz="1500" b="1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excellence and quality </a:t>
            </a: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services  that are driven by </a:t>
            </a:r>
            <a:r>
              <a:rPr lang="en-US" sz="1500" dirty="0" smtClean="0">
                <a:solidFill>
                  <a:srgbClr val="434448"/>
                </a:solidFill>
                <a:ea typeface="Lucida Sans Unicode" pitchFamily="33" charset="-52"/>
                <a:cs typeface="Arial"/>
              </a:rPr>
              <a:t>stakeholders needs, </a:t>
            </a:r>
            <a:r>
              <a:rPr lang="en-US" sz="1500" b="1" dirty="0" smtClean="0">
                <a:solidFill>
                  <a:srgbClr val="434448"/>
                </a:solidFill>
                <a:ea typeface="Lucida Sans Unicode" pitchFamily="33" charset="-52"/>
                <a:cs typeface="Arial"/>
              </a:rPr>
              <a:t>rational and efficient  </a:t>
            </a:r>
            <a:r>
              <a:rPr lang="en-US" sz="1500" dirty="0" smtClean="0">
                <a:solidFill>
                  <a:srgbClr val="434448"/>
                </a:solidFill>
                <a:ea typeface="Lucida Sans Unicode" pitchFamily="33" charset="-52"/>
                <a:cs typeface="Arial"/>
              </a:rPr>
              <a:t>management of public resources</a:t>
            </a: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 and commitment with </a:t>
            </a:r>
            <a:r>
              <a:rPr lang="en-US" sz="1500" b="1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shared results</a:t>
            </a:r>
            <a:endParaRPr lang="en-US" sz="1500" b="1" dirty="0">
              <a:solidFill>
                <a:srgbClr val="434448"/>
              </a:solidFill>
              <a:latin typeface="Arial"/>
              <a:ea typeface="Lucida Sans Unicode" pitchFamily="33" charset="-52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931" y="1480363"/>
            <a:ext cx="16185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We act in order to ensure a lasting legacy</a:t>
            </a:r>
            <a:r>
              <a:rPr lang="en-US" sz="1600" dirty="0" smtClean="0"/>
              <a:t> </a:t>
            </a: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for future generations  through </a:t>
            </a: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ea typeface="Lucida Sans Unicode" pitchFamily="33" charset="-52"/>
                <a:cs typeface="Arial"/>
              </a:rPr>
              <a:t>management </a:t>
            </a:r>
            <a:r>
              <a:rPr lang="en-US" sz="1500" b="1" dirty="0" smtClean="0">
                <a:ln w="1905">
                  <a:noFill/>
                </a:ln>
                <a:solidFill>
                  <a:srgbClr val="3B80C2"/>
                </a:solidFill>
                <a:ea typeface="Lucida Sans Unicode" pitchFamily="33" charset="-52"/>
                <a:cs typeface="Arial"/>
              </a:rPr>
              <a:t>rationalization</a:t>
            </a: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ea typeface="Lucida Sans Unicode" pitchFamily="33" charset="-52"/>
                <a:cs typeface="Arial"/>
              </a:rPr>
              <a:t> </a:t>
            </a:r>
            <a:r>
              <a:rPr lang="en-US" sz="1500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and common resources </a:t>
            </a:r>
            <a:r>
              <a:rPr lang="en-US" sz="1500" b="1" dirty="0" smtClean="0">
                <a:ln w="1905">
                  <a:noFill/>
                </a:ln>
                <a:solidFill>
                  <a:srgbClr val="3B80C2"/>
                </a:solidFill>
                <a:latin typeface="Arial"/>
                <a:ea typeface="Lucida Sans Unicode" pitchFamily="33" charset="-52"/>
                <a:cs typeface="Arial"/>
              </a:rPr>
              <a:t>protection</a:t>
            </a:r>
            <a:endParaRPr lang="en-US" sz="1500" dirty="0">
              <a:ln w="1905">
                <a:noFill/>
              </a:ln>
              <a:solidFill>
                <a:srgbClr val="3B80C2"/>
              </a:solidFill>
              <a:latin typeface="Arial"/>
              <a:ea typeface="Lucida Sans Unicode" pitchFamily="33" charset="-52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0123" y="4328370"/>
            <a:ext cx="1998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Our organization </a:t>
            </a:r>
            <a:r>
              <a:rPr lang="en-US" sz="1500" b="1" dirty="0">
                <a:solidFill>
                  <a:srgbClr val="434448"/>
                </a:solidFill>
                <a:ea typeface="Lucida Sans Unicode" pitchFamily="33" charset="-52"/>
                <a:cs typeface="Arial"/>
              </a:rPr>
              <a:t>learns </a:t>
            </a:r>
            <a:r>
              <a:rPr lang="en-US" sz="1500" b="1" dirty="0" smtClean="0">
                <a:solidFill>
                  <a:srgbClr val="434448"/>
                </a:solidFill>
                <a:ea typeface="Lucida Sans Unicode" pitchFamily="33" charset="-52"/>
                <a:cs typeface="Arial"/>
              </a:rPr>
              <a:t>and evolves </a:t>
            </a: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through innovation and </a:t>
            </a:r>
            <a:r>
              <a:rPr lang="en-US" sz="1500" b="1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service optimization </a:t>
            </a:r>
            <a:r>
              <a:rPr lang="en-US" sz="1500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in a </a:t>
            </a:r>
            <a:r>
              <a:rPr lang="en-US" sz="1500" b="1" dirty="0" smtClean="0">
                <a:solidFill>
                  <a:srgbClr val="434448"/>
                </a:solidFill>
                <a:latin typeface="Arial"/>
                <a:ea typeface="Lucida Sans Unicode" pitchFamily="33" charset="-52"/>
                <a:cs typeface="Arial"/>
              </a:rPr>
              <a:t>continuous improvement perspective</a:t>
            </a:r>
            <a:endParaRPr lang="en-US" sz="1500" b="1" dirty="0">
              <a:solidFill>
                <a:srgbClr val="434448"/>
              </a:solidFill>
              <a:latin typeface="Arial"/>
              <a:ea typeface="Lucida Sans Unicode" pitchFamily="33" charset="-52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499" y="832327"/>
            <a:ext cx="806489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activity it’s driven by fundamental values such as...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2132856"/>
            <a:ext cx="1325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We create value in public service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2080" y="3195485"/>
            <a:ext cx="1371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</a:rPr>
              <a:t>Social responsibility and </a:t>
            </a:r>
            <a:r>
              <a:rPr lang="en-GB" sz="1300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2772" y="3481081"/>
            <a:ext cx="133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Integrity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7823" y="52058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Innovation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6688" y="509814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Professional and competence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7057" y="3734094"/>
            <a:ext cx="106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eSPap</a:t>
            </a:r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values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0" y="1497500"/>
            <a:ext cx="7920000" cy="4451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0412"/>
            <a:ext cx="6300000" cy="1552098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83968" y="5227053"/>
            <a:ext cx="4139760" cy="61241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o Sans Std" pitchFamily="34" charset="0"/>
              </a:rPr>
              <a:t>A Platform for Innovation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Neo Sans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</a:t>
            </a:r>
            <a:r>
              <a:rPr lang="en-US" dirty="0"/>
              <a:t>knowledge and </a:t>
            </a:r>
            <a:r>
              <a:rPr lang="en-US" dirty="0" smtClean="0"/>
              <a:t>innovation agenda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69690" y="2865607"/>
            <a:ext cx="2556142" cy="3221838"/>
          </a:xfrm>
          <a:prstGeom prst="roundRect">
            <a:avLst>
              <a:gd name="adj" fmla="val 22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7" descr="ThinkstockPhotos-4755686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11372" r="18631" b="8032"/>
          <a:stretch>
            <a:fillRect/>
          </a:stretch>
        </p:blipFill>
        <p:spPr bwMode="auto">
          <a:xfrm>
            <a:off x="6180791" y="2991475"/>
            <a:ext cx="2391138" cy="152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312002" y="2859856"/>
            <a:ext cx="2556142" cy="3221838"/>
          </a:xfrm>
          <a:prstGeom prst="roundRect">
            <a:avLst>
              <a:gd name="adj" fmla="val 22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11851" y="2864946"/>
            <a:ext cx="2567940" cy="3228350"/>
          </a:xfrm>
          <a:prstGeom prst="roundRect">
            <a:avLst>
              <a:gd name="adj" fmla="val 22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ThinkstockPhotos-100808028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7" t="46330" b="5843"/>
          <a:stretch>
            <a:fillRect/>
          </a:stretch>
        </p:blipFill>
        <p:spPr bwMode="auto">
          <a:xfrm>
            <a:off x="629093" y="2996953"/>
            <a:ext cx="2391138" cy="151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5" descr="ThinkstockPhotos-173737815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10429" r="11441" b="18307"/>
          <a:stretch>
            <a:fillRect/>
          </a:stretch>
        </p:blipFill>
        <p:spPr bwMode="auto">
          <a:xfrm>
            <a:off x="3414636" y="2985797"/>
            <a:ext cx="2202857" cy="1519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5292" y="4581128"/>
            <a:ext cx="2289472" cy="11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08180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95250" marR="0" lvl="0" indent="-952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</a:pPr>
            <a:r>
              <a:rPr kumimoji="0" lang="pt-PT" altLang="en-US" sz="1100" b="1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Benchmarking network</a:t>
            </a:r>
          </a:p>
          <a:p>
            <a:pPr marL="95250" marR="0" lvl="0" indent="-95250" algn="l" defTabSz="914400" rtl="0" eaLnBrk="1" fontAlgn="base" latinLnBrk="0" hangingPunct="1">
              <a:spcBef>
                <a:spcPct val="0"/>
              </a:spcBef>
              <a:spcAft>
                <a:spcPts val="75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kumimoji="0" lang="pt-PT" altLang="en-US" sz="11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kumimoji="0" lang="pt-PT" altLang="en-US" sz="11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en-US" sz="11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kumimoji="0" lang="pt-PT" altLang="en-US" sz="11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en-US" sz="11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endParaRPr kumimoji="0" lang="pt-PT" altLang="en-US" sz="1100" b="0" i="0" u="none" strike="noStrike" cap="none" normalizeH="0" baseline="0" dirty="0" smtClean="0">
              <a:ln>
                <a:noFill/>
              </a:ln>
              <a:solidFill>
                <a:srgbClr val="3F3F3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-95250" fontAlgn="base">
              <a:spcBef>
                <a:spcPct val="0"/>
              </a:spcBef>
              <a:spcAft>
                <a:spcPts val="750"/>
              </a:spcAft>
              <a:buSzPts val="1000"/>
              <a:buFont typeface="Symbol" pitchFamily="18" charset="2"/>
              <a:buChar char="·"/>
            </a:pPr>
            <a:r>
              <a:rPr lang="en-US" sz="11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 and technology as innovation accelerators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89" y="1484784"/>
            <a:ext cx="3780811" cy="93023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136178" y="4666435"/>
            <a:ext cx="2396261" cy="12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08180" tIns="36195" rIns="36195" bIns="36195" numCol="1" anchor="t" anchorCtr="0" compatLnSpc="1">
            <a:prstTxWarp prst="textNoShape">
              <a:avLst/>
            </a:prstTxWarp>
          </a:bodyPr>
          <a:lstStyle/>
          <a:p>
            <a:r>
              <a:rPr lang="en-US" sz="1100" b="1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</a:t>
            </a:r>
            <a:r>
              <a:rPr lang="en-US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b="1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  <a:p>
            <a:endParaRPr lang="en-US" sz="11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-95250" fontAlgn="base">
              <a:spcBef>
                <a:spcPct val="0"/>
              </a:spcBef>
              <a:spcAft>
                <a:spcPts val="750"/>
              </a:spcAft>
              <a:buSzPts val="1000"/>
              <a:buFont typeface="Symbol" pitchFamily="18" charset="2"/>
              <a:buChar char="·"/>
            </a:pPr>
            <a:r>
              <a:rPr lang="en-US" sz="1100" dirty="0"/>
              <a:t>S</a:t>
            </a:r>
            <a:r>
              <a:rPr lang="en-US" sz="11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haring experience</a:t>
            </a:r>
          </a:p>
          <a:p>
            <a:pPr marL="95250" indent="-95250" fontAlgn="base">
              <a:spcBef>
                <a:spcPct val="0"/>
              </a:spcBef>
              <a:spcAft>
                <a:spcPts val="750"/>
              </a:spcAft>
              <a:buSzPts val="1000"/>
              <a:buFont typeface="Symbol" pitchFamily="18" charset="2"/>
              <a:buChar char="·"/>
            </a:pPr>
            <a:r>
              <a:rPr lang="en-US" sz="11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workshops</a:t>
            </a:r>
          </a:p>
          <a:p>
            <a:pPr marL="95250" indent="-95250" fontAlgn="base">
              <a:spcBef>
                <a:spcPct val="0"/>
              </a:spcBef>
              <a:spcAft>
                <a:spcPts val="750"/>
              </a:spcAft>
              <a:buSzPts val="1000"/>
              <a:buFont typeface="Symbol" pitchFamily="18" charset="2"/>
              <a:buChar char="·"/>
            </a:pPr>
            <a:r>
              <a:rPr lang="en-US" sz="11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</a:t>
            </a:r>
            <a:r>
              <a:rPr lang="en-US" sz="1100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394956" y="4596886"/>
            <a:ext cx="2401180" cy="12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108180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</a:pPr>
            <a:r>
              <a:rPr kumimoji="0" lang="pt-PT" altLang="en-US" sz="1100" b="1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kumimoji="0" lang="pt-PT" altLang="en-US" sz="1100" b="1" i="0" u="none" strike="noStrike" cap="none" normalizeH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pt-PT" altLang="en-US" sz="1100" b="1" i="0" u="none" strike="noStrike" cap="none" normalizeH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pt-PT" altLang="en-US" sz="1100" b="1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nnovation</a:t>
            </a:r>
            <a:r>
              <a:rPr kumimoji="0" lang="pt-PT" altLang="en-US" sz="1100" b="1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en-US" sz="1100" b="1" dirty="0" err="1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kumimoji="0" lang="pt-PT" altLang="en-US" sz="1100" b="1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250" marR="0" lvl="0" indent="-95250" fontAlgn="base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buClrTx/>
              <a:buSzPts val="1000"/>
              <a:buFont typeface="Symbol" pitchFamily="18" charset="2"/>
              <a:buChar char="·"/>
              <a:tabLst/>
            </a:pPr>
            <a:r>
              <a:rPr lang="pt-PT" altLang="en-US" sz="1100" dirty="0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Ideias </a:t>
            </a:r>
            <a:r>
              <a:rPr lang="pt-PT" altLang="en-US" sz="1100" dirty="0" err="1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endParaRPr lang="pt-PT" altLang="en-US" sz="11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-95250" fontAlgn="base">
              <a:spcBef>
                <a:spcPct val="0"/>
              </a:spcBef>
              <a:spcAft>
                <a:spcPts val="750"/>
              </a:spcAft>
              <a:buSzPts val="1000"/>
              <a:buFont typeface="Symbol" pitchFamily="18" charset="2"/>
              <a:buChar char="·"/>
            </a:pPr>
            <a:r>
              <a:rPr lang="pt-PT" altLang="en-US" sz="1100" dirty="0" err="1" smtClea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  <a:endParaRPr lang="pt-PT" altLang="en-US" sz="11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lvl="0" indent="-95250" fontAlgn="base">
              <a:spcBef>
                <a:spcPct val="0"/>
              </a:spcBef>
              <a:spcAft>
                <a:spcPts val="750"/>
              </a:spcAft>
              <a:buSzPts val="1000"/>
              <a:buFont typeface="Symbol" pitchFamily="18" charset="2"/>
              <a:buChar char="·"/>
            </a:pPr>
            <a:r>
              <a:rPr lang="en-US" sz="11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transformation into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347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83272" y="1235525"/>
            <a:ext cx="7577457" cy="3993675"/>
          </a:xfrm>
          <a:prstGeom prst="rect">
            <a:avLst/>
          </a:prstGeom>
          <a:noFill/>
          <a:ln w="76200">
            <a:solidFill>
              <a:srgbClr val="CDD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</a:t>
            </a:r>
            <a:r>
              <a:rPr lang="en-US" dirty="0"/>
              <a:t>knowledge and </a:t>
            </a:r>
            <a:r>
              <a:rPr lang="en-US" dirty="0" smtClean="0"/>
              <a:t>innovation agenda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8382" y="1451958"/>
            <a:ext cx="7156034" cy="3057162"/>
            <a:chOff x="3163046" y="1196752"/>
            <a:chExt cx="5805476" cy="4064000"/>
          </a:xfrm>
          <a:solidFill>
            <a:schemeClr val="accent5">
              <a:lumMod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3163046" y="1196752"/>
              <a:ext cx="1881129" cy="4064000"/>
            </a:xfrm>
            <a:prstGeom prst="roundRect">
              <a:avLst>
                <a:gd name="adj" fmla="val 4533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857" tIns="1789410" rIns="288857" bIns="1039134" numCol="1" spcCol="1270" anchor="ctr" anchorCtr="0">
              <a:noAutofit/>
            </a:bodyPr>
            <a:lstStyle/>
            <a:p>
              <a:pPr algn="ctr" defTabSz="18053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62">
                <a:solidFill>
                  <a:srgbClr val="FFFFFF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24188" y="1196752"/>
              <a:ext cx="1881747" cy="4064000"/>
            </a:xfrm>
            <a:prstGeom prst="roundRect">
              <a:avLst>
                <a:gd name="adj" fmla="val 4537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857" tIns="1789410" rIns="288857" bIns="1039134" numCol="1" spcCol="1270" anchor="ctr" anchorCtr="0">
              <a:noAutofit/>
            </a:bodyPr>
            <a:lstStyle/>
            <a:p>
              <a:pPr algn="ctr" defTabSz="18053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62">
                <a:solidFill>
                  <a:srgbClr val="FFFFF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086775" y="1196752"/>
              <a:ext cx="1881747" cy="4064000"/>
            </a:xfrm>
            <a:prstGeom prst="roundRect">
              <a:avLst>
                <a:gd name="adj" fmla="val 4884"/>
              </a:avLst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857" tIns="1789410" rIns="288857" bIns="1039134" numCol="1" spcCol="1270" anchor="ctr" anchorCtr="0">
              <a:noAutofit/>
            </a:bodyPr>
            <a:lstStyle/>
            <a:p>
              <a:pPr algn="ctr" defTabSz="18053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62">
                <a:solidFill>
                  <a:srgbClr val="FFFFFF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5" y="1556792"/>
            <a:ext cx="2060308" cy="51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105420" y="2377999"/>
            <a:ext cx="2127006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77" b="1" dirty="0" smtClean="0">
                <a:solidFill>
                  <a:srgbClr val="FFFFFF"/>
                </a:solidFill>
              </a:rPr>
              <a:t>Benchmarking </a:t>
            </a:r>
            <a:r>
              <a:rPr lang="pt-PT" sz="1477" b="1" dirty="0" err="1" smtClean="0">
                <a:solidFill>
                  <a:srgbClr val="FFFFFF"/>
                </a:solidFill>
              </a:rPr>
              <a:t>sessions</a:t>
            </a:r>
            <a:endParaRPr lang="pt-PT" sz="1477" b="1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3712" y="3055190"/>
            <a:ext cx="244616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524" indent="-87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Best </a:t>
            </a:r>
            <a:r>
              <a:rPr lang="en-US" sz="1400" dirty="0" smtClean="0">
                <a:solidFill>
                  <a:srgbClr val="FFFFFF"/>
                </a:solidFill>
              </a:rPr>
              <a:t>practices </a:t>
            </a:r>
            <a:endParaRPr lang="pt-PT" sz="1400" dirty="0">
              <a:solidFill>
                <a:srgbClr val="FFFFFF"/>
              </a:solidFill>
            </a:endParaRPr>
          </a:p>
          <a:p>
            <a:pPr marL="168524" indent="-87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Reference </a:t>
            </a:r>
            <a:r>
              <a:rPr lang="en-US" sz="1400" dirty="0">
                <a:solidFill>
                  <a:srgbClr val="FFFFFF"/>
                </a:solidFill>
              </a:rPr>
              <a:t>entities </a:t>
            </a:r>
            <a:endParaRPr lang="pt-PT" sz="1400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8383" y="4869160"/>
            <a:ext cx="7156034" cy="664689"/>
          </a:xfrm>
          <a:prstGeom prst="roundRect">
            <a:avLst>
              <a:gd name="adj" fmla="val 5783"/>
            </a:avLst>
          </a:prstGeom>
          <a:solidFill>
            <a:srgbClr val="D0DAD9"/>
          </a:solidFill>
          <a:ln>
            <a:solidFill>
              <a:srgbClr val="CDD8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99" y="4935629"/>
            <a:ext cx="2126768" cy="53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5807273" y="2377999"/>
            <a:ext cx="2347143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77" b="1" dirty="0" smtClean="0">
                <a:solidFill>
                  <a:srgbClr val="FFFFFF"/>
                </a:solidFill>
              </a:rPr>
              <a:t>Solution</a:t>
            </a:r>
          </a:p>
          <a:p>
            <a:pPr algn="ctr"/>
            <a:r>
              <a:rPr lang="en-US" sz="1477" b="1" dirty="0" smtClean="0">
                <a:solidFill>
                  <a:srgbClr val="FFFFFF"/>
                </a:solidFill>
              </a:rPr>
              <a:t>demonstrations</a:t>
            </a:r>
            <a:endParaRPr lang="pt-PT" sz="1477" b="1" dirty="0">
              <a:solidFill>
                <a:srgbClr val="FFFF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21" y="1556792"/>
            <a:ext cx="2060306" cy="51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5797232" y="3055189"/>
            <a:ext cx="2447176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524" indent="-879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pt-PT" sz="1400" dirty="0" err="1" smtClean="0">
                <a:solidFill>
                  <a:srgbClr val="FFFFFF"/>
                </a:solidFill>
              </a:rPr>
              <a:t>Product</a:t>
            </a:r>
            <a:r>
              <a:rPr lang="pt-PT" sz="1400" dirty="0" smtClean="0">
                <a:solidFill>
                  <a:srgbClr val="FFFFFF"/>
                </a:solidFill>
              </a:rPr>
              <a:t> and solutions demos</a:t>
            </a:r>
            <a:endParaRPr lang="pt-PT" sz="1400" dirty="0">
              <a:solidFill>
                <a:srgbClr val="FFFFFF"/>
              </a:solidFill>
            </a:endParaRPr>
          </a:p>
          <a:p>
            <a:pPr marL="168524" indent="-879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400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93" y="1556792"/>
            <a:ext cx="2060306" cy="51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477622" y="2377999"/>
            <a:ext cx="2236526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77" b="1" dirty="0" err="1" smtClean="0">
                <a:solidFill>
                  <a:srgbClr val="FFFFFF"/>
                </a:solidFill>
              </a:rPr>
              <a:t>Thematic</a:t>
            </a:r>
            <a:endParaRPr lang="pt-PT" sz="1477" b="1" dirty="0" smtClean="0">
              <a:solidFill>
                <a:srgbClr val="FFFFFF"/>
              </a:solidFill>
            </a:endParaRPr>
          </a:p>
          <a:p>
            <a:pPr algn="ctr"/>
            <a:r>
              <a:rPr lang="pt-PT" sz="1477" b="1" dirty="0" smtClean="0">
                <a:solidFill>
                  <a:srgbClr val="FFFFFF"/>
                </a:solidFill>
              </a:rPr>
              <a:t>Workshops </a:t>
            </a:r>
            <a:endParaRPr lang="pt-PT" sz="1477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178" y="3055189"/>
            <a:ext cx="2557974" cy="73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524" indent="-87925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Knowledge sharing</a:t>
            </a:r>
            <a:endParaRPr lang="pt-PT" sz="1400" dirty="0">
              <a:solidFill>
                <a:srgbClr val="FFFFFF"/>
              </a:solidFill>
            </a:endParaRPr>
          </a:p>
          <a:p>
            <a:pPr marL="168524" lvl="1" indent="-87925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PT" sz="1400" dirty="0" smtClean="0">
                <a:solidFill>
                  <a:srgbClr val="FFFFFF"/>
                </a:solidFill>
              </a:rPr>
              <a:t>Experts </a:t>
            </a:r>
            <a:r>
              <a:rPr lang="pt-PT" sz="1400" dirty="0" err="1" smtClean="0">
                <a:solidFill>
                  <a:srgbClr val="FFFFFF"/>
                </a:solidFill>
              </a:rPr>
              <a:t>participation</a:t>
            </a:r>
            <a:endParaRPr lang="pt-PT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30333"/>
          <a:stretch/>
        </p:blipFill>
        <p:spPr>
          <a:xfrm>
            <a:off x="3964" y="768595"/>
            <a:ext cx="9140036" cy="6120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95536" y="4725144"/>
            <a:ext cx="3456384" cy="187220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dirty="0" smtClean="0">
              <a:solidFill>
                <a:srgbClr val="5F5F5F"/>
              </a:solidFill>
              <a:latin typeface="BesSans-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8" y="5010674"/>
            <a:ext cx="2592000" cy="1364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6116837"/>
            <a:ext cx="28803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595959"/>
                </a:solidFill>
                <a:latin typeface="FoundrySterling-Bold"/>
                <a:cs typeface="FoundrySterling-Bold"/>
              </a:rPr>
              <a:t>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4156551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288433" y="1806630"/>
            <a:ext cx="2556288" cy="4574698"/>
          </a:xfrm>
          <a:prstGeom prst="roundRect">
            <a:avLst>
              <a:gd name="adj" fmla="val 9863"/>
            </a:avLst>
          </a:prstGeom>
          <a:solidFill>
            <a:srgbClr val="FFFFFF"/>
          </a:solidFill>
          <a:ln w="19050" cmpd="sng">
            <a:solidFill>
              <a:srgbClr val="27888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noProof="0" dirty="0" smtClean="0">
                <a:solidFill>
                  <a:srgbClr val="278885"/>
                </a:solidFill>
              </a:rPr>
              <a:t>eSPap | </a:t>
            </a:r>
            <a:r>
              <a:rPr lang="en-GB" dirty="0">
                <a:solidFill>
                  <a:srgbClr val="278885"/>
                </a:solidFill>
              </a:rPr>
              <a:t>P</a:t>
            </a:r>
            <a:r>
              <a:rPr lang="en-GB" noProof="0" dirty="0" smtClean="0">
                <a:solidFill>
                  <a:srgbClr val="278885"/>
                </a:solidFill>
              </a:rPr>
              <a:t>ublic Procurement</a:t>
            </a:r>
            <a:endParaRPr lang="en-GB" noProof="0" dirty="0">
              <a:solidFill>
                <a:srgbClr val="27888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910461"/>
            <a:ext cx="8712968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agenda of quality of service and organisational efficiency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22225">
            <a:solidFill>
              <a:srgbClr val="0098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3528" y="1755637"/>
            <a:ext cx="57959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278885"/>
              </a:buClr>
              <a:buSzPct val="110000"/>
              <a:buFont typeface="Arial Black"/>
              <a:buChar char="›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Speed up and simplify purchasing process 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comparing to usual public tender procedure time limit;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278885"/>
              </a:buClr>
              <a:buSzPct val="110000"/>
              <a:buFont typeface="Arial Black"/>
              <a:buChar char="›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Contracts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awarded  under the terms of 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 up by eSPap do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have a threshold value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long as Public Procurement Code (CCP) is respected (under article 259º of CCP);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278885"/>
              </a:buClr>
              <a:buSzPct val="110000"/>
              <a:buFont typeface="Arial Black"/>
              <a:buChar char="›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ease procedure documentation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since FA determines a set of contracting rules;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278885"/>
              </a:buClr>
              <a:buSzPct val="110000"/>
              <a:buFont typeface="Arial Black"/>
              <a:buChar char="›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 platform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 to support all FA  procedures (fully customized and free of charge);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278885"/>
              </a:buClr>
              <a:buSzPct val="110000"/>
              <a:buFont typeface="Arial Black"/>
              <a:buChar char="›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 subscription to SNCP </a:t>
            </a:r>
            <a:r>
              <a:rPr lang="en-GB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(Portuguese Public Procurement System)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therefore purchase using FA are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compulsory for voluntary entities.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292" y="766164"/>
            <a:ext cx="9144000" cy="0"/>
          </a:xfrm>
          <a:prstGeom prst="line">
            <a:avLst/>
          </a:prstGeom>
          <a:ln w="22225">
            <a:solidFill>
              <a:srgbClr val="2788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6256" y="184482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In figures…</a:t>
            </a:r>
            <a:endParaRPr lang="pt-PT" b="1" dirty="0">
              <a:solidFill>
                <a:srgbClr val="278885"/>
              </a:solidFill>
              <a:effectLst>
                <a:glow rad="25400">
                  <a:schemeClr val="bg1"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 bwMode="auto">
          <a:xfrm>
            <a:off x="7380312" y="1340768"/>
            <a:ext cx="1060133" cy="42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72200" y="2420888"/>
            <a:ext cx="244800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t-PT" b="1" dirty="0" smtClean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cs typeface="Arial"/>
              </a:rPr>
              <a:t>14 </a:t>
            </a:r>
            <a:r>
              <a:rPr lang="en-US" b="1" dirty="0" smtClean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cs typeface="Arial"/>
              </a:rPr>
              <a:t>FA in use</a:t>
            </a:r>
            <a:endParaRPr lang="en-US" b="1" dirty="0" smtClean="0">
              <a:solidFill>
                <a:srgbClr val="595959"/>
              </a:solidFill>
              <a:cs typeface="Arial"/>
            </a:endParaRPr>
          </a:p>
          <a:p>
            <a:pPr>
              <a:spcAft>
                <a:spcPts val="800"/>
              </a:spcAft>
            </a:pPr>
            <a:r>
              <a:rPr lang="en-US" b="1" dirty="0" smtClean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+ 1.800 </a:t>
            </a:r>
            <a:r>
              <a:rPr lang="en-US" sz="1600" b="1" dirty="0" smtClean="0">
                <a:solidFill>
                  <a:srgbClr val="595959"/>
                </a:solidFill>
                <a:latin typeface="Arial"/>
                <a:cs typeface="Arial"/>
              </a:rPr>
              <a:t>public entities in the system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(SNCP)</a:t>
            </a:r>
          </a:p>
          <a:p>
            <a:pPr>
              <a:spcAft>
                <a:spcPts val="800"/>
              </a:spcAft>
            </a:pPr>
            <a:r>
              <a:rPr lang="en-US" b="1" dirty="0" smtClean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+ 609 </a:t>
            </a:r>
            <a:r>
              <a:rPr lang="en-US" sz="1600" b="1" dirty="0" smtClean="0">
                <a:solidFill>
                  <a:srgbClr val="595959"/>
                </a:solidFill>
                <a:latin typeface="Arial"/>
                <a:cs typeface="Arial"/>
              </a:rPr>
              <a:t>voluntary entities in the system</a:t>
            </a:r>
          </a:p>
          <a:p>
            <a:pPr>
              <a:spcAft>
                <a:spcPts val="800"/>
              </a:spcAft>
            </a:pPr>
            <a:r>
              <a:rPr lang="en-US" b="1" dirty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cs typeface="Arial"/>
              </a:rPr>
              <a:t>+ 268 suppliers </a:t>
            </a:r>
          </a:p>
          <a:p>
            <a:pPr>
              <a:spcAft>
                <a:spcPts val="800"/>
              </a:spcAft>
            </a:pPr>
            <a:r>
              <a:rPr lang="en-US" b="1" dirty="0" smtClean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538 M€  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public expenditure covered by </a:t>
            </a:r>
            <a:r>
              <a:rPr lang="en-US" sz="1600" b="1" dirty="0" smtClean="0">
                <a:solidFill>
                  <a:srgbClr val="595959"/>
                </a:solidFill>
                <a:latin typeface="Arial"/>
                <a:cs typeface="Arial"/>
              </a:rPr>
              <a:t>FA </a:t>
            </a:r>
          </a:p>
          <a:p>
            <a:pPr>
              <a:spcAft>
                <a:spcPts val="800"/>
              </a:spcAft>
            </a:pPr>
            <a:r>
              <a:rPr lang="pt-PT" b="1" dirty="0">
                <a:solidFill>
                  <a:srgbClr val="278885"/>
                </a:solidFill>
                <a:effectLst>
                  <a:glow rad="25400">
                    <a:schemeClr val="bg1">
                      <a:alpha val="75000"/>
                    </a:schemeClr>
                  </a:glow>
                </a:effectLst>
                <a:latin typeface="Arial"/>
                <a:cs typeface="Arial"/>
              </a:rPr>
              <a:t>48 M€ </a:t>
            </a:r>
            <a:r>
              <a:rPr lang="pt-PT" sz="1600" dirty="0">
                <a:solidFill>
                  <a:srgbClr val="595959"/>
                </a:solidFill>
                <a:latin typeface="Arial"/>
                <a:cs typeface="Arial"/>
              </a:rPr>
              <a:t>anual </a:t>
            </a:r>
            <a:r>
              <a:rPr lang="pt-PT" sz="1600" dirty="0" err="1">
                <a:solidFill>
                  <a:srgbClr val="595959"/>
                </a:solidFill>
                <a:latin typeface="Arial"/>
                <a:cs typeface="Arial"/>
              </a:rPr>
              <a:t>cost</a:t>
            </a:r>
            <a:r>
              <a:rPr lang="pt-PT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pt-PT" sz="1600" dirty="0" err="1">
                <a:solidFill>
                  <a:srgbClr val="595959"/>
                </a:solidFill>
                <a:latin typeface="Arial"/>
                <a:cs typeface="Arial"/>
              </a:rPr>
              <a:t>savings</a:t>
            </a:r>
            <a:endParaRPr lang="en-US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1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latin typeface="+mn-lt"/>
              </a:rPr>
              <a:t>System</a:t>
            </a:r>
            <a:r>
              <a:rPr lang="pt-PT" dirty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Governance</a:t>
            </a:r>
            <a:r>
              <a:rPr lang="pt-PT" dirty="0" smtClean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Model</a:t>
            </a:r>
            <a:endParaRPr lang="pt-PT" dirty="0">
              <a:latin typeface="+mn-lt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39478" y="1660034"/>
            <a:ext cx="6865044" cy="3697379"/>
            <a:chOff x="323528" y="1662113"/>
            <a:chExt cx="8208963" cy="4421187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157716" y="1744583"/>
              <a:ext cx="1374775" cy="4065587"/>
            </a:xfrm>
            <a:custGeom>
              <a:avLst/>
              <a:gdLst>
                <a:gd name="T0" fmla="*/ 2147483647 w 718"/>
                <a:gd name="T1" fmla="*/ 0 h 1835"/>
                <a:gd name="T2" fmla="*/ 2147483647 w 718"/>
                <a:gd name="T3" fmla="*/ 0 h 1835"/>
                <a:gd name="T4" fmla="*/ 2147483647 w 718"/>
                <a:gd name="T5" fmla="*/ 2147483647 h 1835"/>
                <a:gd name="T6" fmla="*/ 2147483647 w 718"/>
                <a:gd name="T7" fmla="*/ 2147483647 h 1835"/>
                <a:gd name="T8" fmla="*/ 0 w 718"/>
                <a:gd name="T9" fmla="*/ 2147483647 h 1835"/>
                <a:gd name="T10" fmla="*/ 2147483647 w 718"/>
                <a:gd name="T11" fmla="*/ 0 h 18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"/>
                <a:gd name="T19" fmla="*/ 0 h 1835"/>
                <a:gd name="T20" fmla="*/ 718 w 718"/>
                <a:gd name="T21" fmla="*/ 1835 h 18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" h="1835">
                  <a:moveTo>
                    <a:pt x="180" y="0"/>
                  </a:moveTo>
                  <a:lnTo>
                    <a:pt x="718" y="0"/>
                  </a:lnTo>
                  <a:lnTo>
                    <a:pt x="718" y="1835"/>
                  </a:lnTo>
                  <a:lnTo>
                    <a:pt x="180" y="1835"/>
                  </a:lnTo>
                  <a:lnTo>
                    <a:pt x="0" y="91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3B80C2"/>
            </a:solidFill>
            <a:ln w="7" cap="rnd">
              <a:noFill/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GB" sz="1200" b="1" smtClean="0">
                  <a:solidFill>
                    <a:srgbClr val="FFFFFF"/>
                  </a:solidFill>
                </a:rPr>
                <a:t>Community/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200" b="1" smtClean="0">
                  <a:solidFill>
                    <a:srgbClr val="FFFFFF"/>
                  </a:solidFill>
                </a:rPr>
                <a:t>Society</a:t>
              </a:r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23528" y="1742996"/>
              <a:ext cx="1397000" cy="4068762"/>
            </a:xfrm>
            <a:custGeom>
              <a:avLst/>
              <a:gdLst>
                <a:gd name="T0" fmla="*/ 2147483647 w 718"/>
                <a:gd name="T1" fmla="*/ 0 h 1836"/>
                <a:gd name="T2" fmla="*/ 0 w 718"/>
                <a:gd name="T3" fmla="*/ 0 h 1836"/>
                <a:gd name="T4" fmla="*/ 0 w 718"/>
                <a:gd name="T5" fmla="*/ 2147483647 h 1836"/>
                <a:gd name="T6" fmla="*/ 2147483647 w 718"/>
                <a:gd name="T7" fmla="*/ 2147483647 h 1836"/>
                <a:gd name="T8" fmla="*/ 2147483647 w 718"/>
                <a:gd name="T9" fmla="*/ 2147483647 h 1836"/>
                <a:gd name="T10" fmla="*/ 2147483647 w 718"/>
                <a:gd name="T11" fmla="*/ 0 h 1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"/>
                <a:gd name="T19" fmla="*/ 0 h 1836"/>
                <a:gd name="T20" fmla="*/ 718 w 718"/>
                <a:gd name="T21" fmla="*/ 1836 h 1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" h="1836">
                  <a:moveTo>
                    <a:pt x="539" y="0"/>
                  </a:moveTo>
                  <a:lnTo>
                    <a:pt x="0" y="0"/>
                  </a:lnTo>
                  <a:lnTo>
                    <a:pt x="0" y="1836"/>
                  </a:lnTo>
                  <a:lnTo>
                    <a:pt x="539" y="1836"/>
                  </a:lnTo>
                  <a:lnTo>
                    <a:pt x="718" y="91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3B80C2"/>
            </a:solidFill>
            <a:ln w="7" cap="rnd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en-GB" sz="1200" b="1" dirty="0" smtClean="0">
                  <a:solidFill>
                    <a:srgbClr val="FFFFFF"/>
                  </a:solidFill>
                </a:rPr>
                <a:t>Contractors/</a:t>
              </a:r>
            </a:p>
            <a:p>
              <a:pPr algn="ctr">
                <a:lnSpc>
                  <a:spcPct val="95000"/>
                </a:lnSpc>
                <a:defRPr/>
              </a:pPr>
              <a:r>
                <a:rPr lang="en-GB" sz="1200" b="1" dirty="0" smtClean="0">
                  <a:solidFill>
                    <a:srgbClr val="FFFFFF"/>
                  </a:solidFill>
                </a:rPr>
                <a:t>Suppliers</a:t>
              </a:r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2"/>
            <p:cNvSpPr>
              <a:spLocks noChangeArrowheads="1"/>
            </p:cNvSpPr>
            <p:nvPr/>
          </p:nvSpPr>
          <p:spPr bwMode="auto">
            <a:xfrm>
              <a:off x="3784278" y="3190875"/>
              <a:ext cx="1077913" cy="636588"/>
            </a:xfrm>
            <a:prstGeom prst="rect">
              <a:avLst/>
            </a:prstGeom>
            <a:solidFill>
              <a:srgbClr val="003591"/>
            </a:solidFill>
            <a:ln w="9525">
              <a:noFill/>
              <a:miter lim="800000"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GB" b="1" dirty="0" smtClean="0">
                  <a:solidFill>
                    <a:srgbClr val="FFFFFF"/>
                  </a:solidFill>
                </a:rPr>
                <a:t>eSPap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>
              <a:off x="5570216" y="3954129"/>
              <a:ext cx="1230312" cy="38642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GB" sz="700" b="1" dirty="0" err="1" smtClean="0">
                  <a:solidFill>
                    <a:srgbClr val="000000"/>
                  </a:solidFill>
                </a:rPr>
                <a:t>Interministerial</a:t>
              </a:r>
              <a:r>
                <a:rPr lang="en-GB" sz="700" b="1" dirty="0" smtClean="0">
                  <a:solidFill>
                    <a:srgbClr val="000000"/>
                  </a:solidFill>
                </a:rPr>
                <a:t>  Advisory Committee (CIC)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093591" y="1662113"/>
              <a:ext cx="4448175" cy="758825"/>
            </a:xfrm>
            <a:custGeom>
              <a:avLst/>
              <a:gdLst>
                <a:gd name="T0" fmla="*/ 0 w 2802"/>
                <a:gd name="T1" fmla="*/ 2147483647 h 342"/>
                <a:gd name="T2" fmla="*/ 0 w 2802"/>
                <a:gd name="T3" fmla="*/ 0 h 342"/>
                <a:gd name="T4" fmla="*/ 2147483647 w 2802"/>
                <a:gd name="T5" fmla="*/ 0 h 342"/>
                <a:gd name="T6" fmla="*/ 2147483647 w 2802"/>
                <a:gd name="T7" fmla="*/ 2147483647 h 342"/>
                <a:gd name="T8" fmla="*/ 2147483647 w 2802"/>
                <a:gd name="T9" fmla="*/ 2147483647 h 342"/>
                <a:gd name="T10" fmla="*/ 0 w 2802"/>
                <a:gd name="T11" fmla="*/ 2147483647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2"/>
                <a:gd name="T19" fmla="*/ 0 h 342"/>
                <a:gd name="T20" fmla="*/ 2802 w 2802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2" h="342">
                  <a:moveTo>
                    <a:pt x="0" y="256"/>
                  </a:moveTo>
                  <a:lnTo>
                    <a:pt x="0" y="0"/>
                  </a:lnTo>
                  <a:lnTo>
                    <a:pt x="2802" y="0"/>
                  </a:lnTo>
                  <a:lnTo>
                    <a:pt x="2802" y="256"/>
                  </a:lnTo>
                  <a:lnTo>
                    <a:pt x="1401" y="342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3B80C2"/>
            </a:solidFill>
            <a:ln w="7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FFFFFF"/>
                  </a:solidFill>
                </a:rPr>
                <a:t>Government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092003" y="5294313"/>
              <a:ext cx="4449763" cy="788987"/>
            </a:xfrm>
            <a:custGeom>
              <a:avLst/>
              <a:gdLst>
                <a:gd name="T0" fmla="*/ 2147483647 w 2803"/>
                <a:gd name="T1" fmla="*/ 2147483647 h 356"/>
                <a:gd name="T2" fmla="*/ 2147483647 w 2803"/>
                <a:gd name="T3" fmla="*/ 2147483647 h 356"/>
                <a:gd name="T4" fmla="*/ 0 w 2803"/>
                <a:gd name="T5" fmla="*/ 2147483647 h 356"/>
                <a:gd name="T6" fmla="*/ 0 w 2803"/>
                <a:gd name="T7" fmla="*/ 2147483647 h 356"/>
                <a:gd name="T8" fmla="*/ 2147483647 w 2803"/>
                <a:gd name="T9" fmla="*/ 0 h 356"/>
                <a:gd name="T10" fmla="*/ 2147483647 w 2803"/>
                <a:gd name="T11" fmla="*/ 2147483647 h 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3"/>
                <a:gd name="T19" fmla="*/ 0 h 356"/>
                <a:gd name="T20" fmla="*/ 2803 w 2803"/>
                <a:gd name="T21" fmla="*/ 356 h 3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3" h="356">
                  <a:moveTo>
                    <a:pt x="2803" y="89"/>
                  </a:moveTo>
                  <a:lnTo>
                    <a:pt x="2803" y="356"/>
                  </a:lnTo>
                  <a:lnTo>
                    <a:pt x="0" y="356"/>
                  </a:lnTo>
                  <a:lnTo>
                    <a:pt x="0" y="89"/>
                  </a:lnTo>
                  <a:lnTo>
                    <a:pt x="1402" y="0"/>
                  </a:lnTo>
                  <a:lnTo>
                    <a:pt x="2803" y="89"/>
                  </a:lnTo>
                  <a:close/>
                </a:path>
              </a:pathLst>
            </a:custGeom>
            <a:solidFill>
              <a:srgbClr val="3B80C2"/>
            </a:solidFill>
            <a:ln w="7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GB" sz="1400" b="1" dirty="0">
                  <a:solidFill>
                    <a:srgbClr val="FFFFFF"/>
                  </a:solidFill>
                </a:rPr>
                <a:t>Contracting authorities and entities (mandatory and voluntary) 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78"/>
            <p:cNvSpPr txBox="1">
              <a:spLocks noChangeArrowheads="1"/>
            </p:cNvSpPr>
            <p:nvPr/>
          </p:nvSpPr>
          <p:spPr bwMode="auto">
            <a:xfrm>
              <a:off x="2514278" y="2555875"/>
              <a:ext cx="992188" cy="515238"/>
            </a:xfrm>
            <a:prstGeom prst="rect">
              <a:avLst/>
            </a:prstGeom>
            <a:solidFill>
              <a:srgbClr val="4D4F53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dirty="0">
                  <a:solidFill>
                    <a:srgbClr val="FFFFFF"/>
                  </a:solidFill>
                </a:rPr>
                <a:t>Ministry of Finance</a:t>
              </a:r>
            </a:p>
          </p:txBody>
        </p:sp>
        <p:cxnSp>
          <p:nvCxnSpPr>
            <p:cNvPr id="16" name="Shape 15"/>
            <p:cNvCxnSpPr/>
            <p:nvPr/>
          </p:nvCxnSpPr>
          <p:spPr>
            <a:xfrm>
              <a:off x="3009579" y="3071116"/>
              <a:ext cx="774698" cy="437259"/>
            </a:xfrm>
            <a:prstGeom prst="bentConnector3">
              <a:avLst>
                <a:gd name="adj1" fmla="val -227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859768" y="4548020"/>
              <a:ext cx="959159" cy="3996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 smtClean="0">
                  <a:solidFill>
                    <a:srgbClr val="FFFFFF"/>
                  </a:solidFill>
                </a:rPr>
                <a:t>UMC * (12+2)</a:t>
              </a:r>
              <a:endParaRPr lang="en-GB" sz="1100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3980334" y="4188619"/>
              <a:ext cx="7191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4339903" y="4148138"/>
              <a:ext cx="12303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97165" y="756000"/>
            <a:ext cx="8767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srgbClr val="003591"/>
                </a:solidFill>
              </a:rPr>
              <a:t>Key Stakeholders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05" y="6169002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>
                <a:solidFill>
                  <a:srgbClr val="000000"/>
                </a:solidFill>
              </a:rPr>
              <a:t>* UMC = Ministerial </a:t>
            </a:r>
            <a:r>
              <a:rPr lang="pt-PT" sz="1100" dirty="0" err="1" smtClean="0">
                <a:solidFill>
                  <a:srgbClr val="000000"/>
                </a:solidFill>
              </a:rPr>
              <a:t>Purchasing</a:t>
            </a:r>
            <a:r>
              <a:rPr lang="pt-PT" sz="1100" dirty="0" smtClean="0">
                <a:solidFill>
                  <a:srgbClr val="000000"/>
                </a:solidFill>
              </a:rPr>
              <a:t> </a:t>
            </a:r>
            <a:r>
              <a:rPr lang="pt-PT" sz="1100" dirty="0" err="1" smtClean="0">
                <a:solidFill>
                  <a:srgbClr val="000000"/>
                </a:solidFill>
              </a:rPr>
              <a:t>Units</a:t>
            </a:r>
            <a:endParaRPr lang="pt-PT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eProcurement – A strategic tool for Results </a:t>
            </a:r>
            <a:endParaRPr lang="en-US" dirty="0"/>
          </a:p>
        </p:txBody>
      </p:sp>
      <p:sp>
        <p:nvSpPr>
          <p:cNvPr id="11" name="Forma livre 19"/>
          <p:cNvSpPr/>
          <p:nvPr/>
        </p:nvSpPr>
        <p:spPr>
          <a:xfrm>
            <a:off x="215775" y="3335965"/>
            <a:ext cx="1868343" cy="615462"/>
          </a:xfrm>
          <a:custGeom>
            <a:avLst/>
            <a:gdLst>
              <a:gd name="connsiteX0" fmla="*/ 0 w 1353888"/>
              <a:gd name="connsiteY0" fmla="*/ 0 h 448289"/>
              <a:gd name="connsiteX1" fmla="*/ 1129744 w 1353888"/>
              <a:gd name="connsiteY1" fmla="*/ 0 h 448289"/>
              <a:gd name="connsiteX2" fmla="*/ 1353888 w 1353888"/>
              <a:gd name="connsiteY2" fmla="*/ 224145 h 448289"/>
              <a:gd name="connsiteX3" fmla="*/ 1129744 w 1353888"/>
              <a:gd name="connsiteY3" fmla="*/ 448289 h 448289"/>
              <a:gd name="connsiteX4" fmla="*/ 0 w 1353888"/>
              <a:gd name="connsiteY4" fmla="*/ 448289 h 448289"/>
              <a:gd name="connsiteX5" fmla="*/ 224145 w 1353888"/>
              <a:gd name="connsiteY5" fmla="*/ 224145 h 448289"/>
              <a:gd name="connsiteX6" fmla="*/ 0 w 1353888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3888" h="448289">
                <a:moveTo>
                  <a:pt x="0" y="0"/>
                </a:moveTo>
                <a:lnTo>
                  <a:pt x="1129744" y="0"/>
                </a:lnTo>
                <a:lnTo>
                  <a:pt x="1353888" y="224145"/>
                </a:lnTo>
                <a:lnTo>
                  <a:pt x="1129744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e-sourcing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2" name="Forma livre 20"/>
          <p:cNvSpPr/>
          <p:nvPr/>
        </p:nvSpPr>
        <p:spPr>
          <a:xfrm>
            <a:off x="1377963" y="3335965"/>
            <a:ext cx="1920604" cy="615462"/>
          </a:xfrm>
          <a:custGeom>
            <a:avLst/>
            <a:gdLst>
              <a:gd name="connsiteX0" fmla="*/ 0 w 1391758"/>
              <a:gd name="connsiteY0" fmla="*/ 0 h 448289"/>
              <a:gd name="connsiteX1" fmla="*/ 1167614 w 1391758"/>
              <a:gd name="connsiteY1" fmla="*/ 0 h 448289"/>
              <a:gd name="connsiteX2" fmla="*/ 1391758 w 1391758"/>
              <a:gd name="connsiteY2" fmla="*/ 224145 h 448289"/>
              <a:gd name="connsiteX3" fmla="*/ 1167614 w 1391758"/>
              <a:gd name="connsiteY3" fmla="*/ 448289 h 448289"/>
              <a:gd name="connsiteX4" fmla="*/ 0 w 1391758"/>
              <a:gd name="connsiteY4" fmla="*/ 448289 h 448289"/>
              <a:gd name="connsiteX5" fmla="*/ 224145 w 1391758"/>
              <a:gd name="connsiteY5" fmla="*/ 224145 h 448289"/>
              <a:gd name="connsiteX6" fmla="*/ 0 w 1391758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1758" h="448289">
                <a:moveTo>
                  <a:pt x="0" y="0"/>
                </a:moveTo>
                <a:lnTo>
                  <a:pt x="1167614" y="0"/>
                </a:lnTo>
                <a:lnTo>
                  <a:pt x="1391758" y="224145"/>
                </a:lnTo>
                <a:lnTo>
                  <a:pt x="1167614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e-aggregation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3" name="Forma livre 21"/>
          <p:cNvSpPr/>
          <p:nvPr/>
        </p:nvSpPr>
        <p:spPr>
          <a:xfrm>
            <a:off x="2577897" y="3335965"/>
            <a:ext cx="1959918" cy="615462"/>
          </a:xfrm>
          <a:custGeom>
            <a:avLst/>
            <a:gdLst>
              <a:gd name="connsiteX0" fmla="*/ 0 w 1420246"/>
              <a:gd name="connsiteY0" fmla="*/ 0 h 448289"/>
              <a:gd name="connsiteX1" fmla="*/ 1196102 w 1420246"/>
              <a:gd name="connsiteY1" fmla="*/ 0 h 448289"/>
              <a:gd name="connsiteX2" fmla="*/ 1420246 w 1420246"/>
              <a:gd name="connsiteY2" fmla="*/ 224145 h 448289"/>
              <a:gd name="connsiteX3" fmla="*/ 1196102 w 1420246"/>
              <a:gd name="connsiteY3" fmla="*/ 448289 h 448289"/>
              <a:gd name="connsiteX4" fmla="*/ 0 w 1420246"/>
              <a:gd name="connsiteY4" fmla="*/ 448289 h 448289"/>
              <a:gd name="connsiteX5" fmla="*/ 224145 w 1420246"/>
              <a:gd name="connsiteY5" fmla="*/ 224145 h 448289"/>
              <a:gd name="connsiteX6" fmla="*/ 0 w 1420246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0246" h="448289">
                <a:moveTo>
                  <a:pt x="0" y="0"/>
                </a:moveTo>
                <a:lnTo>
                  <a:pt x="1196102" y="0"/>
                </a:lnTo>
                <a:lnTo>
                  <a:pt x="1420246" y="224145"/>
                </a:lnTo>
                <a:lnTo>
                  <a:pt x="1196102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e-noticing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e-tendering / 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e-awarding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4" name="Forma livre 22"/>
          <p:cNvSpPr/>
          <p:nvPr/>
        </p:nvSpPr>
        <p:spPr>
          <a:xfrm>
            <a:off x="3865526" y="3335965"/>
            <a:ext cx="1546578" cy="615462"/>
          </a:xfrm>
          <a:custGeom>
            <a:avLst/>
            <a:gdLst>
              <a:gd name="connsiteX0" fmla="*/ 0 w 1120722"/>
              <a:gd name="connsiteY0" fmla="*/ 0 h 448289"/>
              <a:gd name="connsiteX1" fmla="*/ 896578 w 1120722"/>
              <a:gd name="connsiteY1" fmla="*/ 0 h 448289"/>
              <a:gd name="connsiteX2" fmla="*/ 1120722 w 1120722"/>
              <a:gd name="connsiteY2" fmla="*/ 224145 h 448289"/>
              <a:gd name="connsiteX3" fmla="*/ 896578 w 1120722"/>
              <a:gd name="connsiteY3" fmla="*/ 448289 h 448289"/>
              <a:gd name="connsiteX4" fmla="*/ 0 w 1120722"/>
              <a:gd name="connsiteY4" fmla="*/ 448289 h 448289"/>
              <a:gd name="connsiteX5" fmla="*/ 224145 w 1120722"/>
              <a:gd name="connsiteY5" fmla="*/ 224145 h 448289"/>
              <a:gd name="connsiteX6" fmla="*/ 0 w 1120722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722" h="448289">
                <a:moveTo>
                  <a:pt x="0" y="0"/>
                </a:moveTo>
                <a:lnTo>
                  <a:pt x="896578" y="0"/>
                </a:lnTo>
                <a:lnTo>
                  <a:pt x="1120722" y="224145"/>
                </a:lnTo>
                <a:lnTo>
                  <a:pt x="896578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FFFFFF"/>
                </a:solidFill>
              </a:rPr>
              <a:t>e-contract</a:t>
            </a:r>
          </a:p>
        </p:txBody>
      </p:sp>
      <p:sp>
        <p:nvSpPr>
          <p:cNvPr id="15" name="Forma livre 23"/>
          <p:cNvSpPr/>
          <p:nvPr/>
        </p:nvSpPr>
        <p:spPr>
          <a:xfrm>
            <a:off x="4836040" y="3335965"/>
            <a:ext cx="1278164" cy="615462"/>
          </a:xfrm>
          <a:custGeom>
            <a:avLst/>
            <a:gdLst>
              <a:gd name="connsiteX0" fmla="*/ 0 w 1120722"/>
              <a:gd name="connsiteY0" fmla="*/ 0 h 448289"/>
              <a:gd name="connsiteX1" fmla="*/ 896578 w 1120722"/>
              <a:gd name="connsiteY1" fmla="*/ 0 h 448289"/>
              <a:gd name="connsiteX2" fmla="*/ 1120722 w 1120722"/>
              <a:gd name="connsiteY2" fmla="*/ 224145 h 448289"/>
              <a:gd name="connsiteX3" fmla="*/ 896578 w 1120722"/>
              <a:gd name="connsiteY3" fmla="*/ 448289 h 448289"/>
              <a:gd name="connsiteX4" fmla="*/ 0 w 1120722"/>
              <a:gd name="connsiteY4" fmla="*/ 448289 h 448289"/>
              <a:gd name="connsiteX5" fmla="*/ 224145 w 1120722"/>
              <a:gd name="connsiteY5" fmla="*/ 224145 h 448289"/>
              <a:gd name="connsiteX6" fmla="*/ 0 w 1120722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722" h="448289">
                <a:moveTo>
                  <a:pt x="0" y="0"/>
                </a:moveTo>
                <a:lnTo>
                  <a:pt x="896578" y="0"/>
                </a:lnTo>
                <a:lnTo>
                  <a:pt x="1120722" y="224145"/>
                </a:lnTo>
                <a:lnTo>
                  <a:pt x="896578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FFFFFF"/>
                </a:solidFill>
              </a:rPr>
              <a:t>e-catalogue</a:t>
            </a:r>
          </a:p>
        </p:txBody>
      </p:sp>
      <p:sp>
        <p:nvSpPr>
          <p:cNvPr id="16" name="Forma livre 24"/>
          <p:cNvSpPr/>
          <p:nvPr/>
        </p:nvSpPr>
        <p:spPr>
          <a:xfrm>
            <a:off x="5805179" y="3335965"/>
            <a:ext cx="1161967" cy="615462"/>
          </a:xfrm>
          <a:custGeom>
            <a:avLst/>
            <a:gdLst>
              <a:gd name="connsiteX0" fmla="*/ 0 w 1120722"/>
              <a:gd name="connsiteY0" fmla="*/ 0 h 448289"/>
              <a:gd name="connsiteX1" fmla="*/ 896578 w 1120722"/>
              <a:gd name="connsiteY1" fmla="*/ 0 h 448289"/>
              <a:gd name="connsiteX2" fmla="*/ 1120722 w 1120722"/>
              <a:gd name="connsiteY2" fmla="*/ 224145 h 448289"/>
              <a:gd name="connsiteX3" fmla="*/ 896578 w 1120722"/>
              <a:gd name="connsiteY3" fmla="*/ 448289 h 448289"/>
              <a:gd name="connsiteX4" fmla="*/ 0 w 1120722"/>
              <a:gd name="connsiteY4" fmla="*/ 448289 h 448289"/>
              <a:gd name="connsiteX5" fmla="*/ 224145 w 1120722"/>
              <a:gd name="connsiteY5" fmla="*/ 224145 h 448289"/>
              <a:gd name="connsiteX6" fmla="*/ 0 w 1120722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722" h="448289">
                <a:moveTo>
                  <a:pt x="0" y="0"/>
                </a:moveTo>
                <a:lnTo>
                  <a:pt x="896578" y="0"/>
                </a:lnTo>
                <a:lnTo>
                  <a:pt x="1120722" y="224145"/>
                </a:lnTo>
                <a:lnTo>
                  <a:pt x="896578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e-ordering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7" name="Forma livre 25"/>
          <p:cNvSpPr/>
          <p:nvPr/>
        </p:nvSpPr>
        <p:spPr>
          <a:xfrm>
            <a:off x="6755880" y="3335965"/>
            <a:ext cx="1161967" cy="615462"/>
          </a:xfrm>
          <a:custGeom>
            <a:avLst/>
            <a:gdLst>
              <a:gd name="connsiteX0" fmla="*/ 0 w 1120722"/>
              <a:gd name="connsiteY0" fmla="*/ 0 h 448289"/>
              <a:gd name="connsiteX1" fmla="*/ 896578 w 1120722"/>
              <a:gd name="connsiteY1" fmla="*/ 0 h 448289"/>
              <a:gd name="connsiteX2" fmla="*/ 1120722 w 1120722"/>
              <a:gd name="connsiteY2" fmla="*/ 224145 h 448289"/>
              <a:gd name="connsiteX3" fmla="*/ 896578 w 1120722"/>
              <a:gd name="connsiteY3" fmla="*/ 448289 h 448289"/>
              <a:gd name="connsiteX4" fmla="*/ 0 w 1120722"/>
              <a:gd name="connsiteY4" fmla="*/ 448289 h 448289"/>
              <a:gd name="connsiteX5" fmla="*/ 224145 w 1120722"/>
              <a:gd name="connsiteY5" fmla="*/ 224145 h 448289"/>
              <a:gd name="connsiteX6" fmla="*/ 0 w 1120722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722" h="448289">
                <a:moveTo>
                  <a:pt x="0" y="0"/>
                </a:moveTo>
                <a:lnTo>
                  <a:pt x="896578" y="0"/>
                </a:lnTo>
                <a:lnTo>
                  <a:pt x="1120722" y="224145"/>
                </a:lnTo>
                <a:lnTo>
                  <a:pt x="896578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FFFFFF"/>
                </a:solidFill>
              </a:rPr>
              <a:t>e-invoicing</a:t>
            </a:r>
          </a:p>
        </p:txBody>
      </p:sp>
      <p:sp>
        <p:nvSpPr>
          <p:cNvPr id="18" name="Forma livre 26"/>
          <p:cNvSpPr/>
          <p:nvPr/>
        </p:nvSpPr>
        <p:spPr>
          <a:xfrm>
            <a:off x="7706581" y="3335965"/>
            <a:ext cx="1161967" cy="615462"/>
          </a:xfrm>
          <a:custGeom>
            <a:avLst/>
            <a:gdLst>
              <a:gd name="connsiteX0" fmla="*/ 0 w 1120722"/>
              <a:gd name="connsiteY0" fmla="*/ 0 h 448289"/>
              <a:gd name="connsiteX1" fmla="*/ 896578 w 1120722"/>
              <a:gd name="connsiteY1" fmla="*/ 0 h 448289"/>
              <a:gd name="connsiteX2" fmla="*/ 1120722 w 1120722"/>
              <a:gd name="connsiteY2" fmla="*/ 224145 h 448289"/>
              <a:gd name="connsiteX3" fmla="*/ 896578 w 1120722"/>
              <a:gd name="connsiteY3" fmla="*/ 448289 h 448289"/>
              <a:gd name="connsiteX4" fmla="*/ 0 w 1120722"/>
              <a:gd name="connsiteY4" fmla="*/ 448289 h 448289"/>
              <a:gd name="connsiteX5" fmla="*/ 224145 w 1120722"/>
              <a:gd name="connsiteY5" fmla="*/ 224145 h 448289"/>
              <a:gd name="connsiteX6" fmla="*/ 0 w 1120722"/>
              <a:gd name="connsiteY6" fmla="*/ 0 h 4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722" h="448289">
                <a:moveTo>
                  <a:pt x="0" y="0"/>
                </a:moveTo>
                <a:lnTo>
                  <a:pt x="896578" y="0"/>
                </a:lnTo>
                <a:lnTo>
                  <a:pt x="1120722" y="224145"/>
                </a:lnTo>
                <a:lnTo>
                  <a:pt x="896578" y="448289"/>
                </a:lnTo>
                <a:lnTo>
                  <a:pt x="0" y="448289"/>
                </a:lnTo>
                <a:lnTo>
                  <a:pt x="224145" y="22414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150" tIns="13335" rIns="237479" bIns="13335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e-payment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1" name="Rectângulo 17"/>
          <p:cNvSpPr/>
          <p:nvPr/>
        </p:nvSpPr>
        <p:spPr>
          <a:xfrm>
            <a:off x="-252536" y="908720"/>
            <a:ext cx="5577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600" b="1" dirty="0" smtClean="0">
                <a:solidFill>
                  <a:prstClr val="black"/>
                </a:solidFill>
                <a:latin typeface="Verdana"/>
              </a:rPr>
              <a:t>The </a:t>
            </a:r>
            <a:r>
              <a:rPr lang="en-US" sz="1600" b="1" i="1" dirty="0" smtClean="0">
                <a:solidFill>
                  <a:prstClr val="black"/>
                </a:solidFill>
                <a:latin typeface="Verdana"/>
              </a:rPr>
              <a:t>e</a:t>
            </a:r>
            <a:r>
              <a:rPr lang="en-US" sz="1600" b="1" dirty="0" smtClean="0">
                <a:solidFill>
                  <a:prstClr val="black"/>
                </a:solidFill>
                <a:latin typeface="Verdana"/>
              </a:rPr>
              <a:t> - procurement model </a:t>
            </a:r>
            <a:r>
              <a:rPr lang="en-US" sz="1600" dirty="0" smtClean="0">
                <a:solidFill>
                  <a:prstClr val="black"/>
                </a:solidFill>
                <a:latin typeface="Verdana"/>
              </a:rPr>
              <a:t>(components)</a:t>
            </a:r>
          </a:p>
          <a:p>
            <a:pPr lvl="1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2" name="Chamada rectangular arredondada 29"/>
          <p:cNvSpPr/>
          <p:nvPr/>
        </p:nvSpPr>
        <p:spPr>
          <a:xfrm>
            <a:off x="2618104" y="1999136"/>
            <a:ext cx="1857896" cy="1011115"/>
          </a:xfrm>
          <a:prstGeom prst="wedgeRoundRectCallout">
            <a:avLst>
              <a:gd name="adj1" fmla="val -19682"/>
              <a:gd name="adj2" fmla="val 83113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CaixaDeTexto 32"/>
          <p:cNvSpPr txBox="1"/>
          <p:nvPr/>
        </p:nvSpPr>
        <p:spPr>
          <a:xfrm>
            <a:off x="2675800" y="2178194"/>
            <a:ext cx="171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Mandatory use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since Nov’ 2009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" name="Chamada rectangular arredondada 29"/>
          <p:cNvSpPr/>
          <p:nvPr/>
        </p:nvSpPr>
        <p:spPr>
          <a:xfrm flipV="1">
            <a:off x="1163632" y="4254719"/>
            <a:ext cx="3101174" cy="1011115"/>
          </a:xfrm>
          <a:prstGeom prst="wedgeRoundRectCallout">
            <a:avLst>
              <a:gd name="adj1" fmla="val -19682"/>
              <a:gd name="adj2" fmla="val 83113"/>
              <a:gd name="adj3" fmla="val 16667"/>
            </a:avLst>
          </a:prstGeom>
          <a:noFill/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aixaDeTexto 32"/>
          <p:cNvSpPr txBox="1"/>
          <p:nvPr/>
        </p:nvSpPr>
        <p:spPr>
          <a:xfrm>
            <a:off x="1108463" y="4385180"/>
            <a:ext cx="3235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Voluntary use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Available since Out’ 2015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Chamada rectangular arredondada 29"/>
          <p:cNvSpPr/>
          <p:nvPr/>
        </p:nvSpPr>
        <p:spPr>
          <a:xfrm flipV="1">
            <a:off x="6114205" y="4266423"/>
            <a:ext cx="2898300" cy="1011115"/>
          </a:xfrm>
          <a:prstGeom prst="wedgeRoundRectCallout">
            <a:avLst>
              <a:gd name="adj1" fmla="val -19682"/>
              <a:gd name="adj2" fmla="val 83113"/>
              <a:gd name="adj3" fmla="val 16667"/>
            </a:avLst>
          </a:prstGeom>
          <a:noFill/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CaixaDeTexto 32"/>
          <p:cNvSpPr txBox="1"/>
          <p:nvPr/>
        </p:nvSpPr>
        <p:spPr>
          <a:xfrm>
            <a:off x="6178791" y="4396887"/>
            <a:ext cx="2762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Voluntary use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Forecasted Out’ 2016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8" name="Chamada rectangular arredondada 29"/>
          <p:cNvSpPr/>
          <p:nvPr/>
        </p:nvSpPr>
        <p:spPr>
          <a:xfrm>
            <a:off x="4850352" y="1988840"/>
            <a:ext cx="1857896" cy="1011115"/>
          </a:xfrm>
          <a:prstGeom prst="wedgeRoundRectCallout">
            <a:avLst>
              <a:gd name="adj1" fmla="val -19682"/>
              <a:gd name="adj2" fmla="val 83113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CaixaDeTexto 32"/>
          <p:cNvSpPr txBox="1"/>
          <p:nvPr/>
        </p:nvSpPr>
        <p:spPr>
          <a:xfrm>
            <a:off x="4908048" y="2167898"/>
            <a:ext cx="171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Mandatory use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since Nov’ 2009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">
  <a:themeElements>
    <a:clrScheme name="Cores eSPap">
      <a:dk1>
        <a:sysClr val="windowText" lastClr="000000"/>
      </a:dk1>
      <a:lt1>
        <a:sysClr val="window" lastClr="FFFFFF"/>
      </a:lt1>
      <a:dk2>
        <a:srgbClr val="003591"/>
      </a:dk2>
      <a:lt2>
        <a:srgbClr val="79B961"/>
      </a:lt2>
      <a:accent1>
        <a:srgbClr val="278885"/>
      </a:accent1>
      <a:accent2>
        <a:srgbClr val="4D4F53"/>
      </a:accent2>
      <a:accent3>
        <a:srgbClr val="747678"/>
      </a:accent3>
      <a:accent4>
        <a:srgbClr val="E00034"/>
      </a:accent4>
      <a:accent5>
        <a:srgbClr val="00A3A5"/>
      </a:accent5>
      <a:accent6>
        <a:srgbClr val="003591"/>
      </a:accent6>
      <a:hlink>
        <a:srgbClr val="003591"/>
      </a:hlink>
      <a:folHlink>
        <a:srgbClr val="003591"/>
      </a:folHlink>
    </a:clrScheme>
    <a:fontScheme name="Fonte eSP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údo">
  <a:themeElements>
    <a:clrScheme name="eSPap">
      <a:dk1>
        <a:srgbClr val="000000"/>
      </a:dk1>
      <a:lt1>
        <a:srgbClr val="FFFFFF"/>
      </a:lt1>
      <a:dk2>
        <a:srgbClr val="003591"/>
      </a:dk2>
      <a:lt2>
        <a:srgbClr val="84CEE4"/>
      </a:lt2>
      <a:accent1>
        <a:srgbClr val="278885"/>
      </a:accent1>
      <a:accent2>
        <a:srgbClr val="4D4F53"/>
      </a:accent2>
      <a:accent3>
        <a:srgbClr val="747678"/>
      </a:accent3>
      <a:accent4>
        <a:srgbClr val="E00034"/>
      </a:accent4>
      <a:accent5>
        <a:srgbClr val="3B80C2"/>
      </a:accent5>
      <a:accent6>
        <a:srgbClr val="79B961"/>
      </a:accent6>
      <a:hlink>
        <a:srgbClr val="003591"/>
      </a:hlink>
      <a:folHlink>
        <a:srgbClr val="003591"/>
      </a:folHlink>
    </a:clrScheme>
    <a:fontScheme name="Fonte eSP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ec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údo">
  <a:themeElements>
    <a:clrScheme name="eSPap">
      <a:dk1>
        <a:srgbClr val="000000"/>
      </a:dk1>
      <a:lt1>
        <a:srgbClr val="FFFFFF"/>
      </a:lt1>
      <a:dk2>
        <a:srgbClr val="003591"/>
      </a:dk2>
      <a:lt2>
        <a:srgbClr val="84CEE4"/>
      </a:lt2>
      <a:accent1>
        <a:srgbClr val="278885"/>
      </a:accent1>
      <a:accent2>
        <a:srgbClr val="4D4F53"/>
      </a:accent2>
      <a:accent3>
        <a:srgbClr val="747678"/>
      </a:accent3>
      <a:accent4>
        <a:srgbClr val="E00034"/>
      </a:accent4>
      <a:accent5>
        <a:srgbClr val="3B80C2"/>
      </a:accent5>
      <a:accent6>
        <a:srgbClr val="79B961"/>
      </a:accent6>
      <a:hlink>
        <a:srgbClr val="003591"/>
      </a:hlink>
      <a:folHlink>
        <a:srgbClr val="003591"/>
      </a:folHlink>
    </a:clrScheme>
    <a:fontScheme name="Fonte eSP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teúd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nte eSP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teúdo">
  <a:themeElements>
    <a:clrScheme name="eSPap">
      <a:dk1>
        <a:srgbClr val="000000"/>
      </a:dk1>
      <a:lt1>
        <a:srgbClr val="FFFFFF"/>
      </a:lt1>
      <a:dk2>
        <a:srgbClr val="003591"/>
      </a:dk2>
      <a:lt2>
        <a:srgbClr val="84CEE4"/>
      </a:lt2>
      <a:accent1>
        <a:srgbClr val="278885"/>
      </a:accent1>
      <a:accent2>
        <a:srgbClr val="4D4F53"/>
      </a:accent2>
      <a:accent3>
        <a:srgbClr val="747678"/>
      </a:accent3>
      <a:accent4>
        <a:srgbClr val="E00034"/>
      </a:accent4>
      <a:accent5>
        <a:srgbClr val="3B80C2"/>
      </a:accent5>
      <a:accent6>
        <a:srgbClr val="79B961"/>
      </a:accent6>
      <a:hlink>
        <a:srgbClr val="003591"/>
      </a:hlink>
      <a:folHlink>
        <a:srgbClr val="003591"/>
      </a:folHlink>
    </a:clrScheme>
    <a:fontScheme name="Fonte eSP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teúdo">
  <a:themeElements>
    <a:clrScheme name="eSPap">
      <a:dk1>
        <a:srgbClr val="000000"/>
      </a:dk1>
      <a:lt1>
        <a:srgbClr val="FFFFFF"/>
      </a:lt1>
      <a:dk2>
        <a:srgbClr val="003591"/>
      </a:dk2>
      <a:lt2>
        <a:srgbClr val="84CEE4"/>
      </a:lt2>
      <a:accent1>
        <a:srgbClr val="278885"/>
      </a:accent1>
      <a:accent2>
        <a:srgbClr val="4D4F53"/>
      </a:accent2>
      <a:accent3>
        <a:srgbClr val="747678"/>
      </a:accent3>
      <a:accent4>
        <a:srgbClr val="E00034"/>
      </a:accent4>
      <a:accent5>
        <a:srgbClr val="3B80C2"/>
      </a:accent5>
      <a:accent6>
        <a:srgbClr val="79B961"/>
      </a:accent6>
      <a:hlink>
        <a:srgbClr val="003591"/>
      </a:hlink>
      <a:folHlink>
        <a:srgbClr val="003591"/>
      </a:folHlink>
    </a:clrScheme>
    <a:fontScheme name="Fonte eSP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NFO xmlns="23e5d2a1-a094-4cf5-9dbe-ff29849b16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8D1ED83BAC434D803B4483B7173F2C" ma:contentTypeVersion="1" ma:contentTypeDescription="Criar um novo documento." ma:contentTypeScope="" ma:versionID="7a73eca11c224ddd23a16285f683e099">
  <xsd:schema xmlns:xsd="http://www.w3.org/2001/XMLSchema" xmlns:p="http://schemas.microsoft.com/office/2006/metadata/properties" xmlns:ns2="23e5d2a1-a094-4cf5-9dbe-ff29849b1651" targetNamespace="http://schemas.microsoft.com/office/2006/metadata/properties" ma:root="true" ma:fieldsID="cb534c477ef7238f0761560ad9477581" ns2:_="">
    <xsd:import namespace="23e5d2a1-a094-4cf5-9dbe-ff29849b1651"/>
    <xsd:element name="properties">
      <xsd:complexType>
        <xsd:sequence>
          <xsd:element name="documentManagement">
            <xsd:complexType>
              <xsd:all>
                <xsd:element ref="ns2:INFO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3e5d2a1-a094-4cf5-9dbe-ff29849b1651" elementFormDefault="qualified">
    <xsd:import namespace="http://schemas.microsoft.com/office/2006/documentManagement/types"/>
    <xsd:element name="INFO" ma:index="2" nillable="true" ma:displayName="INFO" ma:internalName="INF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ipo de Conteúdo" ma:readOnly="true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441C8-952A-4B8B-9036-F16B34B8BF6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23e5d2a1-a094-4cf5-9dbe-ff29849b1651"/>
  </ds:schemaRefs>
</ds:datastoreItem>
</file>

<file path=customXml/itemProps2.xml><?xml version="1.0" encoding="utf-8"?>
<ds:datastoreItem xmlns:ds="http://schemas.openxmlformats.org/officeDocument/2006/customXml" ds:itemID="{2CD54284-B854-4F5B-B366-6693B44A6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e5d2a1-a094-4cf5-9dbe-ff29849b165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DC8FF17-BD78-4EAF-B5DE-B277B8BE29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647</Words>
  <Application>Microsoft Office PowerPoint</Application>
  <PresentationFormat>On-screen Show (4:3)</PresentationFormat>
  <Paragraphs>132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</vt:lpstr>
      <vt:lpstr>Arial Black</vt:lpstr>
      <vt:lpstr>BesSans-Regular</vt:lpstr>
      <vt:lpstr>Calibri</vt:lpstr>
      <vt:lpstr>FoundrySterling-Bold</vt:lpstr>
      <vt:lpstr>Lucida Sans Unicode</vt:lpstr>
      <vt:lpstr>Neo Sans Std</vt:lpstr>
      <vt:lpstr>Symbol</vt:lpstr>
      <vt:lpstr>Times New Roman</vt:lpstr>
      <vt:lpstr>Verdana</vt:lpstr>
      <vt:lpstr>Wingdings</vt:lpstr>
      <vt:lpstr>Apresentação</vt:lpstr>
      <vt:lpstr>Conteúdo</vt:lpstr>
      <vt:lpstr>Fecho</vt:lpstr>
      <vt:lpstr>Blank</vt:lpstr>
      <vt:lpstr>1_Conteúdo</vt:lpstr>
      <vt:lpstr>7_Conteúdo</vt:lpstr>
      <vt:lpstr>2_Conteúdo</vt:lpstr>
      <vt:lpstr>3_Conteúdo</vt:lpstr>
      <vt:lpstr>PowerPoint Presentation</vt:lpstr>
      <vt:lpstr>Reinforcing the Core values in Public Administration</vt:lpstr>
      <vt:lpstr>PowerPoint Presentation</vt:lpstr>
      <vt:lpstr>Sharing knowledge and innovation agenda</vt:lpstr>
      <vt:lpstr>Sharing knowledge and innovation agenda</vt:lpstr>
      <vt:lpstr>PowerPoint Presentation</vt:lpstr>
      <vt:lpstr>eSPap | Public Procurement</vt:lpstr>
      <vt:lpstr>System Governance Model</vt:lpstr>
      <vt:lpstr>eProcurement – A strategic tool for Results </vt:lpstr>
      <vt:lpstr>eProcurement – What we have achieved </vt:lpstr>
      <vt:lpstr> </vt:lpstr>
    </vt:vector>
  </TitlesOfParts>
  <Company>eSPap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Institucional</dc:title>
  <dc:subject>Apresentação Institucional</dc:subject>
  <dc:creator>eSPap</dc:creator>
  <cp:lastModifiedBy>Jaime Quesado</cp:lastModifiedBy>
  <cp:revision>810</cp:revision>
  <cp:lastPrinted>2015-04-06T13:23:54Z</cp:lastPrinted>
  <dcterms:created xsi:type="dcterms:W3CDTF">2012-09-19T10:03:32Z</dcterms:created>
  <dcterms:modified xsi:type="dcterms:W3CDTF">2016-05-24T13:05:29Z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0x010100A58D1ED83BAC434D803B4483B7173F2C</vt:lpwstr>
  </property>
  <property fmtid="{D5CDD505-2E9C-101B-9397-08002B2CF9AE}" pid="3" name="Order">
    <vt:r8>2300</vt:r8>
  </property>
  <property fmtid="{D5CDD505-2E9C-101B-9397-08002B2CF9AE}" pid="4" name="Tipo de Documento">
    <vt:lpwstr>Templates e ModelosImagem</vt:lpwstr>
  </property>
</Properties>
</file>