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20" r:id="rId2"/>
    <p:sldMasterId id="2147484526" r:id="rId3"/>
  </p:sldMasterIdLst>
  <p:notesMasterIdLst>
    <p:notesMasterId r:id="rId41"/>
  </p:notesMasterIdLst>
  <p:handoutMasterIdLst>
    <p:handoutMasterId r:id="rId42"/>
  </p:handoutMasterIdLst>
  <p:sldIdLst>
    <p:sldId id="1040" r:id="rId4"/>
    <p:sldId id="1145" r:id="rId5"/>
    <p:sldId id="1146" r:id="rId6"/>
    <p:sldId id="1143" r:id="rId7"/>
    <p:sldId id="1144" r:id="rId8"/>
    <p:sldId id="1126" r:id="rId9"/>
    <p:sldId id="1122" r:id="rId10"/>
    <p:sldId id="1123" r:id="rId11"/>
    <p:sldId id="1060" r:id="rId12"/>
    <p:sldId id="1142" r:id="rId13"/>
    <p:sldId id="1119" r:id="rId14"/>
    <p:sldId id="1147" r:id="rId15"/>
    <p:sldId id="1148" r:id="rId16"/>
    <p:sldId id="1149" r:id="rId17"/>
    <p:sldId id="1150" r:id="rId18"/>
    <p:sldId id="1151" r:id="rId19"/>
    <p:sldId id="1153" r:id="rId20"/>
    <p:sldId id="1152" r:id="rId21"/>
    <p:sldId id="1154" r:id="rId22"/>
    <p:sldId id="1058" r:id="rId23"/>
    <p:sldId id="1124" r:id="rId24"/>
    <p:sldId id="1125" r:id="rId25"/>
    <p:sldId id="1120" r:id="rId26"/>
    <p:sldId id="1137" r:id="rId27"/>
    <p:sldId id="1139" r:id="rId28"/>
    <p:sldId id="1156" r:id="rId29"/>
    <p:sldId id="1140" r:id="rId30"/>
    <p:sldId id="1141" r:id="rId31"/>
    <p:sldId id="1138" r:id="rId32"/>
    <p:sldId id="1166" r:id="rId33"/>
    <p:sldId id="1167" r:id="rId34"/>
    <p:sldId id="1168" r:id="rId35"/>
    <p:sldId id="1169" r:id="rId36"/>
    <p:sldId id="1170" r:id="rId37"/>
    <p:sldId id="1135" r:id="rId38"/>
    <p:sldId id="1097" r:id="rId39"/>
    <p:sldId id="1079" r:id="rId40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AEDEF"/>
    <a:srgbClr val="F4F4FA"/>
    <a:srgbClr val="EAEAF4"/>
    <a:srgbClr val="E4E4E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7" autoAdjust="0"/>
    <p:restoredTop sz="94673" autoAdjust="0"/>
  </p:normalViewPr>
  <p:slideViewPr>
    <p:cSldViewPr>
      <p:cViewPr varScale="1">
        <p:scale>
          <a:sx n="87" d="100"/>
          <a:sy n="87" d="100"/>
        </p:scale>
        <p:origin x="-936" y="-78"/>
      </p:cViewPr>
      <p:guideLst>
        <p:guide orient="horz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7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3" y="1"/>
            <a:ext cx="2946576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521"/>
            <a:ext cx="2946577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3" y="9430521"/>
            <a:ext cx="2946576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97FC7-260F-4419-B821-EF915D8015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00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7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3" y="1"/>
            <a:ext cx="2946576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261"/>
            <a:ext cx="5438464" cy="446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21"/>
            <a:ext cx="2946577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3" y="9430521"/>
            <a:ext cx="2946576" cy="4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5" tIns="45586" rIns="91175" bIns="4558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608DAE-3442-463A-B296-E0FE6FB9CC2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7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9DE3-80F8-4185-BBFC-ED6957762A7B}" type="slidenum">
              <a:rPr lang="es-ES" smtClean="0">
                <a:solidFill>
                  <a:srgbClr val="1F497D"/>
                </a:solidFill>
              </a:rPr>
              <a:pPr/>
              <a:t>3</a:t>
            </a:fld>
            <a:endParaRPr lang="es-E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9DE3-80F8-4185-BBFC-ED6957762A7B}" type="slidenum">
              <a:rPr lang="es-ES" smtClean="0">
                <a:solidFill>
                  <a:srgbClr val="1F497D"/>
                </a:solidFill>
              </a:rPr>
              <a:pPr/>
              <a:t>30</a:t>
            </a:fld>
            <a:endParaRPr lang="es-E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3AEB9-8630-4BFD-849C-EBF2D6B43BFF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3AEB9-8630-4BFD-849C-EBF2D6B43BFF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3AEB9-8630-4BFD-849C-EBF2D6B43BFF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9DE3-80F8-4185-BBFC-ED6957762A7B}" type="slidenum">
              <a:rPr lang="es-ES" smtClean="0">
                <a:solidFill>
                  <a:srgbClr val="1F497D"/>
                </a:solidFill>
              </a:rPr>
              <a:pPr/>
              <a:t>6</a:t>
            </a:fld>
            <a:endParaRPr lang="es-E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A9DE3-80F8-4185-BBFC-ED6957762A7B}" type="slidenum">
              <a:rPr lang="es-ES" smtClean="0">
                <a:solidFill>
                  <a:srgbClr val="1F497D"/>
                </a:solidFill>
              </a:rPr>
              <a:pPr/>
              <a:t>24</a:t>
            </a:fld>
            <a:endParaRPr lang="es-E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A56E6-E9E2-4112-8DDA-8492925C1D97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F074B-368B-4AF2-8A6E-9115EA6A1AF1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4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5ED65A-0D95-491C-BB27-55DAFF0BB82F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5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8208" y="4318246"/>
            <a:ext cx="5293622" cy="504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38208" y="1325179"/>
            <a:ext cx="5293622" cy="29144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38208" y="4905188"/>
            <a:ext cx="5293622" cy="7168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B5B83-625E-46C7-8855-3ECF68F0034D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6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 dirty="0">
              <a:latin typeface="Arial" charset="0"/>
              <a:ea typeface="ＭＳ Ｐゴシック" pitchFamily="-16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544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terior_foto/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9"/>
          <p:cNvSpPr>
            <a:spLocks noChangeShapeType="1"/>
          </p:cNvSpPr>
          <p:nvPr userDrawn="1"/>
        </p:nvSpPr>
        <p:spPr bwMode="auto">
          <a:xfrm>
            <a:off x="5319713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sz="800" i="0">
              <a:solidFill>
                <a:srgbClr val="000000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846138" y="1855788"/>
            <a:ext cx="3600000" cy="352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3"/>
          </p:nvPr>
        </p:nvSpPr>
        <p:spPr>
          <a:xfrm>
            <a:off x="5014913" y="1855788"/>
            <a:ext cx="4135437" cy="352583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757238" y="1339850"/>
            <a:ext cx="8385175" cy="38258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="1" i="1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fecha 2"/>
          <p:cNvSpPr>
            <a:spLocks noGrp="1"/>
          </p:cNvSpPr>
          <p:nvPr>
            <p:ph type="dt" sz="half" idx="15"/>
          </p:nvPr>
        </p:nvSpPr>
        <p:spPr>
          <a:xfrm>
            <a:off x="8380413" y="6324600"/>
            <a:ext cx="663575" cy="185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C719F-8BE7-4C48-9952-EC66E1EAD874}" type="datetime1">
              <a:rPr lang="es-ES_tradnl" sz="800" i="0">
                <a:solidFill>
                  <a:srgbClr val="000000"/>
                </a:solidFill>
                <a:latin typeface="Arial" charset="0"/>
                <a:ea typeface="ＭＳ Ｐゴシック"/>
              </a:rPr>
              <a:pPr>
                <a:defRPr/>
              </a:pPr>
              <a:t>05/11/2015</a:t>
            </a:fld>
            <a:endParaRPr lang="es-ES_tradnl" sz="800" i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02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1"/>
          <p:cNvCxnSpPr/>
          <p:nvPr userDrawn="1"/>
        </p:nvCxnSpPr>
        <p:spPr>
          <a:xfrm>
            <a:off x="2768865" y="2565400"/>
            <a:ext cx="780097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2"/>
          <p:cNvSpPr txBox="1">
            <a:spLocks noChangeArrowheads="1"/>
          </p:cNvSpPr>
          <p:nvPr userDrawn="1"/>
        </p:nvSpPr>
        <p:spPr bwMode="auto">
          <a:xfrm>
            <a:off x="7262681" y="64960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>
              <a:defRPr/>
            </a:pPr>
            <a:endParaRPr lang="es-ES" altLang="es-ES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8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8961" y="6178550"/>
            <a:ext cx="1405069" cy="419100"/>
          </a:xfrm>
          <a:prstGeom prst="rect">
            <a:avLst/>
          </a:prstGeom>
          <a:effectLst>
            <a:outerShdw blurRad="63500" dist="25400" dir="8100000" algn="tl" rotWithShape="0">
              <a:schemeClr val="accent2">
                <a:lumMod val="75000"/>
                <a:alpha val="43000"/>
              </a:schemeClr>
            </a:outerShdw>
          </a:effectLst>
        </p:spPr>
      </p:pic>
      <p:cxnSp>
        <p:nvCxnSpPr>
          <p:cNvPr id="10" name="Conector recto 4"/>
          <p:cNvCxnSpPr/>
          <p:nvPr userDrawn="1"/>
        </p:nvCxnSpPr>
        <p:spPr>
          <a:xfrm flipV="1">
            <a:off x="6045068" y="6140450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5" descr="destinia_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64609" y="6151564"/>
            <a:ext cx="1611444" cy="422275"/>
          </a:xfrm>
          <a:prstGeom prst="rect">
            <a:avLst/>
          </a:prstGeom>
          <a:noFill/>
          <a:ln>
            <a:noFill/>
          </a:ln>
          <a:effectLst>
            <a:outerShdw blurRad="82550" dist="12700" dir="2700000" sx="103999" sy="103999" algn="tl" rotWithShape="0">
              <a:srgbClr val="8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690749" y="2708920"/>
            <a:ext cx="5304589" cy="1224136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  <a:effectLst>
                  <a:outerShdw blurRad="288925" dist="50800" dir="2700000" algn="tl" rotWithShape="0">
                    <a:schemeClr val="accent2">
                      <a:lumMod val="75000"/>
                      <a:alpha val="43000"/>
                    </a:schemeClr>
                  </a:outerShdw>
                </a:effectLst>
                <a:latin typeface="Parisine Plus St So Regular"/>
                <a:cs typeface="Parisine Plus St So Regular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0"/>
          </p:nvPr>
        </p:nvSpPr>
        <p:spPr>
          <a:xfrm>
            <a:off x="2768757" y="1628800"/>
            <a:ext cx="2574286" cy="85195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2691475" y="3933874"/>
            <a:ext cx="5303864" cy="503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Verb Regular"/>
                <a:cs typeface="Verb Regular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2"/>
          </p:nvPr>
        </p:nvSpPr>
        <p:spPr>
          <a:xfrm>
            <a:off x="2691476" y="6140841"/>
            <a:ext cx="3198193" cy="49501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aseline="0">
                <a:solidFill>
                  <a:srgbClr val="FFFFFF"/>
                </a:solidFill>
                <a:latin typeface="Verb Regular"/>
                <a:cs typeface="Verb Regular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14434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1C2F8-1BC4-4D3D-A455-2AA5708F7ABF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E17DBB-F1AA-45D8-B831-8FA5E14318DC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5304E-6813-4490-BAD5-37A63957FCF0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8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A271B-A44E-4973-AA02-AD4E40AF8387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52D99-2762-4905-9824-CBCE5FC93FF8}" type="slidenum">
              <a:rPr lang="es-ES" altLang="es-ES">
                <a:solidFill>
                  <a:prstClr val="white"/>
                </a:solidFill>
              </a:rPr>
              <a:pPr/>
              <a:t>‹Nº›</a:t>
            </a:fld>
            <a:endParaRPr lang="es-ES" alt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lsa.name/wp-content/uploads/caixaban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9" y="454819"/>
            <a:ext cx="15902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61315" y="6308725"/>
            <a:ext cx="10810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C4C4C"/>
                </a:solidFill>
                <a:latin typeface="Arial" charset="0"/>
                <a:ea typeface="ＭＳ Ｐゴシック" pitchFamily="48" charset="-128"/>
                <a:cs typeface="Arial" charset="0"/>
              </a:defRPr>
            </a:lvl1pPr>
          </a:lstStyle>
          <a:p>
            <a:pPr>
              <a:defRPr/>
            </a:pPr>
            <a:fld id="{1DCE3B02-6141-4FE1-808A-AD52F72FBD52}" type="datetime1">
              <a:rPr lang="es-ES" smtClean="0"/>
              <a:pPr>
                <a:defRPr/>
              </a:pPr>
              <a:t>05/11/2015</a:t>
            </a:fld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3443" y="6309320"/>
            <a:ext cx="439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C4C4C"/>
                </a:solidFill>
                <a:latin typeface="Arial" charset="0"/>
                <a:ea typeface="ＭＳ Ｐゴシック" pitchFamily="48" charset="-128"/>
                <a:cs typeface="Arial" charset="0"/>
              </a:defRPr>
            </a:lvl1pPr>
          </a:lstStyle>
          <a:p>
            <a:pPr>
              <a:defRPr/>
            </a:pPr>
            <a:fld id="{0DF24D5F-4B1F-4D54-86C2-E4E79046D13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280281" y="620688"/>
            <a:ext cx="2117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r">
              <a:defRPr/>
            </a:pPr>
            <a:r>
              <a:rPr lang="es-ES" sz="700" i="1" dirty="0" err="1" smtClean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Confidence</a:t>
            </a:r>
            <a:r>
              <a:rPr lang="es-ES" sz="700" i="1" dirty="0" smtClean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, social </a:t>
            </a:r>
            <a:r>
              <a:rPr lang="es-ES" sz="700" i="1" dirty="0" err="1" smtClean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commitment</a:t>
            </a:r>
            <a:r>
              <a:rPr lang="es-ES" sz="700" i="1" baseline="0" dirty="0" smtClean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s-ES" sz="700" i="1" dirty="0" smtClean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and </a:t>
            </a:r>
            <a:r>
              <a:rPr lang="es-ES" sz="700" i="1" dirty="0">
                <a:solidFill>
                  <a:srgbClr val="0873AD"/>
                </a:solidFill>
                <a:latin typeface="Arial"/>
                <a:ea typeface="ＭＳ Ｐゴシック"/>
                <a:cs typeface="Arial"/>
              </a:rPr>
              <a:t>quality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747718" y="390525"/>
            <a:ext cx="2041525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789238" y="390526"/>
            <a:ext cx="0" cy="430213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2789245" y="820738"/>
            <a:ext cx="6554787" cy="0"/>
          </a:xfrm>
          <a:prstGeom prst="line">
            <a:avLst/>
          </a:prstGeom>
          <a:noFill/>
          <a:ln w="3175">
            <a:solidFill>
              <a:srgbClr val="4C4C4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747713" y="6262688"/>
            <a:ext cx="8599487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8902700" y="6313500"/>
            <a:ext cx="0" cy="2365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sz="2400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37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rgbClr val="058AD4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6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título 1"/>
          <p:cNvSpPr>
            <a:spLocks noGrp="1"/>
          </p:cNvSpPr>
          <p:nvPr>
            <p:ph type="title"/>
          </p:nvPr>
        </p:nvSpPr>
        <p:spPr bwMode="auto">
          <a:xfrm>
            <a:off x="495302" y="274640"/>
            <a:ext cx="424100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  <a:endParaRPr lang="es-ES" altLang="es-ES" smtClean="0"/>
          </a:p>
        </p:txBody>
      </p:sp>
      <p:sp>
        <p:nvSpPr>
          <p:cNvPr id="614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5300" y="1117600"/>
            <a:ext cx="8915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s-ES" altLang="es-ES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30094" y="628174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Raleway"/>
                <a:ea typeface="+mn-ea"/>
                <a:cs typeface="Raleway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66994" y="6281741"/>
            <a:ext cx="44370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pPr defTabSz="457200"/>
            <a:fld id="{912BD755-43D9-4F49-92B3-135CB3BD9AEA}" type="slidenum">
              <a:rPr lang="es-ES" altLang="es-ES">
                <a:solidFill>
                  <a:prstClr val="white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/>
              <a:t>‹Nº›</a:t>
            </a:fld>
            <a:endParaRPr lang="es-ES" altLang="es-ES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598489" y="844550"/>
            <a:ext cx="9331590" cy="0"/>
          </a:xfrm>
          <a:prstGeom prst="line">
            <a:avLst/>
          </a:prstGeom>
          <a:ln>
            <a:solidFill>
              <a:srgbClr val="EA66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destinia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84730" y="6283325"/>
            <a:ext cx="1465263" cy="382588"/>
          </a:xfrm>
          <a:prstGeom prst="rect">
            <a:avLst/>
          </a:prstGeom>
          <a:noFill/>
          <a:ln>
            <a:noFill/>
          </a:ln>
          <a:effectLst>
            <a:outerShdw blurRad="82550" dist="12700" dir="2700000" algn="tl" rotWithShape="0">
              <a:srgbClr val="8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08511"/>
          </a:solidFill>
          <a:latin typeface="Parisine Plus St So Regular"/>
          <a:ea typeface="MS PGothic" panose="020B0600070205080204" pitchFamily="34" charset="-128"/>
          <a:cs typeface="Parisine Plus St So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  <a:cs typeface="Parisine Plus St So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  <a:cs typeface="Parisine Plus St So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  <a:cs typeface="Parisine Plus St So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  <a:cs typeface="Parisine Plus St So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08511"/>
          </a:solidFill>
          <a:latin typeface="Parisine Plus St So Regular" charset="0"/>
          <a:ea typeface="MS PGothic" panose="020B0600070205080204" pitchFamily="34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Verb Regular"/>
          <a:ea typeface="MS PGothic" panose="020B0600070205080204" pitchFamily="34" charset="-128"/>
          <a:cs typeface="Verb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kern="1200">
          <a:solidFill>
            <a:schemeClr val="tx1"/>
          </a:solidFill>
          <a:latin typeface="Verb Regular"/>
          <a:ea typeface="MS PGothic" panose="020B0600070205080204" pitchFamily="34" charset="-128"/>
          <a:cs typeface="Verb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1600" kern="1200">
          <a:solidFill>
            <a:schemeClr val="tx1"/>
          </a:solidFill>
          <a:latin typeface="Verb Regular"/>
          <a:ea typeface="MS PGothic" panose="020B0600070205080204" pitchFamily="34" charset="-128"/>
          <a:cs typeface="Verb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1400" kern="1200">
          <a:solidFill>
            <a:schemeClr val="tx1"/>
          </a:solidFill>
          <a:latin typeface="Verb Regular"/>
          <a:ea typeface="MS PGothic" panose="020B0600070205080204" pitchFamily="34" charset="-128"/>
          <a:cs typeface="Verb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Verb Regular"/>
          <a:ea typeface="MS PGothic" panose="020B0600070205080204" pitchFamily="34" charset="-128"/>
          <a:cs typeface="Verb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4.png"/><Relationship Id="rId2" Type="http://schemas.openxmlformats.org/officeDocument/2006/relationships/tags" Target="../tags/tag3.xml"/><Relationship Id="rId16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url=http://saborplace.com/blog/perder-el-miedo-a-comprar-por-internet/&amp;rct=j&amp;frm=1&amp;q=&amp;esrc=s&amp;sa=U&amp;ei=41ZiVL-UBdLUaqWbgJgJ&amp;ved=0CCcQ9QEwCQ&amp;sig2=L-sF4sV1x055sCNuyTmeUQ&amp;usg=AFQjCNEJgHf9vy-NLHLw-Jrqv5yZScBbpQ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jpeg"/><Relationship Id="rId9" Type="http://schemas.openxmlformats.org/officeDocument/2006/relationships/hyperlink" Target="http://www.google.es/url?url=http://www.cinesferias.com/2012/01/21/la-escalada-de-precios-de-las-entradas-de-cine-se-calma/&amp;rct=j&amp;frm=1&amp;q=&amp;esrc=s&amp;sa=U&amp;ei=FlpiVNz4Esyy7QajpoGACA&amp;ved=0CCkQ9QEwBA&amp;sig2=izKIYD8hoBikqpCTTxQYsg&amp;usg=AFQjCNEwFhvJEzKBFCcC6-VHmmd0UidYQQ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lsa.name/wp-content/uploads/caixabank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5"/>
          <a:stretch/>
        </p:blipFill>
        <p:spPr bwMode="auto">
          <a:xfrm>
            <a:off x="3454867" y="737064"/>
            <a:ext cx="2575351" cy="24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76416" y="3881497"/>
            <a:ext cx="35322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800" b="1" dirty="0">
              <a:latin typeface="Calibri" panose="020F0502020204030204" pitchFamily="34" charset="0"/>
            </a:endParaRPr>
          </a:p>
          <a:p>
            <a:pPr algn="ctr"/>
            <a:r>
              <a:rPr lang="es-ES" b="1" dirty="0" smtClean="0">
                <a:latin typeface="Calibri" panose="020F0502020204030204" pitchFamily="34" charset="0"/>
              </a:rPr>
              <a:t>Melchor de Palau i Rovira</a:t>
            </a:r>
          </a:p>
          <a:p>
            <a:pPr algn="ctr"/>
            <a:r>
              <a:rPr lang="es-ES" b="1" dirty="0" smtClean="0">
                <a:latin typeface="Calibri" panose="020F0502020204030204" pitchFamily="34" charset="0"/>
              </a:rPr>
              <a:t>@</a:t>
            </a:r>
            <a:r>
              <a:rPr lang="es-ES" b="1" dirty="0" err="1" smtClean="0">
                <a:latin typeface="Calibri" panose="020F0502020204030204" pitchFamily="34" charset="0"/>
              </a:rPr>
              <a:t>mdepalau</a:t>
            </a:r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630.243.651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mdepalau@comerciaglobalpay.com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www.comerciaglobalpayments.com</a:t>
            </a:r>
          </a:p>
          <a:p>
            <a:pPr algn="ctr"/>
            <a:endParaRPr lang="es-ES" b="1" dirty="0">
              <a:latin typeface="Calibri" panose="020F0502020204030204" pitchFamily="34" charset="0"/>
            </a:endParaRPr>
          </a:p>
          <a:p>
            <a:pPr algn="ctr"/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36402" r="52699" b="56317"/>
          <a:stretch/>
        </p:blipFill>
        <p:spPr bwMode="auto">
          <a:xfrm>
            <a:off x="1906232" y="3062293"/>
            <a:ext cx="5672620" cy="7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67518" y="376535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Peso del eCommerce por país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3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946"/>
            <a:ext cx="9753600" cy="68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19400" y="376535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Perfil del comprador eCommerce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6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 t="16595" r="63281" b="15199"/>
          <a:stretch/>
        </p:blipFill>
        <p:spPr bwMode="auto">
          <a:xfrm>
            <a:off x="-20248" y="990600"/>
            <a:ext cx="1738668" cy="62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09800" y="990600"/>
            <a:ext cx="7696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sz="2400" b="1" dirty="0" smtClean="0">
                <a:latin typeface="Calibri" panose="020F0502020204030204" pitchFamily="34" charset="0"/>
              </a:rPr>
              <a:t>HALEY</a:t>
            </a:r>
          </a:p>
          <a:p>
            <a:pPr>
              <a:buClr>
                <a:srgbClr val="00B0F0"/>
              </a:buClr>
            </a:pPr>
            <a:endParaRPr lang="es-ES" sz="2400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Edat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16 – 24 </a:t>
            </a:r>
            <a:r>
              <a:rPr lang="es-ES" dirty="0" err="1" smtClean="0">
                <a:latin typeface="Calibri" panose="020F0502020204030204" pitchFamily="34" charset="0"/>
              </a:rPr>
              <a:t>anys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Pesos: 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16% del total de </a:t>
            </a:r>
            <a:r>
              <a:rPr lang="es-ES" dirty="0" err="1" smtClean="0">
                <a:latin typeface="Calibri" panose="020F0502020204030204" pitchFamily="34" charset="0"/>
              </a:rPr>
              <a:t>compradors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15% del total de les </a:t>
            </a:r>
            <a:r>
              <a:rPr lang="es-ES" dirty="0" err="1" smtClean="0">
                <a:latin typeface="Calibri" panose="020F0502020204030204" pitchFamily="34" charset="0"/>
              </a:rPr>
              <a:t>operacions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12% del total de </a:t>
            </a:r>
            <a:r>
              <a:rPr lang="es-ES" dirty="0" err="1" smtClean="0">
                <a:latin typeface="Calibri" panose="020F0502020204030204" pitchFamily="34" charset="0"/>
              </a:rPr>
              <a:t>l’import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Ticket </a:t>
            </a:r>
            <a:r>
              <a:rPr lang="es-ES" b="1" dirty="0" err="1" smtClean="0">
                <a:latin typeface="Calibri" panose="020F0502020204030204" pitchFamily="34" charset="0"/>
              </a:rPr>
              <a:t>Mig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44€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Compradora 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Activitats</a:t>
            </a:r>
            <a:r>
              <a:rPr lang="es-ES" b="1" dirty="0" smtClean="0">
                <a:latin typeface="Calibri" panose="020F0502020204030204" pitchFamily="34" charset="0"/>
              </a:rPr>
              <a:t> de </a:t>
            </a:r>
            <a:r>
              <a:rPr lang="es-ES" b="1" dirty="0" err="1" smtClean="0">
                <a:latin typeface="Calibri" panose="020F0502020204030204" pitchFamily="34" charset="0"/>
              </a:rPr>
              <a:t>baix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import</a:t>
            </a:r>
            <a:endParaRPr lang="es-ES" b="1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Venta per </a:t>
            </a:r>
            <a:r>
              <a:rPr lang="es-ES" b="1" dirty="0" err="1" smtClean="0">
                <a:latin typeface="Calibri" panose="020F0502020204030204" pitchFamily="34" charset="0"/>
              </a:rPr>
              <a:t>teléfon</a:t>
            </a:r>
            <a:r>
              <a:rPr lang="es-ES" b="1" dirty="0" smtClean="0">
                <a:latin typeface="Calibri" panose="020F0502020204030204" pitchFamily="34" charset="0"/>
              </a:rPr>
              <a:t> i per </a:t>
            </a:r>
            <a:r>
              <a:rPr lang="es-ES" b="1" dirty="0" err="1" smtClean="0">
                <a:latin typeface="Calibri" panose="020F0502020204030204" pitchFamily="34" charset="0"/>
              </a:rPr>
              <a:t>correu</a:t>
            </a: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No compren: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Grans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superfícies</a:t>
            </a:r>
            <a:endParaRPr lang="es-ES" b="1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Agencies de </a:t>
            </a:r>
            <a:r>
              <a:rPr lang="es-ES" b="1" dirty="0" err="1" smtClean="0">
                <a:latin typeface="Calibri" panose="020F0502020204030204" pitchFamily="34" charset="0"/>
              </a:rPr>
              <a:t>Viatges</a:t>
            </a:r>
            <a:endParaRPr lang="es-ES" b="1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19400" y="376535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Perfil del comprador eCommerce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8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t="2694" r="54204" b="30056"/>
          <a:stretch/>
        </p:blipFill>
        <p:spPr bwMode="auto">
          <a:xfrm>
            <a:off x="6904" y="990600"/>
            <a:ext cx="1669496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62200" y="923865"/>
            <a:ext cx="5562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sz="2000" b="1" dirty="0" smtClean="0">
                <a:latin typeface="Calibri" panose="020F0502020204030204" pitchFamily="34" charset="0"/>
              </a:rPr>
              <a:t>GLORIA i CLAIRE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sz="2000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sz="2000" b="1" dirty="0" err="1" smtClean="0">
                <a:latin typeface="Calibri" panose="020F0502020204030204" pitchFamily="34" charset="0"/>
              </a:rPr>
              <a:t>Edat</a:t>
            </a:r>
            <a:r>
              <a:rPr lang="es-ES" sz="2000" b="1" dirty="0" smtClean="0">
                <a:latin typeface="Calibri" panose="020F0502020204030204" pitchFamily="34" charset="0"/>
              </a:rPr>
              <a:t>: </a:t>
            </a:r>
            <a:r>
              <a:rPr lang="es-ES" sz="2000" dirty="0" smtClean="0">
                <a:latin typeface="Calibri" panose="020F0502020204030204" pitchFamily="34" charset="0"/>
              </a:rPr>
              <a:t>25 – 34 </a:t>
            </a:r>
            <a:r>
              <a:rPr lang="es-ES" sz="2000" dirty="0" err="1" smtClean="0">
                <a:latin typeface="Calibri" panose="020F0502020204030204" pitchFamily="34" charset="0"/>
              </a:rPr>
              <a:t>anys</a:t>
            </a:r>
            <a:endParaRPr lang="es-ES" sz="20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sz="20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latin typeface="Calibri" panose="020F0502020204030204" pitchFamily="34" charset="0"/>
              </a:rPr>
              <a:t>Pesos: </a:t>
            </a:r>
            <a:r>
              <a:rPr lang="es-ES" sz="2000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28% del total de </a:t>
            </a:r>
            <a:r>
              <a:rPr lang="es-ES" dirty="0" err="1" smtClean="0">
                <a:latin typeface="Calibri" panose="020F0502020204030204" pitchFamily="34" charset="0"/>
              </a:rPr>
              <a:t>compradors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29% </a:t>
            </a:r>
            <a:r>
              <a:rPr lang="es-ES" dirty="0" smtClean="0">
                <a:latin typeface="Calibri" panose="020F0502020204030204" pitchFamily="34" charset="0"/>
              </a:rPr>
              <a:t>del total de les </a:t>
            </a:r>
            <a:r>
              <a:rPr lang="es-ES" dirty="0" err="1" smtClean="0">
                <a:latin typeface="Calibri" panose="020F0502020204030204" pitchFamily="34" charset="0"/>
              </a:rPr>
              <a:t>operacions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28% del total de </a:t>
            </a:r>
            <a:r>
              <a:rPr lang="es-ES" dirty="0" err="1" smtClean="0">
                <a:latin typeface="Calibri" panose="020F0502020204030204" pitchFamily="34" charset="0"/>
              </a:rPr>
              <a:t>l’import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sz="20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sz="2000" b="1" dirty="0" smtClean="0">
                <a:latin typeface="Calibri" panose="020F0502020204030204" pitchFamily="34" charset="0"/>
              </a:rPr>
              <a:t>Ticket </a:t>
            </a:r>
            <a:r>
              <a:rPr lang="es-ES" sz="2000" b="1" dirty="0" err="1" smtClean="0">
                <a:latin typeface="Calibri" panose="020F0502020204030204" pitchFamily="34" charset="0"/>
              </a:rPr>
              <a:t>Mig</a:t>
            </a:r>
            <a:r>
              <a:rPr lang="es-ES" sz="2000" b="1" dirty="0" smtClean="0">
                <a:latin typeface="Calibri" panose="020F0502020204030204" pitchFamily="34" charset="0"/>
              </a:rPr>
              <a:t>: </a:t>
            </a:r>
            <a:r>
              <a:rPr lang="es-ES" sz="2000" dirty="0" smtClean="0">
                <a:latin typeface="Calibri" panose="020F0502020204030204" pitchFamily="34" charset="0"/>
              </a:rPr>
              <a:t>51€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sz="20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Compradors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>
                <a:latin typeface="Calibri" panose="020F0502020204030204" pitchFamily="34" charset="0"/>
              </a:rPr>
              <a:t>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Restaurants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Casinos i </a:t>
            </a:r>
            <a:r>
              <a:rPr lang="es-ES" b="1" dirty="0" err="1" smtClean="0">
                <a:latin typeface="Calibri" panose="020F0502020204030204" pitchFamily="34" charset="0"/>
              </a:rPr>
              <a:t>gambling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Calibri" panose="020F0502020204030204" pitchFamily="34" charset="0"/>
              </a:rPr>
              <a:t>No compren: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Beneficiència</a:t>
            </a:r>
            <a:r>
              <a:rPr lang="es-ES" b="1" dirty="0" smtClean="0">
                <a:latin typeface="Calibri" panose="020F0502020204030204" pitchFamily="34" charset="0"/>
              </a:rPr>
              <a:t> i ONG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Farmàcies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19400" y="376535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Perfil del comprador eCommerce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43200" y="1066800"/>
            <a:ext cx="54101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b="1" dirty="0" smtClean="0">
                <a:latin typeface="Calibri" panose="020F0502020204030204" pitchFamily="34" charset="0"/>
              </a:rPr>
              <a:t>MITCHELL</a:t>
            </a:r>
            <a:endParaRPr lang="es-ES" sz="1600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Edat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35 – 44 </a:t>
            </a:r>
            <a:r>
              <a:rPr lang="es-ES" dirty="0" err="1" smtClean="0">
                <a:latin typeface="Calibri" panose="020F0502020204030204" pitchFamily="34" charset="0"/>
              </a:rPr>
              <a:t>anys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Pesos: 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27% del total de </a:t>
            </a:r>
            <a:r>
              <a:rPr lang="es-ES" dirty="0" err="1" smtClean="0">
                <a:latin typeface="Calibri" panose="020F0502020204030204" pitchFamily="34" charset="0"/>
              </a:rPr>
              <a:t>compradors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28</a:t>
            </a:r>
            <a:r>
              <a:rPr lang="es-ES" b="1" dirty="0" smtClean="0">
                <a:latin typeface="Calibri" panose="020F0502020204030204" pitchFamily="34" charset="0"/>
              </a:rPr>
              <a:t>% </a:t>
            </a:r>
            <a:r>
              <a:rPr lang="es-ES" dirty="0" smtClean="0">
                <a:latin typeface="Calibri" panose="020F0502020204030204" pitchFamily="34" charset="0"/>
              </a:rPr>
              <a:t>del total de les </a:t>
            </a:r>
            <a:r>
              <a:rPr lang="es-ES" dirty="0" err="1" smtClean="0">
                <a:latin typeface="Calibri" panose="020F0502020204030204" pitchFamily="34" charset="0"/>
              </a:rPr>
              <a:t>operacions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29% </a:t>
            </a:r>
            <a:r>
              <a:rPr lang="es-ES" dirty="0" smtClean="0">
                <a:latin typeface="Calibri" panose="020F0502020204030204" pitchFamily="34" charset="0"/>
              </a:rPr>
              <a:t>del total de </a:t>
            </a:r>
            <a:r>
              <a:rPr lang="es-ES" dirty="0" err="1" smtClean="0">
                <a:latin typeface="Calibri" panose="020F0502020204030204" pitchFamily="34" charset="0"/>
              </a:rPr>
              <a:t>l’import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Ticket </a:t>
            </a:r>
            <a:r>
              <a:rPr lang="es-ES" b="1" dirty="0" err="1" smtClean="0">
                <a:latin typeface="Calibri" panose="020F0502020204030204" pitchFamily="34" charset="0"/>
              </a:rPr>
              <a:t>Mig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54€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>
                <a:latin typeface="Calibri" panose="020F0502020204030204" pitchFamily="34" charset="0"/>
              </a:rPr>
              <a:t>Compradors</a:t>
            </a:r>
            <a:r>
              <a:rPr lang="es-ES" b="1" dirty="0">
                <a:latin typeface="Calibri" panose="020F0502020204030204" pitchFamily="34" charset="0"/>
              </a:rPr>
              <a:t> 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Grans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superfícies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sobretot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electrònica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Comerç</a:t>
            </a:r>
            <a:r>
              <a:rPr lang="es-ES" b="1" dirty="0" smtClean="0">
                <a:latin typeface="Calibri" panose="020F0502020204030204" pitchFamily="34" charset="0"/>
              </a:rPr>
              <a:t> minorista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Calibri" panose="020F0502020204030204" pitchFamily="34" charset="0"/>
              </a:rPr>
              <a:t>No compren: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Transport</a:t>
            </a:r>
            <a:r>
              <a:rPr lang="es-ES" b="1" dirty="0" smtClean="0">
                <a:latin typeface="Calibri" panose="020F0502020204030204" pitchFamily="34" charset="0"/>
              </a:rPr>
              <a:t> de </a:t>
            </a:r>
            <a:r>
              <a:rPr lang="es-ES" b="1" dirty="0" err="1" smtClean="0">
                <a:latin typeface="Calibri" panose="020F0502020204030204" pitchFamily="34" charset="0"/>
              </a:rPr>
              <a:t>Viatgers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Venta per </a:t>
            </a:r>
            <a:r>
              <a:rPr lang="es-ES" b="1" dirty="0" err="1" smtClean="0">
                <a:latin typeface="Calibri" panose="020F0502020204030204" pitchFamily="34" charset="0"/>
              </a:rPr>
              <a:t>telèfon</a:t>
            </a:r>
            <a:r>
              <a:rPr lang="es-ES" b="1" dirty="0" smtClean="0">
                <a:latin typeface="Calibri" panose="020F0502020204030204" pitchFamily="34" charset="0"/>
              </a:rPr>
              <a:t> i per </a:t>
            </a:r>
            <a:r>
              <a:rPr lang="es-ES" b="1" dirty="0" err="1" smtClean="0">
                <a:latin typeface="Calibri" panose="020F0502020204030204" pitchFamily="34" charset="0"/>
              </a:rPr>
              <a:t>correu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7" t="16699" r="25633" b="1"/>
          <a:stretch/>
        </p:blipFill>
        <p:spPr bwMode="auto">
          <a:xfrm>
            <a:off x="0" y="1161143"/>
            <a:ext cx="1828800" cy="56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19400" y="376535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Perfil del comprador eCommerce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90800" y="1066800"/>
            <a:ext cx="5867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b="1" dirty="0" smtClean="0">
                <a:latin typeface="Calibri" panose="020F0502020204030204" pitchFamily="34" charset="0"/>
              </a:rPr>
              <a:t>CAMERON</a:t>
            </a:r>
            <a:endParaRPr lang="es-ES" sz="1600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Edat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45 – 64 </a:t>
            </a:r>
            <a:r>
              <a:rPr lang="es-ES" dirty="0" err="1" smtClean="0">
                <a:latin typeface="Calibri" panose="020F0502020204030204" pitchFamily="34" charset="0"/>
              </a:rPr>
              <a:t>anys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Pesos: 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26% del total de </a:t>
            </a:r>
            <a:r>
              <a:rPr lang="es-ES" dirty="0" err="1" smtClean="0">
                <a:latin typeface="Calibri" panose="020F0502020204030204" pitchFamily="34" charset="0"/>
              </a:rPr>
              <a:t>compradors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25</a:t>
            </a:r>
            <a:r>
              <a:rPr lang="es-ES" b="1" dirty="0" smtClean="0">
                <a:latin typeface="Calibri" panose="020F0502020204030204" pitchFamily="34" charset="0"/>
              </a:rPr>
              <a:t>% </a:t>
            </a:r>
            <a:r>
              <a:rPr lang="es-ES" dirty="0" smtClean="0">
                <a:latin typeface="Calibri" panose="020F0502020204030204" pitchFamily="34" charset="0"/>
              </a:rPr>
              <a:t>del total de les </a:t>
            </a:r>
            <a:r>
              <a:rPr lang="es-ES" dirty="0" err="1" smtClean="0">
                <a:latin typeface="Calibri" panose="020F0502020204030204" pitchFamily="34" charset="0"/>
              </a:rPr>
              <a:t>operacions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27% del total de </a:t>
            </a:r>
            <a:r>
              <a:rPr lang="es-ES" dirty="0" err="1" smtClean="0">
                <a:latin typeface="Calibri" panose="020F0502020204030204" pitchFamily="34" charset="0"/>
              </a:rPr>
              <a:t>l’import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Ticket </a:t>
            </a:r>
            <a:r>
              <a:rPr lang="es-ES" b="1" dirty="0" err="1" smtClean="0">
                <a:latin typeface="Calibri" panose="020F0502020204030204" pitchFamily="34" charset="0"/>
              </a:rPr>
              <a:t>Mig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59€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Compradors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>
                <a:latin typeface="Calibri" panose="020F0502020204030204" pitchFamily="34" charset="0"/>
              </a:rPr>
              <a:t>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Hotels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Lloguer</a:t>
            </a:r>
            <a:r>
              <a:rPr lang="es-ES" b="1" dirty="0" smtClean="0">
                <a:latin typeface="Calibri" panose="020F0502020204030204" pitchFamily="34" charset="0"/>
              </a:rPr>
              <a:t> de </a:t>
            </a:r>
            <a:r>
              <a:rPr lang="es-ES" b="1" dirty="0" err="1" smtClean="0">
                <a:latin typeface="Calibri" panose="020F0502020204030204" pitchFamily="34" charset="0"/>
              </a:rPr>
              <a:t>Vehicles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Calibri" panose="020F0502020204030204" pitchFamily="34" charset="0"/>
              </a:rPr>
              <a:t>No compren: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Restaurants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Casinos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4" r="10752"/>
          <a:stretch/>
        </p:blipFill>
        <p:spPr bwMode="auto">
          <a:xfrm>
            <a:off x="0" y="990600"/>
            <a:ext cx="2017487" cy="68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19400" y="376535"/>
            <a:ext cx="438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Perfil del comprador eCommerce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33600" y="910471"/>
            <a:ext cx="5562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sz="2400" b="1" dirty="0" smtClean="0">
                <a:latin typeface="Calibri" panose="020F0502020204030204" pitchFamily="34" charset="0"/>
              </a:rPr>
              <a:t>JAY</a:t>
            </a:r>
            <a:endParaRPr lang="es-ES" sz="2000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Edat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45 – 64 </a:t>
            </a:r>
            <a:r>
              <a:rPr lang="es-ES" dirty="0" err="1" smtClean="0">
                <a:latin typeface="Calibri" panose="020F0502020204030204" pitchFamily="34" charset="0"/>
              </a:rPr>
              <a:t>anys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Pesos: 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4% del total de </a:t>
            </a:r>
            <a:r>
              <a:rPr lang="es-ES" dirty="0" err="1" smtClean="0">
                <a:latin typeface="Calibri" panose="020F0502020204030204" pitchFamily="34" charset="0"/>
              </a:rPr>
              <a:t>compradors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3</a:t>
            </a:r>
            <a:r>
              <a:rPr lang="es-ES" b="1" dirty="0" smtClean="0">
                <a:latin typeface="Calibri" panose="020F0502020204030204" pitchFamily="34" charset="0"/>
              </a:rPr>
              <a:t>% </a:t>
            </a:r>
            <a:r>
              <a:rPr lang="es-ES" dirty="0" smtClean="0">
                <a:latin typeface="Calibri" panose="020F0502020204030204" pitchFamily="34" charset="0"/>
              </a:rPr>
              <a:t>del total de les </a:t>
            </a:r>
            <a:r>
              <a:rPr lang="es-ES" dirty="0" err="1" smtClean="0">
                <a:latin typeface="Calibri" panose="020F0502020204030204" pitchFamily="34" charset="0"/>
              </a:rPr>
              <a:t>operacions</a:t>
            </a:r>
            <a:endParaRPr lang="es-E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 smtClean="0">
                <a:latin typeface="Calibri" panose="020F0502020204030204" pitchFamily="34" charset="0"/>
              </a:rPr>
              <a:t>4% del total de </a:t>
            </a:r>
            <a:r>
              <a:rPr lang="es-ES" dirty="0" err="1" smtClean="0">
                <a:latin typeface="Calibri" panose="020F0502020204030204" pitchFamily="34" charset="0"/>
              </a:rPr>
              <a:t>l’import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Ticket </a:t>
            </a:r>
            <a:r>
              <a:rPr lang="es-ES" b="1" dirty="0" err="1" smtClean="0">
                <a:latin typeface="Calibri" panose="020F0502020204030204" pitchFamily="34" charset="0"/>
              </a:rPr>
              <a:t>Mig</a:t>
            </a:r>
            <a:r>
              <a:rPr lang="es-ES" b="1" dirty="0" smtClean="0">
                <a:latin typeface="Calibri" panose="020F0502020204030204" pitchFamily="34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</a:rPr>
              <a:t>64€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>
                <a:latin typeface="Calibri" panose="020F0502020204030204" pitchFamily="34" charset="0"/>
              </a:rPr>
              <a:t>Compradors</a:t>
            </a:r>
            <a:r>
              <a:rPr lang="es-ES" b="1" dirty="0">
                <a:latin typeface="Calibri" panose="020F0502020204030204" pitchFamily="34" charset="0"/>
              </a:rPr>
              <a:t> de: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Grans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latin typeface="Calibri" panose="020F0502020204030204" pitchFamily="34" charset="0"/>
              </a:rPr>
              <a:t>superfícies</a:t>
            </a:r>
            <a:r>
              <a:rPr lang="es-ES" b="1" dirty="0" smtClean="0">
                <a:latin typeface="Calibri" panose="020F0502020204030204" pitchFamily="34" charset="0"/>
              </a:rPr>
              <a:t> i </a:t>
            </a:r>
            <a:r>
              <a:rPr lang="es-ES" b="1" dirty="0" err="1" smtClean="0">
                <a:latin typeface="Calibri" panose="020F0502020204030204" pitchFamily="34" charset="0"/>
              </a:rPr>
              <a:t>supermercats</a:t>
            </a:r>
            <a:r>
              <a:rPr lang="es-ES" b="1" dirty="0" smtClean="0">
                <a:latin typeface="Calibri" panose="020F0502020204030204" pitchFamily="34" charset="0"/>
              </a:rPr>
              <a:t>  - </a:t>
            </a:r>
            <a:r>
              <a:rPr lang="es-ES" b="1" dirty="0" err="1" smtClean="0">
                <a:latin typeface="Calibri" panose="020F0502020204030204" pitchFamily="34" charset="0"/>
              </a:rPr>
              <a:t>Alimentació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Agencies de </a:t>
            </a:r>
            <a:r>
              <a:rPr lang="es-ES" b="1" dirty="0" err="1" smtClean="0">
                <a:latin typeface="Calibri" panose="020F0502020204030204" pitchFamily="34" charset="0"/>
              </a:rPr>
              <a:t>Viatges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Beneficiència</a:t>
            </a:r>
            <a:r>
              <a:rPr lang="es-ES" b="1" dirty="0" smtClean="0">
                <a:latin typeface="Calibri" panose="020F0502020204030204" pitchFamily="34" charset="0"/>
              </a:rPr>
              <a:t> - ONG</a:t>
            </a: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Calibri" panose="020F0502020204030204" pitchFamily="34" charset="0"/>
              </a:rPr>
              <a:t>No compren:</a:t>
            </a: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 smtClean="0">
                <a:latin typeface="Calibri" panose="020F0502020204030204" pitchFamily="34" charset="0"/>
              </a:rPr>
              <a:t>Comerç</a:t>
            </a:r>
            <a:r>
              <a:rPr lang="es-ES" b="1" dirty="0" smtClean="0">
                <a:latin typeface="Calibri" panose="020F0502020204030204" pitchFamily="34" charset="0"/>
              </a:rPr>
              <a:t> minorista</a:t>
            </a: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alibri" panose="020F0502020204030204" pitchFamily="34" charset="0"/>
              </a:rPr>
              <a:t>Casinos - </a:t>
            </a:r>
            <a:r>
              <a:rPr lang="es-ES" b="1" dirty="0" err="1" smtClean="0">
                <a:latin typeface="Calibri" panose="020F0502020204030204" pitchFamily="34" charset="0"/>
              </a:rPr>
              <a:t>Gambling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ttp://api.ning.com/files/j0MaYeXqz5I9ieewpiUJO82AF7mUtkxwxA2oNJwJTcKyuSdOiYsynyM6Tc7k5GCUsGALvWb98*aU6aBLqMVJ4Xsje0Va54Eo/Modern_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6" t="47" r="28795" b="11343"/>
          <a:stretch/>
        </p:blipFill>
        <p:spPr bwMode="auto">
          <a:xfrm>
            <a:off x="0" y="935756"/>
            <a:ext cx="1582057" cy="60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noticias.masverdedigital.com/wp-content/uploads/2012/07/adictosalascompr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59" y="152400"/>
            <a:ext cx="4723141" cy="3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819400" y="376535"/>
            <a:ext cx="276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Tipus de Comprador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8600" y="1066800"/>
            <a:ext cx="655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latin typeface="Calibri" panose="020F0502020204030204" pitchFamily="34" charset="0"/>
              </a:rPr>
              <a:t>Heavy</a:t>
            </a:r>
            <a:r>
              <a:rPr lang="ca-ES" b="1" dirty="0" smtClean="0">
                <a:latin typeface="Calibri" panose="020F0502020204030204" pitchFamily="34" charset="0"/>
              </a:rPr>
              <a:t> </a:t>
            </a:r>
            <a:r>
              <a:rPr lang="ca-ES" b="1" dirty="0" err="1" smtClean="0">
                <a:latin typeface="Calibri" panose="020F0502020204030204" pitchFamily="34" charset="0"/>
              </a:rPr>
              <a:t>users</a:t>
            </a:r>
            <a:r>
              <a:rPr lang="ca-ES" b="1" dirty="0" smtClean="0">
                <a:latin typeface="Calibri" panose="020F0502020204030204" pitchFamily="34" charset="0"/>
              </a:rPr>
              <a:t>:</a:t>
            </a:r>
          </a:p>
          <a:p>
            <a:endParaRPr lang="ca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Les compres són convenients (76%) i divertides (64%)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Volen rebre notificacions per </a:t>
            </a:r>
            <a:r>
              <a:rPr lang="ca-ES" dirty="0" err="1" smtClean="0">
                <a:latin typeface="Calibri" panose="020F0502020204030204" pitchFamily="34" charset="0"/>
              </a:rPr>
              <a:t>eMail</a:t>
            </a:r>
            <a:r>
              <a:rPr lang="ca-ES" dirty="0" smtClean="0">
                <a:latin typeface="Calibri" panose="020F0502020204030204" pitchFamily="34" charset="0"/>
              </a:rPr>
              <a:t>: 46%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Gestionen la llista de la compra amb una aplicació mòbil 35%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Presencia on-line molt elevada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Demanden polítiques de devolució i recollida flexibles.</a:t>
            </a:r>
            <a:endParaRPr lang="ca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belowactions.com/wp-content/uploads/2014/10/153688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50" y="3124201"/>
            <a:ext cx="4902050" cy="32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819400" y="376535"/>
            <a:ext cx="276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Tipus de Comprador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24200" y="2438400"/>
            <a:ext cx="67818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Calibri" panose="020F0502020204030204" pitchFamily="34" charset="0"/>
              </a:rPr>
              <a:t>Curiosos:</a:t>
            </a:r>
          </a:p>
          <a:p>
            <a:endParaRPr lang="ca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Els agrada llegir comentaris a internet abans de comprar un producte (71%)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Passen molt de temps investigant abans de comprar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Els mitjans i les xarxes socials són bàsiques per influenciar-los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És important detallar les ofertes i fer una bona descripció dels productes.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Escriure ressenyes en fòrums dels productes ajuda a construir confiança en aquests compradors.</a:t>
            </a:r>
          </a:p>
        </p:txBody>
      </p:sp>
    </p:spTree>
    <p:extLst>
      <p:ext uri="{BB962C8B-B14F-4D97-AF65-F5344CB8AC3E}">
        <p14:creationId xmlns:p14="http://schemas.microsoft.com/office/powerpoint/2010/main" val="15709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3.cpcache.com/product/539762978/ive_got_a_coupon_for_that_tshirt.jpg?height=350&amp;width=3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06"/>
          <a:stretch/>
        </p:blipFill>
        <p:spPr bwMode="auto">
          <a:xfrm>
            <a:off x="5908562" y="152400"/>
            <a:ext cx="5369038" cy="31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819400" y="376535"/>
            <a:ext cx="276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Tipus de Comprador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8600" y="1148477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</a:rPr>
              <a:t>Caçador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d’ofertes</a:t>
            </a:r>
            <a:r>
              <a:rPr lang="en-US" b="1" dirty="0" smtClean="0">
                <a:latin typeface="Calibri" panose="020F0502020204030204" pitchFamily="34" charset="0"/>
              </a:rPr>
              <a:t>:</a:t>
            </a: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</a:rPr>
              <a:t>Busquen </a:t>
            </a:r>
            <a:r>
              <a:rPr lang="es-ES" dirty="0" err="1">
                <a:latin typeface="Calibri" panose="020F0502020204030204" pitchFamily="34" charset="0"/>
              </a:rPr>
              <a:t>sempre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els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preus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més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</a:rPr>
              <a:t>baixos</a:t>
            </a: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r-FR" dirty="0" err="1">
                <a:latin typeface="Calibri" panose="020F0502020204030204" pitchFamily="34" charset="0"/>
              </a:rPr>
              <a:t>Pensen</a:t>
            </a:r>
            <a:r>
              <a:rPr lang="fr-FR" dirty="0">
                <a:latin typeface="Calibri" panose="020F0502020204030204" pitchFamily="34" charset="0"/>
              </a:rPr>
              <a:t> que els </a:t>
            </a:r>
            <a:r>
              <a:rPr lang="fr-FR" dirty="0" err="1">
                <a:latin typeface="Calibri" panose="020F0502020204030204" pitchFamily="34" charset="0"/>
              </a:rPr>
              <a:t>millors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preus</a:t>
            </a:r>
            <a:r>
              <a:rPr lang="fr-FR" dirty="0">
                <a:latin typeface="Calibri" panose="020F0502020204030204" pitchFamily="34" charset="0"/>
              </a:rPr>
              <a:t> s'</a:t>
            </a:r>
            <a:r>
              <a:rPr lang="fr-FR" dirty="0" err="1">
                <a:latin typeface="Calibri" panose="020F0502020204030204" pitchFamily="34" charset="0"/>
              </a:rPr>
              <a:t>obtenen</a:t>
            </a:r>
            <a:r>
              <a:rPr lang="fr-FR" dirty="0">
                <a:latin typeface="Calibri" panose="020F0502020204030204" pitchFamily="34" charset="0"/>
              </a:rPr>
              <a:t> en </a:t>
            </a:r>
            <a:r>
              <a:rPr lang="fr-FR" dirty="0" err="1">
                <a:latin typeface="Calibri" panose="020F0502020204030204" pitchFamily="34" charset="0"/>
              </a:rPr>
              <a:t>línia</a:t>
            </a:r>
            <a:r>
              <a:rPr lang="fr-FR" dirty="0">
                <a:latin typeface="Calibri" panose="020F0502020204030204" pitchFamily="34" charset="0"/>
              </a:rPr>
              <a:t> (60</a:t>
            </a:r>
            <a:r>
              <a:rPr lang="fr-FR" dirty="0" smtClean="0">
                <a:latin typeface="Calibri" panose="020F0502020204030204" pitchFamily="34" charset="0"/>
              </a:rPr>
              <a:t>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fr-FR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fr-FR" dirty="0" err="1" smtClean="0">
                <a:latin typeface="Calibri" panose="020F0502020204030204" pitchFamily="34" charset="0"/>
              </a:rPr>
              <a:t>Troben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gairebé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sempre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ofertes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millors</a:t>
            </a:r>
            <a:r>
              <a:rPr lang="fr-FR" dirty="0">
                <a:latin typeface="Calibri" panose="020F0502020204030204" pitchFamily="34" charset="0"/>
              </a:rPr>
              <a:t> que les </a:t>
            </a:r>
            <a:r>
              <a:rPr lang="fr-FR" dirty="0" err="1">
                <a:latin typeface="Calibri" panose="020F0502020204030204" pitchFamily="34" charset="0"/>
              </a:rPr>
              <a:t>ofertes</a:t>
            </a:r>
            <a:r>
              <a:rPr lang="fr-FR" dirty="0">
                <a:latin typeface="Calibri" panose="020F0502020204030204" pitchFamily="34" charset="0"/>
              </a:rPr>
              <a:t> a les </a:t>
            </a:r>
            <a:r>
              <a:rPr lang="fr-FR" dirty="0" err="1">
                <a:latin typeface="Calibri" panose="020F0502020204030204" pitchFamily="34" charset="0"/>
              </a:rPr>
              <a:t>botigues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físiques</a:t>
            </a:r>
            <a:r>
              <a:rPr lang="fr-FR" dirty="0">
                <a:latin typeface="Calibri" panose="020F0502020204030204" pitchFamily="34" charset="0"/>
              </a:rPr>
              <a:t> (54%)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</a:rPr>
              <a:t>Usen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comparadors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preus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llocs</a:t>
            </a:r>
            <a:r>
              <a:rPr lang="en-US" dirty="0">
                <a:latin typeface="Calibri" panose="020F0502020204030204" pitchFamily="34" charset="0"/>
              </a:rPr>
              <a:t> web </a:t>
            </a:r>
            <a:r>
              <a:rPr lang="en-US" dirty="0" err="1">
                <a:latin typeface="Calibri" panose="020F0502020204030204" pitchFamily="34" charset="0"/>
              </a:rPr>
              <a:t>d'ofertes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planifiquen</a:t>
            </a:r>
            <a:r>
              <a:rPr lang="en-US" dirty="0">
                <a:latin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</a:rPr>
              <a:t>viatge</a:t>
            </a:r>
            <a:r>
              <a:rPr lang="en-US" dirty="0">
                <a:latin typeface="Calibri" panose="020F0502020204030204" pitchFamily="34" charset="0"/>
              </a:rPr>
              <a:t> (47</a:t>
            </a:r>
            <a:r>
              <a:rPr lang="en-US" dirty="0" smtClean="0">
                <a:latin typeface="Calibri" panose="020F0502020204030204" pitchFamily="34" charset="0"/>
              </a:rPr>
              <a:t>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Per </a:t>
            </a:r>
            <a:r>
              <a:rPr lang="en-US" dirty="0" err="1" smtClean="0">
                <a:latin typeface="Calibri" panose="020F0502020204030204" pitchFamily="34" charset="0"/>
              </a:rPr>
              <a:t>arribar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</a:rPr>
              <a:t>aquests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consumidors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són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importants</a:t>
            </a:r>
            <a:r>
              <a:rPr lang="en-US" dirty="0">
                <a:latin typeface="Calibri" panose="020F0502020204030204" pitchFamily="34" charset="0"/>
              </a:rPr>
              <a:t> les </a:t>
            </a:r>
            <a:r>
              <a:rPr lang="en-US" dirty="0" err="1">
                <a:latin typeface="Calibri" panose="020F0502020204030204" pitchFamily="34" charset="0"/>
              </a:rPr>
              <a:t>estratègies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ofereixen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cupons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línia</a:t>
            </a:r>
            <a:r>
              <a:rPr lang="en-US" dirty="0">
                <a:latin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</a:rPr>
              <a:t>opcions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d'enviament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gratuït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0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xavisanchez.com/wp-content/uploads/2014/09/ISS_3531_08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310" y="2895600"/>
            <a:ext cx="5799270" cy="38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819400" y="376535"/>
            <a:ext cx="276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Tipus de Comprador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38600" y="2133600"/>
            <a:ext cx="55626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Calibri" panose="020F0502020204030204" pitchFamily="34" charset="0"/>
              </a:rPr>
              <a:t>Porucs:</a:t>
            </a:r>
          </a:p>
          <a:p>
            <a:endParaRPr lang="ca-ES" b="1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Les despeses de transport (38%) i llocs web confusos sobre la propietat del mateix (33%) són altres barreres per a aquests escèptics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No poden provar-se els articles (49%)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La privacitat i la seguretat són les grans preocupacions per a aquest perfil i es resisteixen a donar la seva informació de targeta de crèdit (48%)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No se’n fien dels períodes d’entrega (19%)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No veuen ninguna avantatge</a:t>
            </a:r>
          </a:p>
        </p:txBody>
      </p:sp>
    </p:spTree>
    <p:extLst>
      <p:ext uri="{BB962C8B-B14F-4D97-AF65-F5344CB8AC3E}">
        <p14:creationId xmlns:p14="http://schemas.microsoft.com/office/powerpoint/2010/main" val="33146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 bwMode="auto">
          <a:xfrm>
            <a:off x="-838200" y="-304800"/>
            <a:ext cx="115062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287" y="228600"/>
            <a:ext cx="1142216" cy="11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57200" y="1516465"/>
            <a:ext cx="449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Líder en el mercat de </a:t>
            </a:r>
            <a:r>
              <a:rPr lang="ca-ES" sz="1400" dirty="0" err="1" smtClean="0">
                <a:latin typeface="Calibri" panose="020F0502020204030204" pitchFamily="34" charset="0"/>
              </a:rPr>
              <a:t>adquirença</a:t>
            </a:r>
            <a:r>
              <a:rPr lang="ca-ES" sz="1400" dirty="0" smtClean="0">
                <a:latin typeface="Calibri" panose="020F0502020204030204" pitchFamily="34" charset="0"/>
              </a:rPr>
              <a:t> a Espanya</a:t>
            </a: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ca-ES" sz="1400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246.000 punts de venda</a:t>
            </a: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ca-ES" sz="1400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24,9% </a:t>
            </a:r>
            <a:r>
              <a:rPr lang="ca-ES" sz="1400" dirty="0" err="1" smtClean="0">
                <a:latin typeface="Calibri" panose="020F0502020204030204" pitchFamily="34" charset="0"/>
              </a:rPr>
              <a:t>market</a:t>
            </a:r>
            <a:r>
              <a:rPr lang="ca-ES" sz="1400" dirty="0" smtClean="0">
                <a:latin typeface="Calibri" panose="020F0502020204030204" pitchFamily="34" charset="0"/>
              </a:rPr>
              <a:t> </a:t>
            </a:r>
            <a:r>
              <a:rPr lang="ca-ES" sz="1400" dirty="0" err="1" smtClean="0">
                <a:latin typeface="Calibri" panose="020F0502020204030204" pitchFamily="34" charset="0"/>
              </a:rPr>
              <a:t>share</a:t>
            </a:r>
            <a:r>
              <a:rPr lang="ca-ES" sz="1400" dirty="0" smtClean="0">
                <a:latin typeface="Calibri" panose="020F0502020204030204" pitchFamily="34" charset="0"/>
              </a:rPr>
              <a:t> en </a:t>
            </a:r>
            <a:r>
              <a:rPr lang="ca-ES" sz="1400" dirty="0" err="1" smtClean="0">
                <a:latin typeface="Calibri" panose="020F0502020204030204" pitchFamily="34" charset="0"/>
              </a:rPr>
              <a:t>adquirença</a:t>
            </a:r>
            <a:r>
              <a:rPr lang="ca-ES" sz="1400" dirty="0" smtClean="0">
                <a:latin typeface="Calibri" panose="020F0502020204030204" pitchFamily="34" charset="0"/>
              </a:rPr>
              <a:t> </a:t>
            </a: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ca-ES" sz="1400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36% </a:t>
            </a:r>
            <a:r>
              <a:rPr lang="ca-ES" sz="1400" dirty="0" err="1" smtClean="0">
                <a:latin typeface="Calibri" panose="020F0502020204030204" pitchFamily="34" charset="0"/>
              </a:rPr>
              <a:t>market</a:t>
            </a:r>
            <a:r>
              <a:rPr lang="ca-ES" sz="1400" dirty="0" smtClean="0">
                <a:latin typeface="Calibri" panose="020F0502020204030204" pitchFamily="34" charset="0"/>
              </a:rPr>
              <a:t> </a:t>
            </a:r>
            <a:r>
              <a:rPr lang="ca-ES" sz="1400" dirty="0" err="1" smtClean="0">
                <a:latin typeface="Calibri" panose="020F0502020204030204" pitchFamily="34" charset="0"/>
              </a:rPr>
              <a:t>share</a:t>
            </a:r>
            <a:r>
              <a:rPr lang="ca-ES" sz="1400" dirty="0" smtClean="0">
                <a:latin typeface="Calibri" panose="020F0502020204030204" pitchFamily="34" charset="0"/>
              </a:rPr>
              <a:t> en eCommerce</a:t>
            </a: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ca-ES" sz="1400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30,000 nous contractes en l'últim any</a:t>
            </a: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ca-ES" sz="1400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ca-ES" sz="1400" dirty="0" smtClean="0">
                <a:latin typeface="Calibri" panose="020F0502020204030204" pitchFamily="34" charset="0"/>
              </a:rPr>
              <a:t>18% </a:t>
            </a:r>
            <a:r>
              <a:rPr lang="ca-ES" sz="1400" dirty="0" err="1" smtClean="0">
                <a:latin typeface="Calibri" panose="020F0502020204030204" pitchFamily="34" charset="0"/>
              </a:rPr>
              <a:t>market</a:t>
            </a:r>
            <a:r>
              <a:rPr lang="ca-ES" sz="1400" dirty="0" smtClean="0">
                <a:latin typeface="Calibri" panose="020F0502020204030204" pitchFamily="34" charset="0"/>
              </a:rPr>
              <a:t> </a:t>
            </a:r>
            <a:r>
              <a:rPr lang="ca-ES" sz="1400" dirty="0" err="1" smtClean="0">
                <a:latin typeface="Calibri" panose="020F0502020204030204" pitchFamily="34" charset="0"/>
              </a:rPr>
              <a:t>share</a:t>
            </a:r>
            <a:r>
              <a:rPr lang="ca-ES" sz="1400" dirty="0" smtClean="0">
                <a:latin typeface="Calibri" panose="020F0502020204030204" pitchFamily="34" charset="0"/>
              </a:rPr>
              <a:t> al mercat emissor nacional</a:t>
            </a:r>
            <a:endParaRPr lang="ca-E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5202766" y="1660803"/>
            <a:ext cx="4398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latin typeface="Calibri" panose="020F0502020204030204" pitchFamily="34" charset="0"/>
              </a:rPr>
              <a:t>Líder</a:t>
            </a:r>
            <a:r>
              <a:rPr lang="en-US" sz="1400" dirty="0">
                <a:latin typeface="Calibri" panose="020F0502020204030204" pitchFamily="34" charset="0"/>
              </a:rPr>
              <a:t> en </a:t>
            </a:r>
            <a:r>
              <a:rPr lang="en-US" sz="1400" dirty="0" err="1">
                <a:latin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</a:rPr>
              <a:t> el </a:t>
            </a:r>
            <a:r>
              <a:rPr lang="en-US" sz="1400" dirty="0" err="1">
                <a:latin typeface="Calibri" panose="020F0502020204030204" pitchFamily="34" charset="0"/>
              </a:rPr>
              <a:t>processament</a:t>
            </a:r>
            <a:r>
              <a:rPr lang="en-US" sz="1400" dirty="0">
                <a:latin typeface="Calibri" panose="020F0502020204030204" pitchFamily="34" charset="0"/>
              </a:rPr>
              <a:t> de les </a:t>
            </a:r>
            <a:r>
              <a:rPr lang="en-US" sz="1400" dirty="0" err="1">
                <a:latin typeface="Calibri" panose="020F0502020204030204" pitchFamily="34" charset="0"/>
              </a:rPr>
              <a:t>transaccions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electròniques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latin typeface="Calibri" panose="020F0502020204030204" pitchFamily="34" charset="0"/>
              </a:rPr>
              <a:t>Presència</a:t>
            </a:r>
            <a:r>
              <a:rPr lang="en-US" sz="1400" dirty="0">
                <a:latin typeface="Calibri" panose="020F0502020204030204" pitchFamily="34" charset="0"/>
              </a:rPr>
              <a:t> a </a:t>
            </a:r>
            <a:r>
              <a:rPr lang="en-US" sz="1400" dirty="0" err="1">
                <a:latin typeface="Calibri" panose="020F0502020204030204" pitchFamily="34" charset="0"/>
              </a:rPr>
              <a:t>Estats</a:t>
            </a:r>
            <a:r>
              <a:rPr lang="en-US" sz="1400" dirty="0">
                <a:latin typeface="Calibri" panose="020F0502020204030204" pitchFamily="34" charset="0"/>
              </a:rPr>
              <a:t> Units, </a:t>
            </a:r>
            <a:r>
              <a:rPr lang="en-US" sz="1400" dirty="0" err="1">
                <a:latin typeface="Calibri" panose="020F0502020204030204" pitchFamily="34" charset="0"/>
              </a:rPr>
              <a:t>Canadà</a:t>
            </a:r>
            <a:r>
              <a:rPr lang="en-US" sz="1400" dirty="0">
                <a:latin typeface="Calibri" panose="020F0502020204030204" pitchFamily="34" charset="0"/>
              </a:rPr>
              <a:t>, Europa i </a:t>
            </a:r>
            <a:r>
              <a:rPr lang="en-US" sz="1400" dirty="0" err="1">
                <a:latin typeface="Calibri" panose="020F0502020204030204" pitchFamily="34" charset="0"/>
              </a:rPr>
              <a:t>Àsia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latin typeface="Calibri" panose="020F0502020204030204" pitchFamily="34" charset="0"/>
              </a:rPr>
              <a:t>Seu</a:t>
            </a:r>
            <a:r>
              <a:rPr lang="en-US" sz="1400" dirty="0">
                <a:latin typeface="Calibri" panose="020F0502020204030204" pitchFamily="34" charset="0"/>
              </a:rPr>
              <a:t> a Atlanta. 3.600 </a:t>
            </a:r>
            <a:r>
              <a:rPr lang="en-US" sz="1400" dirty="0" err="1">
                <a:latin typeface="Calibri" panose="020F0502020204030204" pitchFamily="34" charset="0"/>
              </a:rPr>
              <a:t>treballadors</a:t>
            </a:r>
            <a:r>
              <a:rPr lang="en-US" sz="1400" dirty="0">
                <a:latin typeface="Calibri" panose="020F0502020204030204" pitchFamily="34" charset="0"/>
              </a:rPr>
              <a:t> en 20 </a:t>
            </a:r>
            <a:r>
              <a:rPr lang="en-US" sz="1400" dirty="0" err="1">
                <a:latin typeface="Calibri" panose="020F0502020204030204" pitchFamily="34" charset="0"/>
              </a:rPr>
              <a:t>països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latin typeface="Calibri" panose="020F0502020204030204" pitchFamily="34" charset="0"/>
              </a:rPr>
              <a:t>Cotitza</a:t>
            </a:r>
            <a:r>
              <a:rPr lang="en-US" sz="1400" dirty="0">
                <a:latin typeface="Calibri" panose="020F0502020204030204" pitchFamily="34" charset="0"/>
              </a:rPr>
              <a:t> a la </a:t>
            </a:r>
            <a:r>
              <a:rPr lang="en-US" sz="1400" dirty="0" err="1">
                <a:latin typeface="Calibri" panose="020F0502020204030204" pitchFamily="34" charset="0"/>
              </a:rPr>
              <a:t>Borsa</a:t>
            </a:r>
            <a:r>
              <a:rPr lang="en-US" sz="1400" dirty="0">
                <a:latin typeface="Calibri" panose="020F0502020204030204" pitchFamily="34" charset="0"/>
              </a:rPr>
              <a:t> de Nova York</a:t>
            </a: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Calibri" panose="020F0502020204030204" pitchFamily="34" charset="0"/>
              </a:rPr>
              <a:t>Top 5 Global Acquirers </a:t>
            </a:r>
            <a:r>
              <a:rPr lang="en-US" sz="1400" dirty="0" err="1">
                <a:latin typeface="Calibri" panose="020F0502020204030204" pitchFamily="34" charset="0"/>
              </a:rPr>
              <a:t>amb</a:t>
            </a:r>
            <a:r>
              <a:rPr lang="en-US" sz="1400" dirty="0">
                <a:latin typeface="Calibri" panose="020F0502020204030204" pitchFamily="34" charset="0"/>
              </a:rPr>
              <a:t> 40 </a:t>
            </a:r>
            <a:r>
              <a:rPr lang="en-US" sz="1400" dirty="0" err="1">
                <a:latin typeface="Calibri" panose="020F0502020204030204" pitchFamily="34" charset="0"/>
              </a:rPr>
              <a:t>anys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d'experiència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199" y="644185"/>
            <a:ext cx="2000177" cy="6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3-eu-west-1.amazonaws.com/rankia/images/valoraciones/0019/7018/Mejores-tarjetas-de-cr%C3%A9dito-y-d%C3%A9bito-para-2015.jpg?14319450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3"/>
          <a:stretch/>
        </p:blipFill>
        <p:spPr bwMode="auto">
          <a:xfrm>
            <a:off x="-971550" y="4255676"/>
            <a:ext cx="11849100" cy="66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55081" r="898" b="-337"/>
          <a:stretch/>
        </p:blipFill>
        <p:spPr bwMode="auto">
          <a:xfrm>
            <a:off x="5051885" y="2324100"/>
            <a:ext cx="4192423" cy="283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8303" r="2041" b="44846"/>
          <a:stretch/>
        </p:blipFill>
        <p:spPr bwMode="auto">
          <a:xfrm>
            <a:off x="514037" y="2259490"/>
            <a:ext cx="4192423" cy="29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67518" y="376535"/>
            <a:ext cx="4026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Canvi de tendència de compra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7200" y="1143000"/>
            <a:ext cx="8991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sz="2000" dirty="0" err="1" smtClean="0">
                <a:latin typeface="Calibri" panose="020F0502020204030204" pitchFamily="34" charset="0"/>
              </a:rPr>
              <a:t>Volum</a:t>
            </a:r>
            <a:r>
              <a:rPr lang="es-ES" sz="2000" dirty="0" smtClean="0">
                <a:latin typeface="Calibri" panose="020F0502020204030204" pitchFamily="34" charset="0"/>
              </a:rPr>
              <a:t> de compres </a:t>
            </a:r>
            <a:r>
              <a:rPr lang="es-ES" sz="2000" dirty="0" err="1" smtClean="0">
                <a:latin typeface="Calibri" panose="020F0502020204030204" pitchFamily="34" charset="0"/>
              </a:rPr>
              <a:t>realitzades</a:t>
            </a:r>
            <a:r>
              <a:rPr lang="es-ES" sz="2000" dirty="0" smtClean="0">
                <a:latin typeface="Calibri" panose="020F0502020204030204" pitchFamily="34" charset="0"/>
              </a:rPr>
              <a:t> per canal a Europa</a:t>
            </a:r>
            <a:endParaRPr lang="es-ES" sz="20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7710" y="5885186"/>
            <a:ext cx="3071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0" dirty="0" smtClean="0">
                <a:solidFill>
                  <a:schemeClr val="tx1"/>
                </a:solidFill>
              </a:rPr>
              <a:t>Font: Article eCommerce </a:t>
            </a:r>
            <a:r>
              <a:rPr lang="ca-ES" sz="1100" b="0" dirty="0" err="1" smtClean="0">
                <a:solidFill>
                  <a:schemeClr val="tx1"/>
                </a:solidFill>
              </a:rPr>
              <a:t>news</a:t>
            </a:r>
            <a:r>
              <a:rPr lang="ca-ES" sz="1100" b="0" dirty="0" smtClean="0">
                <a:solidFill>
                  <a:schemeClr val="tx1"/>
                </a:solidFill>
              </a:rPr>
              <a:t> 24/8/2014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68"/>
            <a:ext cx="4087270" cy="28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01532" y="990600"/>
            <a:ext cx="5471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smtClean="0">
                <a:solidFill>
                  <a:srgbClr val="00B0F0"/>
                </a:solidFill>
                <a:latin typeface="Calibri" pitchFamily="18" charset="0"/>
              </a:rPr>
              <a:t>Quota de ventes:</a:t>
            </a:r>
          </a:p>
          <a:p>
            <a:pPr algn="just"/>
            <a:endParaRPr lang="ca-ES" i="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52,2% a través de terminals mòbils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47,8% a través del entorn web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a-ES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Durant el període estival, juliol-agost 2014, aquest ràtio s’ha vist incrementat fins al 69%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a-ES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ca-ES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10 Rectángulo redondeado"/>
          <p:cNvSpPr/>
          <p:nvPr>
            <p:custDataLst>
              <p:tags r:id="rId1"/>
            </p:custDataLst>
          </p:nvPr>
        </p:nvSpPr>
        <p:spPr bwMode="auto">
          <a:xfrm>
            <a:off x="3901533" y="3943027"/>
            <a:ext cx="5471067" cy="18569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108000" rIns="3600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ca-ES" sz="1600" dirty="0" smtClean="0">
                <a:latin typeface="Calibri" panose="020F0502020204030204" pitchFamily="34" charset="0"/>
              </a:rPr>
              <a:t>S’ha aconseguit canviar els hàbits de consum dels seus clients, induint a la compra flash en moments "perduts":</a:t>
            </a:r>
          </a:p>
          <a:p>
            <a:pPr lvl="0" algn="just"/>
            <a:endParaRPr lang="ca-ES" sz="1600" dirty="0" smtClean="0">
              <a:latin typeface="Calibri" panose="020F0502020204030204" pitchFamily="34" charset="0"/>
            </a:endParaRPr>
          </a:p>
          <a:p>
            <a:pPr lvl="0" algn="just"/>
            <a:r>
              <a:rPr lang="ca-ES" sz="1600" dirty="0" smtClean="0">
                <a:latin typeface="Calibri" panose="020F0502020204030204" pitchFamily="34" charset="0"/>
              </a:rPr>
              <a:t>El 48% de les compres realitzades per '</a:t>
            </a:r>
            <a:r>
              <a:rPr lang="ca-ES" sz="1600" dirty="0" err="1" smtClean="0">
                <a:latin typeface="Calibri" panose="020F0502020204030204" pitchFamily="34" charset="0"/>
              </a:rPr>
              <a:t>mobile</a:t>
            </a:r>
            <a:r>
              <a:rPr lang="ca-ES" sz="1600" dirty="0" smtClean="0">
                <a:latin typeface="Calibri" panose="020F0502020204030204" pitchFamily="34" charset="0"/>
              </a:rPr>
              <a:t>' es realitzen durant els trajectes, ja sigui en transport públic, caminant o en cotxe.</a:t>
            </a:r>
            <a:endParaRPr lang="ca-ES" sz="16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67518" y="376535"/>
            <a:ext cx="4026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400" b="1" noProof="1" smtClean="0">
                <a:solidFill>
                  <a:srgbClr val="00B0F0"/>
                </a:solidFill>
                <a:latin typeface="Calibri" pitchFamily="18" charset="0"/>
              </a:rPr>
              <a:t>Canvi de tendència de compra</a:t>
            </a:r>
            <a:endParaRPr lang="ca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2050" name="Picture 2" descr="app-privalia-mob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98" y="1205383"/>
            <a:ext cx="1268613" cy="12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7710" y="6019800"/>
            <a:ext cx="4021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dirty="0" smtClean="0">
                <a:solidFill>
                  <a:schemeClr val="tx1"/>
                </a:solidFill>
              </a:rPr>
              <a:t>Font: </a:t>
            </a:r>
            <a:r>
              <a:rPr lang="es-ES" sz="900" b="0" dirty="0" err="1" smtClean="0">
                <a:solidFill>
                  <a:schemeClr val="tx1"/>
                </a:solidFill>
              </a:rPr>
              <a:t>Estudi</a:t>
            </a:r>
            <a:r>
              <a:rPr lang="es-ES" sz="900" b="0" dirty="0" smtClean="0">
                <a:solidFill>
                  <a:schemeClr val="tx1"/>
                </a:solidFill>
              </a:rPr>
              <a:t> </a:t>
            </a:r>
            <a:r>
              <a:rPr lang="es-ES" sz="900" b="0" dirty="0" err="1" smtClean="0">
                <a:solidFill>
                  <a:schemeClr val="tx1"/>
                </a:solidFill>
              </a:rPr>
              <a:t>Criteo</a:t>
            </a:r>
            <a:r>
              <a:rPr lang="es-ES" sz="900" b="0" dirty="0" smtClean="0">
                <a:solidFill>
                  <a:schemeClr val="tx1"/>
                </a:solidFill>
              </a:rPr>
              <a:t> “</a:t>
            </a:r>
            <a:r>
              <a:rPr lang="en-US" sz="900" dirty="0"/>
              <a:t>State of Mobile Commerce Q4 </a:t>
            </a:r>
            <a:r>
              <a:rPr lang="en-US" sz="900" dirty="0" smtClean="0"/>
              <a:t>2014”</a:t>
            </a:r>
            <a:endParaRPr lang="es-ES" sz="900" b="0" dirty="0" smtClean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67518" y="376535"/>
            <a:ext cx="4026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noProof="1" smtClean="0">
                <a:solidFill>
                  <a:srgbClr val="00B0F0"/>
                </a:solidFill>
                <a:latin typeface="Calibri" pitchFamily="18" charset="0"/>
              </a:rPr>
              <a:t>Canvi de tendència de compra</a:t>
            </a:r>
            <a:endParaRPr lang="es-E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3076" name="Picture 4" descr="http://image.slidesharecdn.com/criteomobilecommercereportq42014-141209100100-conversion-gate02/95/criteo-mobile-commerce-report-q42014-17-1024.jpg?cb=14181197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19048" r="38314" b="13293"/>
          <a:stretch/>
        </p:blipFill>
        <p:spPr bwMode="auto">
          <a:xfrm>
            <a:off x="838200" y="1002888"/>
            <a:ext cx="7802432" cy="49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67518" y="376535"/>
            <a:ext cx="2588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Per a reflexionar....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" y="1317176"/>
            <a:ext cx="89915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 comprador d’avui és </a:t>
            </a:r>
            <a:r>
              <a:rPr lang="ca-ES" dirty="0" err="1" smtClean="0">
                <a:latin typeface="Calibri" panose="020F0502020204030204" pitchFamily="34" charset="0"/>
              </a:rPr>
              <a:t>abolutament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inconformista</a:t>
            </a:r>
            <a:r>
              <a:rPr lang="ca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No </a:t>
            </a:r>
            <a:r>
              <a:rPr lang="ca-ES" dirty="0" err="1" smtClean="0">
                <a:latin typeface="Calibri" panose="020F0502020204030204" pitchFamily="34" charset="0"/>
              </a:rPr>
              <a:t>enten</a:t>
            </a:r>
            <a:r>
              <a:rPr lang="ca-ES" dirty="0" smtClean="0">
                <a:latin typeface="Calibri" panose="020F0502020204030204" pitchFamily="34" charset="0"/>
              </a:rPr>
              <a:t> de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barreres</a:t>
            </a:r>
            <a:r>
              <a:rPr lang="ca-ES" dirty="0" smtClean="0">
                <a:latin typeface="Calibri" panose="020F0502020204030204" pitchFamily="34" charset="0"/>
              </a:rPr>
              <a:t> entre el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comerç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físic</a:t>
            </a:r>
            <a:r>
              <a:rPr lang="ca-ES" dirty="0" smtClean="0">
                <a:latin typeface="Calibri" panose="020F0502020204030204" pitchFamily="34" charset="0"/>
              </a:rPr>
              <a:t> i el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comerç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digital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Un usuari d’ eCommerce utilitza un </a:t>
            </a:r>
            <a:r>
              <a:rPr lang="ca-ES" dirty="0" err="1" smtClean="0">
                <a:latin typeface="Calibri" panose="020F0502020204030204" pitchFamily="34" charset="0"/>
              </a:rPr>
              <a:t>promig</a:t>
            </a:r>
            <a:r>
              <a:rPr lang="ca-ES" dirty="0" smtClean="0">
                <a:latin typeface="Calibri" panose="020F0502020204030204" pitchFamily="34" charset="0"/>
              </a:rPr>
              <a:t> de</a:t>
            </a:r>
            <a:r>
              <a:rPr lang="ca-ES" b="1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2,6 dispositius per realitzar la compra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 comprador utilitza una mitjana d’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1,5</a:t>
            </a:r>
            <a:r>
              <a:rPr lang="ca-ES" b="1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canals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 temps mitjà de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permanència</a:t>
            </a:r>
            <a:r>
              <a:rPr lang="ca-ES" dirty="0" smtClean="0">
                <a:latin typeface="Calibri" panose="020F0502020204030204" pitchFamily="34" charset="0"/>
              </a:rPr>
              <a:t> dels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compradors</a:t>
            </a:r>
            <a:r>
              <a:rPr lang="ca-ES" dirty="0" smtClean="0">
                <a:latin typeface="Calibri" panose="020F0502020204030204" pitchFamily="34" charset="0"/>
              </a:rPr>
              <a:t> s’ha incrementat un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174%</a:t>
            </a:r>
            <a:r>
              <a:rPr lang="ca-ES" dirty="0" smtClean="0">
                <a:latin typeface="Calibri" panose="020F0502020204030204" pitchFamily="34" charset="0"/>
              </a:rPr>
              <a:t> en les </a:t>
            </a:r>
            <a:r>
              <a:rPr lang="ca-ES" b="1" dirty="0" err="1">
                <a:solidFill>
                  <a:srgbClr val="00B0F0"/>
                </a:solidFill>
                <a:latin typeface="Calibri" panose="020F0502020204030204" pitchFamily="34" charset="0"/>
              </a:rPr>
              <a:t>A</a:t>
            </a:r>
            <a:r>
              <a:rPr lang="ca-ES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pps</a:t>
            </a:r>
            <a:r>
              <a:rPr lang="ca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La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taxa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 conversió </a:t>
            </a:r>
            <a:r>
              <a:rPr lang="ca-ES" dirty="0" smtClean="0">
                <a:latin typeface="Calibri" panose="020F0502020204030204" pitchFamily="34" charset="0"/>
              </a:rPr>
              <a:t>del comprador multicanal és un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20% </a:t>
            </a:r>
            <a:r>
              <a:rPr lang="ca-ES" dirty="0" smtClean="0">
                <a:latin typeface="Calibri" panose="020F0502020204030204" pitchFamily="34" charset="0"/>
              </a:rPr>
              <a:t>més alta que la del consumidor tradicional.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dirty="0" smtClean="0">
                <a:latin typeface="Calibri" panose="020F0502020204030204" pitchFamily="34" charset="0"/>
              </a:rPr>
              <a:t>Els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compradors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multicanal</a:t>
            </a:r>
            <a:r>
              <a:rPr lang="ca-ES" dirty="0" smtClean="0">
                <a:latin typeface="Calibri" panose="020F0502020204030204" pitchFamily="34" charset="0"/>
              </a:rPr>
              <a:t> compren productes amb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més</a:t>
            </a:r>
            <a:r>
              <a:rPr lang="ca-ES" dirty="0" smtClean="0">
                <a:latin typeface="Calibri" panose="020F0502020204030204" pitchFamily="34" charset="0"/>
              </a:rPr>
              <a:t>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freqüència</a:t>
            </a:r>
            <a:r>
              <a:rPr lang="ca-ES" dirty="0" smtClean="0">
                <a:latin typeface="Calibri" panose="020F0502020204030204" pitchFamily="34" charset="0"/>
              </a:rPr>
              <a:t> i gasten </a:t>
            </a:r>
            <a:r>
              <a:rPr lang="ca-E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x3.</a:t>
            </a:r>
            <a:endParaRPr lang="ca-E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8705" y="5791200"/>
            <a:ext cx="1661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Font: eCommerce </a:t>
            </a:r>
            <a:r>
              <a:rPr lang="es-ES" sz="1200" dirty="0" err="1" smtClean="0">
                <a:solidFill>
                  <a:srgbClr val="000000"/>
                </a:solidFill>
                <a:latin typeface="Calibri" pitchFamily="34" charset="0"/>
              </a:rPr>
              <a:t>news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724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0" y="4365104"/>
            <a:ext cx="9906000" cy="12838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800" i="0">
              <a:solidFill>
                <a:srgbClr val="CCCCC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96001" y="4745422"/>
            <a:ext cx="351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Tendències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mercat</a:t>
            </a:r>
            <a:endParaRPr lang="es-ES" sz="2800" b="1" i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el mismo lado"/>
          <p:cNvSpPr/>
          <p:nvPr/>
        </p:nvSpPr>
        <p:spPr bwMode="auto">
          <a:xfrm rot="5400000">
            <a:off x="2407558" y="-1498842"/>
            <a:ext cx="497919" cy="5313044"/>
          </a:xfrm>
          <a:prstGeom prst="round2SameRect">
            <a:avLst>
              <a:gd name="adj1" fmla="val 44929"/>
              <a:gd name="adj2" fmla="val 0"/>
            </a:avLst>
          </a:prstGeom>
          <a:solidFill>
            <a:srgbClr val="009AD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0" rIns="0" bIns="0" anchor="ctr">
            <a:spAutoFit/>
          </a:bodyPr>
          <a:lstStyle/>
          <a:p>
            <a:pPr marL="719138"/>
            <a:r>
              <a:rPr lang="ca-ES" sz="2400" kern="0" dirty="0" smtClean="0">
                <a:solidFill>
                  <a:srgbClr val="FFFFFF"/>
                </a:solidFill>
                <a:latin typeface="Calibri" pitchFamily="34" charset="0"/>
              </a:rPr>
              <a:t>Tendències de mercat</a:t>
            </a:r>
            <a:endParaRPr lang="ca-ES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 descr="http://www.borngroup.com/wp-content/uploads/2012/12/showroo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065" y="1542652"/>
            <a:ext cx="11730887" cy="55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 bwMode="auto">
          <a:xfrm>
            <a:off x="304800" y="2032002"/>
            <a:ext cx="4876800" cy="4063998"/>
          </a:xfrm>
          <a:prstGeom prst="roundRect">
            <a:avLst/>
          </a:prstGeom>
          <a:solidFill>
            <a:schemeClr val="tx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El 50% dels usuaris</a:t>
            </a:r>
            <a:r>
              <a:rPr kumimoji="0" lang="ca-E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 </a:t>
            </a:r>
            <a:r>
              <a:rPr kumimoji="0" lang="ca-ES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d’smartphone</a:t>
            </a:r>
            <a:r>
              <a:rPr kumimoji="0" lang="ca-E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 asseguren haver buscat millors preus per internet en el moment de la compra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ca-ES" b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 de</a:t>
            </a:r>
            <a:r>
              <a:rPr lang="ca-E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 cada 3 usuaris, marxen de la botiga i acaben comprant el producte a la competència.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ca-E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Estratègia</a:t>
            </a:r>
            <a:r>
              <a:rPr kumimoji="0" lang="ca-E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 vàlida si la nostra avantatge competitiva és el factor preu.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ca-E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El comerç físic ha de tenir la capacitat de negociar en valor afegit o en preu amb aquests clients</a:t>
            </a:r>
            <a:endParaRPr kumimoji="0" lang="ca-ES" sz="1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el mismo lado"/>
          <p:cNvSpPr/>
          <p:nvPr/>
        </p:nvSpPr>
        <p:spPr bwMode="auto">
          <a:xfrm rot="5400000">
            <a:off x="2407558" y="-1498842"/>
            <a:ext cx="497919" cy="5313044"/>
          </a:xfrm>
          <a:prstGeom prst="round2SameRect">
            <a:avLst>
              <a:gd name="adj1" fmla="val 44929"/>
              <a:gd name="adj2" fmla="val 0"/>
            </a:avLst>
          </a:prstGeom>
          <a:solidFill>
            <a:srgbClr val="009AD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0" rIns="0" bIns="0" anchor="ctr">
            <a:spAutoFit/>
          </a:bodyPr>
          <a:lstStyle/>
          <a:p>
            <a:pPr marL="719138"/>
            <a:r>
              <a:rPr lang="ca-ES" sz="2400" kern="0" dirty="0" smtClean="0">
                <a:solidFill>
                  <a:srgbClr val="FFFFFF"/>
                </a:solidFill>
                <a:latin typeface="Calibri" pitchFamily="34" charset="0"/>
              </a:rPr>
              <a:t>Tendències de mercat</a:t>
            </a:r>
            <a:endParaRPr lang="ca-ES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4800" y="1487031"/>
            <a:ext cx="6400800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400" i="0" u="sng" dirty="0" err="1" smtClean="0">
                <a:solidFill>
                  <a:schemeClr val="tx1"/>
                </a:solidFill>
                <a:latin typeface="Calibri" pitchFamily="34" charset="0"/>
              </a:rPr>
              <a:t>Webrooming</a:t>
            </a:r>
            <a:r>
              <a:rPr lang="ca-ES" sz="2400" i="0" u="sng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algn="just"/>
            <a:endParaRPr lang="ca-ES" sz="1600" i="0" u="sng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ca-ES" sz="1600" b="0" i="0" dirty="0" smtClean="0">
                <a:solidFill>
                  <a:schemeClr val="tx1"/>
                </a:solidFill>
                <a:latin typeface="Calibri" pitchFamily="34" charset="0"/>
              </a:rPr>
              <a:t>Estratègia orientada a que el possible comprador busqui i s’informi a en el nostre portal e-</a:t>
            </a:r>
            <a:r>
              <a:rPr lang="ca-ES" sz="1600" b="0" i="0" dirty="0" err="1" smtClean="0">
                <a:solidFill>
                  <a:schemeClr val="tx1"/>
                </a:solidFill>
                <a:latin typeface="Calibri" pitchFamily="34" charset="0"/>
              </a:rPr>
              <a:t>commerce</a:t>
            </a:r>
            <a:r>
              <a:rPr lang="ca-ES" sz="1600" b="0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b="0" i="0" dirty="0" smtClean="0">
                <a:solidFill>
                  <a:schemeClr val="tx1"/>
                </a:solidFill>
                <a:latin typeface="Calibri" pitchFamily="34" charset="0"/>
              </a:rPr>
              <a:t>o fins i tot acabi realitzant la compra, però aconseguint portar-lo a la botiga per tal d’aconseguir:</a:t>
            </a:r>
          </a:p>
          <a:p>
            <a:pPr algn="just"/>
            <a:endParaRPr lang="ca-ES" sz="1600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1" i="0" dirty="0" smtClean="0">
                <a:solidFill>
                  <a:schemeClr val="tx1"/>
                </a:solidFill>
                <a:latin typeface="Calibri" pitchFamily="34" charset="0"/>
              </a:rPr>
              <a:t>Venta creuada de productes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1" i="0" dirty="0" smtClean="0">
                <a:solidFill>
                  <a:schemeClr val="tx1"/>
                </a:solidFill>
                <a:latin typeface="Calibri" pitchFamily="34" charset="0"/>
              </a:rPr>
              <a:t>Increment de la vinculació entre el comprador i la marca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1" i="0" dirty="0" smtClean="0">
                <a:solidFill>
                  <a:schemeClr val="tx1"/>
                </a:solidFill>
                <a:latin typeface="Calibri" pitchFamily="34" charset="0"/>
              </a:rPr>
              <a:t>Augment de l’experiència de compra del comprador</a:t>
            </a:r>
            <a:endParaRPr lang="ca-ES" b="1" i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6" name="Picture 4" descr="http://imi.vc/upload/backgrounds/find-online-buy-offline.com_service_goes_into_Beta_for_Chicago_IL_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8703" r="2924" b="9036"/>
          <a:stretch/>
        </p:blipFill>
        <p:spPr bwMode="auto">
          <a:xfrm>
            <a:off x="0" y="3983850"/>
            <a:ext cx="9906005" cy="31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hsystems.com/wp-content/uploads/2015/02/Cl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53" y="2078640"/>
            <a:ext cx="3029647" cy="1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>
            <p:custDataLst>
              <p:tags r:id="rId1"/>
            </p:custDataLst>
          </p:nvPr>
        </p:nvSpPr>
        <p:spPr>
          <a:xfrm>
            <a:off x="194471" y="5589240"/>
            <a:ext cx="9672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0" lvl="1"/>
            <a:endParaRPr lang="ca-ES" sz="1000" i="0" dirty="0"/>
          </a:p>
        </p:txBody>
      </p:sp>
      <p:sp>
        <p:nvSpPr>
          <p:cNvPr id="52" name="7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7F29D0D-080A-4465-A0FC-0A4A579DB096}" type="slidenum">
              <a:rPr lang="ca-ES" smtClean="0"/>
              <a:pPr/>
              <a:t>27</a:t>
            </a:fld>
            <a:endParaRPr lang="ca-ES" dirty="0"/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14" y="2959378"/>
            <a:ext cx="1580597" cy="185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5" y="2976382"/>
            <a:ext cx="1580599" cy="185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6435165" y="4869160"/>
            <a:ext cx="3391297" cy="66860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171450" lvl="1" indent="-171450">
              <a:buFontTx/>
              <a:buChar char="-"/>
            </a:pPr>
            <a:r>
              <a:rPr lang="ca-ES" sz="1000" i="0" dirty="0" smtClean="0"/>
              <a:t>Configuració, </a:t>
            </a:r>
            <a:r>
              <a:rPr lang="ca-ES" sz="1000" i="0" dirty="0" err="1" smtClean="0"/>
              <a:t>Inicializació</a:t>
            </a:r>
            <a:r>
              <a:rPr lang="ca-ES" sz="1000" i="0" dirty="0" smtClean="0"/>
              <a:t>, venta, devolució,</a:t>
            </a:r>
          </a:p>
          <a:p>
            <a:pPr marL="171450" lvl="1" indent="-171450">
              <a:buFontTx/>
              <a:buChar char="-"/>
            </a:pPr>
            <a:r>
              <a:rPr lang="ca-ES" sz="1000" i="0" dirty="0" smtClean="0"/>
              <a:t>Consulta de les operacions des del dispositiu mòbil i el PC del comerç</a:t>
            </a:r>
          </a:p>
          <a:p>
            <a:pPr marL="171450" lvl="1" indent="-171450">
              <a:buFontTx/>
              <a:buChar char="-"/>
            </a:pPr>
            <a:r>
              <a:rPr lang="ca-ES" sz="1000" i="0" dirty="0" smtClean="0"/>
              <a:t>Signatura digitalitzada.</a:t>
            </a:r>
            <a:endParaRPr lang="ca-ES" sz="1000" i="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 cstate="print"/>
          <a:srcRect r="22063" b="27835"/>
          <a:stretch>
            <a:fillRect/>
          </a:stretch>
        </p:blipFill>
        <p:spPr bwMode="auto">
          <a:xfrm>
            <a:off x="3782870" y="1556792"/>
            <a:ext cx="1248139" cy="108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31 Grupo"/>
          <p:cNvGrpSpPr/>
          <p:nvPr/>
        </p:nvGrpSpPr>
        <p:grpSpPr>
          <a:xfrm>
            <a:off x="1364601" y="2132856"/>
            <a:ext cx="815466" cy="2088232"/>
            <a:chOff x="1659022" y="1700808"/>
            <a:chExt cx="752738" cy="2653408"/>
          </a:xfrm>
        </p:grpSpPr>
        <p:grpSp>
          <p:nvGrpSpPr>
            <p:cNvPr id="20" name="19 Grupo"/>
            <p:cNvGrpSpPr/>
            <p:nvPr/>
          </p:nvGrpSpPr>
          <p:grpSpPr>
            <a:xfrm>
              <a:off x="1943708" y="1700808"/>
              <a:ext cx="468052" cy="2653408"/>
              <a:chOff x="1259632" y="1988839"/>
              <a:chExt cx="684076" cy="2880321"/>
            </a:xfrm>
          </p:grpSpPr>
          <p:cxnSp>
            <p:nvCxnSpPr>
              <p:cNvPr id="21" name="9 Forma"/>
              <p:cNvCxnSpPr/>
              <p:nvPr/>
            </p:nvCxnSpPr>
            <p:spPr>
              <a:xfrm>
                <a:off x="1259632" y="1988839"/>
                <a:ext cx="684076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1259632" y="1988840"/>
                <a:ext cx="0" cy="288032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9 Forma"/>
              <p:cNvCxnSpPr/>
              <p:nvPr/>
            </p:nvCxnSpPr>
            <p:spPr>
              <a:xfrm>
                <a:off x="1259632" y="4869159"/>
                <a:ext cx="684076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23 Conector recto"/>
            <p:cNvCxnSpPr/>
            <p:nvPr/>
          </p:nvCxnSpPr>
          <p:spPr>
            <a:xfrm flipH="1">
              <a:off x="1659022" y="2924944"/>
              <a:ext cx="28803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2789759" y="1505788"/>
            <a:ext cx="504057" cy="1326147"/>
          </a:xfrm>
          <a:prstGeom prst="homePlate">
            <a:avLst>
              <a:gd name="adj" fmla="val 10478"/>
            </a:avLst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36000" tIns="0" rIns="0" bIns="0" anchor="ctr"/>
          <a:lstStyle/>
          <a:p>
            <a:pPr algn="ctr" eaLnBrk="0" hangingPunct="0">
              <a:defRPr/>
            </a:pPr>
            <a:r>
              <a:rPr lang="ca-ES" sz="1400" b="1" i="0" dirty="0" smtClean="0">
                <a:latin typeface="La Caixa Frutiger 45 Light"/>
                <a:cs typeface="Arial"/>
              </a:rPr>
              <a:t>Hardware</a:t>
            </a:r>
            <a:endParaRPr lang="ca-ES" sz="1400" b="1" i="0" dirty="0">
              <a:latin typeface="La Caixa Frutiger 45 Light"/>
              <a:cs typeface="Arial"/>
            </a:endParaRPr>
          </a:p>
        </p:txBody>
      </p:sp>
      <p:sp>
        <p:nvSpPr>
          <p:cNvPr id="26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3023785" y="3594020"/>
            <a:ext cx="504057" cy="1326147"/>
          </a:xfrm>
          <a:prstGeom prst="homePlate">
            <a:avLst>
              <a:gd name="adj" fmla="val 10478"/>
            </a:avLst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36000" tIns="0" rIns="0" bIns="0" anchor="ctr"/>
          <a:lstStyle/>
          <a:p>
            <a:pPr algn="ctr" eaLnBrk="0" hangingPunct="0">
              <a:defRPr/>
            </a:pPr>
            <a:r>
              <a:rPr lang="ca-ES" sz="1400" b="1" i="0" dirty="0" smtClean="0">
                <a:latin typeface="La Caixa Frutiger 45 Light"/>
                <a:cs typeface="Arial"/>
              </a:rPr>
              <a:t>Aplicació</a:t>
            </a:r>
          </a:p>
          <a:p>
            <a:pPr algn="ctr" eaLnBrk="0" hangingPunct="0">
              <a:defRPr/>
            </a:pPr>
            <a:r>
              <a:rPr lang="ca-ES" sz="1400" b="1" i="0" dirty="0" smtClean="0">
                <a:latin typeface="La Caixa Frutiger 45 Light"/>
                <a:cs typeface="Arial"/>
              </a:rPr>
              <a:t>de Comercia</a:t>
            </a:r>
            <a:endParaRPr lang="ca-ES" sz="1400" b="1" i="0" dirty="0">
              <a:latin typeface="La Caixa Frutiger 45 Light"/>
              <a:cs typeface="Arial"/>
            </a:endParaRPr>
          </a:p>
        </p:txBody>
      </p:sp>
      <p:sp>
        <p:nvSpPr>
          <p:cNvPr id="27" name="26 CuadroTexto"/>
          <p:cNvSpPr txBox="1"/>
          <p:nvPr>
            <p:custDataLst>
              <p:tags r:id="rId5"/>
            </p:custDataLst>
          </p:nvPr>
        </p:nvSpPr>
        <p:spPr>
          <a:xfrm>
            <a:off x="4094905" y="2708920"/>
            <a:ext cx="2104704" cy="3224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0" lvl="1"/>
            <a:r>
              <a:rPr lang="ca-ES" sz="1200" b="1" i="0" smtClean="0">
                <a:solidFill>
                  <a:schemeClr val="bg1">
                    <a:lumMod val="50000"/>
                  </a:schemeClr>
                </a:solidFill>
              </a:rPr>
              <a:t>CATÀLEG DE PRODUCTES</a:t>
            </a:r>
            <a:endParaRPr lang="ca-ES" sz="1200" b="1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27 CuadroTexto"/>
          <p:cNvSpPr txBox="1"/>
          <p:nvPr>
            <p:custDataLst>
              <p:tags r:id="rId6"/>
            </p:custDataLst>
          </p:nvPr>
        </p:nvSpPr>
        <p:spPr>
          <a:xfrm>
            <a:off x="6689467" y="2708920"/>
            <a:ext cx="2181406" cy="3224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0" lvl="1" algn="ctr"/>
            <a:r>
              <a:rPr lang="ca-ES" sz="1200" b="1" i="0" smtClean="0">
                <a:solidFill>
                  <a:schemeClr val="bg1">
                    <a:lumMod val="50000"/>
                  </a:schemeClr>
                </a:solidFill>
              </a:rPr>
              <a:t>APLICACIÓ DE PAGAMENT</a:t>
            </a:r>
            <a:endParaRPr lang="ca-ES" sz="1200" b="1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28 CuadroTexto"/>
          <p:cNvSpPr txBox="1"/>
          <p:nvPr>
            <p:custDataLst>
              <p:tags r:id="rId7"/>
            </p:custDataLst>
          </p:nvPr>
        </p:nvSpPr>
        <p:spPr>
          <a:xfrm>
            <a:off x="4016896" y="4869160"/>
            <a:ext cx="2262251" cy="66860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0" lvl="1"/>
            <a:r>
              <a:rPr lang="ca-ES" sz="1000" i="0" dirty="0" smtClean="0"/>
              <a:t>Catàleg de productes a on el comerç podrà </a:t>
            </a:r>
            <a:r>
              <a:rPr lang="ca-ES" sz="1000" i="0" dirty="0" err="1" smtClean="0"/>
              <a:t>incloute</a:t>
            </a:r>
            <a:r>
              <a:rPr lang="ca-ES" sz="1000" i="0" dirty="0" smtClean="0"/>
              <a:t> una cistella amb nom, preus, fotografies...</a:t>
            </a:r>
            <a:endParaRPr lang="ca-ES" sz="1000" i="0" dirty="0"/>
          </a:p>
        </p:txBody>
      </p:sp>
      <p:sp>
        <p:nvSpPr>
          <p:cNvPr id="30" name="1 Título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50489" y="2852937"/>
            <a:ext cx="1092121" cy="479631"/>
          </a:xfrm>
          <a:prstGeom prst="rect">
            <a:avLst/>
          </a:prstGeom>
        </p:spPr>
        <p:txBody>
          <a:bodyPr anchor="ctr"/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600" b="1" i="0" smtClean="0">
                <a:solidFill>
                  <a:srgbClr val="00B0F0"/>
                </a:solidFill>
                <a:latin typeface="Arial" charset="0"/>
                <a:ea typeface="ＭＳ Ｐゴシック" pitchFamily="-111" charset="-128"/>
                <a:cs typeface="Arial" charset="0"/>
              </a:rPr>
              <a:t>mPOS</a:t>
            </a:r>
            <a:endParaRPr kumimoji="0" lang="ca-ES" sz="1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a Caixa Frutiger 45 Light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4689" y="4509121"/>
            <a:ext cx="713660" cy="39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 cstate="print"/>
          <a:srcRect l="15770"/>
          <a:stretch>
            <a:fillRect/>
          </a:stretch>
        </p:blipFill>
        <p:spPr bwMode="auto">
          <a:xfrm>
            <a:off x="3080792" y="4437112"/>
            <a:ext cx="437233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32 Conector recto"/>
          <p:cNvCxnSpPr/>
          <p:nvPr/>
        </p:nvCxnSpPr>
        <p:spPr>
          <a:xfrm>
            <a:off x="1676636" y="3861050"/>
            <a:ext cx="0" cy="20882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9 Forma"/>
          <p:cNvCxnSpPr/>
          <p:nvPr/>
        </p:nvCxnSpPr>
        <p:spPr>
          <a:xfrm>
            <a:off x="1676636" y="5949280"/>
            <a:ext cx="5070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1364601" y="5949280"/>
            <a:ext cx="31203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1 Título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350489" y="5517233"/>
            <a:ext cx="1092121" cy="839671"/>
          </a:xfrm>
          <a:prstGeom prst="rect">
            <a:avLst/>
          </a:prstGeom>
        </p:spPr>
        <p:txBody>
          <a:bodyPr anchor="ctr"/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600" b="1" i="0" smtClean="0">
                <a:solidFill>
                  <a:srgbClr val="00B0F0"/>
                </a:solidFill>
                <a:latin typeface="Arial" charset="0"/>
                <a:ea typeface="ＭＳ Ｐゴシック" pitchFamily="-111" charset="-128"/>
                <a:cs typeface="Arial" charset="0"/>
              </a:rPr>
              <a:t>mPOS</a:t>
            </a:r>
          </a:p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600" b="1" i="0" kern="0" noProof="0" smtClean="0">
                <a:solidFill>
                  <a:srgbClr val="00B0F0"/>
                </a:solidFill>
                <a:latin typeface="Arial" charset="0"/>
                <a:ea typeface="ＭＳ Ｐゴシック" pitchFamily="-111" charset="-128"/>
                <a:cs typeface="Arial" charset="0"/>
              </a:rPr>
              <a:t>TPV </a:t>
            </a:r>
            <a:r>
              <a:rPr lang="ca-ES" sz="1600" b="1" i="0" kern="0" smtClean="0">
                <a:solidFill>
                  <a:srgbClr val="00B0F0"/>
                </a:solidFill>
                <a:latin typeface="Arial" charset="0"/>
                <a:ea typeface="ＭＳ Ｐゴシック" pitchFamily="-111" charset="-128"/>
                <a:cs typeface="Arial" charset="0"/>
              </a:rPr>
              <a:t>P</a:t>
            </a:r>
            <a:r>
              <a:rPr lang="ca-ES" sz="1600" b="1" i="0" kern="0" noProof="0" smtClean="0">
                <a:solidFill>
                  <a:srgbClr val="00B0F0"/>
                </a:solidFill>
                <a:latin typeface="Arial" charset="0"/>
                <a:ea typeface="ＭＳ Ｐゴシック" pitchFamily="-111" charset="-128"/>
                <a:cs typeface="Arial" charset="0"/>
              </a:rPr>
              <a:t>c</a:t>
            </a:r>
            <a:endParaRPr kumimoji="0" lang="ca-ES" sz="1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a Caixa Frutiger 45 Light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7" name="36 CuadroTexto"/>
          <p:cNvSpPr txBox="1"/>
          <p:nvPr>
            <p:custDataLst>
              <p:tags r:id="rId10"/>
            </p:custDataLst>
          </p:nvPr>
        </p:nvSpPr>
        <p:spPr>
          <a:xfrm>
            <a:off x="5889399" y="5661248"/>
            <a:ext cx="2672425" cy="612000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0" bIns="0" rtlCol="0">
            <a:noAutofit/>
          </a:bodyPr>
          <a:lstStyle/>
          <a:p>
            <a:pPr marL="0" lvl="1"/>
            <a:r>
              <a:rPr lang="ca-ES" sz="900" b="1" i="0" smtClean="0"/>
              <a:t>Desenvolupament de TPV PC implantat que permet vinculta la operativa de pagament amb l’aplicació de vendes/cobraments</a:t>
            </a:r>
            <a:endParaRPr lang="ca-ES" sz="900" b="1" i="0" dirty="0"/>
          </a:p>
        </p:txBody>
      </p:sp>
      <p:sp>
        <p:nvSpPr>
          <p:cNvPr id="38" name="AutoShape 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4583959" y="5304175"/>
            <a:ext cx="504057" cy="1326147"/>
          </a:xfrm>
          <a:prstGeom prst="homePlate">
            <a:avLst>
              <a:gd name="adj" fmla="val 10478"/>
            </a:avLst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36000" tIns="0" rIns="0" bIns="0" anchor="ctr"/>
          <a:lstStyle/>
          <a:p>
            <a:pPr algn="ctr" eaLnBrk="0" hangingPunct="0">
              <a:defRPr/>
            </a:pPr>
            <a:r>
              <a:rPr lang="ca-ES" sz="1400" b="1" i="0" smtClean="0">
                <a:latin typeface="La Caixa Frutiger 45 Light"/>
                <a:cs typeface="Arial"/>
              </a:rPr>
              <a:t>Pasarel.la de pagaments</a:t>
            </a:r>
            <a:endParaRPr lang="ca-ES" sz="1400" b="1" i="0" dirty="0">
              <a:latin typeface="La Caixa Frutiger 45 Light"/>
              <a:cs typeface="Arial"/>
            </a:endParaRPr>
          </a:p>
        </p:txBody>
      </p:sp>
      <p:sp>
        <p:nvSpPr>
          <p:cNvPr id="40" name="39 Elipse"/>
          <p:cNvSpPr/>
          <p:nvPr/>
        </p:nvSpPr>
        <p:spPr bwMode="auto">
          <a:xfrm>
            <a:off x="2321517" y="4041088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b="1" i="0" smtClean="0">
                <a:solidFill>
                  <a:schemeClr val="bg1"/>
                </a:solidFill>
                <a:latin typeface="Verdana" pitchFamily="34" charset="0"/>
                <a:ea typeface="ＭＳ Ｐゴシック" pitchFamily="-16" charset="-128"/>
              </a:rPr>
              <a:t>1</a:t>
            </a:r>
            <a:endParaRPr kumimoji="0" lang="ca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-16" charset="-128"/>
            </a:endParaRPr>
          </a:p>
        </p:txBody>
      </p:sp>
      <p:sp>
        <p:nvSpPr>
          <p:cNvPr id="41" name="40 Elipse"/>
          <p:cNvSpPr/>
          <p:nvPr/>
        </p:nvSpPr>
        <p:spPr bwMode="auto">
          <a:xfrm>
            <a:off x="2262709" y="573327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b="1" i="0" smtClean="0">
                <a:solidFill>
                  <a:schemeClr val="bg1"/>
                </a:solidFill>
                <a:latin typeface="Verdana" pitchFamily="34" charset="0"/>
                <a:ea typeface="ＭＳ Ｐゴシック" pitchFamily="-16" charset="-128"/>
              </a:rPr>
              <a:t>2</a:t>
            </a:r>
            <a:endParaRPr kumimoji="0" lang="ca-E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-16" charset="-128"/>
            </a:endParaRPr>
          </a:p>
        </p:txBody>
      </p:sp>
      <p:sp>
        <p:nvSpPr>
          <p:cNvPr id="42" name="AutoShape 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3113785" y="5394175"/>
            <a:ext cx="504057" cy="1146147"/>
          </a:xfrm>
          <a:prstGeom prst="homePlate">
            <a:avLst>
              <a:gd name="adj" fmla="val 10478"/>
            </a:avLst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270" lIns="36000" tIns="0" rIns="0" bIns="0" anchor="ctr"/>
          <a:lstStyle/>
          <a:p>
            <a:pPr algn="ctr" eaLnBrk="0" hangingPunct="0">
              <a:defRPr/>
            </a:pPr>
            <a:r>
              <a:rPr lang="ca-ES" sz="1400" b="1" i="0" dirty="0" smtClean="0">
                <a:latin typeface="La Caixa Frutiger 45 Light"/>
                <a:cs typeface="Arial"/>
              </a:rPr>
              <a:t>Aplicació</a:t>
            </a:r>
          </a:p>
          <a:p>
            <a:pPr algn="ctr" eaLnBrk="0" hangingPunct="0">
              <a:defRPr/>
            </a:pPr>
            <a:r>
              <a:rPr lang="ca-ES" sz="1400" b="1" i="0" dirty="0" smtClean="0">
                <a:latin typeface="La Caixa Frutiger 45 Light"/>
                <a:cs typeface="Arial"/>
              </a:rPr>
              <a:t>client</a:t>
            </a:r>
            <a:endParaRPr lang="ca-ES" sz="1400" b="1" i="0" dirty="0">
              <a:latin typeface="La Caixa Frutiger 45 Light"/>
              <a:cs typeface="Arial"/>
            </a:endParaRPr>
          </a:p>
        </p:txBody>
      </p:sp>
      <p:sp>
        <p:nvSpPr>
          <p:cNvPr id="44" name="43 Redondear rectángulo de esquina del mismo lado"/>
          <p:cNvSpPr/>
          <p:nvPr/>
        </p:nvSpPr>
        <p:spPr bwMode="auto">
          <a:xfrm rot="5400000">
            <a:off x="2407558" y="-1498842"/>
            <a:ext cx="497919" cy="5313044"/>
          </a:xfrm>
          <a:prstGeom prst="round2SameRect">
            <a:avLst>
              <a:gd name="adj1" fmla="val 44929"/>
              <a:gd name="adj2" fmla="val 0"/>
            </a:avLst>
          </a:prstGeom>
          <a:solidFill>
            <a:srgbClr val="009AD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0" rIns="0" bIns="0" anchor="ctr">
            <a:spAutoFit/>
          </a:bodyPr>
          <a:lstStyle/>
          <a:p>
            <a:pPr marL="719138"/>
            <a:r>
              <a:rPr lang="ca-ES" sz="2400" kern="0" dirty="0" smtClean="0">
                <a:solidFill>
                  <a:srgbClr val="FFFFFF"/>
                </a:solidFill>
                <a:latin typeface="Calibri" pitchFamily="34" charset="0"/>
              </a:rPr>
              <a:t>Tendències de mercat</a:t>
            </a:r>
            <a:endParaRPr lang="ca-ES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57" y="2054763"/>
            <a:ext cx="2256161" cy="401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000" y="2070876"/>
            <a:ext cx="2256160" cy="401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CuadroTexto"/>
          <p:cNvSpPr txBox="1"/>
          <p:nvPr/>
        </p:nvSpPr>
        <p:spPr>
          <a:xfrm>
            <a:off x="5220873" y="2192454"/>
            <a:ext cx="433463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lvl="1" indent="-279400">
              <a:spcAft>
                <a:spcPts val="600"/>
              </a:spcAft>
              <a:buClr>
                <a:srgbClr val="0070C0"/>
              </a:buClr>
            </a:pPr>
            <a:r>
              <a:rPr lang="ca-ES" sz="1600" b="0" i="0" dirty="0" smtClean="0">
                <a:solidFill>
                  <a:schemeClr val="tx1"/>
                </a:solidFill>
                <a:latin typeface="Calibri" pitchFamily="34" charset="0"/>
              </a:rPr>
              <a:t>	L’usuari selecciona els productes a incloure en la cistella, amb les unitats i promocions aplicades</a:t>
            </a:r>
          </a:p>
          <a:p>
            <a:pPr marL="812800" lvl="1" indent="-279400">
              <a:spcAft>
                <a:spcPts val="600"/>
              </a:spcAft>
              <a:buClr>
                <a:srgbClr val="0070C0"/>
              </a:buClr>
            </a:pPr>
            <a:endParaRPr lang="ca-ES" sz="1600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12800" lvl="1" indent="-279400">
              <a:spcAft>
                <a:spcPts val="600"/>
              </a:spcAft>
              <a:buClr>
                <a:srgbClr val="0070C0"/>
              </a:buClr>
            </a:pPr>
            <a:r>
              <a:rPr lang="ca-ES" sz="1600" b="0" i="0" dirty="0" smtClean="0">
                <a:solidFill>
                  <a:schemeClr val="tx1"/>
                </a:solidFill>
                <a:latin typeface="Calibri" pitchFamily="34" charset="0"/>
              </a:rPr>
              <a:t>	Des de la cistella pot comprovar que la comanda es correcte i confirmar per iniciar la compra</a:t>
            </a:r>
            <a:endParaRPr lang="ca-ES" sz="1600" i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11095" y="4616530"/>
            <a:ext cx="2141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Aft>
                <a:spcPts val="600"/>
              </a:spcAft>
              <a:buClr>
                <a:srgbClr val="0070C0"/>
              </a:buClr>
            </a:pPr>
            <a:r>
              <a:rPr lang="ca-ES" sz="1400" b="0" i="0" dirty="0" smtClean="0">
                <a:solidFill>
                  <a:schemeClr val="tx1"/>
                </a:solidFill>
                <a:latin typeface="Calibri" pitchFamily="34" charset="0"/>
              </a:rPr>
              <a:t>Com alternativa, l’usuari pot decidir fer un cobrament directe sense passar pel catàleg, només introduint el valor de la compra i la referència</a:t>
            </a:r>
            <a:endParaRPr lang="ca-ES" sz="1400" i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8017157" y="4378320"/>
            <a:ext cx="1494435" cy="1858992"/>
            <a:chOff x="6188357" y="4297640"/>
            <a:chExt cx="1467085" cy="182497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50293"/>
            <a:stretch>
              <a:fillRect/>
            </a:stretch>
          </p:blipFill>
          <p:spPr bwMode="auto">
            <a:xfrm>
              <a:off x="6188357" y="4297640"/>
              <a:ext cx="1467085" cy="1273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78078"/>
            <a:stretch>
              <a:fillRect/>
            </a:stretch>
          </p:blipFill>
          <p:spPr bwMode="auto">
            <a:xfrm>
              <a:off x="6188357" y="5560824"/>
              <a:ext cx="1467085" cy="56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Redondear rectángulo de esquina del mismo lado"/>
          <p:cNvSpPr/>
          <p:nvPr/>
        </p:nvSpPr>
        <p:spPr bwMode="auto">
          <a:xfrm rot="5400000">
            <a:off x="2407558" y="-1498842"/>
            <a:ext cx="497919" cy="5313044"/>
          </a:xfrm>
          <a:prstGeom prst="round2SameRect">
            <a:avLst>
              <a:gd name="adj1" fmla="val 44929"/>
              <a:gd name="adj2" fmla="val 0"/>
            </a:avLst>
          </a:prstGeom>
          <a:solidFill>
            <a:srgbClr val="009AD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0" rIns="0" bIns="0" anchor="ctr">
            <a:spAutoFit/>
          </a:bodyPr>
          <a:lstStyle/>
          <a:p>
            <a:pPr marL="719138"/>
            <a:r>
              <a:rPr lang="ca-ES" sz="2400" kern="0" dirty="0" smtClean="0">
                <a:solidFill>
                  <a:srgbClr val="FFFFFF"/>
                </a:solidFill>
                <a:latin typeface="Calibri" pitchFamily="34" charset="0"/>
              </a:rPr>
              <a:t>Tendències de mercat</a:t>
            </a:r>
            <a:endParaRPr lang="ca-ES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el mismo lado"/>
          <p:cNvSpPr/>
          <p:nvPr/>
        </p:nvSpPr>
        <p:spPr bwMode="auto">
          <a:xfrm rot="5400000">
            <a:off x="2407558" y="-1498842"/>
            <a:ext cx="497919" cy="5313044"/>
          </a:xfrm>
          <a:prstGeom prst="round2SameRect">
            <a:avLst>
              <a:gd name="adj1" fmla="val 44929"/>
              <a:gd name="adj2" fmla="val 0"/>
            </a:avLst>
          </a:prstGeom>
          <a:solidFill>
            <a:srgbClr val="009AD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0" rIns="0" bIns="0" anchor="ctr">
            <a:spAutoFit/>
          </a:bodyPr>
          <a:lstStyle/>
          <a:p>
            <a:pPr marL="719138"/>
            <a:r>
              <a:rPr lang="ca-ES" sz="2400" kern="0" dirty="0" smtClean="0">
                <a:solidFill>
                  <a:srgbClr val="FFFFFF"/>
                </a:solidFill>
                <a:latin typeface="Calibri" pitchFamily="34" charset="0"/>
              </a:rPr>
              <a:t>Tendències de mercat</a:t>
            </a:r>
            <a:endParaRPr lang="ca-ES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8785" y="1813127"/>
            <a:ext cx="510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b="1" i="0" dirty="0" smtClean="0">
                <a:solidFill>
                  <a:schemeClr val="tx1"/>
                </a:solidFill>
                <a:latin typeface="Calibri" pitchFamily="34" charset="0"/>
              </a:rPr>
              <a:t>Quin pes te tenir presencial on-line si les compres acaben off-</a:t>
            </a:r>
            <a:r>
              <a:rPr lang="ca-ES" b="1" i="0" dirty="0" err="1" smtClean="0">
                <a:solidFill>
                  <a:schemeClr val="tx1"/>
                </a:solidFill>
                <a:latin typeface="Calibri" pitchFamily="34" charset="0"/>
              </a:rPr>
              <a:t>line</a:t>
            </a:r>
            <a:r>
              <a:rPr lang="ca-ES" b="1" i="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</a:p>
          <a:p>
            <a:pPr algn="just"/>
            <a:endParaRPr lang="ca-ES" b="1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En estratègies combinades, s’ha demostrat que tot i la poca penetració dels volums de facturació en el canal </a:t>
            </a:r>
            <a:r>
              <a:rPr lang="ca-ES" b="0" i="0" dirty="0" err="1" smtClean="0">
                <a:solidFill>
                  <a:schemeClr val="tx1"/>
                </a:solidFill>
                <a:latin typeface="Calibri" pitchFamily="34" charset="0"/>
              </a:rPr>
              <a:t>eCommerce</a:t>
            </a: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, on sovint no arriben al 20%, gràcies a aquesta presència i a la gestió del canal i ser presents a diferents Marketplace, fa que les seves vendes incrementin més d’un 48%.</a:t>
            </a:r>
          </a:p>
          <a:p>
            <a:pPr algn="just"/>
            <a:endParaRPr lang="ca-ES" b="0" i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b="0" i="0" dirty="0" err="1" smtClean="0">
                <a:solidFill>
                  <a:schemeClr val="tx1"/>
                </a:solidFill>
                <a:latin typeface="Calibri" pitchFamily="34" charset="0"/>
              </a:rPr>
              <a:t>Pre</a:t>
            </a: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-llançaments de col·leccions abans d’estar a la botiga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Béns de luxe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Gestió del canal VIP.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b="0" i="0" dirty="0" smtClean="0">
                <a:solidFill>
                  <a:schemeClr val="tx1"/>
                </a:solidFill>
                <a:latin typeface="Calibri" pitchFamily="34" charset="0"/>
              </a:rPr>
              <a:t>Producte tecnològic via comparació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AutoShape 2" descr="Image result for role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0" y="4418344"/>
            <a:ext cx="2388870" cy="177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0" y="4365104"/>
            <a:ext cx="9906000" cy="12838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800" i="0">
              <a:solidFill>
                <a:srgbClr val="CCCCC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60622" y="4737020"/>
            <a:ext cx="682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800" b="1" i="0" dirty="0" smtClean="0">
                <a:solidFill>
                  <a:srgbClr val="000000"/>
                </a:solidFill>
                <a:latin typeface="Calibri" pitchFamily="34" charset="0"/>
              </a:rPr>
              <a:t>Mirem-nos el nostre </a:t>
            </a:r>
            <a:r>
              <a:rPr lang="ca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omnicanal</a:t>
            </a:r>
            <a:r>
              <a:rPr lang="ca-ES" sz="2800" b="1" i="0" dirty="0" smtClean="0">
                <a:solidFill>
                  <a:srgbClr val="000000"/>
                </a:solidFill>
                <a:latin typeface="Calibri" pitchFamily="34" charset="0"/>
              </a:rPr>
              <a:t> ....</a:t>
            </a:r>
            <a:endParaRPr lang="ca-ES" sz="2800" b="1" i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0" y="4365104"/>
            <a:ext cx="9906000" cy="12838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800" i="0">
              <a:solidFill>
                <a:srgbClr val="CCCCC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60622" y="4737020"/>
            <a:ext cx="646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Casos </a:t>
            </a:r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d’èxit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....  </a:t>
            </a:r>
            <a:endParaRPr lang="es-ES" sz="2800" b="1" i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7"/>
          <a:stretch/>
        </p:blipFill>
        <p:spPr bwMode="auto">
          <a:xfrm>
            <a:off x="598773" y="1219200"/>
            <a:ext cx="1970323" cy="7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" y="2139910"/>
            <a:ext cx="194881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47" y="2119086"/>
            <a:ext cx="1938975" cy="32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47" y="2133600"/>
            <a:ext cx="1938975" cy="32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68" y="2133600"/>
            <a:ext cx="1938976" cy="32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67518" y="376535"/>
            <a:ext cx="317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Cas d’èxit - tokenització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51" y="1328065"/>
            <a:ext cx="6903049" cy="431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0" y="1572265"/>
            <a:ext cx="1836150" cy="183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67518" y="376535"/>
            <a:ext cx="317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Cas d’èxit - tokenització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Google Chrome Token by micun19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9" b="52051"/>
          <a:stretch/>
        </p:blipFill>
        <p:spPr bwMode="auto">
          <a:xfrm>
            <a:off x="3581400" y="2715648"/>
            <a:ext cx="1995915" cy="19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nvestors.livenationentertainment.com/files/images/TM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" y="990600"/>
            <a:ext cx="3701422" cy="11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5" y="3352800"/>
            <a:ext cx="1242725" cy="27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s://encrypted-tbn0.gstatic.com/images?q=tbn:ANd9GcT9psYVjjC216u455muZ-mPw75XBF-dfHWFsY2i0E4GGoSfCTMXGktru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2196024"/>
            <a:ext cx="1903569" cy="11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6 Elipse"/>
          <p:cNvSpPr/>
          <p:nvPr/>
        </p:nvSpPr>
        <p:spPr bwMode="auto">
          <a:xfrm>
            <a:off x="489168" y="2177012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1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24 Elipse"/>
          <p:cNvSpPr/>
          <p:nvPr/>
        </p:nvSpPr>
        <p:spPr bwMode="auto">
          <a:xfrm>
            <a:off x="695359" y="3756687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4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65528"/>
            <a:ext cx="2208146" cy="8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7 Elipse"/>
          <p:cNvSpPr/>
          <p:nvPr/>
        </p:nvSpPr>
        <p:spPr bwMode="auto">
          <a:xfrm>
            <a:off x="3276600" y="2115748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17 Flecha derecha"/>
          <p:cNvSpPr/>
          <p:nvPr/>
        </p:nvSpPr>
        <p:spPr bwMode="auto">
          <a:xfrm>
            <a:off x="2570632" y="2710364"/>
            <a:ext cx="525491" cy="72360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33 Flecha derecha"/>
          <p:cNvSpPr/>
          <p:nvPr/>
        </p:nvSpPr>
        <p:spPr bwMode="auto">
          <a:xfrm>
            <a:off x="6209918" y="2903809"/>
            <a:ext cx="708549" cy="7437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43 Elipse"/>
          <p:cNvSpPr/>
          <p:nvPr/>
        </p:nvSpPr>
        <p:spPr bwMode="auto">
          <a:xfrm>
            <a:off x="3378994" y="4128545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5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3" name="Picture 8" descr="https://encrypted-tbn1.gstatic.com/images?q=tbn:ANd9GcQGgUufEFUurwiM9BXkwp_Ryug50yqHB_ADuTnThP5emferj5Ffk_o4N5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77" y="4943327"/>
            <a:ext cx="1387159" cy="10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7 Elipse"/>
          <p:cNvSpPr/>
          <p:nvPr/>
        </p:nvSpPr>
        <p:spPr bwMode="auto">
          <a:xfrm>
            <a:off x="6978290" y="3009728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3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17 Flecha derecha"/>
          <p:cNvSpPr/>
          <p:nvPr/>
        </p:nvSpPr>
        <p:spPr bwMode="auto">
          <a:xfrm>
            <a:off x="2604772" y="3834324"/>
            <a:ext cx="525491" cy="72360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8" name="Picture 4" descr="http://pixabay.com/static/uploads/photo/2013/07/12/17/22/database-152091_6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05" y="2141320"/>
            <a:ext cx="1869696" cy="25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3 Flecha derecha"/>
          <p:cNvSpPr/>
          <p:nvPr/>
        </p:nvSpPr>
        <p:spPr bwMode="auto">
          <a:xfrm>
            <a:off x="6209918" y="3756687"/>
            <a:ext cx="708549" cy="7437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27 Elipse"/>
          <p:cNvSpPr/>
          <p:nvPr/>
        </p:nvSpPr>
        <p:spPr bwMode="auto">
          <a:xfrm>
            <a:off x="6978290" y="3862606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6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" name="43 Elipse"/>
          <p:cNvSpPr/>
          <p:nvPr/>
        </p:nvSpPr>
        <p:spPr bwMode="auto">
          <a:xfrm>
            <a:off x="3405346" y="5245248"/>
            <a:ext cx="278606" cy="26593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50" b="0" dirty="0"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7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17 Flecha derecha"/>
          <p:cNvSpPr/>
          <p:nvPr/>
        </p:nvSpPr>
        <p:spPr bwMode="auto">
          <a:xfrm>
            <a:off x="2631124" y="4951027"/>
            <a:ext cx="525491" cy="72360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67518" y="376535"/>
            <a:ext cx="317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Cas d’èxit - tokenització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21" grpId="0" animBg="1"/>
      <p:bldP spid="26" grpId="0" animBg="1"/>
      <p:bldP spid="28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3400" y="1066800"/>
            <a:ext cx="41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sz="2500" dirty="0" err="1" smtClean="0">
                <a:latin typeface="Calibri" panose="020F0502020204030204" pitchFamily="34" charset="0"/>
              </a:rPr>
              <a:t>Tant</a:t>
            </a:r>
            <a:r>
              <a:rPr lang="es-ES" sz="2500" dirty="0" smtClean="0">
                <a:latin typeface="Calibri" panose="020F0502020204030204" pitchFamily="34" charset="0"/>
              </a:rPr>
              <a:t> de </a:t>
            </a:r>
            <a:r>
              <a:rPr lang="es-ES" sz="2500" dirty="0" err="1" smtClean="0">
                <a:latin typeface="Calibri" panose="020F0502020204030204" pitchFamily="34" charset="0"/>
              </a:rPr>
              <a:t>bo</a:t>
            </a:r>
            <a:r>
              <a:rPr lang="es-ES" sz="2500" dirty="0" smtClean="0">
                <a:latin typeface="Calibri" panose="020F0502020204030204" pitchFamily="34" charset="0"/>
              </a:rPr>
              <a:t> </a:t>
            </a:r>
            <a:r>
              <a:rPr lang="es-ES" sz="2500" dirty="0" err="1" smtClean="0">
                <a:latin typeface="Calibri" panose="020F0502020204030204" pitchFamily="34" charset="0"/>
              </a:rPr>
              <a:t>ho</a:t>
            </a:r>
            <a:r>
              <a:rPr lang="es-ES" sz="2500" dirty="0" smtClean="0">
                <a:latin typeface="Calibri" panose="020F0502020204030204" pitchFamily="34" charset="0"/>
              </a:rPr>
              <a:t> </a:t>
            </a:r>
            <a:r>
              <a:rPr lang="es-ES" sz="2500" dirty="0" err="1" smtClean="0">
                <a:latin typeface="Calibri" panose="020F0502020204030204" pitchFamily="34" charset="0"/>
              </a:rPr>
              <a:t>fós</a:t>
            </a:r>
            <a:r>
              <a:rPr lang="es-ES" sz="2500" dirty="0" smtClean="0">
                <a:latin typeface="Calibri" panose="020F0502020204030204" pitchFamily="34" charset="0"/>
              </a:rPr>
              <a:t>....</a:t>
            </a:r>
            <a:endParaRPr lang="es-ES" sz="2500" dirty="0" smtClean="0"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67518" y="376535"/>
            <a:ext cx="2453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No </a:t>
            </a: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és cas d’èxit... 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13023" r="30463" b="7753"/>
          <a:stretch/>
        </p:blipFill>
        <p:spPr bwMode="auto">
          <a:xfrm>
            <a:off x="3378176" y="1143000"/>
            <a:ext cx="3749887" cy="48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burlesonchamber.com/wp-content/sabai/File/files/808270e9e8dd8574ca9e372721e1d3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76" y="3582125"/>
            <a:ext cx="2413024" cy="24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67518" y="376535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Conclusions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" y="990600"/>
            <a:ext cx="89915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Calibri" panose="020F0502020204030204" pitchFamily="34" charset="0"/>
              </a:rPr>
              <a:t>El eCommerce està creixent a Espanya en més del 26% interanual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Calibri" panose="020F0502020204030204" pitchFamily="34" charset="0"/>
              </a:rPr>
              <a:t>Estem preparats per vendre a tot el món?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b="1" dirty="0" smtClean="0">
                <a:latin typeface="Calibri" panose="020F0502020204030204" pitchFamily="34" charset="0"/>
              </a:rPr>
              <a:t>Mobile is a </a:t>
            </a:r>
            <a:r>
              <a:rPr lang="ca-ES" sz="2400" b="1" dirty="0" err="1" smtClean="0">
                <a:latin typeface="Calibri" panose="020F0502020204030204" pitchFamily="34" charset="0"/>
              </a:rPr>
              <a:t>must</a:t>
            </a:r>
            <a:r>
              <a:rPr lang="ca-ES" sz="2400" b="1" dirty="0" smtClean="0">
                <a:latin typeface="Calibri" panose="020F0502020204030204" pitchFamily="34" charset="0"/>
              </a:rPr>
              <a:t>!</a:t>
            </a:r>
            <a:endParaRPr lang="ca-ES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Calibri" panose="020F0502020204030204" pitchFamily="34" charset="0"/>
              </a:rPr>
              <a:t>Adapta els pagaments als teus compradors. </a:t>
            </a:r>
            <a:r>
              <a:rPr lang="ca-ES" sz="2400" b="1" dirty="0" smtClean="0">
                <a:latin typeface="Calibri" panose="020F0502020204030204" pitchFamily="34" charset="0"/>
              </a:rPr>
              <a:t>Mai al revés.</a:t>
            </a:r>
            <a:endParaRPr lang="ca-ES" sz="24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b="1" dirty="0" smtClean="0">
                <a:latin typeface="Calibri" panose="020F0502020204030204" pitchFamily="34" charset="0"/>
              </a:rPr>
              <a:t>fidelitza'ls!!!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Calibri" panose="020F0502020204030204" pitchFamily="34" charset="0"/>
              </a:rPr>
              <a:t>El frau existeix i existirà. </a:t>
            </a:r>
            <a:r>
              <a:rPr lang="ca-ES" sz="2400" b="1" dirty="0" smtClean="0">
                <a:latin typeface="Calibri" panose="020F0502020204030204" pitchFamily="34" charset="0"/>
              </a:rPr>
              <a:t>Tingues-ho en compte.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sz="2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ca-ES" sz="2400" b="1" dirty="0" smtClean="0">
                <a:latin typeface="Calibri" panose="020F0502020204030204" pitchFamily="34" charset="0"/>
              </a:rPr>
              <a:t>Pregunta'ns</a:t>
            </a:r>
            <a:r>
              <a:rPr lang="ca-ES" sz="2400" dirty="0" smtClean="0">
                <a:latin typeface="Calibri" panose="020F0502020204030204" pitchFamily="34" charset="0"/>
              </a:rPr>
              <a:t>. Estem per ajudar-te.</a:t>
            </a:r>
            <a:endParaRPr lang="ca-ES" b="1" i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ca-ES" b="1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presta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" y="0"/>
            <a:ext cx="9267669" cy="72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2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adassah-med.com/media/1210884/thank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7" y="234014"/>
            <a:ext cx="9471080" cy="62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olsa.name/wp-content/uploads/caixaban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71" y="152400"/>
            <a:ext cx="3593329" cy="10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76416" y="3881497"/>
            <a:ext cx="35322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800" b="1" dirty="0">
              <a:latin typeface="Calibri" panose="020F0502020204030204" pitchFamily="34" charset="0"/>
            </a:endParaRPr>
          </a:p>
          <a:p>
            <a:pPr algn="ctr"/>
            <a:r>
              <a:rPr lang="es-ES" b="1" dirty="0" smtClean="0">
                <a:latin typeface="Calibri" panose="020F0502020204030204" pitchFamily="34" charset="0"/>
              </a:rPr>
              <a:t>Melchor de Palau i Rovira</a:t>
            </a:r>
          </a:p>
          <a:p>
            <a:pPr algn="ctr"/>
            <a:r>
              <a:rPr lang="es-ES" b="1" dirty="0" smtClean="0">
                <a:latin typeface="Calibri" panose="020F0502020204030204" pitchFamily="34" charset="0"/>
              </a:rPr>
              <a:t>@</a:t>
            </a:r>
            <a:r>
              <a:rPr lang="es-ES" b="1" dirty="0" err="1" smtClean="0">
                <a:latin typeface="Calibri" panose="020F0502020204030204" pitchFamily="34" charset="0"/>
              </a:rPr>
              <a:t>mdepalau</a:t>
            </a:r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endParaRPr lang="es-ES" b="1" dirty="0" smtClean="0">
              <a:latin typeface="Calibri" panose="020F0502020204030204" pitchFamily="34" charset="0"/>
            </a:endParaRP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630.243.651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mdepalau@comerciaglobalpay.com</a:t>
            </a:r>
          </a:p>
          <a:p>
            <a:pPr algn="ctr"/>
            <a:r>
              <a:rPr lang="es-ES" dirty="0" smtClean="0">
                <a:latin typeface="Calibri" panose="020F0502020204030204" pitchFamily="34" charset="0"/>
              </a:rPr>
              <a:t>www.comerciaglobalpayments.com</a:t>
            </a:r>
          </a:p>
          <a:p>
            <a:pPr algn="ctr"/>
            <a:endParaRPr lang="es-ES" b="1" dirty="0">
              <a:latin typeface="Calibri" panose="020F0502020204030204" pitchFamily="34" charset="0"/>
            </a:endParaRPr>
          </a:p>
          <a:p>
            <a:pPr algn="ctr"/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abajoahora.es/wp-content/uploads/2012/09/lac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3" y="0"/>
            <a:ext cx="9906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 bwMode="auto">
          <a:xfrm>
            <a:off x="609600" y="5410200"/>
            <a:ext cx="8953094" cy="1001732"/>
          </a:xfrm>
          <a:prstGeom prst="roundRect">
            <a:avLst/>
          </a:prstGeom>
          <a:solidFill>
            <a:schemeClr val="bg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8600" y="533400"/>
            <a:ext cx="9334094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5.685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Oficines</a:t>
            </a:r>
            <a:endParaRPr lang="es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9.659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Caixers</a:t>
            </a:r>
            <a:endParaRPr lang="es-ES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libri" panose="020F0502020204030204" pitchFamily="34" charset="0"/>
              </a:rPr>
              <a:t>13,5 </a:t>
            </a:r>
            <a:r>
              <a:rPr lang="pt-BR" sz="2000" b="1" dirty="0" err="1">
                <a:latin typeface="Calibri" panose="020F0502020204030204" pitchFamily="34" charset="0"/>
              </a:rPr>
              <a:t>milions</a:t>
            </a:r>
            <a:r>
              <a:rPr lang="pt-BR" sz="2000" b="1" dirty="0">
                <a:latin typeface="Calibri" panose="020F0502020204030204" pitchFamily="34" charset="0"/>
              </a:rPr>
              <a:t> de </a:t>
            </a:r>
            <a:r>
              <a:rPr lang="pt-BR" sz="2000" b="1" dirty="0" err="1">
                <a:latin typeface="Calibri" panose="020F0502020204030204" pitchFamily="34" charset="0"/>
              </a:rPr>
              <a:t>clients</a:t>
            </a:r>
            <a:r>
              <a:rPr lang="pt-BR" b="1" dirty="0">
                <a:latin typeface="Calibri" panose="020F0502020204030204" pitchFamily="34" charset="0"/>
              </a:rPr>
              <a:t>: </a:t>
            </a:r>
            <a:r>
              <a:rPr lang="pt-BR" sz="1600" b="1" dirty="0">
                <a:latin typeface="Calibri" panose="020F0502020204030204" pitchFamily="34" charset="0"/>
              </a:rPr>
              <a:t>1 de cada 5 </a:t>
            </a:r>
            <a:r>
              <a:rPr lang="pt-BR" sz="1600" b="1" dirty="0" err="1">
                <a:latin typeface="Calibri" panose="020F0502020204030204" pitchFamily="34" charset="0"/>
              </a:rPr>
              <a:t>espanyol</a:t>
            </a:r>
            <a:r>
              <a:rPr lang="pt-BR" sz="1600" b="1" dirty="0">
                <a:latin typeface="Calibri" panose="020F0502020204030204" pitchFamily="34" charset="0"/>
              </a:rPr>
              <a:t> </a:t>
            </a:r>
            <a:r>
              <a:rPr lang="pt-BR" sz="1600" b="1" dirty="0" err="1">
                <a:latin typeface="Calibri" panose="020F0502020204030204" pitchFamily="34" charset="0"/>
              </a:rPr>
              <a:t>té</a:t>
            </a:r>
            <a:r>
              <a:rPr lang="pt-BR" sz="1600" b="1" dirty="0">
                <a:latin typeface="Calibri" panose="020F0502020204030204" pitchFamily="34" charset="0"/>
              </a:rPr>
              <a:t> a CaixaBank com </a:t>
            </a:r>
            <a:r>
              <a:rPr lang="pt-BR" sz="1600" b="1" dirty="0" err="1">
                <a:latin typeface="Calibri" panose="020F0502020204030204" pitchFamily="34" charset="0"/>
              </a:rPr>
              <a:t>la</a:t>
            </a:r>
            <a:r>
              <a:rPr lang="pt-BR" sz="1600" b="1" dirty="0">
                <a:latin typeface="Calibri" panose="020F0502020204030204" pitchFamily="34" charset="0"/>
              </a:rPr>
              <a:t> seva </a:t>
            </a:r>
            <a:r>
              <a:rPr lang="pt-BR" sz="1600" b="1" dirty="0" err="1">
                <a:latin typeface="Calibri" panose="020F0502020204030204" pitchFamily="34" charset="0"/>
              </a:rPr>
              <a:t>Entitat</a:t>
            </a:r>
            <a:r>
              <a:rPr lang="pt-BR" sz="1600" b="1" dirty="0">
                <a:latin typeface="Calibri" panose="020F0502020204030204" pitchFamily="34" charset="0"/>
              </a:rPr>
              <a:t> de </a:t>
            </a:r>
            <a:r>
              <a:rPr lang="pt-BR" sz="1600" b="1" dirty="0" err="1">
                <a:latin typeface="Calibri" panose="020F0502020204030204" pitchFamily="34" charset="0"/>
              </a:rPr>
              <a:t>referència</a:t>
            </a:r>
            <a:r>
              <a:rPr lang="pt-BR" b="1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s-ES" b="1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s-ES" b="1" dirty="0" err="1">
                <a:latin typeface="Calibri" panose="020F0502020204030204" pitchFamily="34" charset="0"/>
              </a:rPr>
              <a:t>Quota</a:t>
            </a:r>
            <a:r>
              <a:rPr lang="es-ES" b="1" dirty="0">
                <a:latin typeface="Calibri" panose="020F0502020204030204" pitchFamily="34" charset="0"/>
              </a:rPr>
              <a:t> de </a:t>
            </a:r>
            <a:r>
              <a:rPr lang="es-ES" b="1" dirty="0" err="1">
                <a:latin typeface="Calibri" panose="020F0502020204030204" pitchFamily="34" charset="0"/>
              </a:rPr>
              <a:t>mercat</a:t>
            </a:r>
            <a:r>
              <a:rPr lang="es-ES" b="1" dirty="0">
                <a:latin typeface="Calibri" panose="020F0502020204030204" pitchFamily="34" charset="0"/>
              </a:rPr>
              <a:t> en el sector banca </a:t>
            </a:r>
            <a:r>
              <a:rPr lang="es-ES" b="1" dirty="0" err="1">
                <a:latin typeface="Calibri" panose="020F0502020204030204" pitchFamily="34" charset="0"/>
              </a:rPr>
              <a:t>retail</a:t>
            </a:r>
            <a:r>
              <a:rPr lang="es-ES" b="1" dirty="0">
                <a:latin typeface="Calibri" panose="020F0502020204030204" pitchFamily="34" charset="0"/>
              </a:rPr>
              <a:t>: 28,2</a:t>
            </a:r>
            <a:r>
              <a:rPr lang="es-ES" b="1" dirty="0" smtClean="0">
                <a:latin typeface="Calibri" panose="020F0502020204030204" pitchFamily="34" charset="0"/>
              </a:rPr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log.lacaixa.es/wp-content/uploads/2014/05/iPad-Linia-Abierta-Cast-C1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7" y="0"/>
            <a:ext cx="100187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651975" y="397098"/>
            <a:ext cx="4072425" cy="2041302"/>
            <a:chOff x="6188818" y="2514600"/>
            <a:chExt cx="2726582" cy="143686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9" t="28695" r="17585" b="10836"/>
            <a:stretch/>
          </p:blipFill>
          <p:spPr bwMode="auto">
            <a:xfrm>
              <a:off x="6188818" y="2514600"/>
              <a:ext cx="2695048" cy="143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 bwMode="auto">
            <a:xfrm>
              <a:off x="6889534" y="2590800"/>
              <a:ext cx="2025866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99074" y="2630714"/>
            <a:ext cx="4025326" cy="1865086"/>
            <a:chOff x="6215488" y="3962400"/>
            <a:chExt cx="2852312" cy="15240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488" y="3972129"/>
              <a:ext cx="2852312" cy="151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Rectángulo"/>
            <p:cNvSpPr/>
            <p:nvPr/>
          </p:nvSpPr>
          <p:spPr bwMode="auto">
            <a:xfrm>
              <a:off x="7224976" y="3962400"/>
              <a:ext cx="1780648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12 Rectángulo redondeado"/>
          <p:cNvSpPr/>
          <p:nvPr/>
        </p:nvSpPr>
        <p:spPr bwMode="auto">
          <a:xfrm>
            <a:off x="674914" y="4862163"/>
            <a:ext cx="5040086" cy="1001732"/>
          </a:xfrm>
          <a:prstGeom prst="roundRect">
            <a:avLst/>
          </a:prstGeom>
          <a:solidFill>
            <a:schemeClr val="bg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8600" y="4648200"/>
            <a:ext cx="5326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5,4M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usuaris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Línia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Oberta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per Internet</a:t>
            </a:r>
            <a:endParaRPr lang="es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3,4M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usuaris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 de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Línia</a:t>
            </a:r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Oberta</a:t>
            </a:r>
            <a:endParaRPr lang="es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0" y="4365104"/>
            <a:ext cx="9906000" cy="12838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800" i="0">
              <a:solidFill>
                <a:srgbClr val="CCCCCC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60622" y="4737020"/>
            <a:ext cx="682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Dades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dades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 i </a:t>
            </a:r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més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800" b="1" i="0" dirty="0" err="1" smtClean="0">
                <a:solidFill>
                  <a:srgbClr val="000000"/>
                </a:solidFill>
                <a:latin typeface="Calibri" pitchFamily="34" charset="0"/>
              </a:rPr>
              <a:t>dades</a:t>
            </a:r>
            <a:r>
              <a:rPr lang="es-ES" sz="2800" b="1" i="0" dirty="0" smtClean="0">
                <a:solidFill>
                  <a:srgbClr val="000000"/>
                </a:solidFill>
                <a:latin typeface="Calibri" pitchFamily="34" charset="0"/>
              </a:rPr>
              <a:t> ....</a:t>
            </a:r>
            <a:endParaRPr lang="es-ES" sz="2800" b="1" i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867518" y="376535"/>
            <a:ext cx="3338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Compradors eCommerce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30011" r="33890" b="25758"/>
          <a:stretch/>
        </p:blipFill>
        <p:spPr bwMode="auto">
          <a:xfrm>
            <a:off x="1683658" y="990600"/>
            <a:ext cx="5979886" cy="504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58100" y="16002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15,4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529" y="1558596"/>
            <a:ext cx="8392826" cy="41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 bwMode="auto">
          <a:xfrm>
            <a:off x="743714" y="1173149"/>
            <a:ext cx="7790686" cy="65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DADES BASADES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ＭＳ Ｐゴシック" pitchFamily="-112" charset="-128"/>
              </a:rPr>
              <a:t> EN LA PROCEDÈNCIA DEL COMERÇ, NO DEL COMPRADOR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3 Llamada rectangular redondeada"/>
          <p:cNvSpPr/>
          <p:nvPr/>
        </p:nvSpPr>
        <p:spPr bwMode="auto">
          <a:xfrm>
            <a:off x="6407299" y="2626460"/>
            <a:ext cx="3021497" cy="1126122"/>
          </a:xfrm>
          <a:prstGeom prst="wedgeRoundRectCallout">
            <a:avLst>
              <a:gd name="adj1" fmla="val -35387"/>
              <a:gd name="adj2" fmla="val 112623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ca-ES" sz="1400" b="1" i="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eCommerce </a:t>
            </a:r>
            <a:r>
              <a:rPr lang="ca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a Espanya</a:t>
            </a:r>
            <a:r>
              <a:rPr lang="ca-ES" sz="1400" b="1" i="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400" b="0" i="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Elevat creixement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400" b="0" i="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Poc Volum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400" b="0" i="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Pes reduït respecte el PIB</a:t>
            </a:r>
            <a:endParaRPr lang="ca-ES" sz="1400" b="0" i="0" dirty="0">
              <a:solidFill>
                <a:srgbClr val="000000"/>
              </a:solidFill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13 Proceso"/>
          <p:cNvSpPr/>
          <p:nvPr/>
        </p:nvSpPr>
        <p:spPr bwMode="auto">
          <a:xfrm>
            <a:off x="3124200" y="1646251"/>
            <a:ext cx="4180114" cy="563549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-52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67518" y="376535"/>
            <a:ext cx="376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Pes del eCommerce per país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62" y="1500398"/>
            <a:ext cx="6674589" cy="433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57204" y="1143000"/>
            <a:ext cx="8556284" cy="5890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s-ES" sz="2400" b="1" dirty="0" err="1" smtClean="0">
                <a:solidFill>
                  <a:srgbClr val="00B0F0"/>
                </a:solidFill>
                <a:latin typeface="Calibri" pitchFamily="18" charset="0"/>
              </a:rPr>
              <a:t>Distribució</a:t>
            </a:r>
            <a:r>
              <a:rPr lang="es-ES" sz="1600" dirty="0" smtClean="0">
                <a:solidFill>
                  <a:srgbClr val="0070C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s-ES" sz="2400" b="1" dirty="0" smtClean="0">
                <a:solidFill>
                  <a:srgbClr val="00B0F0"/>
                </a:solidFill>
                <a:latin typeface="Calibri" pitchFamily="18" charset="0"/>
              </a:rPr>
              <a:t>del </a:t>
            </a:r>
            <a:r>
              <a:rPr lang="es-ES" sz="2400" b="1" dirty="0" err="1" smtClean="0">
                <a:solidFill>
                  <a:srgbClr val="00B0F0"/>
                </a:solidFill>
                <a:latin typeface="Calibri" pitchFamily="18" charset="0"/>
              </a:rPr>
              <a:t>comerç</a:t>
            </a:r>
            <a:r>
              <a:rPr lang="es-ES" sz="2400" b="1" dirty="0" smtClean="0">
                <a:solidFill>
                  <a:srgbClr val="00B0F0"/>
                </a:solidFill>
                <a:latin typeface="Calibri" pitchFamily="18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Calibri" pitchFamily="18" charset="0"/>
              </a:rPr>
              <a:t>electrònic</a:t>
            </a:r>
            <a:r>
              <a:rPr lang="es-ES" sz="2400" b="1" dirty="0" smtClean="0">
                <a:solidFill>
                  <a:srgbClr val="00B0F0"/>
                </a:solidFill>
                <a:latin typeface="Calibri" pitchFamily="18" charset="0"/>
              </a:rPr>
              <a:t> a </a:t>
            </a:r>
            <a:r>
              <a:rPr lang="es-ES" sz="2400" b="1" dirty="0" err="1" smtClean="0">
                <a:solidFill>
                  <a:srgbClr val="00B0F0"/>
                </a:solidFill>
                <a:latin typeface="Calibri" pitchFamily="18" charset="0"/>
              </a:rPr>
              <a:t>Espanya</a:t>
            </a:r>
            <a:r>
              <a:rPr lang="es-ES" sz="2400" b="1" dirty="0" smtClean="0">
                <a:solidFill>
                  <a:srgbClr val="00B0F0"/>
                </a:solidFill>
                <a:latin typeface="Calibri" pitchFamily="18" charset="0"/>
              </a:rPr>
              <a:t> per </a:t>
            </a:r>
            <a:r>
              <a:rPr lang="es-ES" sz="2400" b="1" dirty="0" err="1" smtClean="0">
                <a:solidFill>
                  <a:srgbClr val="00B0F0"/>
                </a:solidFill>
                <a:latin typeface="Calibri" pitchFamily="18" charset="0"/>
              </a:rPr>
              <a:t>sectors</a:t>
            </a:r>
            <a:r>
              <a:rPr lang="es-ES" sz="2400" b="1" dirty="0" smtClean="0">
                <a:solidFill>
                  <a:srgbClr val="00B0F0"/>
                </a:solidFill>
                <a:latin typeface="Calibri" pitchFamily="18" charset="0"/>
              </a:rPr>
              <a:t> </a:t>
            </a:r>
            <a:endParaRPr lang="es-ES" sz="2400" b="1" dirty="0">
              <a:solidFill>
                <a:srgbClr val="00B0F0"/>
              </a:solidFill>
              <a:latin typeface="Calibri" pitchFamily="18" charset="0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6019800" y="2180122"/>
            <a:ext cx="3251504" cy="2676525"/>
          </a:xfrm>
          <a:prstGeom prst="roundRect">
            <a:avLst>
              <a:gd name="adj" fmla="val 8214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Principales </a:t>
            </a:r>
            <a:r>
              <a:rPr lang="es-ES" sz="1400" b="1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xifres</a:t>
            </a: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:</a:t>
            </a:r>
          </a:p>
          <a:p>
            <a:pPr marL="171450" indent="-1714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El </a:t>
            </a: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sector del </a:t>
            </a:r>
            <a:r>
              <a:rPr lang="es-ES" sz="1400" b="1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turisme</a:t>
            </a: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representa el 50% de la </a:t>
            </a:r>
            <a:r>
              <a:rPr lang="es-ES" sz="1400" b="1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facturació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i 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sumant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el 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transport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ferroviari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i 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marítim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, el 59%.</a:t>
            </a:r>
          </a:p>
          <a:p>
            <a:pPr marL="171450" indent="-171450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El 64% de la operativa </a:t>
            </a:r>
            <a:r>
              <a:rPr lang="es-ES" sz="1400" dirty="0" err="1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és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 nacional i el </a:t>
            </a: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36% </a:t>
            </a:r>
            <a:r>
              <a:rPr lang="es-ES" sz="1400" b="1" dirty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e</a:t>
            </a:r>
            <a:r>
              <a:rPr lang="es-ES" sz="1400" b="1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s internacional</a:t>
            </a:r>
            <a:r>
              <a:rPr lang="es-ES" sz="1400" dirty="0" smtClean="0">
                <a:solidFill>
                  <a:srgbClr val="000000"/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9600" y="5361801"/>
            <a:ext cx="2288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Font: Comercia Global Payments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2867518" y="376535"/>
            <a:ext cx="2717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 smtClean="0">
                <a:solidFill>
                  <a:srgbClr val="00B0F0"/>
                </a:solidFill>
                <a:latin typeface="Calibri" pitchFamily="18" charset="0"/>
              </a:rPr>
              <a:t>¿Que ens compren?</a:t>
            </a:r>
            <a:endParaRPr lang="en-US" sz="2400" b="1" noProof="1">
              <a:solidFill>
                <a:srgbClr val="00B0F0"/>
              </a:solidFill>
              <a:latin typeface="Calib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qN7dNPC0WPqmHfx1vXq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_uQHthgEWwwqNTwOg2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vKgghIfESe6_f1_0vs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vKgghIfESe6_f1_0vs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vKgghIfESe6_f1_0vs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vKgghIfESe6_f1_0vs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LeC1ODnEy9XucSBjgB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_uQHthgEWwwqNTwOg2RQ"/>
</p:tagLst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stin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14118</TotalTime>
  <Words>1458</Words>
  <Application>Microsoft Office PowerPoint</Application>
  <PresentationFormat>A4 (210 x 297 mm)</PresentationFormat>
  <Paragraphs>336</Paragraphs>
  <Slides>37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Default</vt:lpstr>
      <vt:lpstr>1_Diseño personalizado</vt:lpstr>
      <vt:lpstr>Destinia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Elwood</dc:creator>
  <cp:lastModifiedBy>ITNow</cp:lastModifiedBy>
  <cp:revision>359</cp:revision>
  <cp:lastPrinted>2014-12-15T10:19:45Z</cp:lastPrinted>
  <dcterms:modified xsi:type="dcterms:W3CDTF">2015-11-05T09:03:42Z</dcterms:modified>
</cp:coreProperties>
</file>