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89" r:id="rId2"/>
    <p:sldId id="350" r:id="rId3"/>
    <p:sldId id="384" r:id="rId4"/>
    <p:sldId id="390" r:id="rId5"/>
    <p:sldId id="391" r:id="rId6"/>
    <p:sldId id="292" r:id="rId7"/>
    <p:sldId id="352" r:id="rId8"/>
    <p:sldId id="394" r:id="rId9"/>
    <p:sldId id="395" r:id="rId10"/>
    <p:sldId id="396" r:id="rId11"/>
    <p:sldId id="392" r:id="rId12"/>
    <p:sldId id="368" r:id="rId13"/>
    <p:sldId id="393" r:id="rId14"/>
    <p:sldId id="369" r:id="rId15"/>
    <p:sldId id="347" r:id="rId16"/>
    <p:sldId id="367" r:id="rId17"/>
    <p:sldId id="376" r:id="rId18"/>
    <p:sldId id="305" r:id="rId19"/>
    <p:sldId id="324" r:id="rId20"/>
    <p:sldId id="377" r:id="rId21"/>
    <p:sldId id="349" r:id="rId22"/>
    <p:sldId id="371" r:id="rId23"/>
    <p:sldId id="372" r:id="rId24"/>
    <p:sldId id="373" r:id="rId25"/>
    <p:sldId id="374" r:id="rId26"/>
    <p:sldId id="375" r:id="rId27"/>
    <p:sldId id="378" r:id="rId28"/>
    <p:sldId id="385" r:id="rId29"/>
    <p:sldId id="380" r:id="rId30"/>
    <p:sldId id="386" r:id="rId31"/>
    <p:sldId id="381" r:id="rId32"/>
    <p:sldId id="388" r:id="rId33"/>
    <p:sldId id="382" r:id="rId34"/>
    <p:sldId id="383" r:id="rId35"/>
    <p:sldId id="258" r:id="rId36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86356" autoAdjust="0"/>
  </p:normalViewPr>
  <p:slideViewPr>
    <p:cSldViewPr>
      <p:cViewPr varScale="1">
        <p:scale>
          <a:sx n="62" d="100"/>
          <a:sy n="62" d="100"/>
        </p:scale>
        <p:origin x="220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470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9CF2C-698E-4CCD-AD17-2EA14D65B8DD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27A0668B-3AF7-4E3C-A9FE-0A200D86742F}">
      <dgm:prSet phldrT="[Text]" custT="1"/>
      <dgm:spPr/>
      <dgm:t>
        <a:bodyPr/>
        <a:lstStyle/>
        <a:p>
          <a:r>
            <a:rPr lang="ca-ES" sz="1600" i="1" dirty="0"/>
            <a:t>Aprovada per resolució d’atorgament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28CFBF9E-DEE4-4E32-B243-3FC042DA42B2}" type="parTrans" cxnId="{8EE87BEB-1E7D-4C3F-BA44-130752ECBACC}">
      <dgm:prSet/>
      <dgm:spPr/>
      <dgm:t>
        <a:bodyPr/>
        <a:lstStyle/>
        <a:p>
          <a:endParaRPr lang="ca-ES" sz="1800"/>
        </a:p>
      </dgm:t>
    </dgm:pt>
    <dgm:pt modelId="{AB8BF8E1-9183-4A24-BED4-2D1C235C454F}" type="sibTrans" cxnId="{8EE87BEB-1E7D-4C3F-BA44-130752ECBACC}">
      <dgm:prSet/>
      <dgm:spPr/>
      <dgm:t>
        <a:bodyPr/>
        <a:lstStyle/>
        <a:p>
          <a:endParaRPr lang="ca-ES" sz="1800"/>
        </a:p>
      </dgm:t>
    </dgm:pt>
    <dgm:pt modelId="{D291C4F7-6C67-4764-8105-D13D30719FB3}">
      <dgm:prSet phldrT="[Text]" custT="1"/>
      <dgm:spPr/>
      <dgm:t>
        <a:bodyPr/>
        <a:lstStyle/>
        <a:p>
          <a:r>
            <a:rPr lang="ca-ES" sz="1600" i="1" dirty="0"/>
            <a:t>Necessària per a les activitats del projecte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F0216B8C-107F-4423-85BA-0EA4222D0D33}" type="parTrans" cxnId="{79CA75DB-38FE-4EF4-83AA-4652FF7085CE}">
      <dgm:prSet/>
      <dgm:spPr/>
      <dgm:t>
        <a:bodyPr/>
        <a:lstStyle/>
        <a:p>
          <a:endParaRPr lang="ca-ES" sz="1800"/>
        </a:p>
      </dgm:t>
    </dgm:pt>
    <dgm:pt modelId="{4E570B97-2445-4B86-8C4C-E0497BED39CE}" type="sibTrans" cxnId="{79CA75DB-38FE-4EF4-83AA-4652FF7085CE}">
      <dgm:prSet/>
      <dgm:spPr/>
      <dgm:t>
        <a:bodyPr/>
        <a:lstStyle/>
        <a:p>
          <a:endParaRPr lang="ca-ES" sz="1800"/>
        </a:p>
      </dgm:t>
    </dgm:pt>
    <dgm:pt modelId="{256C2BF9-6D0E-48D6-AD6A-3426E8B818A8}">
      <dgm:prSet phldrT="[Text]" custT="1"/>
      <dgm:spPr/>
      <dgm:t>
        <a:bodyPr/>
        <a:lstStyle/>
        <a:p>
          <a:r>
            <a:rPr lang="ca-ES" sz="1600" i="1" dirty="0"/>
            <a:t>Realitzada entre el 23/07/2020 i el 28/02/2021 o el 30/11/2021</a:t>
          </a:r>
        </a:p>
      </dgm:t>
      <dgm:extLst>
        <a:ext uri="{E40237B7-FDA0-4F09-8148-C483321AD2D9}">
          <dgm14:cNvPr xmlns:dgm14="http://schemas.microsoft.com/office/drawing/2010/diagram" id="0" name="" descr="Necessària per a les activitats del projecte&#10;"/>
        </a:ext>
      </dgm:extLst>
    </dgm:pt>
    <dgm:pt modelId="{3F8C96B5-E497-42B8-9C6B-7D06BCF29DEA}" type="parTrans" cxnId="{D416AED0-5FFD-4DDC-9C92-27015E857980}">
      <dgm:prSet/>
      <dgm:spPr/>
      <dgm:t>
        <a:bodyPr/>
        <a:lstStyle/>
        <a:p>
          <a:endParaRPr lang="ca-ES" sz="1800"/>
        </a:p>
      </dgm:t>
    </dgm:pt>
    <dgm:pt modelId="{3CAD1BAE-6EBD-4DB9-9C6B-F0154391E540}" type="sibTrans" cxnId="{D416AED0-5FFD-4DDC-9C92-27015E857980}">
      <dgm:prSet/>
      <dgm:spPr/>
      <dgm:t>
        <a:bodyPr/>
        <a:lstStyle/>
        <a:p>
          <a:endParaRPr lang="ca-ES" sz="1800"/>
        </a:p>
      </dgm:t>
    </dgm:pt>
    <dgm:pt modelId="{7D7E93F1-49FF-4581-B3D9-4E614D43670A}">
      <dgm:prSet phldrT="[Text]" custT="1"/>
      <dgm:spPr/>
      <dgm:t>
        <a:bodyPr/>
        <a:lstStyle/>
        <a:p>
          <a:r>
            <a:rPr lang="ca-ES" sz="1600" i="1" dirty="0"/>
            <a:t>Identificable i verificable</a:t>
          </a:r>
        </a:p>
      </dgm:t>
      <dgm:extLst>
        <a:ext uri="{E40237B7-FDA0-4F09-8148-C483321AD2D9}">
          <dgm14:cNvPr xmlns:dgm14="http://schemas.microsoft.com/office/drawing/2010/diagram" id="0" name="" descr="Identificable i verificable&#10;"/>
        </a:ext>
      </dgm:extLst>
    </dgm:pt>
    <dgm:pt modelId="{6BA5EF1D-174E-4E2A-AE89-005E14D913D3}" type="parTrans" cxnId="{95C29E60-5B83-4B40-BA30-E0393A1F5395}">
      <dgm:prSet/>
      <dgm:spPr/>
      <dgm:t>
        <a:bodyPr/>
        <a:lstStyle/>
        <a:p>
          <a:endParaRPr lang="ca-ES" sz="1800"/>
        </a:p>
      </dgm:t>
    </dgm:pt>
    <dgm:pt modelId="{41A26201-61BC-4BC0-9C55-5AD95DA1A7FF}" type="sibTrans" cxnId="{95C29E60-5B83-4B40-BA30-E0393A1F5395}">
      <dgm:prSet/>
      <dgm:spPr/>
      <dgm:t>
        <a:bodyPr/>
        <a:lstStyle/>
        <a:p>
          <a:endParaRPr lang="ca-ES" sz="1800"/>
        </a:p>
      </dgm:t>
    </dgm:pt>
    <dgm:pt modelId="{87296D8E-35DC-4DBC-BB2A-AA2AD14A918E}">
      <dgm:prSet custT="1"/>
      <dgm:spPr/>
      <dgm:t>
        <a:bodyPr/>
        <a:lstStyle/>
        <a:p>
          <a:r>
            <a:rPr lang="ca-ES" sz="1600" i="1" dirty="0"/>
            <a:t>Incorreguda només per l’empresa beneficiària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101EE282-F1EC-43EE-8664-368B2966784A}" type="parTrans" cxnId="{FB3B8165-19BB-4A0B-827E-A4CBC5114E84}">
      <dgm:prSet/>
      <dgm:spPr/>
      <dgm:t>
        <a:bodyPr/>
        <a:lstStyle/>
        <a:p>
          <a:endParaRPr lang="ca-ES" sz="1800"/>
        </a:p>
      </dgm:t>
    </dgm:pt>
    <dgm:pt modelId="{761092F1-71E2-4309-ABCE-F647AD26DB4D}" type="sibTrans" cxnId="{FB3B8165-19BB-4A0B-827E-A4CBC5114E84}">
      <dgm:prSet/>
      <dgm:spPr/>
      <dgm:t>
        <a:bodyPr/>
        <a:lstStyle/>
        <a:p>
          <a:endParaRPr lang="ca-ES" sz="1800"/>
        </a:p>
      </dgm:t>
    </dgm:pt>
    <dgm:pt modelId="{523E3332-BCC0-461D-8B87-7F576A53E311}">
      <dgm:prSet phldrT="[Text]" custT="1"/>
      <dgm:spPr/>
      <dgm:t>
        <a:bodyPr/>
        <a:lstStyle/>
        <a:p>
          <a:r>
            <a:rPr lang="ca-ES" sz="1600" i="1" dirty="0"/>
            <a:t>No per a subvencionar despeses subvencionades per d’altres ajuts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4CC86AC5-CB2F-45A7-9D46-81D6C65EC637}" type="parTrans" cxnId="{EE2BF2D0-9A60-4575-9BAA-79E70A328351}">
      <dgm:prSet/>
      <dgm:spPr/>
      <dgm:t>
        <a:bodyPr/>
        <a:lstStyle/>
        <a:p>
          <a:endParaRPr lang="ca-ES"/>
        </a:p>
      </dgm:t>
    </dgm:pt>
    <dgm:pt modelId="{1B20A1F8-7DE5-4F5A-99ED-8D57959CE5AA}" type="sibTrans" cxnId="{EE2BF2D0-9A60-4575-9BAA-79E70A328351}">
      <dgm:prSet/>
      <dgm:spPr/>
      <dgm:t>
        <a:bodyPr/>
        <a:lstStyle/>
        <a:p>
          <a:endParaRPr lang="ca-ES"/>
        </a:p>
      </dgm:t>
    </dgm:pt>
    <dgm:pt modelId="{1CA9ADBC-1A8F-4651-8704-5AF5520EBF58}" type="pres">
      <dgm:prSet presAssocID="{51E9CF2C-698E-4CCD-AD17-2EA14D65B8DD}" presName="Name0" presStyleCnt="0">
        <dgm:presLayoutVars>
          <dgm:chMax val="7"/>
          <dgm:chPref val="5"/>
        </dgm:presLayoutVars>
      </dgm:prSet>
      <dgm:spPr/>
    </dgm:pt>
    <dgm:pt modelId="{77171AC3-F62D-4D13-AE37-84A59AECED95}" type="pres">
      <dgm:prSet presAssocID="{51E9CF2C-698E-4CCD-AD17-2EA14D65B8DD}" presName="arrowNode" presStyleLbl="node1" presStyleIdx="0" presStyleCnt="1" custLinFactNeighborX="-1481" custLinFactNeighborY="-1939"/>
      <dgm:spPr/>
    </dgm:pt>
    <dgm:pt modelId="{2394A786-8460-451B-AF3C-8ECEEB39171C}" type="pres">
      <dgm:prSet presAssocID="{27A0668B-3AF7-4E3C-A9FE-0A200D86742F}" presName="txNode1" presStyleLbl="revTx" presStyleIdx="0" presStyleCnt="6">
        <dgm:presLayoutVars>
          <dgm:bulletEnabled val="1"/>
        </dgm:presLayoutVars>
      </dgm:prSet>
      <dgm:spPr/>
    </dgm:pt>
    <dgm:pt modelId="{8096F6FD-4FAE-4DAB-A418-6E7989F305FE}" type="pres">
      <dgm:prSet presAssocID="{523E3332-BCC0-461D-8B87-7F576A53E311}" presName="txNode2" presStyleLbl="revTx" presStyleIdx="1" presStyleCnt="6">
        <dgm:presLayoutVars>
          <dgm:bulletEnabled val="1"/>
        </dgm:presLayoutVars>
      </dgm:prSet>
      <dgm:spPr/>
    </dgm:pt>
    <dgm:pt modelId="{ADF583EC-ECE8-4BD3-A22F-D19A62EA12F4}" type="pres">
      <dgm:prSet presAssocID="{1B20A1F8-7DE5-4F5A-99ED-8D57959CE5AA}" presName="dotNode2" presStyleCnt="0"/>
      <dgm:spPr/>
    </dgm:pt>
    <dgm:pt modelId="{BFD1B62C-FB27-4186-9AA1-02BCA6A58FA7}" type="pres">
      <dgm:prSet presAssocID="{1B20A1F8-7DE5-4F5A-99ED-8D57959CE5AA}" presName="dotRepeatNode" presStyleLbl="fgShp" presStyleIdx="0" presStyleCnt="4"/>
      <dgm:spPr/>
    </dgm:pt>
    <dgm:pt modelId="{68CE20B6-40D0-4CF5-8526-846DF1B5C837}" type="pres">
      <dgm:prSet presAssocID="{87296D8E-35DC-4DBC-BB2A-AA2AD14A918E}" presName="txNode3" presStyleLbl="revTx" presStyleIdx="2" presStyleCnt="6" custLinFactNeighborX="-5533" custLinFactNeighborY="11063">
        <dgm:presLayoutVars>
          <dgm:bulletEnabled val="1"/>
        </dgm:presLayoutVars>
      </dgm:prSet>
      <dgm:spPr/>
    </dgm:pt>
    <dgm:pt modelId="{78174FBF-D5C7-498E-A3C2-ACE809FD2FA1}" type="pres">
      <dgm:prSet presAssocID="{761092F1-71E2-4309-ABCE-F647AD26DB4D}" presName="dotNode3" presStyleCnt="0"/>
      <dgm:spPr/>
    </dgm:pt>
    <dgm:pt modelId="{03F6606E-322C-4420-8748-8A74B1060C6E}" type="pres">
      <dgm:prSet presAssocID="{761092F1-71E2-4309-ABCE-F647AD26DB4D}" presName="dotRepeatNode" presStyleLbl="fgShp" presStyleIdx="1" presStyleCnt="4"/>
      <dgm:spPr/>
    </dgm:pt>
    <dgm:pt modelId="{E5780184-2B4E-47E3-89D0-FE212FA090C5}" type="pres">
      <dgm:prSet presAssocID="{D291C4F7-6C67-4764-8105-D13D30719FB3}" presName="txNode4" presStyleLbl="revTx" presStyleIdx="3" presStyleCnt="6" custScaleX="118963">
        <dgm:presLayoutVars>
          <dgm:bulletEnabled val="1"/>
        </dgm:presLayoutVars>
      </dgm:prSet>
      <dgm:spPr/>
    </dgm:pt>
    <dgm:pt modelId="{0A66636C-E1DA-43F7-9B25-E2A7BAA47771}" type="pres">
      <dgm:prSet presAssocID="{4E570B97-2445-4B86-8C4C-E0497BED39CE}" presName="dotNode4" presStyleCnt="0"/>
      <dgm:spPr/>
    </dgm:pt>
    <dgm:pt modelId="{6A36FED8-CA1F-4E84-BE5D-47588130BF59}" type="pres">
      <dgm:prSet presAssocID="{4E570B97-2445-4B86-8C4C-E0497BED39CE}" presName="dotRepeatNode" presStyleLbl="fgShp" presStyleIdx="2" presStyleCnt="4"/>
      <dgm:spPr/>
    </dgm:pt>
    <dgm:pt modelId="{64491A1F-4333-415F-BDC3-7ABCA706B7BC}" type="pres">
      <dgm:prSet presAssocID="{256C2BF9-6D0E-48D6-AD6A-3426E8B818A8}" presName="txNode5" presStyleLbl="revTx" presStyleIdx="4" presStyleCnt="6" custScaleX="81510" custLinFactNeighborX="-3505" custLinFactNeighborY="-26401">
        <dgm:presLayoutVars>
          <dgm:bulletEnabled val="1"/>
        </dgm:presLayoutVars>
      </dgm:prSet>
      <dgm:spPr/>
    </dgm:pt>
    <dgm:pt modelId="{1D62D6F8-65B9-4CF2-AD70-E6587FB615F8}" type="pres">
      <dgm:prSet presAssocID="{3CAD1BAE-6EBD-4DB9-9C6B-F0154391E540}" presName="dotNode5" presStyleCnt="0"/>
      <dgm:spPr/>
    </dgm:pt>
    <dgm:pt modelId="{C136FC4D-2D8A-4CD0-A903-B62BA3B9084F}" type="pres">
      <dgm:prSet presAssocID="{3CAD1BAE-6EBD-4DB9-9C6B-F0154391E540}" presName="dotRepeatNode" presStyleLbl="fgShp" presStyleIdx="3" presStyleCnt="4"/>
      <dgm:spPr/>
    </dgm:pt>
    <dgm:pt modelId="{C0B3AFB5-76AA-4597-AAD5-403D334F4C31}" type="pres">
      <dgm:prSet presAssocID="{7D7E93F1-49FF-4581-B3D9-4E614D43670A}" presName="txNode6" presStyleLbl="revTx" presStyleIdx="5" presStyleCnt="6" custLinFactY="-21766" custLinFactNeighborX="68897" custLinFactNeighborY="-100000">
        <dgm:presLayoutVars>
          <dgm:bulletEnabled val="1"/>
        </dgm:presLayoutVars>
      </dgm:prSet>
      <dgm:spPr/>
    </dgm:pt>
  </dgm:ptLst>
  <dgm:cxnLst>
    <dgm:cxn modelId="{D8BC031E-2B24-4762-97CD-C98F4369C4AD}" type="presOf" srcId="{3CAD1BAE-6EBD-4DB9-9C6B-F0154391E540}" destId="{C136FC4D-2D8A-4CD0-A903-B62BA3B9084F}" srcOrd="0" destOrd="0" presId="urn:microsoft.com/office/officeart/2009/3/layout/DescendingProcess"/>
    <dgm:cxn modelId="{95C29E60-5B83-4B40-BA30-E0393A1F5395}" srcId="{51E9CF2C-698E-4CCD-AD17-2EA14D65B8DD}" destId="{7D7E93F1-49FF-4581-B3D9-4E614D43670A}" srcOrd="5" destOrd="0" parTransId="{6BA5EF1D-174E-4E2A-AE89-005E14D913D3}" sibTransId="{41A26201-61BC-4BC0-9C55-5AD95DA1A7FF}"/>
    <dgm:cxn modelId="{FB3B8165-19BB-4A0B-827E-A4CBC5114E84}" srcId="{51E9CF2C-698E-4CCD-AD17-2EA14D65B8DD}" destId="{87296D8E-35DC-4DBC-BB2A-AA2AD14A918E}" srcOrd="2" destOrd="0" parTransId="{101EE282-F1EC-43EE-8664-368B2966784A}" sibTransId="{761092F1-71E2-4309-ABCE-F647AD26DB4D}"/>
    <dgm:cxn modelId="{A28B6152-2CCC-407E-A41A-7B38EBC162B9}" type="presOf" srcId="{761092F1-71E2-4309-ABCE-F647AD26DB4D}" destId="{03F6606E-322C-4420-8748-8A74B1060C6E}" srcOrd="0" destOrd="0" presId="urn:microsoft.com/office/officeart/2009/3/layout/DescendingProcess"/>
    <dgm:cxn modelId="{2DA3EA83-C1A2-4BF8-A00E-878E45614CE9}" type="presOf" srcId="{7D7E93F1-49FF-4581-B3D9-4E614D43670A}" destId="{C0B3AFB5-76AA-4597-AAD5-403D334F4C31}" srcOrd="0" destOrd="0" presId="urn:microsoft.com/office/officeart/2009/3/layout/DescendingProcess"/>
    <dgm:cxn modelId="{A55EC989-0302-4F6E-A433-05AAFB972D77}" type="presOf" srcId="{1B20A1F8-7DE5-4F5A-99ED-8D57959CE5AA}" destId="{BFD1B62C-FB27-4186-9AA1-02BCA6A58FA7}" srcOrd="0" destOrd="0" presId="urn:microsoft.com/office/officeart/2009/3/layout/DescendingProcess"/>
    <dgm:cxn modelId="{C96E9D9F-C426-46B1-8A63-0DCCFBDC0EA2}" type="presOf" srcId="{87296D8E-35DC-4DBC-BB2A-AA2AD14A918E}" destId="{68CE20B6-40D0-4CF5-8526-846DF1B5C837}" srcOrd="0" destOrd="0" presId="urn:microsoft.com/office/officeart/2009/3/layout/DescendingProcess"/>
    <dgm:cxn modelId="{A18AB7B2-4527-4FEE-84C2-875036833465}" type="presOf" srcId="{51E9CF2C-698E-4CCD-AD17-2EA14D65B8DD}" destId="{1CA9ADBC-1A8F-4651-8704-5AF5520EBF58}" srcOrd="0" destOrd="0" presId="urn:microsoft.com/office/officeart/2009/3/layout/DescendingProcess"/>
    <dgm:cxn modelId="{CDB181BF-3245-494B-B9E1-69AAD5E21451}" type="presOf" srcId="{D291C4F7-6C67-4764-8105-D13D30719FB3}" destId="{E5780184-2B4E-47E3-89D0-FE212FA090C5}" srcOrd="0" destOrd="0" presId="urn:microsoft.com/office/officeart/2009/3/layout/DescendingProcess"/>
    <dgm:cxn modelId="{D499DEC9-ACA8-4E35-82E5-D58519591FE5}" type="presOf" srcId="{523E3332-BCC0-461D-8B87-7F576A53E311}" destId="{8096F6FD-4FAE-4DAB-A418-6E7989F305FE}" srcOrd="0" destOrd="0" presId="urn:microsoft.com/office/officeart/2009/3/layout/DescendingProcess"/>
    <dgm:cxn modelId="{325C29CF-EEFC-42D9-AA9A-B6DC63C18FA1}" type="presOf" srcId="{27A0668B-3AF7-4E3C-A9FE-0A200D86742F}" destId="{2394A786-8460-451B-AF3C-8ECEEB39171C}" srcOrd="0" destOrd="0" presId="urn:microsoft.com/office/officeart/2009/3/layout/DescendingProcess"/>
    <dgm:cxn modelId="{EDE3F5CF-EF30-49A1-8384-032221A88E0E}" type="presOf" srcId="{4E570B97-2445-4B86-8C4C-E0497BED39CE}" destId="{6A36FED8-CA1F-4E84-BE5D-47588130BF59}" srcOrd="0" destOrd="0" presId="urn:microsoft.com/office/officeart/2009/3/layout/DescendingProcess"/>
    <dgm:cxn modelId="{D416AED0-5FFD-4DDC-9C92-27015E857980}" srcId="{51E9CF2C-698E-4CCD-AD17-2EA14D65B8DD}" destId="{256C2BF9-6D0E-48D6-AD6A-3426E8B818A8}" srcOrd="4" destOrd="0" parTransId="{3F8C96B5-E497-42B8-9C6B-7D06BCF29DEA}" sibTransId="{3CAD1BAE-6EBD-4DB9-9C6B-F0154391E540}"/>
    <dgm:cxn modelId="{EE2BF2D0-9A60-4575-9BAA-79E70A328351}" srcId="{51E9CF2C-698E-4CCD-AD17-2EA14D65B8DD}" destId="{523E3332-BCC0-461D-8B87-7F576A53E311}" srcOrd="1" destOrd="0" parTransId="{4CC86AC5-CB2F-45A7-9D46-81D6C65EC637}" sibTransId="{1B20A1F8-7DE5-4F5A-99ED-8D57959CE5AA}"/>
    <dgm:cxn modelId="{79CA75DB-38FE-4EF4-83AA-4652FF7085CE}" srcId="{51E9CF2C-698E-4CCD-AD17-2EA14D65B8DD}" destId="{D291C4F7-6C67-4764-8105-D13D30719FB3}" srcOrd="3" destOrd="0" parTransId="{F0216B8C-107F-4423-85BA-0EA4222D0D33}" sibTransId="{4E570B97-2445-4B86-8C4C-E0497BED39CE}"/>
    <dgm:cxn modelId="{8FCA5DE7-B1CA-4DD8-9C62-1F36C1E95692}" type="presOf" srcId="{256C2BF9-6D0E-48D6-AD6A-3426E8B818A8}" destId="{64491A1F-4333-415F-BDC3-7ABCA706B7BC}" srcOrd="0" destOrd="0" presId="urn:microsoft.com/office/officeart/2009/3/layout/DescendingProcess"/>
    <dgm:cxn modelId="{8EE87BEB-1E7D-4C3F-BA44-130752ECBACC}" srcId="{51E9CF2C-698E-4CCD-AD17-2EA14D65B8DD}" destId="{27A0668B-3AF7-4E3C-A9FE-0A200D86742F}" srcOrd="0" destOrd="0" parTransId="{28CFBF9E-DEE4-4E32-B243-3FC042DA42B2}" sibTransId="{AB8BF8E1-9183-4A24-BED4-2D1C235C454F}"/>
    <dgm:cxn modelId="{CC365A31-0019-43C3-9EF7-43809A88772D}" type="presParOf" srcId="{1CA9ADBC-1A8F-4651-8704-5AF5520EBF58}" destId="{77171AC3-F62D-4D13-AE37-84A59AECED95}" srcOrd="0" destOrd="0" presId="urn:microsoft.com/office/officeart/2009/3/layout/DescendingProcess"/>
    <dgm:cxn modelId="{2BBAFB83-61A1-4EAC-8A59-CB8FE2F863A7}" type="presParOf" srcId="{1CA9ADBC-1A8F-4651-8704-5AF5520EBF58}" destId="{2394A786-8460-451B-AF3C-8ECEEB39171C}" srcOrd="1" destOrd="0" presId="urn:microsoft.com/office/officeart/2009/3/layout/DescendingProcess"/>
    <dgm:cxn modelId="{B02A0F2D-BBA7-41B5-8F14-7DA9D28D7FA8}" type="presParOf" srcId="{1CA9ADBC-1A8F-4651-8704-5AF5520EBF58}" destId="{8096F6FD-4FAE-4DAB-A418-6E7989F305FE}" srcOrd="2" destOrd="0" presId="urn:microsoft.com/office/officeart/2009/3/layout/DescendingProcess"/>
    <dgm:cxn modelId="{3F8E4D8E-D851-47C5-B58A-011271844691}" type="presParOf" srcId="{1CA9ADBC-1A8F-4651-8704-5AF5520EBF58}" destId="{ADF583EC-ECE8-4BD3-A22F-D19A62EA12F4}" srcOrd="3" destOrd="0" presId="urn:microsoft.com/office/officeart/2009/3/layout/DescendingProcess"/>
    <dgm:cxn modelId="{E738FBDB-9D14-4A04-920A-922B8DDC21B3}" type="presParOf" srcId="{ADF583EC-ECE8-4BD3-A22F-D19A62EA12F4}" destId="{BFD1B62C-FB27-4186-9AA1-02BCA6A58FA7}" srcOrd="0" destOrd="0" presId="urn:microsoft.com/office/officeart/2009/3/layout/DescendingProcess"/>
    <dgm:cxn modelId="{4EE9907E-1CEB-4A75-B0A3-0EC337341911}" type="presParOf" srcId="{1CA9ADBC-1A8F-4651-8704-5AF5520EBF58}" destId="{68CE20B6-40D0-4CF5-8526-846DF1B5C837}" srcOrd="4" destOrd="0" presId="urn:microsoft.com/office/officeart/2009/3/layout/DescendingProcess"/>
    <dgm:cxn modelId="{C125C277-1BB5-45BA-9BEE-88DDB372AA17}" type="presParOf" srcId="{1CA9ADBC-1A8F-4651-8704-5AF5520EBF58}" destId="{78174FBF-D5C7-498E-A3C2-ACE809FD2FA1}" srcOrd="5" destOrd="0" presId="urn:microsoft.com/office/officeart/2009/3/layout/DescendingProcess"/>
    <dgm:cxn modelId="{3EF6D75D-5EEF-431A-9BCA-776ECC8F12F3}" type="presParOf" srcId="{78174FBF-D5C7-498E-A3C2-ACE809FD2FA1}" destId="{03F6606E-322C-4420-8748-8A74B1060C6E}" srcOrd="0" destOrd="0" presId="urn:microsoft.com/office/officeart/2009/3/layout/DescendingProcess"/>
    <dgm:cxn modelId="{07E26F72-48C8-4F0C-944D-5F334F5DD060}" type="presParOf" srcId="{1CA9ADBC-1A8F-4651-8704-5AF5520EBF58}" destId="{E5780184-2B4E-47E3-89D0-FE212FA090C5}" srcOrd="6" destOrd="0" presId="urn:microsoft.com/office/officeart/2009/3/layout/DescendingProcess"/>
    <dgm:cxn modelId="{CE911429-C7D2-4423-93EE-2503E71FCEFD}" type="presParOf" srcId="{1CA9ADBC-1A8F-4651-8704-5AF5520EBF58}" destId="{0A66636C-E1DA-43F7-9B25-E2A7BAA47771}" srcOrd="7" destOrd="0" presId="urn:microsoft.com/office/officeart/2009/3/layout/DescendingProcess"/>
    <dgm:cxn modelId="{66A5D86E-A68C-49F4-9A55-2A1B3E6BD674}" type="presParOf" srcId="{0A66636C-E1DA-43F7-9B25-E2A7BAA47771}" destId="{6A36FED8-CA1F-4E84-BE5D-47588130BF59}" srcOrd="0" destOrd="0" presId="urn:microsoft.com/office/officeart/2009/3/layout/DescendingProcess"/>
    <dgm:cxn modelId="{2FF9152F-3A49-4187-8748-7211977D4C88}" type="presParOf" srcId="{1CA9ADBC-1A8F-4651-8704-5AF5520EBF58}" destId="{64491A1F-4333-415F-BDC3-7ABCA706B7BC}" srcOrd="8" destOrd="0" presId="urn:microsoft.com/office/officeart/2009/3/layout/DescendingProcess"/>
    <dgm:cxn modelId="{42773D44-9E17-4B60-9F87-0B904BBF2C42}" type="presParOf" srcId="{1CA9ADBC-1A8F-4651-8704-5AF5520EBF58}" destId="{1D62D6F8-65B9-4CF2-AD70-E6587FB615F8}" srcOrd="9" destOrd="0" presId="urn:microsoft.com/office/officeart/2009/3/layout/DescendingProcess"/>
    <dgm:cxn modelId="{B9BAE6B0-F538-426A-A60F-FCB7DC011505}" type="presParOf" srcId="{1D62D6F8-65B9-4CF2-AD70-E6587FB615F8}" destId="{C136FC4D-2D8A-4CD0-A903-B62BA3B9084F}" srcOrd="0" destOrd="0" presId="urn:microsoft.com/office/officeart/2009/3/layout/DescendingProcess"/>
    <dgm:cxn modelId="{EC2A0A9E-048A-4907-B4DF-B6E170EDDF54}" type="presParOf" srcId="{1CA9ADBC-1A8F-4651-8704-5AF5520EBF58}" destId="{C0B3AFB5-76AA-4597-AAD5-403D334F4C31}" srcOrd="10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1AC3-F62D-4D13-AE37-84A59AECED95}">
      <dsp:nvSpPr>
        <dsp:cNvPr id="0" name=""/>
        <dsp:cNvSpPr/>
      </dsp:nvSpPr>
      <dsp:spPr>
        <a:xfrm rot="4396374">
          <a:off x="1746651" y="1025884"/>
          <a:ext cx="4450448" cy="3103633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D1B62C-FB27-4186-9AA1-02BCA6A58FA7}">
      <dsp:nvSpPr>
        <dsp:cNvPr id="0" name=""/>
        <dsp:cNvSpPr/>
      </dsp:nvSpPr>
      <dsp:spPr>
        <a:xfrm>
          <a:off x="3326513" y="1332155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3F6606E-322C-4420-8748-8A74B1060C6E}">
      <dsp:nvSpPr>
        <dsp:cNvPr id="0" name=""/>
        <dsp:cNvSpPr/>
      </dsp:nvSpPr>
      <dsp:spPr>
        <a:xfrm>
          <a:off x="3961091" y="1819341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A36FED8-CA1F-4E84-BE5D-47588130BF59}">
      <dsp:nvSpPr>
        <dsp:cNvPr id="0" name=""/>
        <dsp:cNvSpPr/>
      </dsp:nvSpPr>
      <dsp:spPr>
        <a:xfrm>
          <a:off x="4531588" y="2389528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394A786-8460-451B-AF3C-8ECEEB39171C}">
      <dsp:nvSpPr>
        <dsp:cNvPr id="0" name=""/>
        <dsp:cNvSpPr/>
      </dsp:nvSpPr>
      <dsp:spPr>
        <a:xfrm>
          <a:off x="1511296" y="0"/>
          <a:ext cx="2098248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Aprovada per resolució d’atorgament</a:t>
          </a:r>
        </a:p>
      </dsp:txBody>
      <dsp:txXfrm>
        <a:off x="1511296" y="0"/>
        <a:ext cx="2098248" cy="824864"/>
      </dsp:txXfrm>
    </dsp:sp>
    <dsp:sp modelId="{8096F6FD-4FAE-4DAB-A418-6E7989F305FE}">
      <dsp:nvSpPr>
        <dsp:cNvPr id="0" name=""/>
        <dsp:cNvSpPr/>
      </dsp:nvSpPr>
      <dsp:spPr>
        <a:xfrm>
          <a:off x="4063220" y="975917"/>
          <a:ext cx="3119018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No per a subvencionar despeses subvencionades per d’altres ajuts</a:t>
          </a:r>
        </a:p>
      </dsp:txBody>
      <dsp:txXfrm>
        <a:off x="4063220" y="975917"/>
        <a:ext cx="3119018" cy="824864"/>
      </dsp:txXfrm>
    </dsp:sp>
    <dsp:sp modelId="{68CE20B6-40D0-4CF5-8526-846DF1B5C837}">
      <dsp:nvSpPr>
        <dsp:cNvPr id="0" name=""/>
        <dsp:cNvSpPr/>
      </dsp:nvSpPr>
      <dsp:spPr>
        <a:xfrm>
          <a:off x="1395200" y="1554357"/>
          <a:ext cx="2098248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Incorreguda només per l’empresa beneficiària</a:t>
          </a:r>
        </a:p>
      </dsp:txBody>
      <dsp:txXfrm>
        <a:off x="1395200" y="1554357"/>
        <a:ext cx="2098248" cy="824864"/>
      </dsp:txXfrm>
    </dsp:sp>
    <dsp:sp modelId="{C136FC4D-2D8A-4CD0-A903-B62BA3B9084F}">
      <dsp:nvSpPr>
        <dsp:cNvPr id="0" name=""/>
        <dsp:cNvSpPr/>
      </dsp:nvSpPr>
      <dsp:spPr>
        <a:xfrm>
          <a:off x="4944433" y="3016941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5780184-2B4E-47E3-89D0-FE212FA090C5}">
      <dsp:nvSpPr>
        <dsp:cNvPr id="0" name=""/>
        <dsp:cNvSpPr/>
      </dsp:nvSpPr>
      <dsp:spPr>
        <a:xfrm>
          <a:off x="4885044" y="2033290"/>
          <a:ext cx="2496139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Necessària per a les activitats del projecte</a:t>
          </a:r>
        </a:p>
      </dsp:txBody>
      <dsp:txXfrm>
        <a:off x="4885044" y="2033290"/>
        <a:ext cx="2496139" cy="824864"/>
      </dsp:txXfrm>
    </dsp:sp>
    <dsp:sp modelId="{64491A1F-4333-415F-BDC3-7ABCA706B7BC}">
      <dsp:nvSpPr>
        <dsp:cNvPr id="0" name=""/>
        <dsp:cNvSpPr/>
      </dsp:nvSpPr>
      <dsp:spPr>
        <a:xfrm>
          <a:off x="1690327" y="2442930"/>
          <a:ext cx="2542311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Realitzada entre el 23/07/2020 i el 28/02/2021 o el 30/11/2021</a:t>
          </a:r>
        </a:p>
      </dsp:txBody>
      <dsp:txXfrm>
        <a:off x="1690327" y="2442930"/>
        <a:ext cx="2542311" cy="824864"/>
      </dsp:txXfrm>
    </dsp:sp>
    <dsp:sp modelId="{C0B3AFB5-76AA-4597-AAD5-403D334F4C31}">
      <dsp:nvSpPr>
        <dsp:cNvPr id="0" name=""/>
        <dsp:cNvSpPr/>
      </dsp:nvSpPr>
      <dsp:spPr>
        <a:xfrm>
          <a:off x="6057008" y="3326133"/>
          <a:ext cx="2835471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Identificable i verificable</a:t>
          </a:r>
        </a:p>
      </dsp:txBody>
      <dsp:txXfrm>
        <a:off x="6057008" y="3326133"/>
        <a:ext cx="2835471" cy="824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20BF0C4D-692A-4F86-BC51-AC8F3EA807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A5700117-C55C-4824-AB29-19C3C4AEF7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25C96-B6C1-4906-9840-10A8697C6BBE}" type="datetimeFigureOut">
              <a:rPr lang="ca-ES" smtClean="0"/>
              <a:t>8/3/2021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C64B4140-1621-43D9-A243-BB037B6B91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a-ES" dirty="0"/>
              <a:t>Guia justificació cupons 4.0</a:t>
            </a:r>
          </a:p>
          <a:p>
            <a:r>
              <a:rPr lang="ca-ES" dirty="0"/>
              <a:t>Versió 1, 19 de febrer de 2021</a:t>
            </a:r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EF80855-F461-4808-8F23-FF7C97B46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CDDE-5635-40AD-AC61-35851B83955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49797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69A6-5F98-4621-8710-6725EBE548B0}" type="datetimeFigureOut">
              <a:rPr lang="ca-ES" smtClean="0"/>
              <a:t>8/3/2021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a-ES" dirty="0"/>
              <a:t>Guia justificació cupons 4.0</a:t>
            </a:r>
          </a:p>
          <a:p>
            <a:r>
              <a:rPr lang="ca-ES" dirty="0"/>
              <a:t>Versió 1, 19 de febrer de 2021</a:t>
            </a: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BAB1E-9BD3-4FDD-B77A-9FD1CCF1F2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42957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90C81C6-556B-47D8-BFE4-2203B0F59A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860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6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60F00E-A6CC-46D6-B953-392E6CAE5C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888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759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F84B1E-F975-4D7D-B7CA-5868E151D802}" type="datetime1">
              <a:rPr lang="ca-ES" smtClean="0"/>
              <a:t>8/3/2021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4.0  Versió 1, 19 de febrer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22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3D089C-B61F-4D4D-BED4-ECB947708786}" type="datetime1">
              <a:rPr lang="ca-ES" smtClean="0"/>
              <a:t>8/3/2021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4.0  Versió 1, 19 de febrer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238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98DE3-BE69-4A39-9F55-48ACA966B91D}" type="datetime1">
              <a:rPr lang="ca-ES" smtClean="0"/>
              <a:t>8/3/2021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4.0  Versió 1, 19 de febrer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768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FED251-0CA7-418F-8BD3-2D2E59012A37}" type="datetime1">
              <a:rPr lang="ca-ES" smtClean="0"/>
              <a:t>8/3/2021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40352" y="6583362"/>
            <a:ext cx="1403648" cy="36512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4.0  </a:t>
            </a:r>
          </a:p>
          <a:p>
            <a:r>
              <a:rPr lang="es-ES" dirty="0" err="1"/>
              <a:t>Versió</a:t>
            </a:r>
            <a:r>
              <a:rPr lang="es-ES" dirty="0"/>
              <a:t> 1, 19 de </a:t>
            </a:r>
            <a:r>
              <a:rPr lang="es-ES" dirty="0" err="1"/>
              <a:t>febrer</a:t>
            </a:r>
            <a:r>
              <a:rPr lang="es-ES" dirty="0"/>
              <a:t> de 2021</a:t>
            </a:r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641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EF933E-836E-483D-AE70-73AA57909843}" type="datetime1">
              <a:rPr lang="ca-ES" smtClean="0"/>
              <a:t>8/3/2021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4.0  Versió 1, 19 de febrer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282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C37E47-F027-4557-A9C3-9E1CFE39BA83}" type="datetime1">
              <a:rPr lang="ca-ES" smtClean="0"/>
              <a:t>8/3/2021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4.0  Versió 1, 19 de febrer de 2021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8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8E56BD-DA36-4B31-A509-0DFC9133E80E}" type="datetime1">
              <a:rPr lang="ca-ES" smtClean="0"/>
              <a:t>8/3/2021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4.0  Versió 1, 19 de febrer de 2021</a:t>
            </a:r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826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274638"/>
            <a:ext cx="7797552" cy="70609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ca-ES"/>
              <a:t>Feu clic aquí per editar l'estil</a:t>
            </a:r>
            <a:endParaRPr lang="ca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C2F7E3-4CD9-4462-9563-CFE73DD27971}" type="datetime1">
              <a:rPr lang="ca-ES" smtClean="0"/>
              <a:t>8/3/2021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40352" y="6552293"/>
            <a:ext cx="1403648" cy="36512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4.0  </a:t>
            </a:r>
          </a:p>
          <a:p>
            <a:r>
              <a:rPr lang="es-ES" dirty="0" err="1"/>
              <a:t>Versió</a:t>
            </a:r>
            <a:r>
              <a:rPr lang="es-ES" dirty="0"/>
              <a:t> 1, 19 de </a:t>
            </a:r>
            <a:r>
              <a:rPr lang="es-ES" dirty="0" err="1"/>
              <a:t>febrer</a:t>
            </a:r>
            <a:r>
              <a:rPr lang="es-ES" dirty="0"/>
              <a:t> de 2021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872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7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9F3A47-E156-4756-8D4A-57E23EFBA7B2}" type="datetime1">
              <a:rPr lang="ca-ES" smtClean="0"/>
              <a:t>8/3/2021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840216" y="6584950"/>
            <a:ext cx="1303784" cy="36512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4.0  </a:t>
            </a:r>
          </a:p>
          <a:p>
            <a:r>
              <a:rPr lang="es-ES" dirty="0" err="1"/>
              <a:t>Versió</a:t>
            </a:r>
            <a:r>
              <a:rPr lang="es-ES" dirty="0"/>
              <a:t> 1, 19 de </a:t>
            </a:r>
            <a:r>
              <a:rPr lang="es-ES" dirty="0" err="1"/>
              <a:t>febrer</a:t>
            </a:r>
            <a:r>
              <a:rPr lang="es-ES" dirty="0"/>
              <a:t> de 2021</a:t>
            </a:r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709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F0287-03FE-4D90-A3CA-7CD0DE565B06}" type="datetime1">
              <a:rPr lang="ca-ES" smtClean="0"/>
              <a:t>8/3/2021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cupons 4.0  Versió 1, 19 de febrer de 2021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11560" y="908720"/>
            <a:ext cx="1871663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Servei d’Informació</a:t>
            </a: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2699792" y="905910"/>
            <a:ext cx="338833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6304148" y="895360"/>
            <a:ext cx="252028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75C2FC2-0E7D-4F2E-8185-D34D04759C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935" y="2200457"/>
            <a:ext cx="1314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a-ES" sz="1400" b="1" dirty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@</a:t>
            </a:r>
            <a:r>
              <a:rPr lang="ca-ES" sz="1400" b="1" dirty="0" err="1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accio_cat</a:t>
            </a:r>
            <a:endParaRPr lang="ca-ES" sz="1400" b="1" dirty="0">
              <a:solidFill>
                <a:schemeClr val="bg1">
                  <a:lumMod val="50000"/>
                </a:schemeClr>
              </a:solidFill>
              <a:ea typeface="ヒラギノ角ゴ Pro W3" pitchFamily="64" charset="-128"/>
            </a:endParaRPr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C4029795-5599-4E71-B97A-EF9BB6A35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4" y="2100340"/>
            <a:ext cx="707782" cy="500155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E2D41633-0D47-40A0-91F8-0662AA101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" y="4660784"/>
            <a:ext cx="1033274" cy="176784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1FD3E173-C09F-4130-8182-39BA57390C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7" y="4980080"/>
            <a:ext cx="7611519" cy="6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pic>
        <p:nvPicPr>
          <p:cNvPr id="4" name="Picture 2" descr="R:\Premsa\Any 2013\IMATGE CORPORATIVA\05_PPT\Filet per pp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2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98" y="6458710"/>
            <a:ext cx="1194054" cy="138642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C471E788-7F01-48BB-8D55-DDA0D6AE7A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14860"/>
            <a:ext cx="2465833" cy="33476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7AFC87C-E7CA-4529-B7CA-48DC042A44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91" y="6263820"/>
            <a:ext cx="2630109" cy="1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svg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image" Target="../media/image36.png"/><Relationship Id="rId2" Type="http://schemas.openxmlformats.org/officeDocument/2006/relationships/hyperlink" Target="https://www.accio.gencat.cat/web/.content/01_Serveis/convocatories-ajuts/justificacio-ajuts/2020/docs/bases-reguladores-BOCOMP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sv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13.sv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slide" Target="slide5.xml"/><Relationship Id="rId3" Type="http://schemas.openxmlformats.org/officeDocument/2006/relationships/image" Target="../media/image12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hyperlink" Target="https://www.accio.gencat.cat/web/.content/01_Serveis/convocatories-ajuts/justificacio-ajuts/2020/docs/bases-reguladores-BOCOMP20.pdf" TargetMode="External"/><Relationship Id="rId16" Type="http://schemas.openxmlformats.org/officeDocument/2006/relationships/image" Target="../media/image48.pn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slide" Target="slide18.xml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19" Type="http://schemas.openxmlformats.org/officeDocument/2006/relationships/image" Target="../media/image10.png"/><Relationship Id="rId4" Type="http://schemas.openxmlformats.org/officeDocument/2006/relationships/image" Target="../media/image13.sv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12" Type="http://schemas.openxmlformats.org/officeDocument/2006/relationships/image" Target="../media/image11.svg"/><Relationship Id="rId2" Type="http://schemas.openxmlformats.org/officeDocument/2006/relationships/hyperlink" Target="https://www.accio.gencat.cat/web/.content/01_Serveis/convocatories-ajuts/justificacio-ajuts/2020/docs/bases-reguladores-BOCOMP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slide" Target="slide12.xml"/><Relationship Id="rId4" Type="http://schemas.openxmlformats.org/officeDocument/2006/relationships/image" Target="../media/image13.svg"/><Relationship Id="rId9" Type="http://schemas.openxmlformats.org/officeDocument/2006/relationships/hyperlink" Target="https://www.accio.gencat.cat/web/.content/05_ACCIO/sala_premsa/doc/identitat-corporativa.zi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image" Target="../media/image54.png"/><Relationship Id="rId12" Type="http://schemas.openxmlformats.org/officeDocument/2006/relationships/image" Target="../media/image31.svg"/><Relationship Id="rId2" Type="http://schemas.openxmlformats.org/officeDocument/2006/relationships/hyperlink" Target="https://www.accio.gencat.cat/web/.content/01_Serveis/convocatories-ajuts/justificacio-ajuts/2020/docs/bases-reguladores-BOCOMP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11" Type="http://schemas.openxmlformats.org/officeDocument/2006/relationships/image" Target="../media/image30.png"/><Relationship Id="rId5" Type="http://schemas.openxmlformats.org/officeDocument/2006/relationships/image" Target="../media/image52.png"/><Relationship Id="rId15" Type="http://schemas.openxmlformats.org/officeDocument/2006/relationships/image" Target="../media/image11.svg"/><Relationship Id="rId10" Type="http://schemas.openxmlformats.org/officeDocument/2006/relationships/image" Target="../media/image21.svg"/><Relationship Id="rId4" Type="http://schemas.openxmlformats.org/officeDocument/2006/relationships/image" Target="../media/image13.svg"/><Relationship Id="rId9" Type="http://schemas.openxmlformats.org/officeDocument/2006/relationships/image" Target="../media/image20.png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58.png"/><Relationship Id="rId18" Type="http://schemas.openxmlformats.org/officeDocument/2006/relationships/image" Target="../media/image11.svg"/><Relationship Id="rId3" Type="http://schemas.openxmlformats.org/officeDocument/2006/relationships/image" Target="../media/image53.svg"/><Relationship Id="rId7" Type="http://schemas.openxmlformats.org/officeDocument/2006/relationships/image" Target="../media/image56.png"/><Relationship Id="rId12" Type="http://schemas.openxmlformats.org/officeDocument/2006/relationships/image" Target="../media/image35.svg"/><Relationship Id="rId17" Type="http://schemas.openxmlformats.org/officeDocument/2006/relationships/image" Target="../media/image10.png"/><Relationship Id="rId2" Type="http://schemas.openxmlformats.org/officeDocument/2006/relationships/image" Target="../media/image52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34.png"/><Relationship Id="rId5" Type="http://schemas.openxmlformats.org/officeDocument/2006/relationships/slide" Target="slide18.xml"/><Relationship Id="rId15" Type="http://schemas.openxmlformats.org/officeDocument/2006/relationships/image" Target="../media/image60.svg"/><Relationship Id="rId10" Type="http://schemas.openxmlformats.org/officeDocument/2006/relationships/image" Target="../media/image37.svg"/><Relationship Id="rId4" Type="http://schemas.openxmlformats.org/officeDocument/2006/relationships/slide" Target="slide17.xml"/><Relationship Id="rId9" Type="http://schemas.openxmlformats.org/officeDocument/2006/relationships/image" Target="../media/image36.png"/><Relationship Id="rId14" Type="http://schemas.openxmlformats.org/officeDocument/2006/relationships/image" Target="../media/image5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hyperlink" Target="https://www.accio.gencat.cat/web/.content/01_Serveis/convocatories-ajuts/justificacio-ajuts/2020/docs/declaracio-vinculacio.docx" TargetMode="External"/><Relationship Id="rId18" Type="http://schemas.openxmlformats.org/officeDocument/2006/relationships/image" Target="../media/image67.png"/><Relationship Id="rId26" Type="http://schemas.openxmlformats.org/officeDocument/2006/relationships/image" Target="../media/image10.png"/><Relationship Id="rId3" Type="http://schemas.openxmlformats.org/officeDocument/2006/relationships/hyperlink" Target="https://www.accio.gencat.cat/web/.content/01_Serveis/convocatories-ajuts/justificacio-ajuts/2020/docs/bases-reguladores-BOCOMP20.pdf" TargetMode="External"/><Relationship Id="rId21" Type="http://schemas.openxmlformats.org/officeDocument/2006/relationships/image" Target="../media/image15.svg"/><Relationship Id="rId7" Type="http://schemas.openxmlformats.org/officeDocument/2006/relationships/image" Target="../media/image59.svg"/><Relationship Id="rId12" Type="http://schemas.openxmlformats.org/officeDocument/2006/relationships/hyperlink" Target="https://www.accio.gencat.cat/web/.content/01_Serveis/convocatories-ajuts/justificacio-ajuts/2020/docs/Memoria-justificativa-cupons-financament.docx" TargetMode="External"/><Relationship Id="rId17" Type="http://schemas.openxmlformats.org/officeDocument/2006/relationships/image" Target="../media/image66.svg"/><Relationship Id="rId25" Type="http://schemas.openxmlformats.org/officeDocument/2006/relationships/slide" Target="slide1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5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hyperlink" Target="https://www.accio.gencat.cat/ca/serveis/convocatories-dajuts/justificacions-dajuts/2020/" TargetMode="External"/><Relationship Id="rId24" Type="http://schemas.openxmlformats.org/officeDocument/2006/relationships/hyperlink" Target="https://www.accio.gencat.cat/web/.content/01_Serveis/convocatories-ajuts/justificacio-ajuts/2020/docs/declaracio-concurrencia-ajuts-no-compatibles.docx" TargetMode="External"/><Relationship Id="rId5" Type="http://schemas.openxmlformats.org/officeDocument/2006/relationships/image" Target="../media/image13.svg"/><Relationship Id="rId15" Type="http://schemas.openxmlformats.org/officeDocument/2006/relationships/image" Target="../media/image64.svg"/><Relationship Id="rId23" Type="http://schemas.openxmlformats.org/officeDocument/2006/relationships/image" Target="../media/image21.svg"/><Relationship Id="rId10" Type="http://schemas.openxmlformats.org/officeDocument/2006/relationships/hyperlink" Target="https://www.accio.gencat.cat/web/.content/01_Serveis/convocatories-ajuts/justificacio-ajuts/2020/docs/Memoria-Justificativa-cupons-innovacio.docx" TargetMode="External"/><Relationship Id="rId19" Type="http://schemas.openxmlformats.org/officeDocument/2006/relationships/image" Target="../media/image68.svg"/><Relationship Id="rId4" Type="http://schemas.openxmlformats.org/officeDocument/2006/relationships/image" Target="../media/image12.png"/><Relationship Id="rId9" Type="http://schemas.openxmlformats.org/officeDocument/2006/relationships/image" Target="../media/image62.svg"/><Relationship Id="rId14" Type="http://schemas.openxmlformats.org/officeDocument/2006/relationships/image" Target="../media/image63.png"/><Relationship Id="rId22" Type="http://schemas.openxmlformats.org/officeDocument/2006/relationships/image" Target="../media/image20.png"/><Relationship Id="rId27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71.png"/><Relationship Id="rId18" Type="http://schemas.openxmlformats.org/officeDocument/2006/relationships/image" Target="../media/image76.svg"/><Relationship Id="rId26" Type="http://schemas.openxmlformats.org/officeDocument/2006/relationships/image" Target="../media/image10.png"/><Relationship Id="rId3" Type="http://schemas.openxmlformats.org/officeDocument/2006/relationships/image" Target="../media/image12.png"/><Relationship Id="rId21" Type="http://schemas.openxmlformats.org/officeDocument/2006/relationships/image" Target="../media/image79.png"/><Relationship Id="rId7" Type="http://schemas.openxmlformats.org/officeDocument/2006/relationships/image" Target="../media/image61.png"/><Relationship Id="rId12" Type="http://schemas.openxmlformats.org/officeDocument/2006/relationships/image" Target="../media/image70.svg"/><Relationship Id="rId17" Type="http://schemas.openxmlformats.org/officeDocument/2006/relationships/image" Target="../media/image75.png"/><Relationship Id="rId25" Type="http://schemas.openxmlformats.org/officeDocument/2006/relationships/slide" Target="slide14.xml"/><Relationship Id="rId2" Type="http://schemas.openxmlformats.org/officeDocument/2006/relationships/hyperlink" Target="https://www.accio.gencat.cat/web/.content/01_Serveis/convocatories-ajuts/justificacio-ajuts/2020/docs/bases-reguladores-BOCOMP20.pdf" TargetMode="External"/><Relationship Id="rId16" Type="http://schemas.openxmlformats.org/officeDocument/2006/relationships/image" Target="../media/image74.svg"/><Relationship Id="rId20" Type="http://schemas.openxmlformats.org/officeDocument/2006/relationships/image" Target="../media/image7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11" Type="http://schemas.openxmlformats.org/officeDocument/2006/relationships/image" Target="../media/image69.png"/><Relationship Id="rId24" Type="http://schemas.openxmlformats.org/officeDocument/2006/relationships/image" Target="../media/image82.svg"/><Relationship Id="rId5" Type="http://schemas.openxmlformats.org/officeDocument/2006/relationships/image" Target="../media/image58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21.svg"/><Relationship Id="rId19" Type="http://schemas.openxmlformats.org/officeDocument/2006/relationships/image" Target="../media/image77.png"/><Relationship Id="rId4" Type="http://schemas.openxmlformats.org/officeDocument/2006/relationships/image" Target="../media/image13.svg"/><Relationship Id="rId9" Type="http://schemas.openxmlformats.org/officeDocument/2006/relationships/image" Target="../media/image20.png"/><Relationship Id="rId14" Type="http://schemas.openxmlformats.org/officeDocument/2006/relationships/image" Target="../media/image72.svg"/><Relationship Id="rId22" Type="http://schemas.openxmlformats.org/officeDocument/2006/relationships/image" Target="../media/image80.svg"/><Relationship Id="rId27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openxmlformats.org/officeDocument/2006/relationships/image" Target="../media/image34.png"/><Relationship Id="rId18" Type="http://schemas.openxmlformats.org/officeDocument/2006/relationships/image" Target="../media/image30.png"/><Relationship Id="rId26" Type="http://schemas.openxmlformats.org/officeDocument/2006/relationships/slide" Target="slide14.xml"/><Relationship Id="rId3" Type="http://schemas.openxmlformats.org/officeDocument/2006/relationships/image" Target="../media/image84.svg"/><Relationship Id="rId21" Type="http://schemas.openxmlformats.org/officeDocument/2006/relationships/image" Target="../media/image70.svg"/><Relationship Id="rId7" Type="http://schemas.openxmlformats.org/officeDocument/2006/relationships/image" Target="../media/image85.png"/><Relationship Id="rId12" Type="http://schemas.openxmlformats.org/officeDocument/2006/relationships/image" Target="../media/image37.svg"/><Relationship Id="rId17" Type="http://schemas.openxmlformats.org/officeDocument/2006/relationships/image" Target="../media/image21.svg"/><Relationship Id="rId25" Type="http://schemas.openxmlformats.org/officeDocument/2006/relationships/image" Target="../media/image87.svg"/><Relationship Id="rId2" Type="http://schemas.openxmlformats.org/officeDocument/2006/relationships/image" Target="../media/image83.png"/><Relationship Id="rId16" Type="http://schemas.openxmlformats.org/officeDocument/2006/relationships/image" Target="../media/image20.png"/><Relationship Id="rId20" Type="http://schemas.openxmlformats.org/officeDocument/2006/relationships/image" Target="../media/image6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36.png"/><Relationship Id="rId24" Type="http://schemas.openxmlformats.org/officeDocument/2006/relationships/image" Target="../media/image50.png"/><Relationship Id="rId5" Type="http://schemas.openxmlformats.org/officeDocument/2006/relationships/image" Target="../media/image12.png"/><Relationship Id="rId15" Type="http://schemas.openxmlformats.org/officeDocument/2006/relationships/slide" Target="slide12.xml"/><Relationship Id="rId23" Type="http://schemas.openxmlformats.org/officeDocument/2006/relationships/image" Target="../media/image66.svg"/><Relationship Id="rId28" Type="http://schemas.openxmlformats.org/officeDocument/2006/relationships/image" Target="../media/image11.svg"/><Relationship Id="rId10" Type="http://schemas.openxmlformats.org/officeDocument/2006/relationships/slide" Target="slide18.xml"/><Relationship Id="rId19" Type="http://schemas.openxmlformats.org/officeDocument/2006/relationships/image" Target="../media/image31.svg"/><Relationship Id="rId4" Type="http://schemas.openxmlformats.org/officeDocument/2006/relationships/hyperlink" Target="https://www.accio.gencat.cat/web/.content/01_Serveis/convocatories-ajuts/justificacio-ajuts/2020/docs/bases-reguladores-BOCOMP20.pdf" TargetMode="External"/><Relationship Id="rId9" Type="http://schemas.openxmlformats.org/officeDocument/2006/relationships/hyperlink" Target="https://www.boe.es/buscar/act.php?id=BOE-A-2012-14696#a6" TargetMode="External"/><Relationship Id="rId14" Type="http://schemas.openxmlformats.org/officeDocument/2006/relationships/image" Target="../media/image35.svg"/><Relationship Id="rId22" Type="http://schemas.openxmlformats.org/officeDocument/2006/relationships/image" Target="../media/image65.png"/><Relationship Id="rId27" Type="http://schemas.openxmlformats.org/officeDocument/2006/relationships/image" Target="../media/image10.png"/><Relationship Id="rId30" Type="http://schemas.openxmlformats.org/officeDocument/2006/relationships/image" Target="../media/image8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3.svg"/><Relationship Id="rId7" Type="http://schemas.openxmlformats.org/officeDocument/2006/relationships/image" Target="../media/image13.svg"/><Relationship Id="rId12" Type="http://schemas.openxmlformats.org/officeDocument/2006/relationships/image" Target="../media/image11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hyperlink" Target="https://www.accio.gencat.cat/ca/serveis/convocatories-dajuts/llistat-ajuts/tramits/Cupons-a-la-Competitivitat-Empresarial?moda=3" TargetMode="External"/><Relationship Id="rId10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53.svg"/><Relationship Id="rId7" Type="http://schemas.openxmlformats.org/officeDocument/2006/relationships/image" Target="../media/image90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3.svg"/><Relationship Id="rId7" Type="http://schemas.openxmlformats.org/officeDocument/2006/relationships/image" Target="../media/image9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53.svg"/><Relationship Id="rId7" Type="http://schemas.openxmlformats.org/officeDocument/2006/relationships/image" Target="../media/image9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94.svg"/><Relationship Id="rId3" Type="http://schemas.openxmlformats.org/officeDocument/2006/relationships/image" Target="../media/image53.svg"/><Relationship Id="rId7" Type="http://schemas.openxmlformats.org/officeDocument/2006/relationships/image" Target="../media/image20.png"/><Relationship Id="rId12" Type="http://schemas.openxmlformats.org/officeDocument/2006/relationships/image" Target="../media/image9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3.svg"/><Relationship Id="rId7" Type="http://schemas.openxmlformats.org/officeDocument/2006/relationships/image" Target="../media/image95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3.svg"/><Relationship Id="rId7" Type="http://schemas.openxmlformats.org/officeDocument/2006/relationships/image" Target="../media/image96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3.svg"/><Relationship Id="rId7" Type="http://schemas.openxmlformats.org/officeDocument/2006/relationships/image" Target="../media/image9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3.svg"/><Relationship Id="rId7" Type="http://schemas.openxmlformats.org/officeDocument/2006/relationships/image" Target="../media/image98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io.gencat.cat/web/.content/01_Serveis/convocatories-ajuts/justificacio-ajuts/2020/docs/bases-reguladores-BOCOMP20.pdf" TargetMode="Externa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0.svg"/><Relationship Id="rId18" Type="http://schemas.openxmlformats.org/officeDocument/2006/relationships/image" Target="../media/image11.svg"/><Relationship Id="rId3" Type="http://schemas.openxmlformats.org/officeDocument/2006/relationships/image" Target="../media/image53.svg"/><Relationship Id="rId7" Type="http://schemas.openxmlformats.org/officeDocument/2006/relationships/slide" Target="slide16.xml"/><Relationship Id="rId12" Type="http://schemas.openxmlformats.org/officeDocument/2006/relationships/image" Target="../media/image69.png"/><Relationship Id="rId17" Type="http://schemas.openxmlformats.org/officeDocument/2006/relationships/image" Target="../media/image10.png"/><Relationship Id="rId2" Type="http://schemas.openxmlformats.org/officeDocument/2006/relationships/image" Target="../media/image52.png"/><Relationship Id="rId16" Type="http://schemas.openxmlformats.org/officeDocument/2006/relationships/slide" Target="slide20.xml"/><Relationship Id="rId20" Type="http://schemas.openxmlformats.org/officeDocument/2006/relationships/image" Target="../media/image8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66.svg"/><Relationship Id="rId10" Type="http://schemas.openxmlformats.org/officeDocument/2006/relationships/image" Target="../media/image30.png"/><Relationship Id="rId19" Type="http://schemas.openxmlformats.org/officeDocument/2006/relationships/image" Target="../media/image88.png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image" Target="../media/image21.svg"/><Relationship Id="rId1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53.svg"/><Relationship Id="rId7" Type="http://schemas.openxmlformats.org/officeDocument/2006/relationships/image" Target="../media/image93.png"/><Relationship Id="rId12" Type="http://schemas.openxmlformats.org/officeDocument/2006/relationships/image" Target="../media/image11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20.xml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image" Target="../media/image9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93.png"/><Relationship Id="rId3" Type="http://schemas.openxmlformats.org/officeDocument/2006/relationships/image" Target="../media/image53.svg"/><Relationship Id="rId7" Type="http://schemas.openxmlformats.org/officeDocument/2006/relationships/image" Target="../media/image20.png"/><Relationship Id="rId12" Type="http://schemas.openxmlformats.org/officeDocument/2006/relationships/image" Target="../media/image11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20.xml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image" Target="../media/image100.jpeg"/><Relationship Id="rId14" Type="http://schemas.openxmlformats.org/officeDocument/2006/relationships/image" Target="../media/image9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3.svg"/><Relationship Id="rId7" Type="http://schemas.openxmlformats.org/officeDocument/2006/relationships/image" Target="../media/image20.png"/><Relationship Id="rId12" Type="http://schemas.openxmlformats.org/officeDocument/2006/relationships/image" Target="../media/image11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20.xml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image" Target="../media/image10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3.svg"/><Relationship Id="rId7" Type="http://schemas.openxmlformats.org/officeDocument/2006/relationships/image" Target="../media/image10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s://www.accio.gencat.cat/ca/serveis/convocatories-dajuts/llistat-ajuts/tramits/Cupons-a-la-Competitivitat-Empresarial?moda=3" TargetMode="External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" Target="slide12.xml"/><Relationship Id="rId7" Type="http://schemas.openxmlformats.org/officeDocument/2006/relationships/image" Target="../media/image17.jp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slide" Target="slide20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2.png"/><Relationship Id="rId3" Type="http://schemas.openxmlformats.org/officeDocument/2006/relationships/hyperlink" Target="https://www.accio.gencat.cat/web/.content/01_Serveis/convocatories-ajuts/justificacio-ajuts/2020/docs/bases-reguladores-BOCOMP20.pdf" TargetMode="External"/><Relationship Id="rId21" Type="http://schemas.openxmlformats.org/officeDocument/2006/relationships/image" Target="../media/image3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0.png"/><Relationship Id="rId24" Type="http://schemas.openxmlformats.org/officeDocument/2006/relationships/image" Target="../media/image10.png"/><Relationship Id="rId5" Type="http://schemas.openxmlformats.org/officeDocument/2006/relationships/image" Target="../media/image13.svg"/><Relationship Id="rId15" Type="http://schemas.openxmlformats.org/officeDocument/2006/relationships/image" Target="../media/image24.png"/><Relationship Id="rId23" Type="http://schemas.openxmlformats.org/officeDocument/2006/relationships/slide" Target="slide5.xml"/><Relationship Id="rId10" Type="http://schemas.microsoft.com/office/2007/relationships/diagramDrawing" Target="../diagrams/drawing1.xml"/><Relationship Id="rId19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svg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image" Target="../media/image36.png"/><Relationship Id="rId2" Type="http://schemas.openxmlformats.org/officeDocument/2006/relationships/hyperlink" Target="https://www.accio.gencat.cat/web/.content/01_Serveis/convocatories-ajuts/justificacio-ajuts/2020/docs/bases-reguladores-BOCOMP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sv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13.sv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image" Target="../media/image34.png"/><Relationship Id="rId2" Type="http://schemas.openxmlformats.org/officeDocument/2006/relationships/hyperlink" Target="https://www.accio.gencat.cat/web/.content/01_Serveis/convocatories-ajuts/justificacio-ajuts/2020/docs/bases-reguladores-BOCOMP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7.svg"/><Relationship Id="rId5" Type="http://schemas.openxmlformats.org/officeDocument/2006/relationships/image" Target="../media/image20.png"/><Relationship Id="rId10" Type="http://schemas.openxmlformats.org/officeDocument/2006/relationships/image" Target="../media/image36.png"/><Relationship Id="rId4" Type="http://schemas.openxmlformats.org/officeDocument/2006/relationships/image" Target="../media/image13.sv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svg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image" Target="../media/image36.png"/><Relationship Id="rId2" Type="http://schemas.openxmlformats.org/officeDocument/2006/relationships/hyperlink" Target="https://www.accio.gencat.cat/web/.content/01_Serveis/convocatories-ajuts/justificacio-ajuts/2020/docs/bases-reguladores-BOCOMP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sv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13.sv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Grp="1"/>
          </p:cNvSpPr>
          <p:nvPr>
            <p:ph type="title" idx="4294967295"/>
          </p:nvPr>
        </p:nvSpPr>
        <p:spPr>
          <a:xfrm>
            <a:off x="1403648" y="1340768"/>
            <a:ext cx="7344816" cy="29238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Guia de justificació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Thin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Cupons a la competitivitat empresarial (Innovació i estratègia, </a:t>
            </a:r>
            <a:r>
              <a:rPr kumimoji="0" lang="ca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startup</a:t>
            </a: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 i finançament)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Thin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600" dirty="0">
                <a:latin typeface="HelveticaNeueLT Std Thin" pitchFamily="34" charset="0"/>
                <a:ea typeface="+mn-ea"/>
                <a:cs typeface="+mn-cs"/>
              </a:rPr>
              <a:t>1</a:t>
            </a:r>
            <a:r>
              <a: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 de març de 2021</a:t>
            </a:r>
          </a:p>
        </p:txBody>
      </p:sp>
    </p:spTree>
    <p:extLst>
      <p:ext uri="{BB962C8B-B14F-4D97-AF65-F5344CB8AC3E}">
        <p14:creationId xmlns:p14="http://schemas.microsoft.com/office/powerpoint/2010/main" val="164336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15F0-6259-47AF-BDBA-40C8E48C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634105"/>
            <a:ext cx="8373299" cy="572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a-ES" sz="1800" b="1" dirty="0"/>
              <a:t>Cupons finançament</a:t>
            </a:r>
          </a:p>
          <a:p>
            <a:pPr marL="0" indent="0">
              <a:buNone/>
            </a:pPr>
            <a:r>
              <a:rPr lang="ca-ES" sz="1500" dirty="0"/>
              <a:t>Única i exclusivament despeses de </a:t>
            </a:r>
            <a:r>
              <a:rPr lang="ca-ES" sz="1500" b="1" dirty="0"/>
              <a:t>serveis d’assessorament </a:t>
            </a:r>
            <a:r>
              <a:rPr lang="ca-ES" sz="1500" dirty="0"/>
              <a:t>de </a:t>
            </a:r>
            <a:r>
              <a:rPr lang="ca-ES" sz="1500" b="1" dirty="0"/>
              <a:t>proveïdors acreditats </a:t>
            </a:r>
            <a:r>
              <a:rPr lang="ca-ES" sz="1500" dirty="0"/>
              <a:t>per a: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7335786" y="1193765"/>
            <a:ext cx="1724165" cy="7658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la base reguladora 5 i l’Annex 2.4 de les bases reguladores</a:t>
            </a:r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5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3655428" y="3042381"/>
            <a:ext cx="2666690" cy="1912465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Finançament</a:t>
            </a: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Acompanyament en el </a:t>
            </a:r>
            <a:r>
              <a:rPr lang="ca-ES" sz="1350" dirty="0" err="1">
                <a:solidFill>
                  <a:schemeClr val="tx1"/>
                </a:solidFill>
              </a:rPr>
              <a:t>refinançament</a:t>
            </a:r>
            <a:r>
              <a:rPr lang="ca-ES" sz="1350" dirty="0">
                <a:solidFill>
                  <a:schemeClr val="tx1"/>
                </a:solidFill>
              </a:rPr>
              <a:t> del passiu, en la cerca de finançament o en la realització d’un pla de contingència</a:t>
            </a:r>
            <a:endParaRPr lang="ca-ES" sz="1200" dirty="0">
              <a:solidFill>
                <a:schemeClr val="tx1"/>
              </a:solidFill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E1A0122-35E1-4313-8749-0F62CDD12E28}"/>
              </a:ext>
            </a:extLst>
          </p:cNvPr>
          <p:cNvSpPr/>
          <p:nvPr/>
        </p:nvSpPr>
        <p:spPr>
          <a:xfrm>
            <a:off x="4145007" y="4962846"/>
            <a:ext cx="1863000" cy="268299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Màxim: 2.500 €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876" y="5418821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1110829" y="5383786"/>
            <a:ext cx="5333380" cy="6161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Despesa mínima i objecte de l’ajut a realitzar i justificar, </a:t>
            </a:r>
            <a:r>
              <a:rPr lang="ca-ES" sz="1200" b="1" dirty="0">
                <a:solidFill>
                  <a:srgbClr val="FF0000"/>
                </a:solidFill>
              </a:rPr>
              <a:t>100% del cost aprovat: </a:t>
            </a:r>
          </a:p>
          <a:p>
            <a:pPr marL="0" indent="0" algn="just">
              <a:buNone/>
            </a:pPr>
            <a:r>
              <a:rPr lang="ca-ES" sz="1200" b="1" dirty="0">
                <a:solidFill>
                  <a:srgbClr val="FF0000"/>
                </a:solidFill>
              </a:rPr>
              <a:t>Si &lt;100% </a:t>
            </a:r>
            <a:r>
              <a:rPr lang="ca-E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 Revocació de l’ajut</a:t>
            </a:r>
          </a:p>
        </p:txBody>
      </p:sp>
      <p:pic>
        <p:nvPicPr>
          <p:cNvPr id="23" name="Graphic 22" descr="Icona de retorn a l'inici de la secció">
            <a:hlinkClick r:id="rId7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31A94278-2A10-4AD4-8082-E5C5D5B08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10</a:t>
            </a:fld>
            <a:endParaRPr lang="en-US" sz="1200" dirty="0"/>
          </a:p>
        </p:txBody>
      </p:sp>
      <p:grpSp>
        <p:nvGrpSpPr>
          <p:cNvPr id="16" name="Graphic 70">
            <a:extLst>
              <a:ext uri="{FF2B5EF4-FFF2-40B4-BE49-F238E27FC236}">
                <a16:creationId xmlns:a16="http://schemas.microsoft.com/office/drawing/2014/main" id="{260269E8-6FB3-45D4-87A0-E77CB0A5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6414" y="2172571"/>
            <a:ext cx="845159" cy="841632"/>
            <a:chOff x="9271795" y="1205029"/>
            <a:chExt cx="1149467" cy="1149467"/>
          </a:xfrm>
        </p:grpSpPr>
        <p:sp>
          <p:nvSpPr>
            <p:cNvPr id="17" name="Freeform: Shape 72">
              <a:extLst>
                <a:ext uri="{FF2B5EF4-FFF2-40B4-BE49-F238E27FC236}">
                  <a16:creationId xmlns:a16="http://schemas.microsoft.com/office/drawing/2014/main" id="{4E114A44-4BD2-4605-BF3F-E48BDB28E45E}"/>
                </a:ext>
              </a:extLst>
            </p:cNvPr>
            <p:cNvSpPr/>
            <p:nvPr/>
          </p:nvSpPr>
          <p:spPr>
            <a:xfrm>
              <a:off x="9709191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8" name="Freeform: Shape 73">
              <a:extLst>
                <a:ext uri="{FF2B5EF4-FFF2-40B4-BE49-F238E27FC236}">
                  <a16:creationId xmlns:a16="http://schemas.microsoft.com/office/drawing/2014/main" id="{93B9A350-1941-4F7C-8D90-447FFA0AA1C3}"/>
                </a:ext>
              </a:extLst>
            </p:cNvPr>
            <p:cNvSpPr/>
            <p:nvPr/>
          </p:nvSpPr>
          <p:spPr>
            <a:xfrm>
              <a:off x="9654950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9" name="Freeform: Shape 74">
              <a:extLst>
                <a:ext uri="{FF2B5EF4-FFF2-40B4-BE49-F238E27FC236}">
                  <a16:creationId xmlns:a16="http://schemas.microsoft.com/office/drawing/2014/main" id="{CEB7C59E-498B-4DD8-8B73-4EC6C6D9861A}"/>
                </a:ext>
              </a:extLst>
            </p:cNvPr>
            <p:cNvSpPr/>
            <p:nvPr/>
          </p:nvSpPr>
          <p:spPr>
            <a:xfrm>
              <a:off x="9946987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0" name="Freeform: Shape 75">
              <a:extLst>
                <a:ext uri="{FF2B5EF4-FFF2-40B4-BE49-F238E27FC236}">
                  <a16:creationId xmlns:a16="http://schemas.microsoft.com/office/drawing/2014/main" id="{818B276C-88C2-43A0-93DD-63EA3AC766AB}"/>
                </a:ext>
              </a:extLst>
            </p:cNvPr>
            <p:cNvSpPr/>
            <p:nvPr/>
          </p:nvSpPr>
          <p:spPr>
            <a:xfrm>
              <a:off x="9894422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1" name="Freeform: Shape 76">
              <a:extLst>
                <a:ext uri="{FF2B5EF4-FFF2-40B4-BE49-F238E27FC236}">
                  <a16:creationId xmlns:a16="http://schemas.microsoft.com/office/drawing/2014/main" id="{36232240-FD78-465F-8A14-4F40EF94C814}"/>
                </a:ext>
              </a:extLst>
            </p:cNvPr>
            <p:cNvSpPr/>
            <p:nvPr/>
          </p:nvSpPr>
          <p:spPr>
            <a:xfrm>
              <a:off x="10186459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2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2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2" name="Freeform: Shape 77">
              <a:extLst>
                <a:ext uri="{FF2B5EF4-FFF2-40B4-BE49-F238E27FC236}">
                  <a16:creationId xmlns:a16="http://schemas.microsoft.com/office/drawing/2014/main" id="{4E3C590D-3B9B-4A5A-A76F-CEC8BF054ED4}"/>
                </a:ext>
              </a:extLst>
            </p:cNvPr>
            <p:cNvSpPr/>
            <p:nvPr/>
          </p:nvSpPr>
          <p:spPr>
            <a:xfrm>
              <a:off x="10133895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9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4" name="Freeform: Shape 78">
              <a:extLst>
                <a:ext uri="{FF2B5EF4-FFF2-40B4-BE49-F238E27FC236}">
                  <a16:creationId xmlns:a16="http://schemas.microsoft.com/office/drawing/2014/main" id="{F4671B39-2342-4841-849A-499DEEB53D21}"/>
                </a:ext>
              </a:extLst>
            </p:cNvPr>
            <p:cNvSpPr/>
            <p:nvPr/>
          </p:nvSpPr>
          <p:spPr>
            <a:xfrm>
              <a:off x="9457864" y="1447135"/>
              <a:ext cx="142246" cy="142246"/>
            </a:xfrm>
            <a:custGeom>
              <a:avLst/>
              <a:gdLst>
                <a:gd name="connsiteX0" fmla="*/ 142247 w 142246"/>
                <a:gd name="connsiteY0" fmla="*/ 71123 h 142246"/>
                <a:gd name="connsiteX1" fmla="*/ 71123 w 142246"/>
                <a:gd name="connsiteY1" fmla="*/ 142247 h 142246"/>
                <a:gd name="connsiteX2" fmla="*/ 0 w 142246"/>
                <a:gd name="connsiteY2" fmla="*/ 71123 h 142246"/>
                <a:gd name="connsiteX3" fmla="*/ 71123 w 142246"/>
                <a:gd name="connsiteY3" fmla="*/ 0 h 142246"/>
                <a:gd name="connsiteX4" fmla="*/ 142247 w 142246"/>
                <a:gd name="connsiteY4" fmla="*/ 71123 h 1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6" h="142246">
                  <a:moveTo>
                    <a:pt x="142247" y="71123"/>
                  </a:moveTo>
                  <a:cubicBezTo>
                    <a:pt x="142247" y="110404"/>
                    <a:pt x="110404" y="142247"/>
                    <a:pt x="71123" y="142247"/>
                  </a:cubicBezTo>
                  <a:cubicBezTo>
                    <a:pt x="31843" y="142247"/>
                    <a:pt x="0" y="110404"/>
                    <a:pt x="0" y="71123"/>
                  </a:cubicBezTo>
                  <a:cubicBezTo>
                    <a:pt x="0" y="31843"/>
                    <a:pt x="31843" y="0"/>
                    <a:pt x="71123" y="0"/>
                  </a:cubicBezTo>
                  <a:cubicBezTo>
                    <a:pt x="110404" y="0"/>
                    <a:pt x="142247" y="31843"/>
                    <a:pt x="142247" y="71123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5" name="Freeform: Shape 79">
              <a:extLst>
                <a:ext uri="{FF2B5EF4-FFF2-40B4-BE49-F238E27FC236}">
                  <a16:creationId xmlns:a16="http://schemas.microsoft.com/office/drawing/2014/main" id="{2248965A-29F6-4149-A69F-AF20C4A71363}"/>
                </a:ext>
              </a:extLst>
            </p:cNvPr>
            <p:cNvSpPr/>
            <p:nvPr/>
          </p:nvSpPr>
          <p:spPr>
            <a:xfrm>
              <a:off x="9333459" y="1485635"/>
              <a:ext cx="620168" cy="761098"/>
            </a:xfrm>
            <a:custGeom>
              <a:avLst/>
              <a:gdLst>
                <a:gd name="connsiteX0" fmla="*/ 614965 w 620168"/>
                <a:gd name="connsiteY0" fmla="*/ 5204 h 761098"/>
                <a:gd name="connsiteX1" fmla="*/ 589581 w 620168"/>
                <a:gd name="connsiteY1" fmla="*/ 5204 h 761098"/>
                <a:gd name="connsiteX2" fmla="*/ 434882 w 620168"/>
                <a:gd name="connsiteY2" fmla="*/ 159903 h 761098"/>
                <a:gd name="connsiteX3" fmla="*/ 400038 w 620168"/>
                <a:gd name="connsiteY3" fmla="*/ 168764 h 761098"/>
                <a:gd name="connsiteX4" fmla="*/ 352862 w 620168"/>
                <a:gd name="connsiteY4" fmla="*/ 244317 h 761098"/>
                <a:gd name="connsiteX5" fmla="*/ 339452 w 620168"/>
                <a:gd name="connsiteY5" fmla="*/ 187203 h 761098"/>
                <a:gd name="connsiteX6" fmla="*/ 328795 w 620168"/>
                <a:gd name="connsiteY6" fmla="*/ 167566 h 761098"/>
                <a:gd name="connsiteX7" fmla="*/ 254080 w 620168"/>
                <a:gd name="connsiteY7" fmla="*/ 128532 h 761098"/>
                <a:gd name="connsiteX8" fmla="*/ 195529 w 620168"/>
                <a:gd name="connsiteY8" fmla="*/ 121468 h 761098"/>
                <a:gd name="connsiteX9" fmla="*/ 136858 w 620168"/>
                <a:gd name="connsiteY9" fmla="*/ 130328 h 761098"/>
                <a:gd name="connsiteX10" fmla="*/ 62263 w 620168"/>
                <a:gd name="connsiteY10" fmla="*/ 169362 h 761098"/>
                <a:gd name="connsiteX11" fmla="*/ 51606 w 620168"/>
                <a:gd name="connsiteY11" fmla="*/ 188999 h 761098"/>
                <a:gd name="connsiteX12" fmla="*/ 0 w 620168"/>
                <a:gd name="connsiteY12" fmla="*/ 409314 h 761098"/>
                <a:gd name="connsiteX13" fmla="*/ 35921 w 620168"/>
                <a:gd name="connsiteY13" fmla="*/ 445234 h 761098"/>
                <a:gd name="connsiteX14" fmla="*/ 69686 w 620168"/>
                <a:gd name="connsiteY14" fmla="*/ 418653 h 761098"/>
                <a:gd name="connsiteX15" fmla="*/ 107044 w 620168"/>
                <a:gd name="connsiteY15" fmla="*/ 264074 h 761098"/>
                <a:gd name="connsiteX16" fmla="*/ 107044 w 620168"/>
                <a:gd name="connsiteY16" fmla="*/ 761098 h 761098"/>
                <a:gd name="connsiteX17" fmla="*/ 177808 w 620168"/>
                <a:gd name="connsiteY17" fmla="*/ 761098 h 761098"/>
                <a:gd name="connsiteX18" fmla="*/ 177808 w 620168"/>
                <a:gd name="connsiteY18" fmla="*/ 441283 h 761098"/>
                <a:gd name="connsiteX19" fmla="*/ 213729 w 620168"/>
                <a:gd name="connsiteY19" fmla="*/ 441283 h 761098"/>
                <a:gd name="connsiteX20" fmla="*/ 213729 w 620168"/>
                <a:gd name="connsiteY20" fmla="*/ 761098 h 761098"/>
                <a:gd name="connsiteX21" fmla="*/ 284373 w 620168"/>
                <a:gd name="connsiteY21" fmla="*/ 761098 h 761098"/>
                <a:gd name="connsiteX22" fmla="*/ 284373 w 620168"/>
                <a:gd name="connsiteY22" fmla="*/ 261799 h 761098"/>
                <a:gd name="connsiteX23" fmla="*/ 297544 w 620168"/>
                <a:gd name="connsiteY23" fmla="*/ 318075 h 761098"/>
                <a:gd name="connsiteX24" fmla="*/ 304609 w 620168"/>
                <a:gd name="connsiteY24" fmla="*/ 327055 h 761098"/>
                <a:gd name="connsiteX25" fmla="*/ 352503 w 620168"/>
                <a:gd name="connsiteY25" fmla="*/ 343938 h 761098"/>
                <a:gd name="connsiteX26" fmla="*/ 381240 w 620168"/>
                <a:gd name="connsiteY26" fmla="*/ 330886 h 761098"/>
                <a:gd name="connsiteX27" fmla="*/ 454279 w 620168"/>
                <a:gd name="connsiteY27" fmla="*/ 211150 h 761098"/>
                <a:gd name="connsiteX28" fmla="*/ 459188 w 620168"/>
                <a:gd name="connsiteY28" fmla="*/ 186365 h 761098"/>
                <a:gd name="connsiteX29" fmla="*/ 614845 w 620168"/>
                <a:gd name="connsiteY29" fmla="*/ 30708 h 761098"/>
                <a:gd name="connsiteX30" fmla="*/ 614965 w 620168"/>
                <a:gd name="connsiteY30" fmla="*/ 5204 h 76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0168" h="761098">
                  <a:moveTo>
                    <a:pt x="614965" y="5204"/>
                  </a:moveTo>
                  <a:cubicBezTo>
                    <a:pt x="607926" y="-1735"/>
                    <a:pt x="596620" y="-1735"/>
                    <a:pt x="589581" y="5204"/>
                  </a:cubicBezTo>
                  <a:lnTo>
                    <a:pt x="434882" y="159903"/>
                  </a:lnTo>
                  <a:cubicBezTo>
                    <a:pt x="422519" y="156414"/>
                    <a:pt x="409233" y="159792"/>
                    <a:pt x="400038" y="168764"/>
                  </a:cubicBezTo>
                  <a:cubicBezTo>
                    <a:pt x="397524" y="171278"/>
                    <a:pt x="352862" y="244317"/>
                    <a:pt x="352862" y="244317"/>
                  </a:cubicBezTo>
                  <a:lnTo>
                    <a:pt x="339452" y="187203"/>
                  </a:lnTo>
                  <a:cubicBezTo>
                    <a:pt x="337676" y="179839"/>
                    <a:pt x="334003" y="173068"/>
                    <a:pt x="328795" y="167566"/>
                  </a:cubicBezTo>
                  <a:cubicBezTo>
                    <a:pt x="306727" y="149727"/>
                    <a:pt x="281328" y="136458"/>
                    <a:pt x="254080" y="128532"/>
                  </a:cubicBezTo>
                  <a:cubicBezTo>
                    <a:pt x="234817" y="124412"/>
                    <a:pt x="215220" y="122047"/>
                    <a:pt x="195529" y="121468"/>
                  </a:cubicBezTo>
                  <a:cubicBezTo>
                    <a:pt x="175664" y="121774"/>
                    <a:pt x="155929" y="124755"/>
                    <a:pt x="136858" y="130328"/>
                  </a:cubicBezTo>
                  <a:cubicBezTo>
                    <a:pt x="109363" y="137536"/>
                    <a:pt x="83860" y="150882"/>
                    <a:pt x="62263" y="169362"/>
                  </a:cubicBezTo>
                  <a:cubicBezTo>
                    <a:pt x="57009" y="174831"/>
                    <a:pt x="53327" y="181614"/>
                    <a:pt x="51606" y="188999"/>
                  </a:cubicBezTo>
                  <a:cubicBezTo>
                    <a:pt x="51606" y="188999"/>
                    <a:pt x="0" y="405721"/>
                    <a:pt x="0" y="409314"/>
                  </a:cubicBezTo>
                  <a:cubicBezTo>
                    <a:pt x="0" y="429153"/>
                    <a:pt x="16082" y="445234"/>
                    <a:pt x="35921" y="445234"/>
                  </a:cubicBezTo>
                  <a:cubicBezTo>
                    <a:pt x="51819" y="444826"/>
                    <a:pt x="65557" y="434012"/>
                    <a:pt x="69686" y="418653"/>
                  </a:cubicBezTo>
                  <a:lnTo>
                    <a:pt x="107044" y="264074"/>
                  </a:lnTo>
                  <a:lnTo>
                    <a:pt x="107044" y="761098"/>
                  </a:lnTo>
                  <a:lnTo>
                    <a:pt x="177808" y="761098"/>
                  </a:lnTo>
                  <a:lnTo>
                    <a:pt x="177808" y="441283"/>
                  </a:lnTo>
                  <a:lnTo>
                    <a:pt x="213729" y="441283"/>
                  </a:lnTo>
                  <a:lnTo>
                    <a:pt x="213729" y="761098"/>
                  </a:lnTo>
                  <a:lnTo>
                    <a:pt x="284373" y="761098"/>
                  </a:lnTo>
                  <a:lnTo>
                    <a:pt x="284373" y="261799"/>
                  </a:lnTo>
                  <a:lnTo>
                    <a:pt x="297544" y="318075"/>
                  </a:lnTo>
                  <a:cubicBezTo>
                    <a:pt x="298458" y="321965"/>
                    <a:pt x="301043" y="325252"/>
                    <a:pt x="304609" y="327055"/>
                  </a:cubicBezTo>
                  <a:cubicBezTo>
                    <a:pt x="318377" y="337623"/>
                    <a:pt x="335151" y="343535"/>
                    <a:pt x="352503" y="343938"/>
                  </a:cubicBezTo>
                  <a:cubicBezTo>
                    <a:pt x="363802" y="345519"/>
                    <a:pt x="374997" y="340434"/>
                    <a:pt x="381240" y="330886"/>
                  </a:cubicBezTo>
                  <a:lnTo>
                    <a:pt x="454279" y="211150"/>
                  </a:lnTo>
                  <a:cubicBezTo>
                    <a:pt x="458947" y="203789"/>
                    <a:pt x="460699" y="194950"/>
                    <a:pt x="459188" y="186365"/>
                  </a:cubicBezTo>
                  <a:lnTo>
                    <a:pt x="614845" y="30708"/>
                  </a:lnTo>
                  <a:cubicBezTo>
                    <a:pt x="621895" y="23688"/>
                    <a:pt x="621949" y="12290"/>
                    <a:pt x="614965" y="5204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6" name="Freeform: Shape 80">
              <a:extLst>
                <a:ext uri="{FF2B5EF4-FFF2-40B4-BE49-F238E27FC236}">
                  <a16:creationId xmlns:a16="http://schemas.microsoft.com/office/drawing/2014/main" id="{CBA63E6B-49AD-4B04-836E-E3C5475DA77E}"/>
                </a:ext>
              </a:extLst>
            </p:cNvPr>
            <p:cNvSpPr/>
            <p:nvPr/>
          </p:nvSpPr>
          <p:spPr>
            <a:xfrm>
              <a:off x="9559161" y="1324765"/>
              <a:ext cx="682496" cy="490918"/>
            </a:xfrm>
            <a:custGeom>
              <a:avLst/>
              <a:gdLst>
                <a:gd name="connsiteX0" fmla="*/ 634602 w 682496"/>
                <a:gd name="connsiteY0" fmla="*/ 0 h 490918"/>
                <a:gd name="connsiteX1" fmla="*/ 47894 w 682496"/>
                <a:gd name="connsiteY1" fmla="*/ 0 h 490918"/>
                <a:gd name="connsiteX2" fmla="*/ 0 w 682496"/>
                <a:gd name="connsiteY2" fmla="*/ 47894 h 490918"/>
                <a:gd name="connsiteX3" fmla="*/ 0 w 682496"/>
                <a:gd name="connsiteY3" fmla="*/ 90999 h 490918"/>
                <a:gd name="connsiteX4" fmla="*/ 47894 w 682496"/>
                <a:gd name="connsiteY4" fmla="*/ 119736 h 490918"/>
                <a:gd name="connsiteX5" fmla="*/ 47894 w 682496"/>
                <a:gd name="connsiteY5" fmla="*/ 47894 h 490918"/>
                <a:gd name="connsiteX6" fmla="*/ 634602 w 682496"/>
                <a:gd name="connsiteY6" fmla="*/ 47894 h 490918"/>
                <a:gd name="connsiteX7" fmla="*/ 634602 w 682496"/>
                <a:gd name="connsiteY7" fmla="*/ 443024 h 490918"/>
                <a:gd name="connsiteX8" fmla="*/ 225942 w 682496"/>
                <a:gd name="connsiteY8" fmla="*/ 443024 h 490918"/>
                <a:gd name="connsiteX9" fmla="*/ 196726 w 682496"/>
                <a:gd name="connsiteY9" fmla="*/ 490918 h 490918"/>
                <a:gd name="connsiteX10" fmla="*/ 634602 w 682496"/>
                <a:gd name="connsiteY10" fmla="*/ 490918 h 490918"/>
                <a:gd name="connsiteX11" fmla="*/ 682496 w 682496"/>
                <a:gd name="connsiteY11" fmla="*/ 443024 h 490918"/>
                <a:gd name="connsiteX12" fmla="*/ 682496 w 682496"/>
                <a:gd name="connsiteY12" fmla="*/ 47894 h 490918"/>
                <a:gd name="connsiteX13" fmla="*/ 634602 w 682496"/>
                <a:gd name="connsiteY13" fmla="*/ 0 h 4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2496" h="490918">
                  <a:moveTo>
                    <a:pt x="634602" y="0"/>
                  </a:moveTo>
                  <a:lnTo>
                    <a:pt x="47894" y="0"/>
                  </a:lnTo>
                  <a:cubicBezTo>
                    <a:pt x="21444" y="0"/>
                    <a:pt x="0" y="21444"/>
                    <a:pt x="0" y="47894"/>
                  </a:cubicBezTo>
                  <a:lnTo>
                    <a:pt x="0" y="90999"/>
                  </a:lnTo>
                  <a:cubicBezTo>
                    <a:pt x="18308" y="95983"/>
                    <a:pt x="34882" y="105928"/>
                    <a:pt x="47894" y="119736"/>
                  </a:cubicBezTo>
                  <a:lnTo>
                    <a:pt x="47894" y="47894"/>
                  </a:lnTo>
                  <a:lnTo>
                    <a:pt x="634602" y="47894"/>
                  </a:lnTo>
                  <a:lnTo>
                    <a:pt x="634602" y="443024"/>
                  </a:lnTo>
                  <a:lnTo>
                    <a:pt x="225942" y="443024"/>
                  </a:lnTo>
                  <a:lnTo>
                    <a:pt x="196726" y="490918"/>
                  </a:lnTo>
                  <a:lnTo>
                    <a:pt x="634602" y="490918"/>
                  </a:lnTo>
                  <a:cubicBezTo>
                    <a:pt x="661053" y="490918"/>
                    <a:pt x="682496" y="469475"/>
                    <a:pt x="682496" y="443024"/>
                  </a:cubicBezTo>
                  <a:lnTo>
                    <a:pt x="682496" y="47894"/>
                  </a:lnTo>
                  <a:cubicBezTo>
                    <a:pt x="682496" y="21444"/>
                    <a:pt x="661053" y="0"/>
                    <a:pt x="634602" y="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</p:grpSp>
      <p:pic>
        <p:nvPicPr>
          <p:cNvPr id="27" name="Graphic 4">
            <a:extLst>
              <a:ext uri="{FF2B5EF4-FFF2-40B4-BE49-F238E27FC236}">
                <a16:creationId xmlns:a16="http://schemas.microsoft.com/office/drawing/2014/main" id="{B1C4F61E-864E-4168-AB7E-14C983D3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5550" y="2546402"/>
            <a:ext cx="494612" cy="494612"/>
          </a:xfrm>
          <a:prstGeom prst="rect">
            <a:avLst/>
          </a:prstGeom>
        </p:spPr>
      </p:pic>
      <p:pic>
        <p:nvPicPr>
          <p:cNvPr id="28" name="Graphic 2">
            <a:extLst>
              <a:ext uri="{FF2B5EF4-FFF2-40B4-BE49-F238E27FC236}">
                <a16:creationId xmlns:a16="http://schemas.microsoft.com/office/drawing/2014/main" id="{F21FA024-48E5-45CD-9A93-98FED14F4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44420" y="2458283"/>
            <a:ext cx="494611" cy="494611"/>
          </a:xfrm>
          <a:prstGeom prst="rect">
            <a:avLst/>
          </a:prstGeom>
        </p:spPr>
      </p:pic>
      <p:sp>
        <p:nvSpPr>
          <p:cNvPr id="29" name="Contenidor de peu de pàgina 1">
            <a:extLst>
              <a:ext uri="{FF2B5EF4-FFF2-40B4-BE49-F238E27FC236}">
                <a16:creationId xmlns:a16="http://schemas.microsoft.com/office/drawing/2014/main" id="{0EE64516-9A7B-4BAA-BB04-F740DCB1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463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CA6-4D6E-40B8-AF65-E0BB63FD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no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7312331" y="1289837"/>
            <a:ext cx="1831669" cy="6269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4.4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27337CF-081D-4260-B5D3-C67AAF13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22987"/>
            <a:ext cx="8373299" cy="38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/>
              <a:t>Les següents despeses no són </a:t>
            </a:r>
            <a:r>
              <a:rPr lang="ca-ES" sz="1500" b="1"/>
              <a:t>subvencionables</a:t>
            </a:r>
            <a:r>
              <a:rPr lang="ca-ES" sz="1500"/>
              <a:t>:</a:t>
            </a:r>
          </a:p>
        </p:txBody>
      </p:sp>
      <p:sp>
        <p:nvSpPr>
          <p:cNvPr id="41" name="Rectangle: Rounded Corners 129" descr="IVA">
            <a:hlinkClick r:id="rId5" action="ppaction://hlinksldjump"/>
            <a:extLst>
              <a:ext uri="{FF2B5EF4-FFF2-40B4-BE49-F238E27FC236}">
                <a16:creationId xmlns:a16="http://schemas.microsoft.com/office/drawing/2014/main" id="{59ACFF7D-6164-459C-884F-2E1E62377493}"/>
              </a:ext>
            </a:extLst>
          </p:cNvPr>
          <p:cNvSpPr/>
          <p:nvPr/>
        </p:nvSpPr>
        <p:spPr>
          <a:xfrm>
            <a:off x="1248017" y="242913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40" name="Graphic 3">
            <a:extLst>
              <a:ext uri="{FF2B5EF4-FFF2-40B4-BE49-F238E27FC236}">
                <a16:creationId xmlns:a16="http://schemas.microsoft.com/office/drawing/2014/main" id="{FB7A68E2-DC8E-4D07-AA3C-2ADD99DF6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5474" y="2576680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1602594" y="353618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/>
              <a:t>IVA</a:t>
            </a:r>
          </a:p>
        </p:txBody>
      </p:sp>
      <p:sp>
        <p:nvSpPr>
          <p:cNvPr id="42" name="Rectangle: Rounded Corners 129" descr="Subministraments">
            <a:hlinkClick r:id="rId5" action="ppaction://hlinksldjump"/>
            <a:extLst>
              <a:ext uri="{FF2B5EF4-FFF2-40B4-BE49-F238E27FC236}">
                <a16:creationId xmlns:a16="http://schemas.microsoft.com/office/drawing/2014/main" id="{4D9FCAAA-D043-4FC1-93E9-C5123CCCE6BE}"/>
              </a:ext>
            </a:extLst>
          </p:cNvPr>
          <p:cNvSpPr/>
          <p:nvPr/>
        </p:nvSpPr>
        <p:spPr>
          <a:xfrm>
            <a:off x="3442997" y="241067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71" name="Graphic 60">
            <a:extLst>
              <a:ext uri="{FF2B5EF4-FFF2-40B4-BE49-F238E27FC236}">
                <a16:creationId xmlns:a16="http://schemas.microsoft.com/office/drawing/2014/main" id="{C8E9347A-3D73-46A2-B2F2-540F442FF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57658" y="2532133"/>
            <a:ext cx="845124" cy="845124"/>
          </a:xfrm>
          <a:prstGeom prst="rect">
            <a:avLst/>
          </a:prstGeom>
        </p:spPr>
      </p:pic>
      <p:sp>
        <p:nvSpPr>
          <p:cNvPr id="82" name="TextBox 66">
            <a:extLst>
              <a:ext uri="{FF2B5EF4-FFF2-40B4-BE49-F238E27FC236}">
                <a16:creationId xmlns:a16="http://schemas.microsoft.com/office/drawing/2014/main" id="{AA861F03-7E43-45B3-BDEA-621A54CB2017}"/>
              </a:ext>
            </a:extLst>
          </p:cNvPr>
          <p:cNvSpPr txBox="1"/>
          <p:nvPr/>
        </p:nvSpPr>
        <p:spPr>
          <a:xfrm>
            <a:off x="3372905" y="3531490"/>
            <a:ext cx="174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/>
              <a:t>SUBMINISTRAMENTS</a:t>
            </a:r>
            <a:endParaRPr lang="ca-ES" sz="900"/>
          </a:p>
        </p:txBody>
      </p:sp>
      <p:sp>
        <p:nvSpPr>
          <p:cNvPr id="44" name="Rectangle: Rounded Corners 129" descr="Fungibles">
            <a:hlinkClick r:id="rId5" action="ppaction://hlinksldjump"/>
            <a:extLst>
              <a:ext uri="{FF2B5EF4-FFF2-40B4-BE49-F238E27FC236}">
                <a16:creationId xmlns:a16="http://schemas.microsoft.com/office/drawing/2014/main" id="{981B44D3-1B8D-42A2-BBC1-5942EDFB635B}"/>
              </a:ext>
            </a:extLst>
          </p:cNvPr>
          <p:cNvSpPr/>
          <p:nvPr/>
        </p:nvSpPr>
        <p:spPr>
          <a:xfrm>
            <a:off x="5616941" y="241887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70" name="TextBox 28">
            <a:extLst>
              <a:ext uri="{FF2B5EF4-FFF2-40B4-BE49-F238E27FC236}">
                <a16:creationId xmlns:a16="http://schemas.microsoft.com/office/drawing/2014/main" id="{735818F7-2704-49B8-A251-B1B689959905}"/>
              </a:ext>
            </a:extLst>
          </p:cNvPr>
          <p:cNvSpPr txBox="1"/>
          <p:nvPr/>
        </p:nvSpPr>
        <p:spPr>
          <a:xfrm>
            <a:off x="5952693" y="3545767"/>
            <a:ext cx="101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/>
              <a:t>FUNGIBLES</a:t>
            </a:r>
          </a:p>
        </p:txBody>
      </p:sp>
      <p:sp>
        <p:nvSpPr>
          <p:cNvPr id="45" name="Rectangle: Rounded Corners 129" descr="Equipaments">
            <a:hlinkClick r:id="rId5" action="ppaction://hlinksldjump"/>
            <a:extLst>
              <a:ext uri="{FF2B5EF4-FFF2-40B4-BE49-F238E27FC236}">
                <a16:creationId xmlns:a16="http://schemas.microsoft.com/office/drawing/2014/main" id="{2E60196F-9050-443C-AEB5-2FD12E3F36C1}"/>
              </a:ext>
            </a:extLst>
          </p:cNvPr>
          <p:cNvSpPr/>
          <p:nvPr/>
        </p:nvSpPr>
        <p:spPr>
          <a:xfrm>
            <a:off x="1311414" y="409318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24EB3C5B-C442-4CE9-9289-17A771F683A5}"/>
              </a:ext>
            </a:extLst>
          </p:cNvPr>
          <p:cNvSpPr txBox="1"/>
          <p:nvPr/>
        </p:nvSpPr>
        <p:spPr>
          <a:xfrm>
            <a:off x="1413377" y="5207521"/>
            <a:ext cx="139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/>
              <a:t>EQUIPAMENTS</a:t>
            </a:r>
          </a:p>
        </p:txBody>
      </p:sp>
      <p:sp>
        <p:nvSpPr>
          <p:cNvPr id="43" name="Rectangle: Rounded Corners 129" descr="Despeses d'explotació">
            <a:hlinkClick r:id="rId5" action="ppaction://hlinksldjump"/>
            <a:extLst>
              <a:ext uri="{FF2B5EF4-FFF2-40B4-BE49-F238E27FC236}">
                <a16:creationId xmlns:a16="http://schemas.microsoft.com/office/drawing/2014/main" id="{3C79EDA5-B275-4E37-9902-0D33F1EFD42B}"/>
              </a:ext>
            </a:extLst>
          </p:cNvPr>
          <p:cNvSpPr/>
          <p:nvPr/>
        </p:nvSpPr>
        <p:spPr>
          <a:xfrm>
            <a:off x="3478961" y="408074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751A02-0696-44B8-AA01-F88DCF1E592B}"/>
              </a:ext>
            </a:extLst>
          </p:cNvPr>
          <p:cNvSpPr txBox="1"/>
          <p:nvPr/>
        </p:nvSpPr>
        <p:spPr>
          <a:xfrm>
            <a:off x="3693002" y="5032855"/>
            <a:ext cx="124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/>
              <a:t>DESPESES D’EXPLOTACIÓ</a:t>
            </a:r>
            <a:endParaRPr lang="ca-ES" sz="900"/>
          </a:p>
        </p:txBody>
      </p:sp>
      <p:pic>
        <p:nvPicPr>
          <p:cNvPr id="60" name="Graphic 34">
            <a:extLst>
              <a:ext uri="{FF2B5EF4-FFF2-40B4-BE49-F238E27FC236}">
                <a16:creationId xmlns:a16="http://schemas.microsoft.com/office/drawing/2014/main" id="{058688B2-8FD8-4ADA-8DC3-46D42E123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89975" y="2566951"/>
            <a:ext cx="720478" cy="720478"/>
          </a:xfrm>
          <a:prstGeom prst="rect">
            <a:avLst/>
          </a:prstGeom>
        </p:spPr>
      </p:pic>
      <p:pic>
        <p:nvPicPr>
          <p:cNvPr id="62" name="Graphic 30">
            <a:extLst>
              <a:ext uri="{FF2B5EF4-FFF2-40B4-BE49-F238E27FC236}">
                <a16:creationId xmlns:a16="http://schemas.microsoft.com/office/drawing/2014/main" id="{DDC54051-80FB-465B-A35B-BBAFBAE98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74335" y="2445034"/>
            <a:ext cx="845124" cy="845124"/>
          </a:xfrm>
          <a:prstGeom prst="rect">
            <a:avLst/>
          </a:prstGeom>
        </p:spPr>
      </p:pic>
      <p:pic>
        <p:nvPicPr>
          <p:cNvPr id="66" name="Graphic 45">
            <a:extLst>
              <a:ext uri="{FF2B5EF4-FFF2-40B4-BE49-F238E27FC236}">
                <a16:creationId xmlns:a16="http://schemas.microsoft.com/office/drawing/2014/main" id="{4FAAE05E-6469-4A57-855D-46890FBA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63793" y="4206299"/>
            <a:ext cx="744353" cy="744353"/>
          </a:xfrm>
          <a:prstGeom prst="rect">
            <a:avLst/>
          </a:prstGeom>
        </p:spPr>
      </p:pic>
      <p:pic>
        <p:nvPicPr>
          <p:cNvPr id="61" name="Graphic 32">
            <a:extLst>
              <a:ext uri="{FF2B5EF4-FFF2-40B4-BE49-F238E27FC236}">
                <a16:creationId xmlns:a16="http://schemas.microsoft.com/office/drawing/2014/main" id="{23A4B4AF-0384-4CE2-91D1-0B33B68DA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60746" y="4366330"/>
            <a:ext cx="424292" cy="424292"/>
          </a:xfrm>
          <a:prstGeom prst="rect">
            <a:avLst/>
          </a:prstGeom>
        </p:spPr>
      </p:pic>
      <p:sp>
        <p:nvSpPr>
          <p:cNvPr id="46" name="Rectangle: Rounded Corners 129" descr="Activitats permanents o periòdiques">
            <a:hlinkClick r:id="rId5" action="ppaction://hlinksldjump"/>
            <a:extLst>
              <a:ext uri="{FF2B5EF4-FFF2-40B4-BE49-F238E27FC236}">
                <a16:creationId xmlns:a16="http://schemas.microsoft.com/office/drawing/2014/main" id="{A1589F07-F675-403C-96D1-B22B714D2095}"/>
              </a:ext>
            </a:extLst>
          </p:cNvPr>
          <p:cNvSpPr/>
          <p:nvPr/>
        </p:nvSpPr>
        <p:spPr>
          <a:xfrm>
            <a:off x="5636676" y="410326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58961C4D-6154-457F-A8E2-F772930C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5192" y="4029873"/>
            <a:ext cx="971532" cy="913034"/>
            <a:chOff x="9432205" y="3821069"/>
            <a:chExt cx="1050236" cy="105023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ED62D3-4E02-4D03-A2F8-C6F6F25874A7}"/>
                </a:ext>
              </a:extLst>
            </p:cNvPr>
            <p:cNvSpPr/>
            <p:nvPr/>
          </p:nvSpPr>
          <p:spPr>
            <a:xfrm>
              <a:off x="9585419" y="4226613"/>
              <a:ext cx="743917" cy="513412"/>
            </a:xfrm>
            <a:custGeom>
              <a:avLst/>
              <a:gdLst>
                <a:gd name="connsiteX0" fmla="*/ 631991 w 743917"/>
                <a:gd name="connsiteY0" fmla="*/ 153 h 513412"/>
                <a:gd name="connsiteX1" fmla="*/ 584336 w 743917"/>
                <a:gd name="connsiteY1" fmla="*/ 55947 h 513412"/>
                <a:gd name="connsiteX2" fmla="*/ 674492 w 743917"/>
                <a:gd name="connsiteY2" fmla="*/ 273652 h 513412"/>
                <a:gd name="connsiteX3" fmla="*/ 469915 w 743917"/>
                <a:gd name="connsiteY3" fmla="*/ 273652 h 513412"/>
                <a:gd name="connsiteX4" fmla="*/ 370495 w 743917"/>
                <a:gd name="connsiteY4" fmla="*/ 370145 h 513412"/>
                <a:gd name="connsiteX5" fmla="*/ 274002 w 743917"/>
                <a:gd name="connsiteY5" fmla="*/ 273652 h 513412"/>
                <a:gd name="connsiteX6" fmla="*/ 69217 w 743917"/>
                <a:gd name="connsiteY6" fmla="*/ 273652 h 513412"/>
                <a:gd name="connsiteX7" fmla="*/ 159450 w 743917"/>
                <a:gd name="connsiteY7" fmla="*/ 55794 h 513412"/>
                <a:gd name="connsiteX8" fmla="*/ 111828 w 743917"/>
                <a:gd name="connsiteY8" fmla="*/ 0 h 513412"/>
                <a:gd name="connsiteX9" fmla="*/ 0 w 743917"/>
                <a:gd name="connsiteY9" fmla="*/ 272733 h 513412"/>
                <a:gd name="connsiteX10" fmla="*/ 0 w 743917"/>
                <a:gd name="connsiteY10" fmla="*/ 513412 h 513412"/>
                <a:gd name="connsiteX11" fmla="*/ 743917 w 743917"/>
                <a:gd name="connsiteY11" fmla="*/ 513412 h 513412"/>
                <a:gd name="connsiteX12" fmla="*/ 743917 w 743917"/>
                <a:gd name="connsiteY12" fmla="*/ 272733 h 51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917" h="513412">
                  <a:moveTo>
                    <a:pt x="631991" y="153"/>
                  </a:moveTo>
                  <a:lnTo>
                    <a:pt x="584336" y="55947"/>
                  </a:lnTo>
                  <a:lnTo>
                    <a:pt x="674492" y="273652"/>
                  </a:lnTo>
                  <a:lnTo>
                    <a:pt x="469915" y="273652"/>
                  </a:lnTo>
                  <a:cubicBezTo>
                    <a:pt x="469107" y="327752"/>
                    <a:pt x="424594" y="370953"/>
                    <a:pt x="370495" y="370145"/>
                  </a:cubicBezTo>
                  <a:cubicBezTo>
                    <a:pt x="317535" y="369353"/>
                    <a:pt x="274794" y="326613"/>
                    <a:pt x="274002" y="273652"/>
                  </a:cubicBezTo>
                  <a:lnTo>
                    <a:pt x="69217" y="273652"/>
                  </a:lnTo>
                  <a:lnTo>
                    <a:pt x="159450" y="55794"/>
                  </a:lnTo>
                  <a:lnTo>
                    <a:pt x="111828" y="0"/>
                  </a:lnTo>
                  <a:lnTo>
                    <a:pt x="0" y="272733"/>
                  </a:lnTo>
                  <a:lnTo>
                    <a:pt x="0" y="513412"/>
                  </a:lnTo>
                  <a:lnTo>
                    <a:pt x="743917" y="513412"/>
                  </a:lnTo>
                  <a:lnTo>
                    <a:pt x="743917" y="272733"/>
                  </a:lnTo>
                  <a:close/>
                </a:path>
              </a:pathLst>
            </a:custGeom>
            <a:solidFill>
              <a:srgbClr val="000000"/>
            </a:solidFill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6F26C15-6B47-4E3A-9675-5979D6DBBBF4}"/>
                </a:ext>
              </a:extLst>
            </p:cNvPr>
            <p:cNvSpPr/>
            <p:nvPr/>
          </p:nvSpPr>
          <p:spPr>
            <a:xfrm>
              <a:off x="9733108" y="3952348"/>
              <a:ext cx="448538" cy="511475"/>
            </a:xfrm>
            <a:custGeom>
              <a:avLst/>
              <a:gdLst>
                <a:gd name="connsiteX0" fmla="*/ 448538 w 448538"/>
                <a:gd name="connsiteY0" fmla="*/ 248917 h 511475"/>
                <a:gd name="connsiteX1" fmla="*/ 311789 w 448538"/>
                <a:gd name="connsiteY1" fmla="*/ 248917 h 511475"/>
                <a:gd name="connsiteX2" fmla="*/ 311789 w 448538"/>
                <a:gd name="connsiteY2" fmla="*/ 0 h 511475"/>
                <a:gd name="connsiteX3" fmla="*/ 136750 w 448538"/>
                <a:gd name="connsiteY3" fmla="*/ 0 h 511475"/>
                <a:gd name="connsiteX4" fmla="*/ 136750 w 448538"/>
                <a:gd name="connsiteY4" fmla="*/ 248917 h 511475"/>
                <a:gd name="connsiteX5" fmla="*/ 0 w 448538"/>
                <a:gd name="connsiteY5" fmla="*/ 248917 h 511475"/>
                <a:gd name="connsiteX6" fmla="*/ 224269 w 448538"/>
                <a:gd name="connsiteY6" fmla="*/ 511476 h 511475"/>
                <a:gd name="connsiteX7" fmla="*/ 448538 w 448538"/>
                <a:gd name="connsiteY7" fmla="*/ 248917 h 51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538" h="511475">
                  <a:moveTo>
                    <a:pt x="448538" y="248917"/>
                  </a:moveTo>
                  <a:lnTo>
                    <a:pt x="311789" y="248917"/>
                  </a:lnTo>
                  <a:lnTo>
                    <a:pt x="311789" y="0"/>
                  </a:lnTo>
                  <a:lnTo>
                    <a:pt x="136750" y="0"/>
                  </a:lnTo>
                  <a:lnTo>
                    <a:pt x="136750" y="248917"/>
                  </a:lnTo>
                  <a:lnTo>
                    <a:pt x="0" y="248917"/>
                  </a:lnTo>
                  <a:lnTo>
                    <a:pt x="224269" y="511476"/>
                  </a:lnTo>
                  <a:lnTo>
                    <a:pt x="448538" y="248917"/>
                  </a:lnTo>
                  <a:close/>
                </a:path>
              </a:pathLst>
            </a:custGeom>
            <a:solidFill>
              <a:schemeClr val="accent1"/>
            </a:solidFill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</p:grpSp>
      <p:grpSp>
        <p:nvGrpSpPr>
          <p:cNvPr id="88" name="Graphic 50">
            <a:extLst>
              <a:ext uri="{FF2B5EF4-FFF2-40B4-BE49-F238E27FC236}">
                <a16:creationId xmlns:a16="http://schemas.microsoft.com/office/drawing/2014/main" id="{AF15026B-7C95-41E7-9AC6-35BF1EC18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944571" y="4056433"/>
            <a:ext cx="947258" cy="877006"/>
            <a:chOff x="1393135" y="1235746"/>
            <a:chExt cx="1025636" cy="1025636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0BE8897-30E9-4757-9F26-6A8935E14AAC}"/>
                </a:ext>
              </a:extLst>
            </p:cNvPr>
            <p:cNvSpPr/>
            <p:nvPr/>
          </p:nvSpPr>
          <p:spPr>
            <a:xfrm>
              <a:off x="1606809" y="1663094"/>
              <a:ext cx="598287" cy="42734"/>
            </a:xfrm>
            <a:custGeom>
              <a:avLst/>
              <a:gdLst>
                <a:gd name="connsiteX0" fmla="*/ 0 w 598287"/>
                <a:gd name="connsiteY0" fmla="*/ 0 h 42734"/>
                <a:gd name="connsiteX1" fmla="*/ 598288 w 598287"/>
                <a:gd name="connsiteY1" fmla="*/ 0 h 42734"/>
                <a:gd name="connsiteX2" fmla="*/ 598288 w 598287"/>
                <a:gd name="connsiteY2" fmla="*/ 42735 h 42734"/>
                <a:gd name="connsiteX3" fmla="*/ 0 w 598287"/>
                <a:gd name="connsiteY3" fmla="*/ 42735 h 4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287" h="42734">
                  <a:moveTo>
                    <a:pt x="0" y="0"/>
                  </a:moveTo>
                  <a:lnTo>
                    <a:pt x="598288" y="0"/>
                  </a:lnTo>
                  <a:lnTo>
                    <a:pt x="598288" y="42735"/>
                  </a:lnTo>
                  <a:lnTo>
                    <a:pt x="0" y="42735"/>
                  </a:lnTo>
                  <a:close/>
                </a:path>
              </a:pathLst>
            </a:custGeom>
            <a:solidFill>
              <a:srgbClr val="262626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69274F-308C-4600-AA19-1525014BF6E1}"/>
                </a:ext>
              </a:extLst>
            </p:cNvPr>
            <p:cNvSpPr/>
            <p:nvPr/>
          </p:nvSpPr>
          <p:spPr>
            <a:xfrm>
              <a:off x="1606809" y="1748564"/>
              <a:ext cx="598287" cy="42734"/>
            </a:xfrm>
            <a:custGeom>
              <a:avLst/>
              <a:gdLst>
                <a:gd name="connsiteX0" fmla="*/ 0 w 598287"/>
                <a:gd name="connsiteY0" fmla="*/ 0 h 42734"/>
                <a:gd name="connsiteX1" fmla="*/ 598288 w 598287"/>
                <a:gd name="connsiteY1" fmla="*/ 0 h 42734"/>
                <a:gd name="connsiteX2" fmla="*/ 598288 w 598287"/>
                <a:gd name="connsiteY2" fmla="*/ 42735 h 42734"/>
                <a:gd name="connsiteX3" fmla="*/ 0 w 598287"/>
                <a:gd name="connsiteY3" fmla="*/ 42735 h 4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287" h="42734">
                  <a:moveTo>
                    <a:pt x="0" y="0"/>
                  </a:moveTo>
                  <a:lnTo>
                    <a:pt x="598288" y="0"/>
                  </a:lnTo>
                  <a:lnTo>
                    <a:pt x="598288" y="42735"/>
                  </a:lnTo>
                  <a:lnTo>
                    <a:pt x="0" y="42735"/>
                  </a:lnTo>
                  <a:close/>
                </a:path>
              </a:pathLst>
            </a:custGeom>
            <a:solidFill>
              <a:schemeClr val="tx1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B13B7D-F2F4-45C1-8035-56CC088A7665}"/>
                </a:ext>
              </a:extLst>
            </p:cNvPr>
            <p:cNvSpPr/>
            <p:nvPr/>
          </p:nvSpPr>
          <p:spPr>
            <a:xfrm>
              <a:off x="2066208" y="2026340"/>
              <a:ext cx="138888" cy="128204"/>
            </a:xfrm>
            <a:custGeom>
              <a:avLst/>
              <a:gdLst>
                <a:gd name="connsiteX0" fmla="*/ 0 w 138888"/>
                <a:gd name="connsiteY0" fmla="*/ 0 h 128204"/>
                <a:gd name="connsiteX1" fmla="*/ 0 w 138888"/>
                <a:gd name="connsiteY1" fmla="*/ 128205 h 128204"/>
                <a:gd name="connsiteX2" fmla="*/ 138888 w 138888"/>
                <a:gd name="connsiteY2" fmla="*/ 128205 h 128204"/>
                <a:gd name="connsiteX3" fmla="*/ 138888 w 138888"/>
                <a:gd name="connsiteY3" fmla="*/ 0 h 128204"/>
                <a:gd name="connsiteX4" fmla="*/ 53419 w 138888"/>
                <a:gd name="connsiteY4" fmla="*/ 42735 h 128204"/>
                <a:gd name="connsiteX5" fmla="*/ 21367 w 138888"/>
                <a:gd name="connsiteY5" fmla="*/ 42735 h 128204"/>
                <a:gd name="connsiteX6" fmla="*/ 21367 w 138888"/>
                <a:gd name="connsiteY6" fmla="*/ 21367 h 128204"/>
                <a:gd name="connsiteX7" fmla="*/ 53419 w 138888"/>
                <a:gd name="connsiteY7" fmla="*/ 21367 h 12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88" h="128204">
                  <a:moveTo>
                    <a:pt x="0" y="0"/>
                  </a:moveTo>
                  <a:lnTo>
                    <a:pt x="0" y="128205"/>
                  </a:lnTo>
                  <a:lnTo>
                    <a:pt x="138888" y="128205"/>
                  </a:lnTo>
                  <a:lnTo>
                    <a:pt x="138888" y="0"/>
                  </a:lnTo>
                  <a:close/>
                  <a:moveTo>
                    <a:pt x="53419" y="42735"/>
                  </a:moveTo>
                  <a:lnTo>
                    <a:pt x="21367" y="42735"/>
                  </a:lnTo>
                  <a:lnTo>
                    <a:pt x="21367" y="21367"/>
                  </a:lnTo>
                  <a:lnTo>
                    <a:pt x="53419" y="21367"/>
                  </a:lnTo>
                  <a:close/>
                </a:path>
              </a:pathLst>
            </a:custGeom>
            <a:solidFill>
              <a:schemeClr val="tx1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37F3902-9759-412D-88C8-7B6945C4A5C6}"/>
                </a:ext>
              </a:extLst>
            </p:cNvPr>
            <p:cNvSpPr/>
            <p:nvPr/>
          </p:nvSpPr>
          <p:spPr>
            <a:xfrm>
              <a:off x="1905953" y="2026340"/>
              <a:ext cx="138888" cy="128204"/>
            </a:xfrm>
            <a:custGeom>
              <a:avLst/>
              <a:gdLst>
                <a:gd name="connsiteX0" fmla="*/ 0 w 138888"/>
                <a:gd name="connsiteY0" fmla="*/ 0 h 128204"/>
                <a:gd name="connsiteX1" fmla="*/ 0 w 138888"/>
                <a:gd name="connsiteY1" fmla="*/ 128205 h 128204"/>
                <a:gd name="connsiteX2" fmla="*/ 138888 w 138888"/>
                <a:gd name="connsiteY2" fmla="*/ 128205 h 128204"/>
                <a:gd name="connsiteX3" fmla="*/ 138888 w 138888"/>
                <a:gd name="connsiteY3" fmla="*/ 0 h 128204"/>
                <a:gd name="connsiteX4" fmla="*/ 53419 w 138888"/>
                <a:gd name="connsiteY4" fmla="*/ 42735 h 128204"/>
                <a:gd name="connsiteX5" fmla="*/ 21367 w 138888"/>
                <a:gd name="connsiteY5" fmla="*/ 42735 h 128204"/>
                <a:gd name="connsiteX6" fmla="*/ 21367 w 138888"/>
                <a:gd name="connsiteY6" fmla="*/ 21367 h 128204"/>
                <a:gd name="connsiteX7" fmla="*/ 53419 w 138888"/>
                <a:gd name="connsiteY7" fmla="*/ 21367 h 12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88" h="128204">
                  <a:moveTo>
                    <a:pt x="0" y="0"/>
                  </a:moveTo>
                  <a:lnTo>
                    <a:pt x="0" y="128205"/>
                  </a:lnTo>
                  <a:lnTo>
                    <a:pt x="138888" y="128205"/>
                  </a:lnTo>
                  <a:lnTo>
                    <a:pt x="138888" y="0"/>
                  </a:lnTo>
                  <a:close/>
                  <a:moveTo>
                    <a:pt x="53419" y="42735"/>
                  </a:moveTo>
                  <a:lnTo>
                    <a:pt x="21367" y="42735"/>
                  </a:lnTo>
                  <a:lnTo>
                    <a:pt x="21367" y="21367"/>
                  </a:lnTo>
                  <a:lnTo>
                    <a:pt x="53419" y="21367"/>
                  </a:lnTo>
                  <a:close/>
                </a:path>
              </a:pathLst>
            </a:custGeom>
            <a:solidFill>
              <a:schemeClr val="accent2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A325320-FF99-4621-BD95-432D555992B4}"/>
                </a:ext>
              </a:extLst>
            </p:cNvPr>
            <p:cNvSpPr/>
            <p:nvPr/>
          </p:nvSpPr>
          <p:spPr>
            <a:xfrm>
              <a:off x="2066208" y="1876768"/>
              <a:ext cx="138888" cy="128204"/>
            </a:xfrm>
            <a:custGeom>
              <a:avLst/>
              <a:gdLst>
                <a:gd name="connsiteX0" fmla="*/ 0 w 138888"/>
                <a:gd name="connsiteY0" fmla="*/ 0 h 128204"/>
                <a:gd name="connsiteX1" fmla="*/ 0 w 138888"/>
                <a:gd name="connsiteY1" fmla="*/ 128205 h 128204"/>
                <a:gd name="connsiteX2" fmla="*/ 138888 w 138888"/>
                <a:gd name="connsiteY2" fmla="*/ 128205 h 128204"/>
                <a:gd name="connsiteX3" fmla="*/ 138888 w 138888"/>
                <a:gd name="connsiteY3" fmla="*/ 0 h 128204"/>
                <a:gd name="connsiteX4" fmla="*/ 53419 w 138888"/>
                <a:gd name="connsiteY4" fmla="*/ 42735 h 128204"/>
                <a:gd name="connsiteX5" fmla="*/ 21367 w 138888"/>
                <a:gd name="connsiteY5" fmla="*/ 42735 h 128204"/>
                <a:gd name="connsiteX6" fmla="*/ 21367 w 138888"/>
                <a:gd name="connsiteY6" fmla="*/ 21367 h 128204"/>
                <a:gd name="connsiteX7" fmla="*/ 53419 w 138888"/>
                <a:gd name="connsiteY7" fmla="*/ 21367 h 12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88" h="128204">
                  <a:moveTo>
                    <a:pt x="0" y="0"/>
                  </a:moveTo>
                  <a:lnTo>
                    <a:pt x="0" y="128205"/>
                  </a:lnTo>
                  <a:lnTo>
                    <a:pt x="138888" y="128205"/>
                  </a:lnTo>
                  <a:lnTo>
                    <a:pt x="138888" y="0"/>
                  </a:lnTo>
                  <a:close/>
                  <a:moveTo>
                    <a:pt x="53419" y="42735"/>
                  </a:moveTo>
                  <a:lnTo>
                    <a:pt x="21367" y="42735"/>
                  </a:lnTo>
                  <a:lnTo>
                    <a:pt x="21367" y="21367"/>
                  </a:lnTo>
                  <a:lnTo>
                    <a:pt x="53419" y="21367"/>
                  </a:lnTo>
                  <a:close/>
                </a:path>
              </a:pathLst>
            </a:custGeom>
            <a:solidFill>
              <a:schemeClr val="accent2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010C20-8D67-4582-B663-8CE9FD2B6768}"/>
                </a:ext>
              </a:extLst>
            </p:cNvPr>
            <p:cNvSpPr/>
            <p:nvPr/>
          </p:nvSpPr>
          <p:spPr>
            <a:xfrm>
              <a:off x="1905953" y="1876768"/>
              <a:ext cx="138888" cy="128204"/>
            </a:xfrm>
            <a:custGeom>
              <a:avLst/>
              <a:gdLst>
                <a:gd name="connsiteX0" fmla="*/ 0 w 138888"/>
                <a:gd name="connsiteY0" fmla="*/ 0 h 128204"/>
                <a:gd name="connsiteX1" fmla="*/ 0 w 138888"/>
                <a:gd name="connsiteY1" fmla="*/ 128205 h 128204"/>
                <a:gd name="connsiteX2" fmla="*/ 138888 w 138888"/>
                <a:gd name="connsiteY2" fmla="*/ 128205 h 128204"/>
                <a:gd name="connsiteX3" fmla="*/ 138888 w 138888"/>
                <a:gd name="connsiteY3" fmla="*/ 0 h 128204"/>
                <a:gd name="connsiteX4" fmla="*/ 53419 w 138888"/>
                <a:gd name="connsiteY4" fmla="*/ 42735 h 128204"/>
                <a:gd name="connsiteX5" fmla="*/ 21367 w 138888"/>
                <a:gd name="connsiteY5" fmla="*/ 42735 h 128204"/>
                <a:gd name="connsiteX6" fmla="*/ 21367 w 138888"/>
                <a:gd name="connsiteY6" fmla="*/ 21367 h 128204"/>
                <a:gd name="connsiteX7" fmla="*/ 53419 w 138888"/>
                <a:gd name="connsiteY7" fmla="*/ 21367 h 12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88" h="128204">
                  <a:moveTo>
                    <a:pt x="0" y="0"/>
                  </a:moveTo>
                  <a:lnTo>
                    <a:pt x="0" y="128205"/>
                  </a:lnTo>
                  <a:lnTo>
                    <a:pt x="138888" y="128205"/>
                  </a:lnTo>
                  <a:lnTo>
                    <a:pt x="138888" y="0"/>
                  </a:lnTo>
                  <a:close/>
                  <a:moveTo>
                    <a:pt x="53419" y="42735"/>
                  </a:moveTo>
                  <a:lnTo>
                    <a:pt x="21367" y="42735"/>
                  </a:lnTo>
                  <a:lnTo>
                    <a:pt x="21367" y="21367"/>
                  </a:lnTo>
                  <a:lnTo>
                    <a:pt x="53419" y="21367"/>
                  </a:lnTo>
                  <a:close/>
                </a:path>
              </a:pathLst>
            </a:custGeom>
            <a:solidFill>
              <a:schemeClr val="accent2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1A59534-221B-4EA4-B79B-104EA18E8437}"/>
                </a:ext>
              </a:extLst>
            </p:cNvPr>
            <p:cNvSpPr/>
            <p:nvPr/>
          </p:nvSpPr>
          <p:spPr>
            <a:xfrm>
              <a:off x="1745697" y="2026340"/>
              <a:ext cx="138888" cy="128204"/>
            </a:xfrm>
            <a:custGeom>
              <a:avLst/>
              <a:gdLst>
                <a:gd name="connsiteX0" fmla="*/ 0 w 138888"/>
                <a:gd name="connsiteY0" fmla="*/ 0 h 128204"/>
                <a:gd name="connsiteX1" fmla="*/ 0 w 138888"/>
                <a:gd name="connsiteY1" fmla="*/ 128205 h 128204"/>
                <a:gd name="connsiteX2" fmla="*/ 138888 w 138888"/>
                <a:gd name="connsiteY2" fmla="*/ 128205 h 128204"/>
                <a:gd name="connsiteX3" fmla="*/ 138888 w 138888"/>
                <a:gd name="connsiteY3" fmla="*/ 0 h 128204"/>
                <a:gd name="connsiteX4" fmla="*/ 53419 w 138888"/>
                <a:gd name="connsiteY4" fmla="*/ 42735 h 128204"/>
                <a:gd name="connsiteX5" fmla="*/ 21367 w 138888"/>
                <a:gd name="connsiteY5" fmla="*/ 42735 h 128204"/>
                <a:gd name="connsiteX6" fmla="*/ 21367 w 138888"/>
                <a:gd name="connsiteY6" fmla="*/ 21367 h 128204"/>
                <a:gd name="connsiteX7" fmla="*/ 53419 w 138888"/>
                <a:gd name="connsiteY7" fmla="*/ 21367 h 12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88" h="128204">
                  <a:moveTo>
                    <a:pt x="0" y="0"/>
                  </a:moveTo>
                  <a:lnTo>
                    <a:pt x="0" y="128205"/>
                  </a:lnTo>
                  <a:lnTo>
                    <a:pt x="138888" y="128205"/>
                  </a:lnTo>
                  <a:lnTo>
                    <a:pt x="138888" y="0"/>
                  </a:lnTo>
                  <a:close/>
                  <a:moveTo>
                    <a:pt x="53419" y="42735"/>
                  </a:moveTo>
                  <a:lnTo>
                    <a:pt x="21367" y="42735"/>
                  </a:lnTo>
                  <a:lnTo>
                    <a:pt x="21367" y="21367"/>
                  </a:lnTo>
                  <a:lnTo>
                    <a:pt x="53419" y="21367"/>
                  </a:lnTo>
                  <a:close/>
                </a:path>
              </a:pathLst>
            </a:custGeom>
            <a:solidFill>
              <a:schemeClr val="tx1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442AABA-B696-4C18-9DBA-25DA8F7D218C}"/>
                </a:ext>
              </a:extLst>
            </p:cNvPr>
            <p:cNvSpPr/>
            <p:nvPr/>
          </p:nvSpPr>
          <p:spPr>
            <a:xfrm>
              <a:off x="1499972" y="1353266"/>
              <a:ext cx="811961" cy="801278"/>
            </a:xfrm>
            <a:custGeom>
              <a:avLst/>
              <a:gdLst>
                <a:gd name="connsiteX0" fmla="*/ 811962 w 811961"/>
                <a:gd name="connsiteY0" fmla="*/ 801278 h 801278"/>
                <a:gd name="connsiteX1" fmla="*/ 811962 w 811961"/>
                <a:gd name="connsiteY1" fmla="*/ 166559 h 801278"/>
                <a:gd name="connsiteX2" fmla="*/ 405981 w 811961"/>
                <a:gd name="connsiteY2" fmla="*/ 0 h 801278"/>
                <a:gd name="connsiteX3" fmla="*/ 0 w 811961"/>
                <a:gd name="connsiteY3" fmla="*/ 166559 h 801278"/>
                <a:gd name="connsiteX4" fmla="*/ 0 w 811961"/>
                <a:gd name="connsiteY4" fmla="*/ 801278 h 801278"/>
                <a:gd name="connsiteX5" fmla="*/ 64102 w 811961"/>
                <a:gd name="connsiteY5" fmla="*/ 801278 h 801278"/>
                <a:gd name="connsiteX6" fmla="*/ 64102 w 811961"/>
                <a:gd name="connsiteY6" fmla="*/ 267093 h 801278"/>
                <a:gd name="connsiteX7" fmla="*/ 747860 w 811961"/>
                <a:gd name="connsiteY7" fmla="*/ 267093 h 801278"/>
                <a:gd name="connsiteX8" fmla="*/ 747860 w 811961"/>
                <a:gd name="connsiteY8" fmla="*/ 801278 h 801278"/>
                <a:gd name="connsiteX9" fmla="*/ 811962 w 811961"/>
                <a:gd name="connsiteY9" fmla="*/ 801278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961" h="801278">
                  <a:moveTo>
                    <a:pt x="811962" y="801278"/>
                  </a:moveTo>
                  <a:lnTo>
                    <a:pt x="811962" y="166559"/>
                  </a:lnTo>
                  <a:lnTo>
                    <a:pt x="405981" y="0"/>
                  </a:lnTo>
                  <a:lnTo>
                    <a:pt x="0" y="166559"/>
                  </a:lnTo>
                  <a:lnTo>
                    <a:pt x="0" y="801278"/>
                  </a:lnTo>
                  <a:lnTo>
                    <a:pt x="64102" y="801278"/>
                  </a:lnTo>
                  <a:lnTo>
                    <a:pt x="64102" y="267093"/>
                  </a:lnTo>
                  <a:lnTo>
                    <a:pt x="747860" y="267093"/>
                  </a:lnTo>
                  <a:lnTo>
                    <a:pt x="747860" y="801278"/>
                  </a:lnTo>
                  <a:lnTo>
                    <a:pt x="811962" y="801278"/>
                  </a:lnTo>
                  <a:close/>
                </a:path>
              </a:pathLst>
            </a:custGeom>
            <a:solidFill>
              <a:schemeClr val="tx1"/>
            </a:solidFill>
            <a:ln w="106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E36AC28-0F0F-4084-B07F-BD0B61027BA6}"/>
              </a:ext>
            </a:extLst>
          </p:cNvPr>
          <p:cNvSpPr txBox="1"/>
          <p:nvPr/>
        </p:nvSpPr>
        <p:spPr>
          <a:xfrm>
            <a:off x="5646508" y="4912559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/>
              <a:t>ACTIVITATS</a:t>
            </a:r>
            <a:r>
              <a:rPr lang="ca-ES" sz="1400" b="1"/>
              <a:t> </a:t>
            </a:r>
            <a:r>
              <a:rPr lang="ca-ES" sz="1400"/>
              <a:t>PERMANENTS</a:t>
            </a:r>
            <a:r>
              <a:rPr lang="ca-ES" sz="1400" b="1"/>
              <a:t> </a:t>
            </a:r>
            <a:r>
              <a:rPr lang="ca-ES" sz="1400"/>
              <a:t>O PERIÒDIQUES</a:t>
            </a:r>
          </a:p>
        </p:txBody>
      </p:sp>
      <p:pic>
        <p:nvPicPr>
          <p:cNvPr id="48" name="Graphic 47" descr="Icona de retorn a l'inici de la secció">
            <a:hlinkClick r:id="rId18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51" name="Slide Number Placeholder 1">
            <a:extLst>
              <a:ext uri="{FF2B5EF4-FFF2-40B4-BE49-F238E27FC236}">
                <a16:creationId xmlns:a16="http://schemas.microsoft.com/office/drawing/2014/main" id="{D977EB68-18A3-4DEF-A727-AE72EC4FF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11</a:t>
            </a:fld>
            <a:endParaRPr lang="en-US" sz="1200" dirty="0"/>
          </a:p>
        </p:txBody>
      </p:sp>
      <p:sp>
        <p:nvSpPr>
          <p:cNvPr id="53" name="Contenidor de peu de pàgina 1">
            <a:extLst>
              <a:ext uri="{FF2B5EF4-FFF2-40B4-BE49-F238E27FC236}">
                <a16:creationId xmlns:a16="http://schemas.microsoft.com/office/drawing/2014/main" id="{05172034-CAE0-447B-A205-97E6F96D4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0455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248" y="2697714"/>
            <a:ext cx="2340006" cy="73128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dirty="0"/>
              <a:t>Publicitat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A2F2BF-66A1-407D-922C-64131B6502BD}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/>
              <a:t>Retorn a l’índex</a:t>
            </a:r>
          </a:p>
        </p:txBody>
      </p:sp>
      <p:pic>
        <p:nvPicPr>
          <p:cNvPr id="15" name="Graphic 14" descr="Icona de retorn a l'índex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E1E7115-1B6B-41A6-B966-0B84A4A0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12</a:t>
            </a:fld>
            <a:endParaRPr lang="en-US" sz="1200" dirty="0"/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7751170C-9924-4BD1-92FE-D848269F7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277"/>
            <a:ext cx="7193669" cy="3985915"/>
          </a:xfrm>
          <a:prstGeom prst="flowChartOnlineStorage">
            <a:avLst/>
          </a:prstGeom>
        </p:spPr>
      </p:pic>
      <p:sp>
        <p:nvSpPr>
          <p:cNvPr id="7" name="Contenidor de peu de pàgina 1">
            <a:extLst>
              <a:ext uri="{FF2B5EF4-FFF2-40B4-BE49-F238E27FC236}">
                <a16:creationId xmlns:a16="http://schemas.microsoft.com/office/drawing/2014/main" id="{123B79AE-FD2E-4990-80D8-E3A3B0FDB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2906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D143-0654-4C13-8480-8794A213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Publicitat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77C21E23-DA08-4919-AF43-6053AB541DD4}"/>
              </a:ext>
            </a:extLst>
          </p:cNvPr>
          <p:cNvSpPr txBox="1">
            <a:spLocks/>
          </p:cNvSpPr>
          <p:nvPr/>
        </p:nvSpPr>
        <p:spPr>
          <a:xfrm>
            <a:off x="7267451" y="1280468"/>
            <a:ext cx="1769045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21</a:t>
            </a:r>
          </a:p>
        </p:txBody>
      </p:sp>
      <p:grpSp>
        <p:nvGrpSpPr>
          <p:cNvPr id="20" name="Group 5" descr="Enllaç cap a les bases reguladores">
            <a:extLst>
              <a:ext uri="{FF2B5EF4-FFF2-40B4-BE49-F238E27FC236}">
                <a16:creationId xmlns:a16="http://schemas.microsoft.com/office/drawing/2014/main" id="{319E4D97-7DC2-406A-BB9A-4FFBDB43620C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3085B4-8769-4375-8607-F78E94326B4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967C5B3F-BC26-4592-81A6-A30F3AEC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DA1787-2029-4629-B15E-FA0597BE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433" y="2127526"/>
            <a:ext cx="6538347" cy="2513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L’empresa beneficiària ha de donar publicitat al finançament públic de l’activitat subvencionada.</a:t>
            </a:r>
          </a:p>
          <a:p>
            <a:pPr marL="0" indent="0" algn="just">
              <a:buNone/>
            </a:pPr>
            <a:endParaRPr lang="ca-ES" sz="1500" dirty="0"/>
          </a:p>
          <a:p>
            <a:pPr marL="0" indent="0" algn="just">
              <a:buNone/>
            </a:pPr>
            <a:r>
              <a:rPr lang="ca-ES" sz="1500" dirty="0"/>
              <a:t>S’ha de fer constar en qualsevol comunicació i difusió externa que l’actuació subvencionada s’ha realitzat “Amb el suport d’ACCIÓ”, fent constar el </a:t>
            </a:r>
            <a:r>
              <a:rPr lang="ca-ES" sz="1500" dirty="0" err="1"/>
              <a:t>logo</a:t>
            </a:r>
            <a:r>
              <a:rPr lang="ca-ES" sz="1500" dirty="0"/>
              <a:t> d’ACCIÓ en tots els elements informatius i publicitaris relacionats amb l’activitat subvencionada.</a:t>
            </a:r>
          </a:p>
        </p:txBody>
      </p:sp>
      <p:pic>
        <p:nvPicPr>
          <p:cNvPr id="19" name="Graphic 4" descr="Atenció!">
            <a:extLst>
              <a:ext uri="{FF2B5EF4-FFF2-40B4-BE49-F238E27FC236}">
                <a16:creationId xmlns:a16="http://schemas.microsoft.com/office/drawing/2014/main" id="{57359340-FCC7-4746-B809-16B0012E5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1287" y="4296942"/>
            <a:ext cx="344283" cy="34428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681E1A-20B6-4391-AB8B-445032517841}"/>
              </a:ext>
            </a:extLst>
          </p:cNvPr>
          <p:cNvSpPr txBox="1">
            <a:spLocks/>
          </p:cNvSpPr>
          <p:nvPr/>
        </p:nvSpPr>
        <p:spPr>
          <a:xfrm>
            <a:off x="2798405" y="4292033"/>
            <a:ext cx="5981375" cy="520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L’incompliment dels requisits de publicitat pot comportar la no </a:t>
            </a:r>
            <a:r>
              <a:rPr lang="ca-ES" sz="1200" dirty="0" err="1">
                <a:solidFill>
                  <a:srgbClr val="FF0000"/>
                </a:solidFill>
              </a:rPr>
              <a:t>subvencionabilitat</a:t>
            </a:r>
            <a:r>
              <a:rPr lang="ca-ES" sz="1200" dirty="0">
                <a:solidFill>
                  <a:srgbClr val="FF0000"/>
                </a:solidFill>
              </a:rPr>
              <a:t> de les despeses vinculades.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CB2A89-584A-44EE-B393-9C146A62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4965" y="3054674"/>
            <a:ext cx="899237" cy="8992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05ECE-0724-41B0-9471-D28D97A4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18815" y="1942248"/>
            <a:ext cx="0" cy="330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1D8D48F-A557-4068-AEA5-7333BD142FA7}"/>
              </a:ext>
            </a:extLst>
          </p:cNvPr>
          <p:cNvSpPr txBox="1">
            <a:spLocks/>
          </p:cNvSpPr>
          <p:nvPr/>
        </p:nvSpPr>
        <p:spPr>
          <a:xfrm>
            <a:off x="7312330" y="4700669"/>
            <a:ext cx="1769045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baixar-vos el </a:t>
            </a:r>
            <a:r>
              <a:rPr lang="ca-ES" sz="1050" dirty="0" err="1"/>
              <a:t>logo</a:t>
            </a:r>
            <a:r>
              <a:rPr lang="ca-ES" sz="1050" dirty="0"/>
              <a:t> d’ACCIÓ</a:t>
            </a:r>
          </a:p>
        </p:txBody>
      </p:sp>
      <p:grpSp>
        <p:nvGrpSpPr>
          <p:cNvPr id="14" name="Group 5" descr="Enllaç cap a les bases reguladores">
            <a:extLst>
              <a:ext uri="{FF2B5EF4-FFF2-40B4-BE49-F238E27FC236}">
                <a16:creationId xmlns:a16="http://schemas.microsoft.com/office/drawing/2014/main" id="{D0D838A7-DE22-4A68-AC9C-4E8728489D4D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4" y="4747164"/>
            <a:ext cx="378105" cy="378105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6FBFB6-E723-43D4-889E-9BCFE6649C7A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9"/>
              <a:extLst>
                <a:ext uri="{FF2B5EF4-FFF2-40B4-BE49-F238E27FC236}">
                  <a16:creationId xmlns:a16="http://schemas.microsoft.com/office/drawing/2014/main" id="{F1F1A8A6-3102-47C7-A856-9C54C64D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4" name="Graphic 33" descr="Icona de retorn a l'inici de la secció">
            <a:hlinkClick r:id="rId10" action="ppaction://hlinksldjump"/>
            <a:extLst>
              <a:ext uri="{FF2B5EF4-FFF2-40B4-BE49-F238E27FC236}">
                <a16:creationId xmlns:a16="http://schemas.microsoft.com/office/drawing/2014/main" id="{9528A820-03DC-4ACC-AE5E-FFD70CF826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8A38BC8A-CCD7-4BF7-B36F-EBF90D9D8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13</a:t>
            </a:fld>
            <a:endParaRPr lang="en-US" sz="1200" dirty="0"/>
          </a:p>
        </p:txBody>
      </p:sp>
      <p:sp>
        <p:nvSpPr>
          <p:cNvPr id="24" name="Contenidor de peu de pàgina 1">
            <a:extLst>
              <a:ext uri="{FF2B5EF4-FFF2-40B4-BE49-F238E27FC236}">
                <a16:creationId xmlns:a16="http://schemas.microsoft.com/office/drawing/2014/main" id="{EFE2DB79-6A19-4249-ADF2-D06F6F0E2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9471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215" y="2726583"/>
            <a:ext cx="2649379" cy="87530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ca-ES" sz="3300" dirty="0"/>
              <a:t>Justificació - </a:t>
            </a:r>
            <a:br>
              <a:rPr lang="ca-ES" sz="3300" dirty="0"/>
            </a:br>
            <a:r>
              <a:rPr lang="ca-ES" sz="3300" dirty="0"/>
              <a:t>Documentació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FCB607-0A0F-4027-A8E2-637700A99C37}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 descr="Icona de retorn a l'índex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6CE4A88-08B8-462B-A2FE-8C84E2ED3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14</a:t>
            </a:fld>
            <a:endParaRPr lang="en-US" sz="1200" dirty="0"/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253AB8BD-7042-4D03-9362-5DED1913D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277"/>
            <a:ext cx="7193669" cy="3985915"/>
          </a:xfrm>
          <a:prstGeom prst="flowChartOnlineStorage">
            <a:avLst/>
          </a:prstGeom>
        </p:spPr>
      </p:pic>
      <p:sp>
        <p:nvSpPr>
          <p:cNvPr id="8" name="Contenidor de peu de pàgina 1">
            <a:extLst>
              <a:ext uri="{FF2B5EF4-FFF2-40B4-BE49-F238E27FC236}">
                <a16:creationId xmlns:a16="http://schemas.microsoft.com/office/drawing/2014/main" id="{FA0766AF-EBF9-4667-BB56-1497462C9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9617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2838-59A4-423C-88A4-56863A73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E1D444B-7113-4A96-984E-0C221F852CD7}"/>
              </a:ext>
            </a:extLst>
          </p:cNvPr>
          <p:cNvSpPr txBox="1">
            <a:spLocks/>
          </p:cNvSpPr>
          <p:nvPr/>
        </p:nvSpPr>
        <p:spPr>
          <a:xfrm>
            <a:off x="7453962" y="1289837"/>
            <a:ext cx="1690038" cy="58546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3.1 b) i 13.2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1871F847-B097-4CE6-99AE-2CFB5AA45766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8201B7-597A-477E-951B-E5B8014CA4A7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4514C2ED-C222-45EA-8093-8F1CD62C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AF2580A-4F60-4852-9A9F-8D1E5529BADD}"/>
              </a:ext>
            </a:extLst>
          </p:cNvPr>
          <p:cNvSpPr txBox="1"/>
          <p:nvPr/>
        </p:nvSpPr>
        <p:spPr>
          <a:xfrm>
            <a:off x="553106" y="1995623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ca-ES" sz="2400" b="1" dirty="0"/>
              <a:t>Quan</a:t>
            </a:r>
            <a:r>
              <a:rPr lang="es-ES" sz="2400" b="1" dirty="0"/>
              <a:t>?</a:t>
            </a:r>
            <a:endParaRPr lang="fr-BE" sz="2400" b="1" dirty="0"/>
          </a:p>
        </p:txBody>
      </p:sp>
      <p:sp>
        <p:nvSpPr>
          <p:cNvPr id="52" name="TextBox 92">
            <a:extLst>
              <a:ext uri="{FF2B5EF4-FFF2-40B4-BE49-F238E27FC236}">
                <a16:creationId xmlns:a16="http://schemas.microsoft.com/office/drawing/2014/main" id="{4573A3D0-C9F9-4767-9D4B-651E290CADA6}"/>
              </a:ext>
            </a:extLst>
          </p:cNvPr>
          <p:cNvSpPr txBox="1"/>
          <p:nvPr/>
        </p:nvSpPr>
        <p:spPr>
          <a:xfrm>
            <a:off x="1420853" y="3029937"/>
            <a:ext cx="4018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dirty="0"/>
              <a:t>Data de finalització de l’actuació subvencionada</a:t>
            </a:r>
          </a:p>
          <a:p>
            <a:r>
              <a:rPr lang="ca-ES" sz="1500" dirty="0"/>
              <a:t>Veure resolució d’atorgament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0CFCAB7-997F-4C3D-9519-2ADED666EFA0}"/>
              </a:ext>
            </a:extLst>
          </p:cNvPr>
          <p:cNvSpPr txBox="1"/>
          <p:nvPr/>
        </p:nvSpPr>
        <p:spPr>
          <a:xfrm>
            <a:off x="7270988" y="3260770"/>
            <a:ext cx="17085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500" b="1" dirty="0"/>
              <a:t>Termini</a:t>
            </a:r>
            <a:r>
              <a:rPr lang="ca-ES" sz="1500" dirty="0"/>
              <a:t>: X+2 mesos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FB3F40-477A-4EA5-89F3-803B01744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6019" y="2403707"/>
            <a:ext cx="8368025" cy="546347"/>
            <a:chOff x="3336118" y="2265573"/>
            <a:chExt cx="8940141" cy="72846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4DFF627-F45F-4300-BF20-5E760EA007B2}"/>
                </a:ext>
              </a:extLst>
            </p:cNvPr>
            <p:cNvGrpSpPr/>
            <p:nvPr/>
          </p:nvGrpSpPr>
          <p:grpSpPr>
            <a:xfrm>
              <a:off x="3336118" y="2265573"/>
              <a:ext cx="8416700" cy="726560"/>
              <a:chOff x="3291840" y="1113228"/>
              <a:chExt cx="8416700" cy="72656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5D9A71E-9D36-4E24-A0BE-F5856E218161}"/>
                  </a:ext>
                </a:extLst>
              </p:cNvPr>
              <p:cNvSpPr/>
              <p:nvPr/>
            </p:nvSpPr>
            <p:spPr>
              <a:xfrm>
                <a:off x="3291840" y="1571180"/>
                <a:ext cx="8416700" cy="2132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FD56F51-1D95-453A-9CA1-101F09CFAEF5}"/>
                  </a:ext>
                </a:extLst>
              </p:cNvPr>
              <p:cNvSpPr/>
              <p:nvPr/>
            </p:nvSpPr>
            <p:spPr>
              <a:xfrm>
                <a:off x="7334258" y="1515788"/>
                <a:ext cx="360000" cy="3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E9A00D-81A2-4C25-B43A-F05C4C02A41B}"/>
                  </a:ext>
                </a:extLst>
              </p:cNvPr>
              <p:cNvSpPr txBox="1"/>
              <p:nvPr/>
            </p:nvSpPr>
            <p:spPr>
              <a:xfrm>
                <a:off x="6963360" y="1113228"/>
                <a:ext cx="110179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350" b="1" dirty="0"/>
                  <a:t>X</a:t>
                </a:r>
                <a:endParaRPr lang="fr-BE" sz="1350" b="1" dirty="0"/>
              </a:p>
            </p:txBody>
          </p:sp>
        </p:grp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7A37564-B462-4474-914E-32BEB42A708C}"/>
                </a:ext>
              </a:extLst>
            </p:cNvPr>
            <p:cNvSpPr/>
            <p:nvPr/>
          </p:nvSpPr>
          <p:spPr>
            <a:xfrm>
              <a:off x="11545361" y="2670036"/>
              <a:ext cx="360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1575CF7-7BBD-4A20-829C-5B0E65B4920F}"/>
                </a:ext>
              </a:extLst>
            </p:cNvPr>
            <p:cNvSpPr txBox="1"/>
            <p:nvPr/>
          </p:nvSpPr>
          <p:spPr>
            <a:xfrm>
              <a:off x="11174463" y="2284622"/>
              <a:ext cx="1101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50" b="1" dirty="0"/>
                <a:t>X+2</a:t>
              </a:r>
              <a:endParaRPr lang="fr-BE" sz="1350" b="1" dirty="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B9DA9C1A-3F0D-4290-A661-1BF7DC4384A0}"/>
              </a:ext>
            </a:extLst>
          </p:cNvPr>
          <p:cNvSpPr txBox="1"/>
          <p:nvPr/>
        </p:nvSpPr>
        <p:spPr>
          <a:xfrm>
            <a:off x="535150" y="3994482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sz="2400" b="1" dirty="0"/>
              <a:t>Per qui?</a:t>
            </a:r>
            <a:endParaRPr lang="fr-BE" sz="2400" b="1" dirty="0"/>
          </a:p>
        </p:txBody>
      </p:sp>
      <p:pic>
        <p:nvPicPr>
          <p:cNvPr id="118" name="Content Placeholder 15">
            <a:extLst>
              <a:ext uri="{FF2B5EF4-FFF2-40B4-BE49-F238E27FC236}">
                <a16:creationId xmlns:a16="http://schemas.microsoft.com/office/drawing/2014/main" id="{CF94AE40-9049-4ADA-9B0B-8C17B921F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6019" y="4444277"/>
            <a:ext cx="1008972" cy="1008972"/>
          </a:xfrm>
          <a:prstGeom prst="rect">
            <a:avLst/>
          </a:prstGeom>
        </p:spPr>
      </p:pic>
      <p:sp>
        <p:nvSpPr>
          <p:cNvPr id="119" name="Content Placeholder 6">
            <a:extLst>
              <a:ext uri="{FF2B5EF4-FFF2-40B4-BE49-F238E27FC236}">
                <a16:creationId xmlns:a16="http://schemas.microsoft.com/office/drawing/2014/main" id="{E11D1CF9-A96F-4673-9E3F-0EDB4B5DD493}"/>
              </a:ext>
            </a:extLst>
          </p:cNvPr>
          <p:cNvSpPr txBox="1">
            <a:spLocks/>
          </p:cNvSpPr>
          <p:nvPr/>
        </p:nvSpPr>
        <p:spPr>
          <a:xfrm>
            <a:off x="1464374" y="4909169"/>
            <a:ext cx="2721155" cy="513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500" dirty="0"/>
              <a:t>L’empresa beneficiària</a:t>
            </a:r>
          </a:p>
        </p:txBody>
      </p:sp>
      <p:pic>
        <p:nvPicPr>
          <p:cNvPr id="23" name="Graphic 4" descr="Atenció!">
            <a:extLst>
              <a:ext uri="{FF2B5EF4-FFF2-40B4-BE49-F238E27FC236}">
                <a16:creationId xmlns:a16="http://schemas.microsoft.com/office/drawing/2014/main" id="{041D9C81-5A4A-40CE-A7E2-A85C6DEC18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2022" y="5334382"/>
            <a:ext cx="344283" cy="344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7F1702-CB09-439E-BED8-D80C8575B7BA}"/>
              </a:ext>
            </a:extLst>
          </p:cNvPr>
          <p:cNvSpPr/>
          <p:nvPr/>
        </p:nvSpPr>
        <p:spPr>
          <a:xfrm>
            <a:off x="2244261" y="5401666"/>
            <a:ext cx="280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No la proveïdora acreditada</a:t>
            </a:r>
          </a:p>
        </p:txBody>
      </p:sp>
      <p:pic>
        <p:nvPicPr>
          <p:cNvPr id="25" name="Graphic 4" descr="Atenció!">
            <a:extLst>
              <a:ext uri="{FF2B5EF4-FFF2-40B4-BE49-F238E27FC236}">
                <a16:creationId xmlns:a16="http://schemas.microsoft.com/office/drawing/2014/main" id="{A88EC9B3-525B-4AF4-8015-48325671E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4738" y="5334381"/>
            <a:ext cx="344283" cy="344283"/>
          </a:xfrm>
          <a:prstGeom prst="rect">
            <a:avLst/>
          </a:prstGeom>
        </p:spPr>
      </p:pic>
      <p:pic>
        <p:nvPicPr>
          <p:cNvPr id="53" name="Graphic 65">
            <a:extLst>
              <a:ext uri="{FF2B5EF4-FFF2-40B4-BE49-F238E27FC236}">
                <a16:creationId xmlns:a16="http://schemas.microsoft.com/office/drawing/2014/main" id="{421241C0-25E8-4859-A3AC-D91F95E88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58583" y="3337145"/>
            <a:ext cx="739287" cy="73928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F3D9CC5-A093-47A7-9B31-B815DC677928}"/>
              </a:ext>
            </a:extLst>
          </p:cNvPr>
          <p:cNvSpPr/>
          <p:nvPr/>
        </p:nvSpPr>
        <p:spPr>
          <a:xfrm>
            <a:off x="4845084" y="5091023"/>
            <a:ext cx="3862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200" dirty="0">
                <a:solidFill>
                  <a:srgbClr val="FF0000"/>
                </a:solidFill>
              </a:rPr>
              <a:t>Abans de rebre qualsevol </a:t>
            </a:r>
            <a:r>
              <a:rPr lang="ca-ES" sz="1200" b="1" dirty="0">
                <a:solidFill>
                  <a:srgbClr val="FF0000"/>
                </a:solidFill>
              </a:rPr>
              <a:t>pagament</a:t>
            </a:r>
            <a:r>
              <a:rPr lang="ca-ES" sz="1200" dirty="0">
                <a:solidFill>
                  <a:srgbClr val="FF0000"/>
                </a:solidFill>
              </a:rPr>
              <a:t> l’empresa beneficiària haurà de complir amb les </a:t>
            </a:r>
            <a:r>
              <a:rPr lang="ca-ES" sz="1200" b="1" dirty="0">
                <a:solidFill>
                  <a:srgbClr val="FF0000"/>
                </a:solidFill>
              </a:rPr>
              <a:t>obligacions tributàries </a:t>
            </a:r>
            <a:r>
              <a:rPr lang="ca-ES" sz="1200" dirty="0">
                <a:solidFill>
                  <a:srgbClr val="FF0000"/>
                </a:solidFill>
              </a:rPr>
              <a:t>davant l'Estat, la Generalitat, la Seguretat Social, i no tenir </a:t>
            </a:r>
            <a:r>
              <a:rPr lang="ca-ES" sz="1200" b="1" dirty="0">
                <a:solidFill>
                  <a:srgbClr val="FF0000"/>
                </a:solidFill>
              </a:rPr>
              <a:t>deutes</a:t>
            </a:r>
            <a:r>
              <a:rPr lang="ca-ES" sz="1200" dirty="0">
                <a:solidFill>
                  <a:srgbClr val="FF0000"/>
                </a:solidFill>
              </a:rPr>
              <a:t> amb ACCIÓ ni amb les seves empreses participades</a:t>
            </a:r>
          </a:p>
        </p:txBody>
      </p:sp>
      <p:pic>
        <p:nvPicPr>
          <p:cNvPr id="80" name="Graphic 79" descr="Icona de retorn a l'inici de la secció">
            <a:hlinkClick r:id="rId13" action="ppaction://hlinksldjump"/>
            <a:extLst>
              <a:ext uri="{FF2B5EF4-FFF2-40B4-BE49-F238E27FC236}">
                <a16:creationId xmlns:a16="http://schemas.microsoft.com/office/drawing/2014/main" id="{014CAF85-EB45-470C-A577-F5ECDFB398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429A489A-ED53-4062-BE4D-9D45AD31A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15</a:t>
            </a:fld>
            <a:endParaRPr lang="en-US" sz="1200" dirty="0"/>
          </a:p>
        </p:txBody>
      </p:sp>
      <p:sp>
        <p:nvSpPr>
          <p:cNvPr id="30" name="Contenidor de peu de pàgina 1">
            <a:extLst>
              <a:ext uri="{FF2B5EF4-FFF2-40B4-BE49-F238E27FC236}">
                <a16:creationId xmlns:a16="http://schemas.microsoft.com/office/drawing/2014/main" id="{3205DA99-7BC7-4310-8074-A9DC050A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3752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B5105B62-D707-4840-9B78-036DA9D3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7E9EB7CC-FD6D-4D43-B971-A020B4443882}"/>
              </a:ext>
            </a:extLst>
          </p:cNvPr>
          <p:cNvSpPr txBox="1"/>
          <p:nvPr/>
        </p:nvSpPr>
        <p:spPr>
          <a:xfrm>
            <a:off x="319581" y="1646455"/>
            <a:ext cx="54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/>
              <a:t>Quina documentació s’ha de presentar?</a:t>
            </a:r>
          </a:p>
        </p:txBody>
      </p:sp>
      <p:sp>
        <p:nvSpPr>
          <p:cNvPr id="28" name="Rectangle: Rounded Corners 129" descr="Documentació general - Models a complimentar">
            <a:hlinkClick r:id="rId4" action="ppaction://hlinksldjump"/>
            <a:extLst>
              <a:ext uri="{FF2B5EF4-FFF2-40B4-BE49-F238E27FC236}">
                <a16:creationId xmlns:a16="http://schemas.microsoft.com/office/drawing/2014/main" id="{9463108B-8D28-47CF-8188-021EB4BAB219}"/>
              </a:ext>
            </a:extLst>
          </p:cNvPr>
          <p:cNvSpPr/>
          <p:nvPr/>
        </p:nvSpPr>
        <p:spPr>
          <a:xfrm>
            <a:off x="447685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30" name="TextBox 132">
            <a:hlinkClick r:id="rId4" action="ppaction://hlinksldjump"/>
            <a:extLst>
              <a:ext uri="{FF2B5EF4-FFF2-40B4-BE49-F238E27FC236}">
                <a16:creationId xmlns:a16="http://schemas.microsoft.com/office/drawing/2014/main" id="{DCE12909-C22A-43EF-9CF9-8290F8EEB97A}"/>
              </a:ext>
            </a:extLst>
          </p:cNvPr>
          <p:cNvSpPr txBox="1"/>
          <p:nvPr/>
        </p:nvSpPr>
        <p:spPr>
          <a:xfrm>
            <a:off x="470126" y="3170711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MODELS A COMPLIMENTAR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31" name="Rectangle: Rounded Corners 130" descr="Documentació general - Contractació">
            <a:hlinkClick r:id="rId5" action="ppaction://hlinksldjump"/>
            <a:extLst>
              <a:ext uri="{FF2B5EF4-FFF2-40B4-BE49-F238E27FC236}">
                <a16:creationId xmlns:a16="http://schemas.microsoft.com/office/drawing/2014/main" id="{AC597078-946F-4A56-B3C5-04330851B157}"/>
              </a:ext>
            </a:extLst>
          </p:cNvPr>
          <p:cNvSpPr/>
          <p:nvPr/>
        </p:nvSpPr>
        <p:spPr>
          <a:xfrm>
            <a:off x="3588085" y="2291738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33" name="TextBox 132">
            <a:hlinkClick r:id="rId5" action="ppaction://hlinksldjump"/>
            <a:extLst>
              <a:ext uri="{FF2B5EF4-FFF2-40B4-BE49-F238E27FC236}">
                <a16:creationId xmlns:a16="http://schemas.microsoft.com/office/drawing/2014/main" id="{B7BF7500-1899-4BA1-82FC-7EC1E500A12E}"/>
              </a:ext>
            </a:extLst>
          </p:cNvPr>
          <p:cNvSpPr txBox="1"/>
          <p:nvPr/>
        </p:nvSpPr>
        <p:spPr>
          <a:xfrm>
            <a:off x="3629003" y="3214266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COMPROVANTS DE PAGAMENT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03" name="Rectangle: Rounded Corners 102" descr="Serveis d'assessorament">
            <a:hlinkClick r:id="rId6" action="ppaction://hlinksldjump"/>
            <a:extLst>
              <a:ext uri="{FF2B5EF4-FFF2-40B4-BE49-F238E27FC236}">
                <a16:creationId xmlns:a16="http://schemas.microsoft.com/office/drawing/2014/main" id="{E01523D8-880E-4924-A447-8430C0BB7155}"/>
              </a:ext>
            </a:extLst>
          </p:cNvPr>
          <p:cNvSpPr/>
          <p:nvPr/>
        </p:nvSpPr>
        <p:spPr>
          <a:xfrm>
            <a:off x="6805959" y="2300144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sp>
        <p:nvSpPr>
          <p:cNvPr id="96" name="TextBox 133">
            <a:hlinkClick r:id="rId6" action="ppaction://hlinksldjump"/>
            <a:extLst>
              <a:ext uri="{FF2B5EF4-FFF2-40B4-BE49-F238E27FC236}">
                <a16:creationId xmlns:a16="http://schemas.microsoft.com/office/drawing/2014/main" id="{6AD6D6AA-6D7E-4070-A558-9AE69866AF8E}"/>
              </a:ext>
            </a:extLst>
          </p:cNvPr>
          <p:cNvSpPr txBox="1"/>
          <p:nvPr/>
        </p:nvSpPr>
        <p:spPr>
          <a:xfrm>
            <a:off x="6829847" y="3217290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SERVEIS D’ASSESSORAMENT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CBD2-6C0A-4E3D-9481-F8BF4A0E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4438977"/>
            <a:ext cx="1584176" cy="1001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350" dirty="0"/>
              <a:t>Cliqueu sobre cada botó per a accedir a la documentació necessària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6A1DC3C-9A45-4DBB-8178-436BCD2B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7383" y="4454020"/>
            <a:ext cx="685800" cy="685800"/>
          </a:xfrm>
          <a:prstGeom prst="rect">
            <a:avLst/>
          </a:prstGeom>
        </p:spPr>
      </p:pic>
      <p:grpSp>
        <p:nvGrpSpPr>
          <p:cNvPr id="63" name="Graphic 70">
            <a:extLst>
              <a:ext uri="{FF2B5EF4-FFF2-40B4-BE49-F238E27FC236}">
                <a16:creationId xmlns:a16="http://schemas.microsoft.com/office/drawing/2014/main" id="{4C3D1A6B-B2C1-480F-B884-A49541B50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88497" y="2341025"/>
            <a:ext cx="611147" cy="629147"/>
            <a:chOff x="9271795" y="1205029"/>
            <a:chExt cx="1149467" cy="114946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D0D55AE-8B6E-4878-BD1B-AFD84E039AA2}"/>
                </a:ext>
              </a:extLst>
            </p:cNvPr>
            <p:cNvSpPr/>
            <p:nvPr/>
          </p:nvSpPr>
          <p:spPr>
            <a:xfrm>
              <a:off x="9709191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EFBC65-9130-42E8-8033-19CBA59096D5}"/>
                </a:ext>
              </a:extLst>
            </p:cNvPr>
            <p:cNvSpPr/>
            <p:nvPr/>
          </p:nvSpPr>
          <p:spPr>
            <a:xfrm>
              <a:off x="9654950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0B0341D-AFBD-4DE6-99D8-7CC9EF15502C}"/>
                </a:ext>
              </a:extLst>
            </p:cNvPr>
            <p:cNvSpPr/>
            <p:nvPr/>
          </p:nvSpPr>
          <p:spPr>
            <a:xfrm>
              <a:off x="9946987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6F7C36-562F-4036-A59E-511EAE2FCD83}"/>
                </a:ext>
              </a:extLst>
            </p:cNvPr>
            <p:cNvSpPr/>
            <p:nvPr/>
          </p:nvSpPr>
          <p:spPr>
            <a:xfrm>
              <a:off x="9894422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FE029B6-72BD-47E4-9150-45016FC1BB9D}"/>
                </a:ext>
              </a:extLst>
            </p:cNvPr>
            <p:cNvSpPr/>
            <p:nvPr/>
          </p:nvSpPr>
          <p:spPr>
            <a:xfrm>
              <a:off x="10186459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2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2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3EF6F48-7C11-49B6-9B86-A01628169E09}"/>
                </a:ext>
              </a:extLst>
            </p:cNvPr>
            <p:cNvSpPr/>
            <p:nvPr/>
          </p:nvSpPr>
          <p:spPr>
            <a:xfrm>
              <a:off x="10133895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9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38FCDDB-A895-470E-B3D3-0CEF39B26D37}"/>
                </a:ext>
              </a:extLst>
            </p:cNvPr>
            <p:cNvSpPr/>
            <p:nvPr/>
          </p:nvSpPr>
          <p:spPr>
            <a:xfrm>
              <a:off x="9457864" y="1447135"/>
              <a:ext cx="142246" cy="142246"/>
            </a:xfrm>
            <a:custGeom>
              <a:avLst/>
              <a:gdLst>
                <a:gd name="connsiteX0" fmla="*/ 142247 w 142246"/>
                <a:gd name="connsiteY0" fmla="*/ 71123 h 142246"/>
                <a:gd name="connsiteX1" fmla="*/ 71123 w 142246"/>
                <a:gd name="connsiteY1" fmla="*/ 142247 h 142246"/>
                <a:gd name="connsiteX2" fmla="*/ 0 w 142246"/>
                <a:gd name="connsiteY2" fmla="*/ 71123 h 142246"/>
                <a:gd name="connsiteX3" fmla="*/ 71123 w 142246"/>
                <a:gd name="connsiteY3" fmla="*/ 0 h 142246"/>
                <a:gd name="connsiteX4" fmla="*/ 142247 w 142246"/>
                <a:gd name="connsiteY4" fmla="*/ 71123 h 1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6" h="142246">
                  <a:moveTo>
                    <a:pt x="142247" y="71123"/>
                  </a:moveTo>
                  <a:cubicBezTo>
                    <a:pt x="142247" y="110404"/>
                    <a:pt x="110404" y="142247"/>
                    <a:pt x="71123" y="142247"/>
                  </a:cubicBezTo>
                  <a:cubicBezTo>
                    <a:pt x="31843" y="142247"/>
                    <a:pt x="0" y="110404"/>
                    <a:pt x="0" y="71123"/>
                  </a:cubicBezTo>
                  <a:cubicBezTo>
                    <a:pt x="0" y="31843"/>
                    <a:pt x="31843" y="0"/>
                    <a:pt x="71123" y="0"/>
                  </a:cubicBezTo>
                  <a:cubicBezTo>
                    <a:pt x="110404" y="0"/>
                    <a:pt x="142247" y="31843"/>
                    <a:pt x="142247" y="71123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DCA634-1B33-4476-B95A-7FE19E2C01B1}"/>
                </a:ext>
              </a:extLst>
            </p:cNvPr>
            <p:cNvSpPr/>
            <p:nvPr/>
          </p:nvSpPr>
          <p:spPr>
            <a:xfrm>
              <a:off x="9333459" y="1485635"/>
              <a:ext cx="620168" cy="761098"/>
            </a:xfrm>
            <a:custGeom>
              <a:avLst/>
              <a:gdLst>
                <a:gd name="connsiteX0" fmla="*/ 614965 w 620168"/>
                <a:gd name="connsiteY0" fmla="*/ 5204 h 761098"/>
                <a:gd name="connsiteX1" fmla="*/ 589581 w 620168"/>
                <a:gd name="connsiteY1" fmla="*/ 5204 h 761098"/>
                <a:gd name="connsiteX2" fmla="*/ 434882 w 620168"/>
                <a:gd name="connsiteY2" fmla="*/ 159903 h 761098"/>
                <a:gd name="connsiteX3" fmla="*/ 400038 w 620168"/>
                <a:gd name="connsiteY3" fmla="*/ 168764 h 761098"/>
                <a:gd name="connsiteX4" fmla="*/ 352862 w 620168"/>
                <a:gd name="connsiteY4" fmla="*/ 244317 h 761098"/>
                <a:gd name="connsiteX5" fmla="*/ 339452 w 620168"/>
                <a:gd name="connsiteY5" fmla="*/ 187203 h 761098"/>
                <a:gd name="connsiteX6" fmla="*/ 328795 w 620168"/>
                <a:gd name="connsiteY6" fmla="*/ 167566 h 761098"/>
                <a:gd name="connsiteX7" fmla="*/ 254080 w 620168"/>
                <a:gd name="connsiteY7" fmla="*/ 128532 h 761098"/>
                <a:gd name="connsiteX8" fmla="*/ 195529 w 620168"/>
                <a:gd name="connsiteY8" fmla="*/ 121468 h 761098"/>
                <a:gd name="connsiteX9" fmla="*/ 136858 w 620168"/>
                <a:gd name="connsiteY9" fmla="*/ 130328 h 761098"/>
                <a:gd name="connsiteX10" fmla="*/ 62263 w 620168"/>
                <a:gd name="connsiteY10" fmla="*/ 169362 h 761098"/>
                <a:gd name="connsiteX11" fmla="*/ 51606 w 620168"/>
                <a:gd name="connsiteY11" fmla="*/ 188999 h 761098"/>
                <a:gd name="connsiteX12" fmla="*/ 0 w 620168"/>
                <a:gd name="connsiteY12" fmla="*/ 409314 h 761098"/>
                <a:gd name="connsiteX13" fmla="*/ 35921 w 620168"/>
                <a:gd name="connsiteY13" fmla="*/ 445234 h 761098"/>
                <a:gd name="connsiteX14" fmla="*/ 69686 w 620168"/>
                <a:gd name="connsiteY14" fmla="*/ 418653 h 761098"/>
                <a:gd name="connsiteX15" fmla="*/ 107044 w 620168"/>
                <a:gd name="connsiteY15" fmla="*/ 264074 h 761098"/>
                <a:gd name="connsiteX16" fmla="*/ 107044 w 620168"/>
                <a:gd name="connsiteY16" fmla="*/ 761098 h 761098"/>
                <a:gd name="connsiteX17" fmla="*/ 177808 w 620168"/>
                <a:gd name="connsiteY17" fmla="*/ 761098 h 761098"/>
                <a:gd name="connsiteX18" fmla="*/ 177808 w 620168"/>
                <a:gd name="connsiteY18" fmla="*/ 441283 h 761098"/>
                <a:gd name="connsiteX19" fmla="*/ 213729 w 620168"/>
                <a:gd name="connsiteY19" fmla="*/ 441283 h 761098"/>
                <a:gd name="connsiteX20" fmla="*/ 213729 w 620168"/>
                <a:gd name="connsiteY20" fmla="*/ 761098 h 761098"/>
                <a:gd name="connsiteX21" fmla="*/ 284373 w 620168"/>
                <a:gd name="connsiteY21" fmla="*/ 761098 h 761098"/>
                <a:gd name="connsiteX22" fmla="*/ 284373 w 620168"/>
                <a:gd name="connsiteY22" fmla="*/ 261799 h 761098"/>
                <a:gd name="connsiteX23" fmla="*/ 297544 w 620168"/>
                <a:gd name="connsiteY23" fmla="*/ 318075 h 761098"/>
                <a:gd name="connsiteX24" fmla="*/ 304609 w 620168"/>
                <a:gd name="connsiteY24" fmla="*/ 327055 h 761098"/>
                <a:gd name="connsiteX25" fmla="*/ 352503 w 620168"/>
                <a:gd name="connsiteY25" fmla="*/ 343938 h 761098"/>
                <a:gd name="connsiteX26" fmla="*/ 381240 w 620168"/>
                <a:gd name="connsiteY26" fmla="*/ 330886 h 761098"/>
                <a:gd name="connsiteX27" fmla="*/ 454279 w 620168"/>
                <a:gd name="connsiteY27" fmla="*/ 211150 h 761098"/>
                <a:gd name="connsiteX28" fmla="*/ 459188 w 620168"/>
                <a:gd name="connsiteY28" fmla="*/ 186365 h 761098"/>
                <a:gd name="connsiteX29" fmla="*/ 614845 w 620168"/>
                <a:gd name="connsiteY29" fmla="*/ 30708 h 761098"/>
                <a:gd name="connsiteX30" fmla="*/ 614965 w 620168"/>
                <a:gd name="connsiteY30" fmla="*/ 5204 h 76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0168" h="761098">
                  <a:moveTo>
                    <a:pt x="614965" y="5204"/>
                  </a:moveTo>
                  <a:cubicBezTo>
                    <a:pt x="607926" y="-1735"/>
                    <a:pt x="596620" y="-1735"/>
                    <a:pt x="589581" y="5204"/>
                  </a:cubicBezTo>
                  <a:lnTo>
                    <a:pt x="434882" y="159903"/>
                  </a:lnTo>
                  <a:cubicBezTo>
                    <a:pt x="422519" y="156414"/>
                    <a:pt x="409233" y="159792"/>
                    <a:pt x="400038" y="168764"/>
                  </a:cubicBezTo>
                  <a:cubicBezTo>
                    <a:pt x="397524" y="171278"/>
                    <a:pt x="352862" y="244317"/>
                    <a:pt x="352862" y="244317"/>
                  </a:cubicBezTo>
                  <a:lnTo>
                    <a:pt x="339452" y="187203"/>
                  </a:lnTo>
                  <a:cubicBezTo>
                    <a:pt x="337676" y="179839"/>
                    <a:pt x="334003" y="173068"/>
                    <a:pt x="328795" y="167566"/>
                  </a:cubicBezTo>
                  <a:cubicBezTo>
                    <a:pt x="306727" y="149727"/>
                    <a:pt x="281328" y="136458"/>
                    <a:pt x="254080" y="128532"/>
                  </a:cubicBezTo>
                  <a:cubicBezTo>
                    <a:pt x="234817" y="124412"/>
                    <a:pt x="215220" y="122047"/>
                    <a:pt x="195529" y="121468"/>
                  </a:cubicBezTo>
                  <a:cubicBezTo>
                    <a:pt x="175664" y="121774"/>
                    <a:pt x="155929" y="124755"/>
                    <a:pt x="136858" y="130328"/>
                  </a:cubicBezTo>
                  <a:cubicBezTo>
                    <a:pt x="109363" y="137536"/>
                    <a:pt x="83860" y="150882"/>
                    <a:pt x="62263" y="169362"/>
                  </a:cubicBezTo>
                  <a:cubicBezTo>
                    <a:pt x="57009" y="174831"/>
                    <a:pt x="53327" y="181614"/>
                    <a:pt x="51606" y="188999"/>
                  </a:cubicBezTo>
                  <a:cubicBezTo>
                    <a:pt x="51606" y="188999"/>
                    <a:pt x="0" y="405721"/>
                    <a:pt x="0" y="409314"/>
                  </a:cubicBezTo>
                  <a:cubicBezTo>
                    <a:pt x="0" y="429153"/>
                    <a:pt x="16082" y="445234"/>
                    <a:pt x="35921" y="445234"/>
                  </a:cubicBezTo>
                  <a:cubicBezTo>
                    <a:pt x="51819" y="444826"/>
                    <a:pt x="65557" y="434012"/>
                    <a:pt x="69686" y="418653"/>
                  </a:cubicBezTo>
                  <a:lnTo>
                    <a:pt x="107044" y="264074"/>
                  </a:lnTo>
                  <a:lnTo>
                    <a:pt x="107044" y="761098"/>
                  </a:lnTo>
                  <a:lnTo>
                    <a:pt x="177808" y="761098"/>
                  </a:lnTo>
                  <a:lnTo>
                    <a:pt x="177808" y="441283"/>
                  </a:lnTo>
                  <a:lnTo>
                    <a:pt x="213729" y="441283"/>
                  </a:lnTo>
                  <a:lnTo>
                    <a:pt x="213729" y="761098"/>
                  </a:lnTo>
                  <a:lnTo>
                    <a:pt x="284373" y="761098"/>
                  </a:lnTo>
                  <a:lnTo>
                    <a:pt x="284373" y="261799"/>
                  </a:lnTo>
                  <a:lnTo>
                    <a:pt x="297544" y="318075"/>
                  </a:lnTo>
                  <a:cubicBezTo>
                    <a:pt x="298458" y="321965"/>
                    <a:pt x="301043" y="325252"/>
                    <a:pt x="304609" y="327055"/>
                  </a:cubicBezTo>
                  <a:cubicBezTo>
                    <a:pt x="318377" y="337623"/>
                    <a:pt x="335151" y="343535"/>
                    <a:pt x="352503" y="343938"/>
                  </a:cubicBezTo>
                  <a:cubicBezTo>
                    <a:pt x="363802" y="345519"/>
                    <a:pt x="374997" y="340434"/>
                    <a:pt x="381240" y="330886"/>
                  </a:cubicBezTo>
                  <a:lnTo>
                    <a:pt x="454279" y="211150"/>
                  </a:lnTo>
                  <a:cubicBezTo>
                    <a:pt x="458947" y="203789"/>
                    <a:pt x="460699" y="194950"/>
                    <a:pt x="459188" y="186365"/>
                  </a:cubicBezTo>
                  <a:lnTo>
                    <a:pt x="614845" y="30708"/>
                  </a:lnTo>
                  <a:cubicBezTo>
                    <a:pt x="621895" y="23688"/>
                    <a:pt x="621949" y="12290"/>
                    <a:pt x="614965" y="5204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8FED2C8-8F1E-4EDA-9D25-281C620DD8F3}"/>
                </a:ext>
              </a:extLst>
            </p:cNvPr>
            <p:cNvSpPr/>
            <p:nvPr/>
          </p:nvSpPr>
          <p:spPr>
            <a:xfrm>
              <a:off x="9559161" y="1324765"/>
              <a:ext cx="682496" cy="490918"/>
            </a:xfrm>
            <a:custGeom>
              <a:avLst/>
              <a:gdLst>
                <a:gd name="connsiteX0" fmla="*/ 634602 w 682496"/>
                <a:gd name="connsiteY0" fmla="*/ 0 h 490918"/>
                <a:gd name="connsiteX1" fmla="*/ 47894 w 682496"/>
                <a:gd name="connsiteY1" fmla="*/ 0 h 490918"/>
                <a:gd name="connsiteX2" fmla="*/ 0 w 682496"/>
                <a:gd name="connsiteY2" fmla="*/ 47894 h 490918"/>
                <a:gd name="connsiteX3" fmla="*/ 0 w 682496"/>
                <a:gd name="connsiteY3" fmla="*/ 90999 h 490918"/>
                <a:gd name="connsiteX4" fmla="*/ 47894 w 682496"/>
                <a:gd name="connsiteY4" fmla="*/ 119736 h 490918"/>
                <a:gd name="connsiteX5" fmla="*/ 47894 w 682496"/>
                <a:gd name="connsiteY5" fmla="*/ 47894 h 490918"/>
                <a:gd name="connsiteX6" fmla="*/ 634602 w 682496"/>
                <a:gd name="connsiteY6" fmla="*/ 47894 h 490918"/>
                <a:gd name="connsiteX7" fmla="*/ 634602 w 682496"/>
                <a:gd name="connsiteY7" fmla="*/ 443024 h 490918"/>
                <a:gd name="connsiteX8" fmla="*/ 225942 w 682496"/>
                <a:gd name="connsiteY8" fmla="*/ 443024 h 490918"/>
                <a:gd name="connsiteX9" fmla="*/ 196726 w 682496"/>
                <a:gd name="connsiteY9" fmla="*/ 490918 h 490918"/>
                <a:gd name="connsiteX10" fmla="*/ 634602 w 682496"/>
                <a:gd name="connsiteY10" fmla="*/ 490918 h 490918"/>
                <a:gd name="connsiteX11" fmla="*/ 682496 w 682496"/>
                <a:gd name="connsiteY11" fmla="*/ 443024 h 490918"/>
                <a:gd name="connsiteX12" fmla="*/ 682496 w 682496"/>
                <a:gd name="connsiteY12" fmla="*/ 47894 h 490918"/>
                <a:gd name="connsiteX13" fmla="*/ 634602 w 682496"/>
                <a:gd name="connsiteY13" fmla="*/ 0 h 4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2496" h="490918">
                  <a:moveTo>
                    <a:pt x="634602" y="0"/>
                  </a:moveTo>
                  <a:lnTo>
                    <a:pt x="47894" y="0"/>
                  </a:lnTo>
                  <a:cubicBezTo>
                    <a:pt x="21444" y="0"/>
                    <a:pt x="0" y="21444"/>
                    <a:pt x="0" y="47894"/>
                  </a:cubicBezTo>
                  <a:lnTo>
                    <a:pt x="0" y="90999"/>
                  </a:lnTo>
                  <a:cubicBezTo>
                    <a:pt x="18308" y="95983"/>
                    <a:pt x="34882" y="105928"/>
                    <a:pt x="47894" y="119736"/>
                  </a:cubicBezTo>
                  <a:lnTo>
                    <a:pt x="47894" y="47894"/>
                  </a:lnTo>
                  <a:lnTo>
                    <a:pt x="634602" y="47894"/>
                  </a:lnTo>
                  <a:lnTo>
                    <a:pt x="634602" y="443024"/>
                  </a:lnTo>
                  <a:lnTo>
                    <a:pt x="225942" y="443024"/>
                  </a:lnTo>
                  <a:lnTo>
                    <a:pt x="196726" y="490918"/>
                  </a:lnTo>
                  <a:lnTo>
                    <a:pt x="634602" y="490918"/>
                  </a:lnTo>
                  <a:cubicBezTo>
                    <a:pt x="661053" y="490918"/>
                    <a:pt x="682496" y="469475"/>
                    <a:pt x="682496" y="443024"/>
                  </a:cubicBezTo>
                  <a:lnTo>
                    <a:pt x="682496" y="47894"/>
                  </a:lnTo>
                  <a:cubicBezTo>
                    <a:pt x="682496" y="21444"/>
                    <a:pt x="661053" y="0"/>
                    <a:pt x="634602" y="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sz="1350"/>
            </a:p>
          </p:txBody>
        </p:sp>
      </p:grpSp>
      <p:pic>
        <p:nvPicPr>
          <p:cNvPr id="74" name="Graphic 73">
            <a:hlinkClick r:id="rId6" action="ppaction://hlinksldjump"/>
            <a:extLst>
              <a:ext uri="{FF2B5EF4-FFF2-40B4-BE49-F238E27FC236}">
                <a16:creationId xmlns:a16="http://schemas.microsoft.com/office/drawing/2014/main" id="{BB5B2236-8A05-4A76-96E4-7E81DEA25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9985" y="2389488"/>
            <a:ext cx="495487" cy="495487"/>
          </a:xfrm>
          <a:prstGeom prst="rect">
            <a:avLst/>
          </a:prstGeom>
        </p:spPr>
      </p:pic>
      <p:pic>
        <p:nvPicPr>
          <p:cNvPr id="75" name="Graphic 74">
            <a:hlinkClick r:id="rId6" action="ppaction://hlinksldjump"/>
            <a:extLst>
              <a:ext uri="{FF2B5EF4-FFF2-40B4-BE49-F238E27FC236}">
                <a16:creationId xmlns:a16="http://schemas.microsoft.com/office/drawing/2014/main" id="{C4BED7EA-3B02-40E8-9114-741474512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4448" y="2512467"/>
            <a:ext cx="524264" cy="524264"/>
          </a:xfrm>
          <a:prstGeom prst="rect">
            <a:avLst/>
          </a:prstGeom>
        </p:spPr>
      </p:pic>
      <p:pic>
        <p:nvPicPr>
          <p:cNvPr id="135" name="Graphic 134">
            <a:hlinkClick r:id="rId5" action="ppaction://hlinksldjump"/>
            <a:extLst>
              <a:ext uri="{FF2B5EF4-FFF2-40B4-BE49-F238E27FC236}">
                <a16:creationId xmlns:a16="http://schemas.microsoft.com/office/drawing/2014/main" id="{AE0EA648-B5C0-436C-B542-46DD22D3D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47001" y="2240307"/>
            <a:ext cx="841772" cy="841772"/>
          </a:xfrm>
          <a:prstGeom prst="rect">
            <a:avLst/>
          </a:prstGeom>
        </p:spPr>
      </p:pic>
      <p:pic>
        <p:nvPicPr>
          <p:cNvPr id="31" name="Graphic 134">
            <a:hlinkClick r:id="rId4" action="ppaction://hlinksldjump"/>
            <a:extLst>
              <a:ext uri="{FF2B5EF4-FFF2-40B4-BE49-F238E27FC236}">
                <a16:creationId xmlns:a16="http://schemas.microsoft.com/office/drawing/2014/main" id="{16C5DE29-1FB5-485D-ADDB-72AE5F1D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1216" y="2254373"/>
            <a:ext cx="841772" cy="841772"/>
          </a:xfrm>
          <a:prstGeom prst="rect">
            <a:avLst/>
          </a:prstGeom>
        </p:spPr>
      </p:pic>
      <p:pic>
        <p:nvPicPr>
          <p:cNvPr id="34" name="Graphic 79" descr="Icona de retorn a l'inici de la secció">
            <a:hlinkClick r:id="rId16" action="ppaction://hlinksldjump"/>
            <a:extLst>
              <a:ext uri="{FF2B5EF4-FFF2-40B4-BE49-F238E27FC236}">
                <a16:creationId xmlns:a16="http://schemas.microsoft.com/office/drawing/2014/main" id="{CA43AF11-63CC-4B2E-852A-B71CC0D444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32" name="Slide Number Placeholder 1">
            <a:extLst>
              <a:ext uri="{FF2B5EF4-FFF2-40B4-BE49-F238E27FC236}">
                <a16:creationId xmlns:a16="http://schemas.microsoft.com/office/drawing/2014/main" id="{251A83CD-D214-47AC-A8B7-A88760EE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16</a:t>
            </a:fld>
            <a:endParaRPr lang="en-US" sz="1200" dirty="0"/>
          </a:p>
        </p:txBody>
      </p:sp>
      <p:sp>
        <p:nvSpPr>
          <p:cNvPr id="29" name="Contenidor de peu de pàgina 1">
            <a:extLst>
              <a:ext uri="{FF2B5EF4-FFF2-40B4-BE49-F238E27FC236}">
                <a16:creationId xmlns:a16="http://schemas.microsoft.com/office/drawing/2014/main" id="{957D14C1-C2A7-4A7D-B012-494843CFB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37950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>
            <a:extLst>
              <a:ext uri="{FF2B5EF4-FFF2-40B4-BE49-F238E27FC236}">
                <a16:creationId xmlns:a16="http://schemas.microsoft.com/office/drawing/2014/main" id="{96E7D28A-A644-40BB-8F1A-1142CA33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7DF57B4C-0D41-439E-881A-051D76214EB2}"/>
              </a:ext>
            </a:extLst>
          </p:cNvPr>
          <p:cNvSpPr txBox="1">
            <a:spLocks/>
          </p:cNvSpPr>
          <p:nvPr/>
        </p:nvSpPr>
        <p:spPr>
          <a:xfrm>
            <a:off x="7269856" y="1291977"/>
            <a:ext cx="1856813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13.5</a:t>
            </a:r>
          </a:p>
        </p:txBody>
      </p:sp>
      <p:grpSp>
        <p:nvGrpSpPr>
          <p:cNvPr id="84" name="Group 5" descr="Enllaç cap a les bases reguladores">
            <a:extLst>
              <a:ext uri="{FF2B5EF4-FFF2-40B4-BE49-F238E27FC236}">
                <a16:creationId xmlns:a16="http://schemas.microsoft.com/office/drawing/2014/main" id="{43C688C0-8A56-4D39-B6E9-BBC259EDC8BA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45647D-5765-4AC8-BF50-911ECC2D8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6" name="Graphic 7" descr="Link">
              <a:hlinkClick r:id="rId3"/>
              <a:extLst>
                <a:ext uri="{FF2B5EF4-FFF2-40B4-BE49-F238E27FC236}">
                  <a16:creationId xmlns:a16="http://schemas.microsoft.com/office/drawing/2014/main" id="{5707BE1B-F839-4F25-BDAD-96F55286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980" y="2785034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6134" y="2575167"/>
            <a:ext cx="0" cy="275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07611"/>
            <a:ext cx="8373299" cy="58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Amb la justificació s’ha d’adjuntar la següent documentació complimentada d’acord amb els </a:t>
            </a:r>
            <a:r>
              <a:rPr lang="ca-ES" sz="1500" b="1" dirty="0"/>
              <a:t>models disponibles: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183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/>
              <a:t>Documentació general</a:t>
            </a:r>
          </a:p>
          <a:p>
            <a:pPr algn="ctr"/>
            <a:r>
              <a:rPr lang="ca-ES" b="1"/>
              <a:t>-</a:t>
            </a:r>
          </a:p>
          <a:p>
            <a:pPr algn="ctr"/>
            <a:r>
              <a:rPr lang="ca-ES" b="1"/>
              <a:t>Models a complimentar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EF27AB-81EB-4FF9-9B6B-A78544E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4254" y="2571373"/>
            <a:ext cx="426557" cy="4265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4720" y="3661121"/>
            <a:ext cx="426557" cy="426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72D-FF8B-4073-8B69-BAA07CF57EA7}"/>
              </a:ext>
            </a:extLst>
          </p:cNvPr>
          <p:cNvSpPr txBox="1">
            <a:spLocks/>
          </p:cNvSpPr>
          <p:nvPr/>
        </p:nvSpPr>
        <p:spPr>
          <a:xfrm>
            <a:off x="2766570" y="2523835"/>
            <a:ext cx="6217565" cy="4917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350" b="1" dirty="0"/>
              <a:t>Memòria tècnica, signada digitalment</a:t>
            </a:r>
            <a:r>
              <a:rPr lang="it-IT" sz="1350" dirty="0"/>
              <a:t>, tant per l’empresa beneficiària com per la proveïdora</a:t>
            </a:r>
          </a:p>
        </p:txBody>
      </p:sp>
      <p:sp>
        <p:nvSpPr>
          <p:cNvPr id="51" name="TextBox 79">
            <a:extLst>
              <a:ext uri="{FF2B5EF4-FFF2-40B4-BE49-F238E27FC236}">
                <a16:creationId xmlns:a16="http://schemas.microsoft.com/office/drawing/2014/main" id="{FC9F00A3-E505-4197-BF4F-5AB49F6612A9}"/>
              </a:ext>
            </a:extLst>
          </p:cNvPr>
          <p:cNvSpPr txBox="1"/>
          <p:nvPr/>
        </p:nvSpPr>
        <p:spPr>
          <a:xfrm>
            <a:off x="6379059" y="2782128"/>
            <a:ext cx="22996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 Cupons Innovació</a:t>
            </a:r>
          </a:p>
        </p:txBody>
      </p:sp>
      <p:grpSp>
        <p:nvGrpSpPr>
          <p:cNvPr id="46" name="Group 64" descr="Enllaç cap el model de memòria tècnica de cupons d'innovació disponible a la web d'ACCIÓ">
            <a:extLst>
              <a:ext uri="{FF2B5EF4-FFF2-40B4-BE49-F238E27FC236}">
                <a16:creationId xmlns:a16="http://schemas.microsoft.com/office/drawing/2014/main" id="{A8F03BF9-3845-45FB-AE15-E511A3A0A489}"/>
              </a:ext>
            </a:extLst>
          </p:cNvPr>
          <p:cNvGrpSpPr>
            <a:grpSpLocks noChangeAspect="1"/>
          </p:cNvGrpSpPr>
          <p:nvPr/>
        </p:nvGrpSpPr>
        <p:grpSpPr>
          <a:xfrm>
            <a:off x="6123719" y="2789587"/>
            <a:ext cx="308142" cy="308142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2FA5C5B-C1E0-4AB9-AE0B-733CF7344DA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48" name="Graphic 66" descr="Link">
              <a:hlinkClick r:id="rId10"/>
              <a:extLst>
                <a:ext uri="{FF2B5EF4-FFF2-40B4-BE49-F238E27FC236}">
                  <a16:creationId xmlns:a16="http://schemas.microsoft.com/office/drawing/2014/main" id="{09F519B6-0BBF-4E52-89E3-EEB6C086B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9" name="TextBox 79">
            <a:extLst>
              <a:ext uri="{FF2B5EF4-FFF2-40B4-BE49-F238E27FC236}">
                <a16:creationId xmlns:a16="http://schemas.microsoft.com/office/drawing/2014/main" id="{E4269CD4-6E90-4232-AA2D-57AAC71654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387162" y="3165354"/>
            <a:ext cx="22996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 Cupons </a:t>
            </a:r>
            <a:r>
              <a:rPr lang="ca-ES" sz="1050" dirty="0" err="1"/>
              <a:t>Start</a:t>
            </a:r>
            <a:r>
              <a:rPr lang="ca-ES" sz="1050" dirty="0"/>
              <a:t> Up</a:t>
            </a:r>
          </a:p>
        </p:txBody>
      </p:sp>
      <p:grpSp>
        <p:nvGrpSpPr>
          <p:cNvPr id="78" name="Group 64" descr="Enllaç cap el model de memòria tècnica  de cupons start-up disponible a la web d'ACCIÓ">
            <a:extLst>
              <a:ext uri="{FF2B5EF4-FFF2-40B4-BE49-F238E27FC236}">
                <a16:creationId xmlns:a16="http://schemas.microsoft.com/office/drawing/2014/main" id="{87BA65E5-A69D-41F4-865D-A01D3AF93D85}"/>
              </a:ext>
            </a:extLst>
          </p:cNvPr>
          <p:cNvGrpSpPr>
            <a:grpSpLocks noChangeAspect="1"/>
          </p:cNvGrpSpPr>
          <p:nvPr/>
        </p:nvGrpSpPr>
        <p:grpSpPr>
          <a:xfrm>
            <a:off x="6133644" y="3143520"/>
            <a:ext cx="308142" cy="308142"/>
            <a:chOff x="9381248" y="3637015"/>
            <a:chExt cx="684000" cy="684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A01DA15-20D3-4925-8DC5-A354CE7C62B8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80" name="Graphic 66" descr="Link">
              <a:hlinkClick r:id="rId11"/>
              <a:extLst>
                <a:ext uri="{FF2B5EF4-FFF2-40B4-BE49-F238E27FC236}">
                  <a16:creationId xmlns:a16="http://schemas.microsoft.com/office/drawing/2014/main" id="{C3F6E5E5-B381-4D03-8553-A92C116B8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0" name="TextBox 79">
            <a:extLst>
              <a:ext uri="{FF2B5EF4-FFF2-40B4-BE49-F238E27FC236}">
                <a16:creationId xmlns:a16="http://schemas.microsoft.com/office/drawing/2014/main" id="{5CF90CB8-481F-4B12-AF46-1A331A2D271F}"/>
              </a:ext>
            </a:extLst>
          </p:cNvPr>
          <p:cNvSpPr txBox="1"/>
          <p:nvPr/>
        </p:nvSpPr>
        <p:spPr>
          <a:xfrm>
            <a:off x="6513260" y="3516067"/>
            <a:ext cx="22996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 Cupons Finançament</a:t>
            </a:r>
          </a:p>
        </p:txBody>
      </p:sp>
      <p:grpSp>
        <p:nvGrpSpPr>
          <p:cNvPr id="81" name="Group 64" descr="Enllaç cap el model de memòria tècnica de cupons de finançament disponible a la web d'ACCIÓ">
            <a:extLst>
              <a:ext uri="{FF2B5EF4-FFF2-40B4-BE49-F238E27FC236}">
                <a16:creationId xmlns:a16="http://schemas.microsoft.com/office/drawing/2014/main" id="{74CE7F8B-5DD4-441E-B9BF-C320837C9D16}"/>
              </a:ext>
            </a:extLst>
          </p:cNvPr>
          <p:cNvGrpSpPr>
            <a:grpSpLocks noChangeAspect="1"/>
          </p:cNvGrpSpPr>
          <p:nvPr/>
        </p:nvGrpSpPr>
        <p:grpSpPr>
          <a:xfrm>
            <a:off x="6139453" y="3493863"/>
            <a:ext cx="308142" cy="308142"/>
            <a:chOff x="9381248" y="3637015"/>
            <a:chExt cx="684000" cy="6840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FD07EFC-0C53-42A7-B2B6-2C057F7C899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88" name="Graphic 66" descr="Link">
              <a:hlinkClick r:id="rId12"/>
              <a:extLst>
                <a:ext uri="{FF2B5EF4-FFF2-40B4-BE49-F238E27FC236}">
                  <a16:creationId xmlns:a16="http://schemas.microsoft.com/office/drawing/2014/main" id="{09B16E3B-26C0-4891-84C6-5AC76994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91697" y="3740226"/>
            <a:ext cx="5895103" cy="24250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Declaracions responsables signades digitalment per la persona responsable legal </a:t>
            </a:r>
            <a:r>
              <a:rPr lang="ca-ES" sz="1350" dirty="0"/>
              <a:t>conforme:</a:t>
            </a:r>
          </a:p>
          <a:p>
            <a:pPr marL="0" indent="0" algn="just">
              <a:buNone/>
            </a:pPr>
            <a:r>
              <a:rPr lang="ca-ES" sz="1350" dirty="0"/>
              <a:t>1) </a:t>
            </a:r>
            <a:r>
              <a:rPr lang="ca-ES" sz="1350" b="1" dirty="0"/>
              <a:t>Declaració relativa a la vinculació </a:t>
            </a:r>
            <a:r>
              <a:rPr lang="ca-ES" sz="1350" dirty="0"/>
              <a:t>entre l’empresa beneficiària i la proveïdora</a:t>
            </a:r>
          </a:p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En cas que hi hagi, i només amb l’autorització prèvia a la seva realització per part d’ACCIÓ, aportar informe justificatiu conforme la contractació s’ha realitzat en condicions normals de mercat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2) </a:t>
            </a:r>
            <a:r>
              <a:rPr lang="ca-ES" sz="1350" b="1" dirty="0"/>
              <a:t>No concurrència </a:t>
            </a:r>
            <a:r>
              <a:rPr lang="ca-ES" sz="1350" dirty="0"/>
              <a:t>amb d’altres ajuts</a:t>
            </a:r>
          </a:p>
        </p:txBody>
      </p:sp>
      <p:sp>
        <p:nvSpPr>
          <p:cNvPr id="63" name="TextBox 79">
            <a:extLst>
              <a:ext uri="{FF2B5EF4-FFF2-40B4-BE49-F238E27FC236}">
                <a16:creationId xmlns:a16="http://schemas.microsoft.com/office/drawing/2014/main" id="{B8DEAAE4-C08D-416F-85D0-BD61EA6B7C58}"/>
              </a:ext>
            </a:extLst>
          </p:cNvPr>
          <p:cNvSpPr txBox="1"/>
          <p:nvPr/>
        </p:nvSpPr>
        <p:spPr>
          <a:xfrm>
            <a:off x="7708634" y="4020333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4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561347D7-3818-435F-8765-57506F1FC20F}"/>
              </a:ext>
            </a:extLst>
          </p:cNvPr>
          <p:cNvGrpSpPr>
            <a:grpSpLocks noChangeAspect="1"/>
          </p:cNvGrpSpPr>
          <p:nvPr/>
        </p:nvGrpSpPr>
        <p:grpSpPr>
          <a:xfrm>
            <a:off x="7374807" y="4003438"/>
            <a:ext cx="308142" cy="308142"/>
            <a:chOff x="9381248" y="3637015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F9E7E4E-B205-4239-AEB3-33D834C0AF5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6" name="Graphic 66" descr="Link">
              <a:hlinkClick r:id="rId13"/>
              <a:extLst>
                <a:ext uri="{FF2B5EF4-FFF2-40B4-BE49-F238E27FC236}">
                  <a16:creationId xmlns:a16="http://schemas.microsoft.com/office/drawing/2014/main" id="{A87E716F-5476-4192-BA5F-04375EE2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39EE5A-19D2-4CAF-991C-98C528F9E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818979" y="2915926"/>
            <a:ext cx="640792" cy="623248"/>
            <a:chOff x="731578" y="1599665"/>
            <a:chExt cx="1489108" cy="1448339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DC6E5889-E1DB-47F2-967D-2791E3BB1417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30" name="Flowchart: Delay 23">
                <a:extLst>
                  <a:ext uri="{FF2B5EF4-FFF2-40B4-BE49-F238E27FC236}">
                    <a16:creationId xmlns:a16="http://schemas.microsoft.com/office/drawing/2014/main" id="{4B420F4A-FCFF-4093-BD95-5AEF7FB3F0F5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31" name="Group 24">
                <a:extLst>
                  <a:ext uri="{FF2B5EF4-FFF2-40B4-BE49-F238E27FC236}">
                    <a16:creationId xmlns:a16="http://schemas.microsoft.com/office/drawing/2014/main" id="{7D903E36-AD5F-4A95-A3FE-EFD4AA0412AB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32" name="Freeform: Shape 25">
                  <a:extLst>
                    <a:ext uri="{FF2B5EF4-FFF2-40B4-BE49-F238E27FC236}">
                      <a16:creationId xmlns:a16="http://schemas.microsoft.com/office/drawing/2014/main" id="{B42B43F8-C95D-49F4-BA4A-37B290A05477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3" name="Freeform: Shape 27">
                  <a:extLst>
                    <a:ext uri="{FF2B5EF4-FFF2-40B4-BE49-F238E27FC236}">
                      <a16:creationId xmlns:a16="http://schemas.microsoft.com/office/drawing/2014/main" id="{26C9945A-31C5-4971-B372-C0BEF0C38B0A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4" name="Freeform: Shape 28">
                  <a:extLst>
                    <a:ext uri="{FF2B5EF4-FFF2-40B4-BE49-F238E27FC236}">
                      <a16:creationId xmlns:a16="http://schemas.microsoft.com/office/drawing/2014/main" id="{5ACCDFCC-A617-4614-A0C2-C16B08B75952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35" name="Freeform: Shape 29">
                  <a:extLst>
                    <a:ext uri="{FF2B5EF4-FFF2-40B4-BE49-F238E27FC236}">
                      <a16:creationId xmlns:a16="http://schemas.microsoft.com/office/drawing/2014/main" id="{82C73598-9979-4394-9A9B-1A3CE3EFCDAF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28" name="Graphic 49" descr="Employee badge">
              <a:extLst>
                <a:ext uri="{FF2B5EF4-FFF2-40B4-BE49-F238E27FC236}">
                  <a16:creationId xmlns:a16="http://schemas.microsoft.com/office/drawing/2014/main" id="{5AAD4B02-05FE-44C2-B373-9E105FFE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36" name="Graphic 62">
            <a:extLst>
              <a:ext uri="{FF2B5EF4-FFF2-40B4-BE49-F238E27FC236}">
                <a16:creationId xmlns:a16="http://schemas.microsoft.com/office/drawing/2014/main" id="{F800C2AD-F630-4960-B15F-45CF21A02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74640" y="4904318"/>
            <a:ext cx="435961" cy="435961"/>
          </a:xfrm>
          <a:prstGeom prst="rect">
            <a:avLst/>
          </a:prstGeom>
        </p:spPr>
      </p:pic>
      <p:grpSp>
        <p:nvGrpSpPr>
          <p:cNvPr id="37" name="Group 140">
            <a:extLst>
              <a:ext uri="{FF2B5EF4-FFF2-40B4-BE49-F238E27FC236}">
                <a16:creationId xmlns:a16="http://schemas.microsoft.com/office/drawing/2014/main" id="{FC5F6C4F-AEB7-44ED-8867-C6B580786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226434" y="2922501"/>
            <a:ext cx="657920" cy="623967"/>
            <a:chOff x="735739" y="1599665"/>
            <a:chExt cx="1527152" cy="1448339"/>
          </a:xfrm>
        </p:grpSpPr>
        <p:grpSp>
          <p:nvGrpSpPr>
            <p:cNvPr id="38" name="Group 141">
              <a:extLst>
                <a:ext uri="{FF2B5EF4-FFF2-40B4-BE49-F238E27FC236}">
                  <a16:creationId xmlns:a16="http://schemas.microsoft.com/office/drawing/2014/main" id="{785DE963-B6D0-45CC-AFBD-5CBBAE6CED47}"/>
                </a:ext>
              </a:extLst>
            </p:cNvPr>
            <p:cNvGrpSpPr/>
            <p:nvPr/>
          </p:nvGrpSpPr>
          <p:grpSpPr>
            <a:xfrm>
              <a:off x="735739" y="1599665"/>
              <a:ext cx="1527152" cy="1448339"/>
              <a:chOff x="735739" y="1599665"/>
              <a:chExt cx="1527152" cy="1448339"/>
            </a:xfrm>
          </p:grpSpPr>
          <p:sp>
            <p:nvSpPr>
              <p:cNvPr id="40" name="Flowchart: Delay 143">
                <a:extLst>
                  <a:ext uri="{FF2B5EF4-FFF2-40B4-BE49-F238E27FC236}">
                    <a16:creationId xmlns:a16="http://schemas.microsoft.com/office/drawing/2014/main" id="{34619C23-67B1-4B8F-ADD6-A57AC75B5A08}"/>
                  </a:ext>
                </a:extLst>
              </p:cNvPr>
              <p:cNvSpPr/>
              <p:nvPr/>
            </p:nvSpPr>
            <p:spPr>
              <a:xfrm rot="16200000">
                <a:off x="1166393" y="1951503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41" name="Group 144">
                <a:extLst>
                  <a:ext uri="{FF2B5EF4-FFF2-40B4-BE49-F238E27FC236}">
                    <a16:creationId xmlns:a16="http://schemas.microsoft.com/office/drawing/2014/main" id="{E246BA8F-BF8F-432C-A536-6A96885C67C3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42" name="Freeform: Shape 145">
                  <a:extLst>
                    <a:ext uri="{FF2B5EF4-FFF2-40B4-BE49-F238E27FC236}">
                      <a16:creationId xmlns:a16="http://schemas.microsoft.com/office/drawing/2014/main" id="{BE80DEF7-94AE-475F-8756-46AF9388CBE5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3" name="Freeform: Shape 146">
                  <a:extLst>
                    <a:ext uri="{FF2B5EF4-FFF2-40B4-BE49-F238E27FC236}">
                      <a16:creationId xmlns:a16="http://schemas.microsoft.com/office/drawing/2014/main" id="{7F341B96-3AB2-4849-89EA-4D8C7CDA86C4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4" name="Freeform: Shape 147">
                  <a:extLst>
                    <a:ext uri="{FF2B5EF4-FFF2-40B4-BE49-F238E27FC236}">
                      <a16:creationId xmlns:a16="http://schemas.microsoft.com/office/drawing/2014/main" id="{DF63AA2F-4F2C-4149-B6F9-80C1C93E7D33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5" name="Freeform: Shape 148">
                  <a:extLst>
                    <a:ext uri="{FF2B5EF4-FFF2-40B4-BE49-F238E27FC236}">
                      <a16:creationId xmlns:a16="http://schemas.microsoft.com/office/drawing/2014/main" id="{B461539B-DBC2-42CD-8953-861D061475E9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39" name="Graphic 142" descr="Employee badge">
              <a:extLst>
                <a:ext uri="{FF2B5EF4-FFF2-40B4-BE49-F238E27FC236}">
                  <a16:creationId xmlns:a16="http://schemas.microsoft.com/office/drawing/2014/main" id="{7722A3D2-111E-457D-96B0-8E8B7DA5A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30666" y="2719419"/>
              <a:ext cx="272079" cy="258019"/>
            </a:xfrm>
            <a:prstGeom prst="rect">
              <a:avLst/>
            </a:prstGeom>
          </p:spPr>
        </p:pic>
      </p:grpSp>
      <p:pic>
        <p:nvPicPr>
          <p:cNvPr id="49" name="Graphic 66">
            <a:extLst>
              <a:ext uri="{FF2B5EF4-FFF2-40B4-BE49-F238E27FC236}">
                <a16:creationId xmlns:a16="http://schemas.microsoft.com/office/drawing/2014/main" id="{0537DCCA-ABF6-4691-9ED4-801CF7A3B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75976" y="3151474"/>
            <a:ext cx="394994" cy="394994"/>
          </a:xfrm>
          <a:prstGeom prst="rect">
            <a:avLst/>
          </a:prstGeom>
        </p:spPr>
      </p:pic>
      <p:pic>
        <p:nvPicPr>
          <p:cNvPr id="50" name="Graphic 66">
            <a:extLst>
              <a:ext uri="{FF2B5EF4-FFF2-40B4-BE49-F238E27FC236}">
                <a16:creationId xmlns:a16="http://schemas.microsoft.com/office/drawing/2014/main" id="{C19CF8FC-8F2B-48CC-AF7B-7D15050CB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flipH="1">
            <a:off x="4477750" y="3147809"/>
            <a:ext cx="367615" cy="394994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2EE13FF5-1046-4BD2-9F10-576FC941A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22986" y="3123238"/>
            <a:ext cx="574575" cy="574575"/>
          </a:xfrm>
          <a:prstGeom prst="rect">
            <a:avLst/>
          </a:prstGeom>
        </p:spPr>
      </p:pic>
      <p:pic>
        <p:nvPicPr>
          <p:cNvPr id="53" name="Graphic 4">
            <a:extLst>
              <a:ext uri="{FF2B5EF4-FFF2-40B4-BE49-F238E27FC236}">
                <a16:creationId xmlns:a16="http://schemas.microsoft.com/office/drawing/2014/main" id="{3F5B7CDC-642A-4A18-B65E-F5B7D57BB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400970" y="4578727"/>
            <a:ext cx="344283" cy="344283"/>
          </a:xfrm>
          <a:prstGeom prst="rect">
            <a:avLst/>
          </a:prstGeom>
        </p:spPr>
      </p:pic>
      <p:sp>
        <p:nvSpPr>
          <p:cNvPr id="64" name="TextBox 79">
            <a:extLst>
              <a:ext uri="{FF2B5EF4-FFF2-40B4-BE49-F238E27FC236}">
                <a16:creationId xmlns:a16="http://schemas.microsoft.com/office/drawing/2014/main" id="{A8A07F60-7BE6-4354-B20F-B8979AAF7206}"/>
              </a:ext>
            </a:extLst>
          </p:cNvPr>
          <p:cNvSpPr txBox="1"/>
          <p:nvPr/>
        </p:nvSpPr>
        <p:spPr>
          <a:xfrm>
            <a:off x="6080717" y="5437831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7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B7756A66-F926-49E0-834E-1B5D594AB60D}"/>
              </a:ext>
            </a:extLst>
          </p:cNvPr>
          <p:cNvGrpSpPr>
            <a:grpSpLocks noChangeAspect="1"/>
          </p:cNvGrpSpPr>
          <p:nvPr/>
        </p:nvGrpSpPr>
        <p:grpSpPr>
          <a:xfrm>
            <a:off x="5671964" y="5410718"/>
            <a:ext cx="308142" cy="308142"/>
            <a:chOff x="9381248" y="3637015"/>
            <a:chExt cx="684000" cy="684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CB12940-905A-4040-8F2B-BDC3A65AE0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9" name="Graphic 66" descr="Link">
              <a:hlinkClick r:id="rId24"/>
              <a:extLst>
                <a:ext uri="{FF2B5EF4-FFF2-40B4-BE49-F238E27FC236}">
                  <a16:creationId xmlns:a16="http://schemas.microsoft.com/office/drawing/2014/main" id="{D959F715-5D5E-438B-8DAE-33B7A420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66" name="Group 20">
            <a:extLst>
              <a:ext uri="{FF2B5EF4-FFF2-40B4-BE49-F238E27FC236}">
                <a16:creationId xmlns:a16="http://schemas.microsoft.com/office/drawing/2014/main" id="{4172CAA6-2C49-4FA8-AED9-7636832E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801319" y="5743108"/>
            <a:ext cx="640792" cy="623248"/>
            <a:chOff x="731578" y="1599665"/>
            <a:chExt cx="1489108" cy="1448339"/>
          </a:xfrm>
        </p:grpSpPr>
        <p:grpSp>
          <p:nvGrpSpPr>
            <p:cNvPr id="67" name="Group 21">
              <a:extLst>
                <a:ext uri="{FF2B5EF4-FFF2-40B4-BE49-F238E27FC236}">
                  <a16:creationId xmlns:a16="http://schemas.microsoft.com/office/drawing/2014/main" id="{3C784E29-A320-494F-A82E-798EF631D8F5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69" name="Flowchart: Delay 23">
                <a:extLst>
                  <a:ext uri="{FF2B5EF4-FFF2-40B4-BE49-F238E27FC236}">
                    <a16:creationId xmlns:a16="http://schemas.microsoft.com/office/drawing/2014/main" id="{38FBEEC6-32C5-488E-8254-D5C9DF2F9B4C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70" name="Group 24">
                <a:extLst>
                  <a:ext uri="{FF2B5EF4-FFF2-40B4-BE49-F238E27FC236}">
                    <a16:creationId xmlns:a16="http://schemas.microsoft.com/office/drawing/2014/main" id="{9A130CFF-07F7-4264-9A41-D0EE36F91687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71" name="Freeform: Shape 25">
                  <a:extLst>
                    <a:ext uri="{FF2B5EF4-FFF2-40B4-BE49-F238E27FC236}">
                      <a16:creationId xmlns:a16="http://schemas.microsoft.com/office/drawing/2014/main" id="{68BAAE14-C2D3-44E2-B38C-FA47E4B35016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2" name="Freeform: Shape 27">
                  <a:extLst>
                    <a:ext uri="{FF2B5EF4-FFF2-40B4-BE49-F238E27FC236}">
                      <a16:creationId xmlns:a16="http://schemas.microsoft.com/office/drawing/2014/main" id="{F852289D-DBDF-42B8-805C-164CBE5C98FA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73" name="Freeform: Shape 28">
                  <a:extLst>
                    <a:ext uri="{FF2B5EF4-FFF2-40B4-BE49-F238E27FC236}">
                      <a16:creationId xmlns:a16="http://schemas.microsoft.com/office/drawing/2014/main" id="{A87251B0-1E05-4DB6-B583-D7616323A23E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74" name="Freeform: Shape 29">
                  <a:extLst>
                    <a:ext uri="{FF2B5EF4-FFF2-40B4-BE49-F238E27FC236}">
                      <a16:creationId xmlns:a16="http://schemas.microsoft.com/office/drawing/2014/main" id="{AB61A4C4-24CE-4F56-BDE0-AC18053F1164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68" name="Graphic 49" descr="Employee badge">
              <a:extLst>
                <a:ext uri="{FF2B5EF4-FFF2-40B4-BE49-F238E27FC236}">
                  <a16:creationId xmlns:a16="http://schemas.microsoft.com/office/drawing/2014/main" id="{5CB32FC0-19D9-4528-9975-F83A77754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75" name="Graphic 66">
            <a:extLst>
              <a:ext uri="{FF2B5EF4-FFF2-40B4-BE49-F238E27FC236}">
                <a16:creationId xmlns:a16="http://schemas.microsoft.com/office/drawing/2014/main" id="{3BC1423B-EBA1-4712-AE2B-A3C2D7DF7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flipH="1">
            <a:off x="4562049" y="5921476"/>
            <a:ext cx="367615" cy="394994"/>
          </a:xfrm>
          <a:prstGeom prst="rect">
            <a:avLst/>
          </a:prstGeom>
        </p:spPr>
      </p:pic>
      <p:pic>
        <p:nvPicPr>
          <p:cNvPr id="76" name="Graphic 51">
            <a:extLst>
              <a:ext uri="{FF2B5EF4-FFF2-40B4-BE49-F238E27FC236}">
                <a16:creationId xmlns:a16="http://schemas.microsoft.com/office/drawing/2014/main" id="{488461CB-FF9C-448A-8515-7F510AAE5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34429" y="5911714"/>
            <a:ext cx="592005" cy="592005"/>
          </a:xfrm>
          <a:prstGeom prst="rect">
            <a:avLst/>
          </a:prstGeom>
        </p:spPr>
      </p:pic>
      <p:pic>
        <p:nvPicPr>
          <p:cNvPr id="87" name="Graphic 79" descr="Icona de retorn a l'inici de la secció">
            <a:hlinkClick r:id="rId25" action="ppaction://hlinksldjump"/>
            <a:extLst>
              <a:ext uri="{FF2B5EF4-FFF2-40B4-BE49-F238E27FC236}">
                <a16:creationId xmlns:a16="http://schemas.microsoft.com/office/drawing/2014/main" id="{EDF1EB9F-053B-4A6F-9D81-35E1AE3A19E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77" name="Slide Number Placeholder 1">
            <a:extLst>
              <a:ext uri="{FF2B5EF4-FFF2-40B4-BE49-F238E27FC236}">
                <a16:creationId xmlns:a16="http://schemas.microsoft.com/office/drawing/2014/main" id="{B6558954-BB40-4F0B-AE85-3970854CE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22000" y="6244409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17</a:t>
            </a:fld>
            <a:endParaRPr lang="en-US" sz="1200" dirty="0"/>
          </a:p>
        </p:txBody>
      </p:sp>
      <p:sp>
        <p:nvSpPr>
          <p:cNvPr id="65" name="Contenidor de peu de pàgina 1">
            <a:extLst>
              <a:ext uri="{FF2B5EF4-FFF2-40B4-BE49-F238E27FC236}">
                <a16:creationId xmlns:a16="http://schemas.microsoft.com/office/drawing/2014/main" id="{A9ECA197-A82C-4BC8-B460-D5280014C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2969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24821A9F-604A-4B2A-9D5B-E87CC688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7304286" y="1277385"/>
            <a:ext cx="1856813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13.7</a:t>
            </a:r>
          </a:p>
        </p:txBody>
      </p:sp>
      <p:grpSp>
        <p:nvGrpSpPr>
          <p:cNvPr id="46" name="Group 5" descr="Enllaç cap a les bases reguladores">
            <a:extLst>
              <a:ext uri="{FF2B5EF4-FFF2-40B4-BE49-F238E27FC236}">
                <a16:creationId xmlns:a16="http://schemas.microsoft.com/office/drawing/2014/main" id="{8A13E75D-A2DD-45B6-8872-5BC76905FA4B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C153DD-CB80-4F19-B607-0EDA3BB49DF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48" name="Graphic 7" descr="Link">
              <a:hlinkClick r:id="rId2"/>
              <a:extLst>
                <a:ext uri="{FF2B5EF4-FFF2-40B4-BE49-F238E27FC236}">
                  <a16:creationId xmlns:a16="http://schemas.microsoft.com/office/drawing/2014/main" id="{2B68FE33-B42E-4A73-A4F0-79C519297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980" y="2785034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6134" y="2575167"/>
            <a:ext cx="0" cy="275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52302"/>
            <a:ext cx="8373299" cy="59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La justificació ha d’incloure la següent documentació pel que fa als </a:t>
            </a:r>
            <a:r>
              <a:rPr lang="ca-ES" sz="1500" b="1" dirty="0"/>
              <a:t>comprovants de pagament</a:t>
            </a:r>
            <a:r>
              <a:rPr lang="ca-ES" sz="15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183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460C34-FCA9-48A4-83BF-9235AD9822A3}"/>
              </a:ext>
            </a:extLst>
          </p:cNvPr>
          <p:cNvSpPr txBox="1">
            <a:spLocks/>
          </p:cNvSpPr>
          <p:nvPr/>
        </p:nvSpPr>
        <p:spPr>
          <a:xfrm>
            <a:off x="2144575" y="2548788"/>
            <a:ext cx="2147359" cy="350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500" u="sng"/>
              <a:t>Per a totes les despeses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0658" y="2934029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667215" y="2901354"/>
            <a:ext cx="6217565" cy="609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 </a:t>
            </a:r>
            <a:r>
              <a:rPr lang="ca-ES" sz="1500" dirty="0"/>
              <a:t>(extracte del compte bancari, rebut bancari, justificant de la transferència o certificat bancari)</a:t>
            </a:r>
            <a:endParaRPr lang="ca-ES" sz="1500" b="1" dirty="0"/>
          </a:p>
        </p:txBody>
      </p:sp>
      <p:pic>
        <p:nvPicPr>
          <p:cNvPr id="5" name="Graphic 4" descr="Atenció!">
            <a:extLst>
              <a:ext uri="{FF2B5EF4-FFF2-40B4-BE49-F238E27FC236}">
                <a16:creationId xmlns:a16="http://schemas.microsoft.com/office/drawing/2014/main" id="{78E48957-C34A-49FC-A735-E1557D0DBD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16866" y="3552999"/>
            <a:ext cx="344283" cy="344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63644-D005-4334-9684-767EC5E3C437}"/>
              </a:ext>
            </a:extLst>
          </p:cNvPr>
          <p:cNvSpPr txBox="1"/>
          <p:nvPr/>
        </p:nvSpPr>
        <p:spPr>
          <a:xfrm>
            <a:off x="2784170" y="3594726"/>
            <a:ext cx="589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Com a màxim 2 mesos després de la data de finalització de l’actuació subvencionada d’acord amb la resolució d’atorgament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2583523" y="4349665"/>
            <a:ext cx="3075975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dirty="0"/>
              <a:t>Si un pagament engloba a diverses factures:</a:t>
            </a:r>
          </a:p>
          <a:p>
            <a:endParaRPr lang="ca-ES" sz="1350" dirty="0"/>
          </a:p>
          <a:p>
            <a:r>
              <a:rPr lang="ca-ES" sz="1350" dirty="0"/>
              <a:t>Aportar una relació de les factures amb els imports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833364-05F2-4C58-B6E2-0D0ABB41E6D8}"/>
              </a:ext>
            </a:extLst>
          </p:cNvPr>
          <p:cNvSpPr txBox="1">
            <a:spLocks/>
          </p:cNvSpPr>
          <p:nvPr/>
        </p:nvSpPr>
        <p:spPr>
          <a:xfrm>
            <a:off x="5732157" y="4309801"/>
            <a:ext cx="3075975" cy="124762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Si el pagament es realitza en una moneda diferent a l’euro: </a:t>
            </a:r>
          </a:p>
          <a:p>
            <a:pPr marL="0" indent="0">
              <a:buNone/>
            </a:pPr>
            <a:r>
              <a:rPr lang="ca-ES" sz="1350" dirty="0"/>
              <a:t>Document bancari en el que consti el tipus de canvi aplicat a la data de la factura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983" y="4392853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3284" y="4346181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FA3289F-1CD3-4085-AAE5-163849786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52145" y="5159944"/>
            <a:ext cx="283535" cy="28353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68CF32B-F7DC-4FCB-8AF2-7C15BF67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4351" y="5157017"/>
            <a:ext cx="283535" cy="283535"/>
          </a:xfrm>
          <a:prstGeom prst="rect">
            <a:avLst/>
          </a:prstGeom>
        </p:spPr>
      </p:pic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81380" y="5372906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30" name="Graphic 32">
            <a:extLst>
              <a:ext uri="{FF2B5EF4-FFF2-40B4-BE49-F238E27FC236}">
                <a16:creationId xmlns:a16="http://schemas.microsoft.com/office/drawing/2014/main" id="{87E1354B-5111-4AAE-996B-76A0B68C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83017" y="5589240"/>
            <a:ext cx="247288" cy="247288"/>
          </a:xfrm>
          <a:prstGeom prst="rect">
            <a:avLst/>
          </a:prstGeom>
        </p:spPr>
      </p:pic>
      <p:pic>
        <p:nvPicPr>
          <p:cNvPr id="31" name="Graphic 13">
            <a:extLst>
              <a:ext uri="{FF2B5EF4-FFF2-40B4-BE49-F238E27FC236}">
                <a16:creationId xmlns:a16="http://schemas.microsoft.com/office/drawing/2014/main" id="{8292EE1A-F1A4-4945-9B1A-43E0FFE2F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1632" y="5589240"/>
            <a:ext cx="247288" cy="247288"/>
          </a:xfrm>
          <a:prstGeom prst="rect">
            <a:avLst/>
          </a:prstGeom>
        </p:spPr>
      </p:pic>
      <p:pic>
        <p:nvPicPr>
          <p:cNvPr id="32" name="Graphic 24">
            <a:extLst>
              <a:ext uri="{FF2B5EF4-FFF2-40B4-BE49-F238E27FC236}">
                <a16:creationId xmlns:a16="http://schemas.microsoft.com/office/drawing/2014/main" id="{8A58932A-641C-46D5-A866-C5F7997D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07640" y="5589240"/>
            <a:ext cx="259895" cy="259895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4CD740-781F-497C-9C75-2C213D759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94750" y="5589240"/>
            <a:ext cx="247288" cy="247288"/>
          </a:xfrm>
          <a:prstGeom prst="rect">
            <a:avLst/>
          </a:prstGeom>
        </p:spPr>
      </p:pic>
      <p:pic>
        <p:nvPicPr>
          <p:cNvPr id="34" name="Graphic 39">
            <a:extLst>
              <a:ext uri="{FF2B5EF4-FFF2-40B4-BE49-F238E27FC236}">
                <a16:creationId xmlns:a16="http://schemas.microsoft.com/office/drawing/2014/main" id="{05034848-8726-4497-9BAD-8CADD78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55599" y="5589240"/>
            <a:ext cx="237607" cy="237607"/>
          </a:xfrm>
          <a:prstGeom prst="rect">
            <a:avLst/>
          </a:prstGeom>
        </p:spPr>
      </p:pic>
      <p:sp>
        <p:nvSpPr>
          <p:cNvPr id="35" name="Arrow: Right 40">
            <a:extLst>
              <a:ext uri="{FF2B5EF4-FFF2-40B4-BE49-F238E27FC236}">
                <a16:creationId xmlns:a16="http://schemas.microsoft.com/office/drawing/2014/main" id="{C89C8D9A-50AF-4D1F-AF64-D87C14904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1845" y="5661248"/>
            <a:ext cx="236298" cy="15706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6" name="Graphic 22">
            <a:extLst>
              <a:ext uri="{FF2B5EF4-FFF2-40B4-BE49-F238E27FC236}">
                <a16:creationId xmlns:a16="http://schemas.microsoft.com/office/drawing/2014/main" id="{F892394E-B81B-4736-B642-19B1D185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58143" y="5589240"/>
            <a:ext cx="283574" cy="283574"/>
          </a:xfrm>
          <a:prstGeom prst="rect">
            <a:avLst/>
          </a:prstGeom>
        </p:spPr>
      </p:pic>
      <p:pic>
        <p:nvPicPr>
          <p:cNvPr id="49" name="Graphic 79" descr="Icona de retorn a l'inici de la secció">
            <a:hlinkClick r:id="rId25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37" name="Slide Number Placeholder 1">
            <a:extLst>
              <a:ext uri="{FF2B5EF4-FFF2-40B4-BE49-F238E27FC236}">
                <a16:creationId xmlns:a16="http://schemas.microsoft.com/office/drawing/2014/main" id="{DD7E14CD-912E-4876-8A26-6F4CF3FA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18</a:t>
            </a:fld>
            <a:endParaRPr lang="en-US" sz="1200" dirty="0"/>
          </a:p>
        </p:txBody>
      </p:sp>
      <p:sp>
        <p:nvSpPr>
          <p:cNvPr id="38" name="Contenidor de peu de pàgina 1">
            <a:extLst>
              <a:ext uri="{FF2B5EF4-FFF2-40B4-BE49-F238E27FC236}">
                <a16:creationId xmlns:a16="http://schemas.microsoft.com/office/drawing/2014/main" id="{EEC992C3-3743-4E97-8ED8-0A072C264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6609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1732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1846" y="2488081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7195088" y="1289837"/>
            <a:ext cx="19489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13.7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6816983" y="1296557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4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200177" y="1751692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Serveis d’assessorament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2551" y="2364816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2771824" y="2419930"/>
            <a:ext cx="5740439" cy="48852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Una única factura electrònica o escanejada pel total del cost del servei</a:t>
            </a:r>
            <a:r>
              <a:rPr lang="ca-ES" sz="1350" dirty="0"/>
              <a:t>, amb el format que estableix el Reial Decret 1619/2012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FF5BB-0B1E-4D79-9145-0D419CABD967}"/>
              </a:ext>
            </a:extLst>
          </p:cNvPr>
          <p:cNvSpPr/>
          <p:nvPr/>
        </p:nvSpPr>
        <p:spPr>
          <a:xfrm>
            <a:off x="3451457" y="3032568"/>
            <a:ext cx="37064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/>
              <a:t>Cliqueu a la icona per a consultar </a:t>
            </a:r>
            <a:r>
              <a:rPr lang="ca-ES" sz="1050" dirty="0"/>
              <a:t>el Reial Decret</a:t>
            </a:r>
          </a:p>
        </p:txBody>
      </p:sp>
      <p:grpSp>
        <p:nvGrpSpPr>
          <p:cNvPr id="60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FC884B23-0041-41CE-A271-CE4D129D19EB}"/>
              </a:ext>
            </a:extLst>
          </p:cNvPr>
          <p:cNvGrpSpPr>
            <a:grpSpLocks noChangeAspect="1"/>
          </p:cNvGrpSpPr>
          <p:nvPr/>
        </p:nvGrpSpPr>
        <p:grpSpPr>
          <a:xfrm>
            <a:off x="3344162" y="3004012"/>
            <a:ext cx="308142" cy="308142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65CE257-803A-48A5-B00D-79AC363418C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68" name="Graphic 66" descr="Link">
              <a:hlinkClick r:id="rId9"/>
              <a:extLst>
                <a:ext uri="{FF2B5EF4-FFF2-40B4-BE49-F238E27FC236}">
                  <a16:creationId xmlns:a16="http://schemas.microsoft.com/office/drawing/2014/main" id="{CDD55417-6DE4-4664-BE6B-FF3A7BE9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4C3B721-2921-4143-BFFA-445A02EFB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7469" y="3361707"/>
            <a:ext cx="426557" cy="42655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0E7B67-8030-4EDB-B30A-7D91F5D7F532}"/>
              </a:ext>
            </a:extLst>
          </p:cNvPr>
          <p:cNvSpPr txBox="1">
            <a:spLocks/>
          </p:cNvSpPr>
          <p:nvPr/>
        </p:nvSpPr>
        <p:spPr>
          <a:xfrm>
            <a:off x="2754525" y="3428658"/>
            <a:ext cx="429004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10" action="ppaction://hlinksldjump"/>
              </a:rPr>
              <a:t>Veure secció específica</a:t>
            </a:r>
            <a:endParaRPr lang="ca-ES" sz="1350" b="1" dirty="0"/>
          </a:p>
        </p:txBody>
      </p:sp>
      <p:grpSp>
        <p:nvGrpSpPr>
          <p:cNvPr id="29" name="Graphic 70">
            <a:extLst>
              <a:ext uri="{FF2B5EF4-FFF2-40B4-BE49-F238E27FC236}">
                <a16:creationId xmlns:a16="http://schemas.microsoft.com/office/drawing/2014/main" id="{B648C33E-588A-47FB-BDFA-FDBC62A93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223" y="2859627"/>
            <a:ext cx="862100" cy="862100"/>
            <a:chOff x="9271795" y="1205029"/>
            <a:chExt cx="1149467" cy="114946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AAE5BA2-CA96-4106-8FF7-B1054C474745}"/>
                </a:ext>
              </a:extLst>
            </p:cNvPr>
            <p:cNvSpPr/>
            <p:nvPr/>
          </p:nvSpPr>
          <p:spPr>
            <a:xfrm>
              <a:off x="9709191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039145-08C0-41E0-AB86-6717AEAD52EC}"/>
                </a:ext>
              </a:extLst>
            </p:cNvPr>
            <p:cNvSpPr/>
            <p:nvPr/>
          </p:nvSpPr>
          <p:spPr>
            <a:xfrm>
              <a:off x="9654950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440E4A-FB18-4EA5-B879-3B48066C7397}"/>
                </a:ext>
              </a:extLst>
            </p:cNvPr>
            <p:cNvSpPr/>
            <p:nvPr/>
          </p:nvSpPr>
          <p:spPr>
            <a:xfrm>
              <a:off x="9946987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CB94C7-4314-44D9-8D0E-B8B5041687F3}"/>
                </a:ext>
              </a:extLst>
            </p:cNvPr>
            <p:cNvSpPr/>
            <p:nvPr/>
          </p:nvSpPr>
          <p:spPr>
            <a:xfrm>
              <a:off x="9894422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3B50F33-FB63-4813-B8B1-79740508872B}"/>
                </a:ext>
              </a:extLst>
            </p:cNvPr>
            <p:cNvSpPr/>
            <p:nvPr/>
          </p:nvSpPr>
          <p:spPr>
            <a:xfrm>
              <a:off x="10186459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2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2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22AC43-870E-490C-88AA-774B5DDCE433}"/>
                </a:ext>
              </a:extLst>
            </p:cNvPr>
            <p:cNvSpPr/>
            <p:nvPr/>
          </p:nvSpPr>
          <p:spPr>
            <a:xfrm>
              <a:off x="10133895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9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251525-A288-4531-9403-0DCE6D6CDD68}"/>
                </a:ext>
              </a:extLst>
            </p:cNvPr>
            <p:cNvSpPr/>
            <p:nvPr/>
          </p:nvSpPr>
          <p:spPr>
            <a:xfrm>
              <a:off x="9457864" y="1447135"/>
              <a:ext cx="142246" cy="142246"/>
            </a:xfrm>
            <a:custGeom>
              <a:avLst/>
              <a:gdLst>
                <a:gd name="connsiteX0" fmla="*/ 142247 w 142246"/>
                <a:gd name="connsiteY0" fmla="*/ 71123 h 142246"/>
                <a:gd name="connsiteX1" fmla="*/ 71123 w 142246"/>
                <a:gd name="connsiteY1" fmla="*/ 142247 h 142246"/>
                <a:gd name="connsiteX2" fmla="*/ 0 w 142246"/>
                <a:gd name="connsiteY2" fmla="*/ 71123 h 142246"/>
                <a:gd name="connsiteX3" fmla="*/ 71123 w 142246"/>
                <a:gd name="connsiteY3" fmla="*/ 0 h 142246"/>
                <a:gd name="connsiteX4" fmla="*/ 142247 w 142246"/>
                <a:gd name="connsiteY4" fmla="*/ 71123 h 1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6" h="142246">
                  <a:moveTo>
                    <a:pt x="142247" y="71123"/>
                  </a:moveTo>
                  <a:cubicBezTo>
                    <a:pt x="142247" y="110404"/>
                    <a:pt x="110404" y="142247"/>
                    <a:pt x="71123" y="142247"/>
                  </a:cubicBezTo>
                  <a:cubicBezTo>
                    <a:pt x="31843" y="142247"/>
                    <a:pt x="0" y="110404"/>
                    <a:pt x="0" y="71123"/>
                  </a:cubicBezTo>
                  <a:cubicBezTo>
                    <a:pt x="0" y="31843"/>
                    <a:pt x="31843" y="0"/>
                    <a:pt x="71123" y="0"/>
                  </a:cubicBezTo>
                  <a:cubicBezTo>
                    <a:pt x="110404" y="0"/>
                    <a:pt x="142247" y="31843"/>
                    <a:pt x="142247" y="71123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2BBD9A1-3A0A-4429-A33A-EF3937296BB5}"/>
                </a:ext>
              </a:extLst>
            </p:cNvPr>
            <p:cNvSpPr/>
            <p:nvPr/>
          </p:nvSpPr>
          <p:spPr>
            <a:xfrm>
              <a:off x="9333459" y="1485635"/>
              <a:ext cx="620168" cy="761098"/>
            </a:xfrm>
            <a:custGeom>
              <a:avLst/>
              <a:gdLst>
                <a:gd name="connsiteX0" fmla="*/ 614965 w 620168"/>
                <a:gd name="connsiteY0" fmla="*/ 5204 h 761098"/>
                <a:gd name="connsiteX1" fmla="*/ 589581 w 620168"/>
                <a:gd name="connsiteY1" fmla="*/ 5204 h 761098"/>
                <a:gd name="connsiteX2" fmla="*/ 434882 w 620168"/>
                <a:gd name="connsiteY2" fmla="*/ 159903 h 761098"/>
                <a:gd name="connsiteX3" fmla="*/ 400038 w 620168"/>
                <a:gd name="connsiteY3" fmla="*/ 168764 h 761098"/>
                <a:gd name="connsiteX4" fmla="*/ 352862 w 620168"/>
                <a:gd name="connsiteY4" fmla="*/ 244317 h 761098"/>
                <a:gd name="connsiteX5" fmla="*/ 339452 w 620168"/>
                <a:gd name="connsiteY5" fmla="*/ 187203 h 761098"/>
                <a:gd name="connsiteX6" fmla="*/ 328795 w 620168"/>
                <a:gd name="connsiteY6" fmla="*/ 167566 h 761098"/>
                <a:gd name="connsiteX7" fmla="*/ 254080 w 620168"/>
                <a:gd name="connsiteY7" fmla="*/ 128532 h 761098"/>
                <a:gd name="connsiteX8" fmla="*/ 195529 w 620168"/>
                <a:gd name="connsiteY8" fmla="*/ 121468 h 761098"/>
                <a:gd name="connsiteX9" fmla="*/ 136858 w 620168"/>
                <a:gd name="connsiteY9" fmla="*/ 130328 h 761098"/>
                <a:gd name="connsiteX10" fmla="*/ 62263 w 620168"/>
                <a:gd name="connsiteY10" fmla="*/ 169362 h 761098"/>
                <a:gd name="connsiteX11" fmla="*/ 51606 w 620168"/>
                <a:gd name="connsiteY11" fmla="*/ 188999 h 761098"/>
                <a:gd name="connsiteX12" fmla="*/ 0 w 620168"/>
                <a:gd name="connsiteY12" fmla="*/ 409314 h 761098"/>
                <a:gd name="connsiteX13" fmla="*/ 35921 w 620168"/>
                <a:gd name="connsiteY13" fmla="*/ 445234 h 761098"/>
                <a:gd name="connsiteX14" fmla="*/ 69686 w 620168"/>
                <a:gd name="connsiteY14" fmla="*/ 418653 h 761098"/>
                <a:gd name="connsiteX15" fmla="*/ 107044 w 620168"/>
                <a:gd name="connsiteY15" fmla="*/ 264074 h 761098"/>
                <a:gd name="connsiteX16" fmla="*/ 107044 w 620168"/>
                <a:gd name="connsiteY16" fmla="*/ 761098 h 761098"/>
                <a:gd name="connsiteX17" fmla="*/ 177808 w 620168"/>
                <a:gd name="connsiteY17" fmla="*/ 761098 h 761098"/>
                <a:gd name="connsiteX18" fmla="*/ 177808 w 620168"/>
                <a:gd name="connsiteY18" fmla="*/ 441283 h 761098"/>
                <a:gd name="connsiteX19" fmla="*/ 213729 w 620168"/>
                <a:gd name="connsiteY19" fmla="*/ 441283 h 761098"/>
                <a:gd name="connsiteX20" fmla="*/ 213729 w 620168"/>
                <a:gd name="connsiteY20" fmla="*/ 761098 h 761098"/>
                <a:gd name="connsiteX21" fmla="*/ 284373 w 620168"/>
                <a:gd name="connsiteY21" fmla="*/ 761098 h 761098"/>
                <a:gd name="connsiteX22" fmla="*/ 284373 w 620168"/>
                <a:gd name="connsiteY22" fmla="*/ 261799 h 761098"/>
                <a:gd name="connsiteX23" fmla="*/ 297544 w 620168"/>
                <a:gd name="connsiteY23" fmla="*/ 318075 h 761098"/>
                <a:gd name="connsiteX24" fmla="*/ 304609 w 620168"/>
                <a:gd name="connsiteY24" fmla="*/ 327055 h 761098"/>
                <a:gd name="connsiteX25" fmla="*/ 352503 w 620168"/>
                <a:gd name="connsiteY25" fmla="*/ 343938 h 761098"/>
                <a:gd name="connsiteX26" fmla="*/ 381240 w 620168"/>
                <a:gd name="connsiteY26" fmla="*/ 330886 h 761098"/>
                <a:gd name="connsiteX27" fmla="*/ 454279 w 620168"/>
                <a:gd name="connsiteY27" fmla="*/ 211150 h 761098"/>
                <a:gd name="connsiteX28" fmla="*/ 459188 w 620168"/>
                <a:gd name="connsiteY28" fmla="*/ 186365 h 761098"/>
                <a:gd name="connsiteX29" fmla="*/ 614845 w 620168"/>
                <a:gd name="connsiteY29" fmla="*/ 30708 h 761098"/>
                <a:gd name="connsiteX30" fmla="*/ 614965 w 620168"/>
                <a:gd name="connsiteY30" fmla="*/ 5204 h 76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0168" h="761098">
                  <a:moveTo>
                    <a:pt x="614965" y="5204"/>
                  </a:moveTo>
                  <a:cubicBezTo>
                    <a:pt x="607926" y="-1735"/>
                    <a:pt x="596620" y="-1735"/>
                    <a:pt x="589581" y="5204"/>
                  </a:cubicBezTo>
                  <a:lnTo>
                    <a:pt x="434882" y="159903"/>
                  </a:lnTo>
                  <a:cubicBezTo>
                    <a:pt x="422519" y="156414"/>
                    <a:pt x="409233" y="159792"/>
                    <a:pt x="400038" y="168764"/>
                  </a:cubicBezTo>
                  <a:cubicBezTo>
                    <a:pt x="397524" y="171278"/>
                    <a:pt x="352862" y="244317"/>
                    <a:pt x="352862" y="244317"/>
                  </a:cubicBezTo>
                  <a:lnTo>
                    <a:pt x="339452" y="187203"/>
                  </a:lnTo>
                  <a:cubicBezTo>
                    <a:pt x="337676" y="179839"/>
                    <a:pt x="334003" y="173068"/>
                    <a:pt x="328795" y="167566"/>
                  </a:cubicBezTo>
                  <a:cubicBezTo>
                    <a:pt x="306727" y="149727"/>
                    <a:pt x="281328" y="136458"/>
                    <a:pt x="254080" y="128532"/>
                  </a:cubicBezTo>
                  <a:cubicBezTo>
                    <a:pt x="234817" y="124412"/>
                    <a:pt x="215220" y="122047"/>
                    <a:pt x="195529" y="121468"/>
                  </a:cubicBezTo>
                  <a:cubicBezTo>
                    <a:pt x="175664" y="121774"/>
                    <a:pt x="155929" y="124755"/>
                    <a:pt x="136858" y="130328"/>
                  </a:cubicBezTo>
                  <a:cubicBezTo>
                    <a:pt x="109363" y="137536"/>
                    <a:pt x="83860" y="150882"/>
                    <a:pt x="62263" y="169362"/>
                  </a:cubicBezTo>
                  <a:cubicBezTo>
                    <a:pt x="57009" y="174831"/>
                    <a:pt x="53327" y="181614"/>
                    <a:pt x="51606" y="188999"/>
                  </a:cubicBezTo>
                  <a:cubicBezTo>
                    <a:pt x="51606" y="188999"/>
                    <a:pt x="0" y="405721"/>
                    <a:pt x="0" y="409314"/>
                  </a:cubicBezTo>
                  <a:cubicBezTo>
                    <a:pt x="0" y="429153"/>
                    <a:pt x="16082" y="445234"/>
                    <a:pt x="35921" y="445234"/>
                  </a:cubicBezTo>
                  <a:cubicBezTo>
                    <a:pt x="51819" y="444826"/>
                    <a:pt x="65557" y="434012"/>
                    <a:pt x="69686" y="418653"/>
                  </a:cubicBezTo>
                  <a:lnTo>
                    <a:pt x="107044" y="264074"/>
                  </a:lnTo>
                  <a:lnTo>
                    <a:pt x="107044" y="761098"/>
                  </a:lnTo>
                  <a:lnTo>
                    <a:pt x="177808" y="761098"/>
                  </a:lnTo>
                  <a:lnTo>
                    <a:pt x="177808" y="441283"/>
                  </a:lnTo>
                  <a:lnTo>
                    <a:pt x="213729" y="441283"/>
                  </a:lnTo>
                  <a:lnTo>
                    <a:pt x="213729" y="761098"/>
                  </a:lnTo>
                  <a:lnTo>
                    <a:pt x="284373" y="761098"/>
                  </a:lnTo>
                  <a:lnTo>
                    <a:pt x="284373" y="261799"/>
                  </a:lnTo>
                  <a:lnTo>
                    <a:pt x="297544" y="318075"/>
                  </a:lnTo>
                  <a:cubicBezTo>
                    <a:pt x="298458" y="321965"/>
                    <a:pt x="301043" y="325252"/>
                    <a:pt x="304609" y="327055"/>
                  </a:cubicBezTo>
                  <a:cubicBezTo>
                    <a:pt x="318377" y="337623"/>
                    <a:pt x="335151" y="343535"/>
                    <a:pt x="352503" y="343938"/>
                  </a:cubicBezTo>
                  <a:cubicBezTo>
                    <a:pt x="363802" y="345519"/>
                    <a:pt x="374997" y="340434"/>
                    <a:pt x="381240" y="330886"/>
                  </a:cubicBezTo>
                  <a:lnTo>
                    <a:pt x="454279" y="211150"/>
                  </a:lnTo>
                  <a:cubicBezTo>
                    <a:pt x="458947" y="203789"/>
                    <a:pt x="460699" y="194950"/>
                    <a:pt x="459188" y="186365"/>
                  </a:cubicBezTo>
                  <a:lnTo>
                    <a:pt x="614845" y="30708"/>
                  </a:lnTo>
                  <a:cubicBezTo>
                    <a:pt x="621895" y="23688"/>
                    <a:pt x="621949" y="12290"/>
                    <a:pt x="614965" y="5204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DD06B2-9CC4-45CF-97CF-A792058BD5EE}"/>
                </a:ext>
              </a:extLst>
            </p:cNvPr>
            <p:cNvSpPr/>
            <p:nvPr/>
          </p:nvSpPr>
          <p:spPr>
            <a:xfrm>
              <a:off x="9559161" y="1324765"/>
              <a:ext cx="682496" cy="490918"/>
            </a:xfrm>
            <a:custGeom>
              <a:avLst/>
              <a:gdLst>
                <a:gd name="connsiteX0" fmla="*/ 634602 w 682496"/>
                <a:gd name="connsiteY0" fmla="*/ 0 h 490918"/>
                <a:gd name="connsiteX1" fmla="*/ 47894 w 682496"/>
                <a:gd name="connsiteY1" fmla="*/ 0 h 490918"/>
                <a:gd name="connsiteX2" fmla="*/ 0 w 682496"/>
                <a:gd name="connsiteY2" fmla="*/ 47894 h 490918"/>
                <a:gd name="connsiteX3" fmla="*/ 0 w 682496"/>
                <a:gd name="connsiteY3" fmla="*/ 90999 h 490918"/>
                <a:gd name="connsiteX4" fmla="*/ 47894 w 682496"/>
                <a:gd name="connsiteY4" fmla="*/ 119736 h 490918"/>
                <a:gd name="connsiteX5" fmla="*/ 47894 w 682496"/>
                <a:gd name="connsiteY5" fmla="*/ 47894 h 490918"/>
                <a:gd name="connsiteX6" fmla="*/ 634602 w 682496"/>
                <a:gd name="connsiteY6" fmla="*/ 47894 h 490918"/>
                <a:gd name="connsiteX7" fmla="*/ 634602 w 682496"/>
                <a:gd name="connsiteY7" fmla="*/ 443024 h 490918"/>
                <a:gd name="connsiteX8" fmla="*/ 225942 w 682496"/>
                <a:gd name="connsiteY8" fmla="*/ 443024 h 490918"/>
                <a:gd name="connsiteX9" fmla="*/ 196726 w 682496"/>
                <a:gd name="connsiteY9" fmla="*/ 490918 h 490918"/>
                <a:gd name="connsiteX10" fmla="*/ 634602 w 682496"/>
                <a:gd name="connsiteY10" fmla="*/ 490918 h 490918"/>
                <a:gd name="connsiteX11" fmla="*/ 682496 w 682496"/>
                <a:gd name="connsiteY11" fmla="*/ 443024 h 490918"/>
                <a:gd name="connsiteX12" fmla="*/ 682496 w 682496"/>
                <a:gd name="connsiteY12" fmla="*/ 47894 h 490918"/>
                <a:gd name="connsiteX13" fmla="*/ 634602 w 682496"/>
                <a:gd name="connsiteY13" fmla="*/ 0 h 4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2496" h="490918">
                  <a:moveTo>
                    <a:pt x="634602" y="0"/>
                  </a:moveTo>
                  <a:lnTo>
                    <a:pt x="47894" y="0"/>
                  </a:lnTo>
                  <a:cubicBezTo>
                    <a:pt x="21444" y="0"/>
                    <a:pt x="0" y="21444"/>
                    <a:pt x="0" y="47894"/>
                  </a:cubicBezTo>
                  <a:lnTo>
                    <a:pt x="0" y="90999"/>
                  </a:lnTo>
                  <a:cubicBezTo>
                    <a:pt x="18308" y="95983"/>
                    <a:pt x="34882" y="105928"/>
                    <a:pt x="47894" y="119736"/>
                  </a:cubicBezTo>
                  <a:lnTo>
                    <a:pt x="47894" y="47894"/>
                  </a:lnTo>
                  <a:lnTo>
                    <a:pt x="634602" y="47894"/>
                  </a:lnTo>
                  <a:lnTo>
                    <a:pt x="634602" y="443024"/>
                  </a:lnTo>
                  <a:lnTo>
                    <a:pt x="225942" y="443024"/>
                  </a:lnTo>
                  <a:lnTo>
                    <a:pt x="196726" y="490918"/>
                  </a:lnTo>
                  <a:lnTo>
                    <a:pt x="634602" y="490918"/>
                  </a:lnTo>
                  <a:cubicBezTo>
                    <a:pt x="661053" y="490918"/>
                    <a:pt x="682496" y="469475"/>
                    <a:pt x="682496" y="443024"/>
                  </a:cubicBezTo>
                  <a:lnTo>
                    <a:pt x="682496" y="47894"/>
                  </a:lnTo>
                  <a:cubicBezTo>
                    <a:pt x="682496" y="21444"/>
                    <a:pt x="661053" y="0"/>
                    <a:pt x="634602" y="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</p:grpSp>
      <p:pic>
        <p:nvPicPr>
          <p:cNvPr id="47" name="Graphic 2">
            <a:extLst>
              <a:ext uri="{FF2B5EF4-FFF2-40B4-BE49-F238E27FC236}">
                <a16:creationId xmlns:a16="http://schemas.microsoft.com/office/drawing/2014/main" id="{94659159-6D41-4E30-93B9-3A3E4BB6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5350" y="4112835"/>
            <a:ext cx="685800" cy="685800"/>
          </a:xfrm>
          <a:prstGeom prst="rect">
            <a:avLst/>
          </a:prstGeom>
        </p:spPr>
      </p:pic>
      <p:pic>
        <p:nvPicPr>
          <p:cNvPr id="48" name="Graphic 4">
            <a:extLst>
              <a:ext uri="{FF2B5EF4-FFF2-40B4-BE49-F238E27FC236}">
                <a16:creationId xmlns:a16="http://schemas.microsoft.com/office/drawing/2014/main" id="{5F496D10-C15D-40E8-9C2E-6126FE1EA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4798" y="4194234"/>
            <a:ext cx="796567" cy="796567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2760002" y="3992976"/>
            <a:ext cx="5889316" cy="616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Documentació</a:t>
            </a:r>
            <a:r>
              <a:rPr lang="ca-ES" sz="1350" dirty="0"/>
              <a:t> que justifiqui la realització de l’</a:t>
            </a:r>
            <a:r>
              <a:rPr lang="ca-ES" sz="1350" b="1" dirty="0"/>
              <a:t>actuació subvencionada </a:t>
            </a:r>
            <a:r>
              <a:rPr lang="ca-ES" sz="1350" dirty="0"/>
              <a:t>(estudis, informes i/o còpia dels </a:t>
            </a:r>
            <a:r>
              <a:rPr lang="ca-ES" sz="1350" dirty="0" err="1"/>
              <a:t>lliurables</a:t>
            </a:r>
            <a:r>
              <a:rPr lang="ca-ES" sz="1350" dirty="0"/>
              <a:t> desenvolupats al llarg dels treballs)</a:t>
            </a:r>
          </a:p>
          <a:p>
            <a:pPr marL="0" indent="0">
              <a:buNone/>
            </a:pPr>
            <a:endParaRPr lang="ca-ES" sz="1350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842160-50F8-4855-9BCA-A63D2A069F4B}"/>
              </a:ext>
            </a:extLst>
          </p:cNvPr>
          <p:cNvSpPr txBox="1">
            <a:spLocks/>
          </p:cNvSpPr>
          <p:nvPr/>
        </p:nvSpPr>
        <p:spPr>
          <a:xfrm>
            <a:off x="2781614" y="4789182"/>
            <a:ext cx="5917446" cy="5488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</a:t>
            </a:r>
            <a:r>
              <a:rPr lang="ca-ES" sz="1350" dirty="0"/>
              <a:t>, documentació demostrativa de les accions realitzades en matèria de </a:t>
            </a:r>
            <a:r>
              <a:rPr lang="ca-ES" sz="1350" b="1" dirty="0"/>
              <a:t>publicitat</a:t>
            </a:r>
            <a:r>
              <a:rPr lang="ca-ES" sz="1350" dirty="0"/>
              <a:t>. </a:t>
            </a:r>
            <a:r>
              <a:rPr lang="ca-ES" sz="1350" dirty="0">
                <a:hlinkClick r:id="rId15" action="ppaction://hlinksldjump"/>
              </a:rPr>
              <a:t>Veure secció específica</a:t>
            </a:r>
            <a:endParaRPr lang="ca-ES" sz="1350" b="1" dirty="0"/>
          </a:p>
        </p:txBody>
      </p:sp>
      <p:pic>
        <p:nvPicPr>
          <p:cNvPr id="72" name="Graphic 4" descr="Atenció!">
            <a:extLst>
              <a:ext uri="{FF2B5EF4-FFF2-40B4-BE49-F238E27FC236}">
                <a16:creationId xmlns:a16="http://schemas.microsoft.com/office/drawing/2014/main" id="{D7F1BDA3-FEB1-4A0C-9E94-4185293434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52813" y="5707636"/>
            <a:ext cx="344283" cy="344283"/>
          </a:xfrm>
          <a:prstGeom prst="rect">
            <a:avLst/>
          </a:prstGeom>
        </p:spPr>
      </p:pic>
      <p:sp>
        <p:nvSpPr>
          <p:cNvPr id="73" name="TextBox 2">
            <a:extLst>
              <a:ext uri="{FF2B5EF4-FFF2-40B4-BE49-F238E27FC236}">
                <a16:creationId xmlns:a16="http://schemas.microsoft.com/office/drawing/2014/main" id="{F6A1A26B-301F-43D8-886E-9A9B8E6AF045}"/>
              </a:ext>
            </a:extLst>
          </p:cNvPr>
          <p:cNvSpPr txBox="1"/>
          <p:nvPr/>
        </p:nvSpPr>
        <p:spPr>
          <a:xfrm>
            <a:off x="2704436" y="5617138"/>
            <a:ext cx="3122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Adjuntar-ho tot en un únic document </a:t>
            </a:r>
            <a:r>
              <a:rPr lang="ca-ES" sz="1350" dirty="0" err="1">
                <a:solidFill>
                  <a:srgbClr val="FF0000"/>
                </a:solidFill>
              </a:rPr>
              <a:t>pdf</a:t>
            </a:r>
            <a:r>
              <a:rPr lang="ca-ES" sz="1350" dirty="0">
                <a:solidFill>
                  <a:srgbClr val="FF0000"/>
                </a:solidFill>
              </a:rPr>
              <a:t>, </a:t>
            </a:r>
            <a:r>
              <a:rPr lang="ca-ES" sz="1350" dirty="0" err="1">
                <a:solidFill>
                  <a:srgbClr val="FF0000"/>
                </a:solidFill>
              </a:rPr>
              <a:t>zip</a:t>
            </a:r>
            <a:r>
              <a:rPr lang="ca-ES" sz="1350" dirty="0">
                <a:solidFill>
                  <a:srgbClr val="FF0000"/>
                </a:solidFill>
              </a:rPr>
              <a:t> o rar</a:t>
            </a:r>
          </a:p>
        </p:txBody>
      </p:sp>
      <p:pic>
        <p:nvPicPr>
          <p:cNvPr id="56" name="Graphic 65" descr="Factures">
            <a:extLst>
              <a:ext uri="{FF2B5EF4-FFF2-40B4-BE49-F238E27FC236}">
                <a16:creationId xmlns:a16="http://schemas.microsoft.com/office/drawing/2014/main" id="{CE42F361-550A-4218-AA6E-6FDC2D4C8F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46352" y="5612119"/>
            <a:ext cx="517867" cy="517867"/>
          </a:xfrm>
          <a:prstGeom prst="rect">
            <a:avLst/>
          </a:prstGeom>
        </p:spPr>
      </p:pic>
      <p:grpSp>
        <p:nvGrpSpPr>
          <p:cNvPr id="65" name="Group 52" descr="Comprovants de pagament bancari">
            <a:extLst>
              <a:ext uri="{FF2B5EF4-FFF2-40B4-BE49-F238E27FC236}">
                <a16:creationId xmlns:a16="http://schemas.microsoft.com/office/drawing/2014/main" id="{2D972C9F-4C97-4E79-A41F-74C8F5EA21F3}"/>
              </a:ext>
            </a:extLst>
          </p:cNvPr>
          <p:cNvGrpSpPr/>
          <p:nvPr/>
        </p:nvGrpSpPr>
        <p:grpSpPr>
          <a:xfrm>
            <a:off x="6228620" y="5578243"/>
            <a:ext cx="540130" cy="560221"/>
            <a:chOff x="-94408" y="2761858"/>
            <a:chExt cx="1488797" cy="1488797"/>
          </a:xfrm>
        </p:grpSpPr>
        <p:sp>
          <p:nvSpPr>
            <p:cNvPr id="66" name="Rectangle: Rounded Corners 53">
              <a:extLst>
                <a:ext uri="{FF2B5EF4-FFF2-40B4-BE49-F238E27FC236}">
                  <a16:creationId xmlns:a16="http://schemas.microsoft.com/office/drawing/2014/main" id="{9E720A3F-C803-4DB4-9250-76045C1339B0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7" name="Graphic 54" descr="Clipboard Mixed with solid fill">
              <a:extLst>
                <a:ext uri="{FF2B5EF4-FFF2-40B4-BE49-F238E27FC236}">
                  <a16:creationId xmlns:a16="http://schemas.microsoft.com/office/drawing/2014/main" id="{E936C70E-4492-4B6E-929D-1F1777F6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89" name="Graphic 5" descr="Documentació justificativa de l'acció subvencionada">
            <a:extLst>
              <a:ext uri="{FF2B5EF4-FFF2-40B4-BE49-F238E27FC236}">
                <a16:creationId xmlns:a16="http://schemas.microsoft.com/office/drawing/2014/main" id="{92161975-C00B-4575-A946-FA285D4FC4BC}"/>
              </a:ext>
            </a:extLst>
          </p:cNvPr>
          <p:cNvGrpSpPr/>
          <p:nvPr/>
        </p:nvGrpSpPr>
        <p:grpSpPr>
          <a:xfrm>
            <a:off x="6713520" y="5672583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90" name="Freeform: Shape 49">
              <a:extLst>
                <a:ext uri="{FF2B5EF4-FFF2-40B4-BE49-F238E27FC236}">
                  <a16:creationId xmlns:a16="http://schemas.microsoft.com/office/drawing/2014/main" id="{C0FC47B5-3578-41F4-9424-77DD098F7F77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91" name="Freeform: Shape 50">
              <a:extLst>
                <a:ext uri="{FF2B5EF4-FFF2-40B4-BE49-F238E27FC236}">
                  <a16:creationId xmlns:a16="http://schemas.microsoft.com/office/drawing/2014/main" id="{543F8FDB-BB84-42FB-A95F-C3113FFB3E37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3061" y="3997672"/>
            <a:ext cx="426557" cy="426557"/>
          </a:xfrm>
          <a:prstGeom prst="rect">
            <a:avLst/>
          </a:prstGeom>
        </p:spPr>
      </p:pic>
      <p:pic>
        <p:nvPicPr>
          <p:cNvPr id="74" name="Graphic 62" descr="Un únic document pdf amb tot al documentació">
            <a:extLst>
              <a:ext uri="{FF2B5EF4-FFF2-40B4-BE49-F238E27FC236}">
                <a16:creationId xmlns:a16="http://schemas.microsoft.com/office/drawing/2014/main" id="{2EA919BF-CDBD-4F6E-95AC-8012ABA0749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10645" y="5690703"/>
            <a:ext cx="452957" cy="452957"/>
          </a:xfrm>
          <a:prstGeom prst="rect">
            <a:avLst/>
          </a:prstGeom>
        </p:spPr>
      </p:pic>
      <p:sp>
        <p:nvSpPr>
          <p:cNvPr id="61" name="Rectangle: Rounded Corners 66">
            <a:extLst>
              <a:ext uri="{FF2B5EF4-FFF2-40B4-BE49-F238E27FC236}">
                <a16:creationId xmlns:a16="http://schemas.microsoft.com/office/drawing/2014/main" id="{051FA708-12FD-45C5-A661-8DB42A5A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1034" y="5687376"/>
            <a:ext cx="491722" cy="20993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PDF</a:t>
            </a:r>
            <a:endParaRPr lang="fr-BE" sz="1200" dirty="0"/>
          </a:p>
        </p:txBody>
      </p:sp>
      <p:sp>
        <p:nvSpPr>
          <p:cNvPr id="75" name="Arrow: Right 40">
            <a:extLst>
              <a:ext uri="{FF2B5EF4-FFF2-40B4-BE49-F238E27FC236}">
                <a16:creationId xmlns:a16="http://schemas.microsoft.com/office/drawing/2014/main" id="{BC486BB9-06C3-425F-AD22-2070553AC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9467" y="5849821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76" name="Graphic 65">
            <a:extLst>
              <a:ext uri="{FF2B5EF4-FFF2-40B4-BE49-F238E27FC236}">
                <a16:creationId xmlns:a16="http://schemas.microsoft.com/office/drawing/2014/main" id="{BD5B9238-0811-48BA-8337-43CB345F4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12263" y="2468170"/>
            <a:ext cx="373594" cy="373594"/>
          </a:xfrm>
          <a:prstGeom prst="rect">
            <a:avLst/>
          </a:prstGeom>
        </p:spPr>
      </p:pic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81873" y="3293220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83" name="Graphic 3">
            <a:extLst>
              <a:ext uri="{FF2B5EF4-FFF2-40B4-BE49-F238E27FC236}">
                <a16:creationId xmlns:a16="http://schemas.microsoft.com/office/drawing/2014/main" id="{360D3128-1242-4929-8BFB-1BCC46F4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307244" y="5000358"/>
            <a:ext cx="397416" cy="397416"/>
          </a:xfrm>
          <a:prstGeom prst="rect">
            <a:avLst/>
          </a:prstGeom>
        </p:spPr>
      </p:pic>
      <p:grpSp>
        <p:nvGrpSpPr>
          <p:cNvPr id="85" name="Graphic 5">
            <a:extLst>
              <a:ext uri="{FF2B5EF4-FFF2-40B4-BE49-F238E27FC236}">
                <a16:creationId xmlns:a16="http://schemas.microsoft.com/office/drawing/2014/main" id="{DB98C1CA-6EAC-4127-8573-759D786C1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0298" y="4300845"/>
            <a:ext cx="300955" cy="374367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87" name="Freeform: Shape 49">
              <a:extLst>
                <a:ext uri="{FF2B5EF4-FFF2-40B4-BE49-F238E27FC236}">
                  <a16:creationId xmlns:a16="http://schemas.microsoft.com/office/drawing/2014/main" id="{E58E09DC-42E9-4325-BB18-6B4A9A187995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88" name="Freeform: Shape 50">
              <a:extLst>
                <a:ext uri="{FF2B5EF4-FFF2-40B4-BE49-F238E27FC236}">
                  <a16:creationId xmlns:a16="http://schemas.microsoft.com/office/drawing/2014/main" id="{CD2ACD4C-4CD0-4167-9B93-82B4754CCA0B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92" name="Graphic 26">
            <a:extLst>
              <a:ext uri="{FF2B5EF4-FFF2-40B4-BE49-F238E27FC236}">
                <a16:creationId xmlns:a16="http://schemas.microsoft.com/office/drawing/2014/main" id="{BD0A291C-AE4B-4333-86F3-3285DE9CF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9539" y="4840550"/>
            <a:ext cx="426557" cy="426557"/>
          </a:xfrm>
          <a:prstGeom prst="rect">
            <a:avLst/>
          </a:prstGeom>
        </p:spPr>
      </p:pic>
      <p:pic>
        <p:nvPicPr>
          <p:cNvPr id="97" name="Graphic 79" descr="Icona de retorn a l'inici de la secció">
            <a:hlinkClick r:id="rId26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69" name="Slide Number Placeholder 1">
            <a:extLst>
              <a:ext uri="{FF2B5EF4-FFF2-40B4-BE49-F238E27FC236}">
                <a16:creationId xmlns:a16="http://schemas.microsoft.com/office/drawing/2014/main" id="{A72E53F4-3C7D-4051-A1C8-3460676B4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19</a:t>
            </a:fld>
            <a:endParaRPr lang="en-US" sz="1200" dirty="0"/>
          </a:p>
        </p:txBody>
      </p:sp>
      <p:pic>
        <p:nvPicPr>
          <p:cNvPr id="84" name="Graphic 68">
            <a:extLst>
              <a:ext uri="{FF2B5EF4-FFF2-40B4-BE49-F238E27FC236}">
                <a16:creationId xmlns:a16="http://schemas.microsoft.com/office/drawing/2014/main" id="{D33946A0-8583-4FE3-8406-8369EC6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650298" y="5267107"/>
            <a:ext cx="455767" cy="455767"/>
          </a:xfrm>
          <a:prstGeom prst="rect">
            <a:avLst/>
          </a:prstGeom>
        </p:spPr>
      </p:pic>
      <p:sp>
        <p:nvSpPr>
          <p:cNvPr id="86" name="Rectangle: Rounded Corners 73">
            <a:extLst>
              <a:ext uri="{FF2B5EF4-FFF2-40B4-BE49-F238E27FC236}">
                <a16:creationId xmlns:a16="http://schemas.microsoft.com/office/drawing/2014/main" id="{BF0D2E57-4BAF-48BB-AF1B-9F9318114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9070" y="5307876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ZIP / RAR</a:t>
            </a:r>
            <a:endParaRPr lang="fr-BE" sz="1600" dirty="0"/>
          </a:p>
        </p:txBody>
      </p:sp>
      <p:sp>
        <p:nvSpPr>
          <p:cNvPr id="58" name="Contenidor de peu de pàgina 1">
            <a:extLst>
              <a:ext uri="{FF2B5EF4-FFF2-40B4-BE49-F238E27FC236}">
                <a16:creationId xmlns:a16="http://schemas.microsoft.com/office/drawing/2014/main" id="{A1B139C9-5AF9-40A1-A2BA-A605389AB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687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38" y="1402532"/>
            <a:ext cx="8373299" cy="46907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a-ES" sz="1500" dirty="0"/>
              <a:t>Al llarg de la guia podreu utilitzar </a:t>
            </a:r>
            <a:r>
              <a:rPr lang="ca-ES" sz="1500" b="1" dirty="0"/>
              <a:t>enllaços de navegació mitjançant les següents icones</a:t>
            </a:r>
            <a:r>
              <a:rPr lang="ca-ES" sz="1500" dirty="0"/>
              <a:t>: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just">
              <a:buNone/>
            </a:pPr>
            <a:endParaRPr lang="ca-ES" sz="1600" dirty="0"/>
          </a:p>
          <a:p>
            <a:pPr marL="0" indent="0" algn="just">
              <a:buNone/>
            </a:pPr>
            <a:endParaRPr lang="ca-ES" sz="1600" dirty="0"/>
          </a:p>
          <a:p>
            <a:pPr marL="0" indent="0" algn="ctr">
              <a:buNone/>
            </a:pPr>
            <a:r>
              <a:rPr lang="ca-ES" sz="1600" dirty="0"/>
              <a:t>Us retornarà a l’</a:t>
            </a:r>
            <a:r>
              <a:rPr lang="ca-ES" sz="1600" b="1" dirty="0"/>
              <a:t>índex</a:t>
            </a:r>
          </a:p>
          <a:p>
            <a:pPr marL="0" indent="0" algn="ctr">
              <a:buNone/>
            </a:pPr>
            <a:endParaRPr lang="ca-ES" sz="1600" b="1" dirty="0"/>
          </a:p>
          <a:p>
            <a:pPr marL="0" indent="0" algn="ctr">
              <a:buNone/>
            </a:pPr>
            <a:endParaRPr lang="ca-ES" sz="1600" dirty="0"/>
          </a:p>
          <a:p>
            <a:pPr marL="0" indent="0" algn="ctr">
              <a:buNone/>
            </a:pPr>
            <a:endParaRPr lang="ca-ES" sz="1600" dirty="0"/>
          </a:p>
          <a:p>
            <a:pPr marL="0" indent="0" algn="ctr">
              <a:buNone/>
            </a:pPr>
            <a:r>
              <a:rPr lang="ca-ES" sz="1600" dirty="0"/>
              <a:t>Us retornarà a la pàgina d’</a:t>
            </a:r>
            <a:r>
              <a:rPr lang="ca-ES" sz="1600" b="1" dirty="0"/>
              <a:t>inici </a:t>
            </a:r>
            <a:r>
              <a:rPr lang="ca-ES" sz="1600" dirty="0"/>
              <a:t>de la </a:t>
            </a:r>
            <a:r>
              <a:rPr lang="ca-ES" sz="1600" b="1" dirty="0"/>
              <a:t>secció</a:t>
            </a:r>
          </a:p>
          <a:p>
            <a:pPr marL="0" indent="0" algn="ctr">
              <a:buNone/>
            </a:pPr>
            <a:endParaRPr lang="ca-ES" sz="1600" b="1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b="1" u="sng" dirty="0">
                <a:solidFill>
                  <a:srgbClr val="0070C0"/>
                </a:solidFill>
              </a:rPr>
              <a:t>Enllaços marcats en blau</a:t>
            </a: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a pàgines d’</a:t>
            </a:r>
            <a:r>
              <a:rPr lang="ca-ES" sz="1500" b="1" dirty="0"/>
              <a:t>altres seccions </a:t>
            </a:r>
            <a:r>
              <a:rPr lang="ca-ES" sz="1500" dirty="0"/>
              <a:t>d’aquest document relacionades amb el que s’explica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cap a un </a:t>
            </a:r>
            <a:r>
              <a:rPr lang="ca-ES" sz="1500" b="1" dirty="0"/>
              <a:t>enllaç web </a:t>
            </a:r>
          </a:p>
        </p:txBody>
      </p:sp>
      <p:pic>
        <p:nvPicPr>
          <p:cNvPr id="10" name="Graphic 9" descr="Cercle amb fletxa cap a l'esquerra de color taronja">
            <a:extLst>
              <a:ext uri="{FF2B5EF4-FFF2-40B4-BE49-F238E27FC236}">
                <a16:creationId xmlns:a16="http://schemas.microsoft.com/office/drawing/2014/main" id="{19E7B105-1DBD-4CA8-A749-4D084F6C1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9407" y="1908970"/>
            <a:ext cx="514349" cy="514349"/>
          </a:xfrm>
          <a:prstGeom prst="rect">
            <a:avLst/>
          </a:prstGeom>
        </p:spPr>
      </p:pic>
      <p:pic>
        <p:nvPicPr>
          <p:cNvPr id="15" name="Graphic 14" descr="Cercle amb fletxa cap a l'esquerra de color gris">
            <a:extLst>
              <a:ext uri="{FF2B5EF4-FFF2-40B4-BE49-F238E27FC236}">
                <a16:creationId xmlns:a16="http://schemas.microsoft.com/office/drawing/2014/main" id="{E295E239-DA9D-43E4-9CB1-D6B27C35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9407" y="2995452"/>
            <a:ext cx="514349" cy="514349"/>
          </a:xfrm>
          <a:prstGeom prst="rect">
            <a:avLst/>
          </a:prstGeom>
        </p:spPr>
      </p:pic>
      <p:grpSp>
        <p:nvGrpSpPr>
          <p:cNvPr id="20" name="Group 5" descr="Icona enllaç">
            <a:extLst>
              <a:ext uri="{FF2B5EF4-FFF2-40B4-BE49-F238E27FC236}">
                <a16:creationId xmlns:a16="http://schemas.microsoft.com/office/drawing/2014/main" id="{9E68931B-8FDA-4D2A-90BE-AF6EBEA393CC}"/>
              </a:ext>
            </a:extLst>
          </p:cNvPr>
          <p:cNvGrpSpPr>
            <a:grpSpLocks noChangeAspect="1"/>
          </p:cNvGrpSpPr>
          <p:nvPr/>
        </p:nvGrpSpPr>
        <p:grpSpPr>
          <a:xfrm>
            <a:off x="4351387" y="5085184"/>
            <a:ext cx="432000" cy="432000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8D6D93-89A9-4384-80B4-C5EEBA0201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extLst>
                <a:ext uri="{FF2B5EF4-FFF2-40B4-BE49-F238E27FC236}">
                  <a16:creationId xmlns:a16="http://schemas.microsoft.com/office/drawing/2014/main" id="{D5C1EB66-3D7C-4430-B750-44957ED5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idor de peu de pàgina 1">
            <a:extLst>
              <a:ext uri="{FF2B5EF4-FFF2-40B4-BE49-F238E27FC236}">
                <a16:creationId xmlns:a16="http://schemas.microsoft.com/office/drawing/2014/main" id="{0AD80CDC-57E7-4120-8398-3A23E35F5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405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0" y="2726583"/>
            <a:ext cx="2165038" cy="87530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ca-ES" sz="3300" dirty="0"/>
              <a:t>Justificació - </a:t>
            </a:r>
            <a:br>
              <a:rPr lang="ca-ES" sz="3300" dirty="0"/>
            </a:br>
            <a:r>
              <a:rPr lang="ca-ES" sz="3300" dirty="0"/>
              <a:t>Presentació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7AD81-26DF-4C7E-A022-0433E25A5C8C}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 descr="Icona de retorn a l'índex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6E3924-50A2-47CB-AD38-908F5765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20</a:t>
            </a:fld>
            <a:endParaRPr lang="en-US" sz="1200" dirty="0"/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85CAA845-2281-4D2D-99A2-218BEFA6E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277"/>
            <a:ext cx="7193669" cy="3985915"/>
          </a:xfrm>
          <a:prstGeom prst="flowChartOnlineStorage">
            <a:avLst/>
          </a:prstGeom>
        </p:spPr>
      </p:pic>
      <p:sp>
        <p:nvSpPr>
          <p:cNvPr id="8" name="Contenidor de peu de pàgina 1">
            <a:extLst>
              <a:ext uri="{FF2B5EF4-FFF2-40B4-BE49-F238E27FC236}">
                <a16:creationId xmlns:a16="http://schemas.microsoft.com/office/drawing/2014/main" id="{60612D58-8615-4831-8AEB-D38A17271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3616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D7BE14E-537F-4B35-9E4E-B3494B56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1CDA28-5511-4359-87A9-E564C5C49A39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B688C1-2477-4D49-9F76-C7AB4DFEBEDF}"/>
              </a:ext>
            </a:extLst>
          </p:cNvPr>
          <p:cNvSpPr/>
          <p:nvPr/>
        </p:nvSpPr>
        <p:spPr>
          <a:xfrm>
            <a:off x="414646" y="2284737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9DA7A91-3CBD-4ECE-9867-472DB0F3C007}"/>
              </a:ext>
            </a:extLst>
          </p:cNvPr>
          <p:cNvSpPr txBox="1">
            <a:spLocks/>
          </p:cNvSpPr>
          <p:nvPr/>
        </p:nvSpPr>
        <p:spPr>
          <a:xfrm>
            <a:off x="770208" y="2284737"/>
            <a:ext cx="6106047" cy="318739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tota la documentació annexa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6A9796-5EC9-478C-B675-572105A8DA66}"/>
              </a:ext>
            </a:extLst>
          </p:cNvPr>
          <p:cNvSpPr txBox="1">
            <a:spLocks/>
          </p:cNvSpPr>
          <p:nvPr/>
        </p:nvSpPr>
        <p:spPr>
          <a:xfrm>
            <a:off x="958560" y="2702488"/>
            <a:ext cx="8066845" cy="3867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Organitzar i preparar prèviament la documentació que s’ha d’adjuntar a la justificació. </a:t>
            </a:r>
            <a:r>
              <a:rPr lang="ca-ES" sz="1350" dirty="0">
                <a:hlinkClick r:id="rId4" action="ppaction://hlinksldjump"/>
              </a:rPr>
              <a:t>Veure secció específica </a:t>
            </a:r>
            <a:endParaRPr lang="ca-ES" sz="135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439677" y="3567755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795239" y="3585475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76" name="Arrow: Right 34">
            <a:extLst>
              <a:ext uri="{FF2B5EF4-FFF2-40B4-BE49-F238E27FC236}">
                <a16:creationId xmlns:a16="http://schemas.microsoft.com/office/drawing/2014/main" id="{589BA329-9588-4F3D-8FAC-D8D969F5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887" y="2762435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C8D7641-11A7-497C-91FC-B1F2BFCDAE92}"/>
              </a:ext>
            </a:extLst>
          </p:cNvPr>
          <p:cNvSpPr txBox="1">
            <a:spLocks/>
          </p:cNvSpPr>
          <p:nvPr/>
        </p:nvSpPr>
        <p:spPr>
          <a:xfrm>
            <a:off x="7366323" y="3532308"/>
            <a:ext cx="177767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78" name="Group 5" descr="Enllaç cap a la justificació en línia">
            <a:extLst>
              <a:ext uri="{FF2B5EF4-FFF2-40B4-BE49-F238E27FC236}">
                <a16:creationId xmlns:a16="http://schemas.microsoft.com/office/drawing/2014/main" id="{933CAB33-247B-4F47-B0E6-890F0A64C03E}"/>
              </a:ext>
            </a:extLst>
          </p:cNvPr>
          <p:cNvGrpSpPr>
            <a:grpSpLocks noChangeAspect="1"/>
          </p:cNvGrpSpPr>
          <p:nvPr/>
        </p:nvGrpSpPr>
        <p:grpSpPr>
          <a:xfrm>
            <a:off x="6945887" y="3556389"/>
            <a:ext cx="386701" cy="386701"/>
            <a:chOff x="9381248" y="3637015"/>
            <a:chExt cx="684000" cy="684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6D861F-5CEE-4163-96E1-6AE7C098A79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0" name="Graphic 7" descr="Link">
              <a:hlinkClick r:id="rId5"/>
              <a:extLst>
                <a:ext uri="{FF2B5EF4-FFF2-40B4-BE49-F238E27FC236}">
                  <a16:creationId xmlns:a16="http://schemas.microsoft.com/office/drawing/2014/main" id="{3FA2C166-08B5-4A85-B13C-20599C0B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9" y="3694407"/>
              <a:ext cx="577415" cy="577415"/>
            </a:xfrm>
            <a:prstGeom prst="rect">
              <a:avLst/>
            </a:prstGeom>
          </p:spPr>
        </p:pic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13DE9D8-700A-4828-806D-1D4930247F15}"/>
              </a:ext>
            </a:extLst>
          </p:cNvPr>
          <p:cNvSpPr txBox="1">
            <a:spLocks/>
          </p:cNvSpPr>
          <p:nvPr/>
        </p:nvSpPr>
        <p:spPr>
          <a:xfrm>
            <a:off x="1103281" y="4095658"/>
            <a:ext cx="6035957" cy="378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/>
              <a:t>Accedir al formulari, en format html, de justificació en línia</a:t>
            </a:r>
            <a:endParaRPr lang="ca-ES" sz="1350"/>
          </a:p>
        </p:txBody>
      </p:sp>
      <p:pic>
        <p:nvPicPr>
          <p:cNvPr id="98" name="Graphic 32" descr="Atenció!">
            <a:extLst>
              <a:ext uri="{FF2B5EF4-FFF2-40B4-BE49-F238E27FC236}">
                <a16:creationId xmlns:a16="http://schemas.microsoft.com/office/drawing/2014/main" id="{EB4B6828-0B4D-43A0-87A7-023867FEC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208" y="5006944"/>
            <a:ext cx="261371" cy="261371"/>
          </a:xfrm>
          <a:prstGeom prst="rect">
            <a:avLst/>
          </a:prstGeom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176F0DCF-C476-4A8A-820B-34C508B43C90}"/>
              </a:ext>
            </a:extLst>
          </p:cNvPr>
          <p:cNvSpPr txBox="1">
            <a:spLocks/>
          </p:cNvSpPr>
          <p:nvPr/>
        </p:nvSpPr>
        <p:spPr>
          <a:xfrm>
            <a:off x="1138023" y="4474428"/>
            <a:ext cx="7356245" cy="14028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Hi ha un temps determinat per a fer la presentació de la justificació.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aconsellable accedir prèviament al formulari en línia per a descarregar i omplir a banda l’Excel de despeses que formarà part de la justificació. 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necessari disposar de signatura electrònica com a persona representant legal per a poder finalitzar la justificació.</a:t>
            </a:r>
          </a:p>
        </p:txBody>
      </p:sp>
      <p:sp>
        <p:nvSpPr>
          <p:cNvPr id="104" name="Arrow: Right 34">
            <a:extLst>
              <a:ext uri="{FF2B5EF4-FFF2-40B4-BE49-F238E27FC236}">
                <a16:creationId xmlns:a16="http://schemas.microsoft.com/office/drawing/2014/main" id="{84C5657D-4E0A-4D93-A619-B39BAAB53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918" y="4135412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1" name="Graphic 79" descr="Icona de retorn a l'inici de la secció">
            <a:hlinkClick r:id="rId10" action="ppaction://hlinksldjump"/>
            <a:extLst>
              <a:ext uri="{FF2B5EF4-FFF2-40B4-BE49-F238E27FC236}">
                <a16:creationId xmlns:a16="http://schemas.microsoft.com/office/drawing/2014/main" id="{5C73812E-FE77-41E3-AF0F-572DBD0225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D77D7310-9F09-4E3B-920C-6D866CE33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21</a:t>
            </a:fld>
            <a:endParaRPr lang="en-US" sz="1200" dirty="0"/>
          </a:p>
        </p:txBody>
      </p:sp>
      <p:sp>
        <p:nvSpPr>
          <p:cNvPr id="20" name="Contenidor de peu de pàgina 1">
            <a:extLst>
              <a:ext uri="{FF2B5EF4-FFF2-40B4-BE49-F238E27FC236}">
                <a16:creationId xmlns:a16="http://schemas.microsoft.com/office/drawing/2014/main" id="{C87ABB6F-2876-4498-B528-B165C5BAB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03351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23FCC5B-4EF3-4455-A493-E8E03EDA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0C077615-624A-46F6-BF86-677A03955552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CD26A86-FF8F-43EF-BB63-3EAFBBFF4435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4" name="Group 5" descr="Enllaç cap a la justificació en línia">
            <a:extLst>
              <a:ext uri="{FF2B5EF4-FFF2-40B4-BE49-F238E27FC236}">
                <a16:creationId xmlns:a16="http://schemas.microsoft.com/office/drawing/2014/main" id="{D8FC39C6-B700-4EE6-97DF-C5D96DE359AB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AF712E-92D1-44D2-AB5C-AF26A6B855C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6" name="Graphic 7" descr="Link">
              <a:hlinkClick r:id="rId4"/>
              <a:extLst>
                <a:ext uri="{FF2B5EF4-FFF2-40B4-BE49-F238E27FC236}">
                  <a16:creationId xmlns:a16="http://schemas.microsoft.com/office/drawing/2014/main" id="{93D422F4-E876-468E-BC69-E4C0782E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462446"/>
            <a:ext cx="7882709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dins del formulari de justificació, introduir un nom pel tràmit - codi personal (optatiu) i clicar sobre </a:t>
            </a:r>
            <a:r>
              <a:rPr lang="ca-ES" sz="1350" b="1" dirty="0"/>
              <a:t>Recuperar dades</a:t>
            </a:r>
            <a:endParaRPr lang="ca-ES" sz="1350" dirty="0"/>
          </a:p>
        </p:txBody>
      </p:sp>
      <p:pic>
        <p:nvPicPr>
          <p:cNvPr id="8" name="Imatge 7" descr="Captura de pantalla d'introducció d'un nom al tràmit de justificació">
            <a:extLst>
              <a:ext uri="{FF2B5EF4-FFF2-40B4-BE49-F238E27FC236}">
                <a16:creationId xmlns:a16="http://schemas.microsoft.com/office/drawing/2014/main" id="{D26B6BC1-EC4C-419A-98F6-5737285B3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3" y="3029890"/>
            <a:ext cx="7984641" cy="1042382"/>
          </a:xfrm>
          <a:prstGeom prst="rect">
            <a:avLst/>
          </a:prstGeom>
        </p:spPr>
      </p:pic>
      <p:pic>
        <p:nvPicPr>
          <p:cNvPr id="5" name="Imatge 4" descr="Captura de pantalla de recuperació de dades per a la justificació">
            <a:extLst>
              <a:ext uri="{FF2B5EF4-FFF2-40B4-BE49-F238E27FC236}">
                <a16:creationId xmlns:a16="http://schemas.microsoft.com/office/drawing/2014/main" id="{DD3E73EC-799D-48EA-9DBE-910B9B7C3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3" y="3736093"/>
            <a:ext cx="8353004" cy="2464334"/>
          </a:xfrm>
          <a:prstGeom prst="rect">
            <a:avLst/>
          </a:prstGeom>
        </p:spPr>
      </p:pic>
      <p:pic>
        <p:nvPicPr>
          <p:cNvPr id="29" name="Graphic 79" descr="Icona de retorn a l'inici de la secció">
            <a:hlinkClick r:id="rId9" action="ppaction://hlinksldjump"/>
            <a:extLst>
              <a:ext uri="{FF2B5EF4-FFF2-40B4-BE49-F238E27FC236}">
                <a16:creationId xmlns:a16="http://schemas.microsoft.com/office/drawing/2014/main" id="{B319BE24-458E-4C17-8B22-9853647001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D658519-B10B-432F-8AE4-1DAA04923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22</a:t>
            </a:fld>
            <a:endParaRPr lang="en-US" sz="1200" dirty="0"/>
          </a:p>
        </p:txBody>
      </p:sp>
      <p:sp>
        <p:nvSpPr>
          <p:cNvPr id="15" name="Contenidor de peu de pàgina 1">
            <a:extLst>
              <a:ext uri="{FF2B5EF4-FFF2-40B4-BE49-F238E27FC236}">
                <a16:creationId xmlns:a16="http://schemas.microsoft.com/office/drawing/2014/main" id="{FAADC065-FB90-41FD-A4E6-69E2886D8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223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AE8023A-546A-435B-9787-73DD79EF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850816A4-266D-4503-B35C-3DF503126C5B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24FAFBAD-7218-41AB-BD16-97291A4D5D62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9" name="Group 5" descr="Enllaç cap a la justificació en línia">
            <a:extLst>
              <a:ext uri="{FF2B5EF4-FFF2-40B4-BE49-F238E27FC236}">
                <a16:creationId xmlns:a16="http://schemas.microsoft.com/office/drawing/2014/main" id="{C33AB862-B00E-43AD-9365-2E7CEA3121A6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1700649-76DF-4557-BE47-8467E9875D9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4"/>
              <a:extLst>
                <a:ext uri="{FF2B5EF4-FFF2-40B4-BE49-F238E27FC236}">
                  <a16:creationId xmlns:a16="http://schemas.microsoft.com/office/drawing/2014/main" id="{5ABA266F-1A80-4998-B918-F6380D67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D9F8078-7707-4C18-BDA2-60E5E606B8CB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BFE3A8-B2A9-4222-B406-3968EAD87188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0924" y="2413415"/>
            <a:ext cx="7575197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A continuació cliqueu sobre </a:t>
            </a:r>
            <a:r>
              <a:rPr lang="ca-ES" sz="1350" b="1" dirty="0"/>
              <a:t>Descarregueu compte justificatiu</a:t>
            </a:r>
            <a:endParaRPr lang="ca-ES" sz="1350" dirty="0"/>
          </a:p>
        </p:txBody>
      </p:sp>
      <p:pic>
        <p:nvPicPr>
          <p:cNvPr id="3" name="Imatge 2" descr="Captura de pantalla de la justificació per a descarregar l'Excel a omplir del compte justificatiu de la subvenció">
            <a:extLst>
              <a:ext uri="{FF2B5EF4-FFF2-40B4-BE49-F238E27FC236}">
                <a16:creationId xmlns:a16="http://schemas.microsoft.com/office/drawing/2014/main" id="{C21ADF08-AA11-4F50-8154-C57469F28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2" y="3150602"/>
            <a:ext cx="7653713" cy="2260823"/>
          </a:xfrm>
          <a:prstGeom prst="rect">
            <a:avLst/>
          </a:prstGeom>
        </p:spPr>
      </p:pic>
      <p:pic>
        <p:nvPicPr>
          <p:cNvPr id="33" name="Graphic 79" descr="Icona de retorn a l'inici de la secció">
            <a:hlinkClick r:id="rId8" action="ppaction://hlinksldjump"/>
            <a:extLst>
              <a:ext uri="{FF2B5EF4-FFF2-40B4-BE49-F238E27FC236}">
                <a16:creationId xmlns:a16="http://schemas.microsoft.com/office/drawing/2014/main" id="{797D452D-9802-4093-9470-4143495C19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42E93F18-F572-4784-A6C2-E336CB100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23</a:t>
            </a:fld>
            <a:endParaRPr lang="en-US" sz="1200" dirty="0"/>
          </a:p>
        </p:txBody>
      </p:sp>
      <p:sp>
        <p:nvSpPr>
          <p:cNvPr id="14" name="Contenidor de peu de pàgina 1">
            <a:extLst>
              <a:ext uri="{FF2B5EF4-FFF2-40B4-BE49-F238E27FC236}">
                <a16:creationId xmlns:a16="http://schemas.microsoft.com/office/drawing/2014/main" id="{C24E55AD-DBBC-42FF-931E-1A97B1FFF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39717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ED764E3-F5F6-4A2F-BAA6-BBC04648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2A96CDD9-F060-49AB-BAB6-8786CECA5146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4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6E35AE-10B8-40AC-AB8A-FB93CB0A78E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ADF004-3516-4894-BFF8-C5E9B38F72E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2497" y="2406634"/>
            <a:ext cx="7848871" cy="38306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Ompliu l’Excel en totes les seves columnes, seguint les </a:t>
            </a:r>
            <a:r>
              <a:rPr lang="ca-ES" sz="1350" b="1" dirty="0"/>
              <a:t>instruccions</a:t>
            </a:r>
            <a:r>
              <a:rPr lang="ca-ES" sz="1350" dirty="0"/>
              <a:t> disponibles a la primera pestanya del mateix document: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A </a:t>
            </a:r>
            <a:r>
              <a:rPr lang="ca-ES" sz="1350" dirty="0"/>
              <a:t>Tipus de despesa: Seleccionar </a:t>
            </a:r>
            <a:r>
              <a:rPr lang="ca-ES" sz="1350" b="1" dirty="0"/>
              <a:t>Directa </a:t>
            </a:r>
          </a:p>
          <a:p>
            <a:pPr marL="0" indent="0" algn="just">
              <a:buNone/>
            </a:pPr>
            <a:r>
              <a:rPr lang="ca-ES" sz="1350" b="1" dirty="0"/>
              <a:t>Columna B </a:t>
            </a:r>
            <a:r>
              <a:rPr lang="ca-ES" sz="1350" dirty="0"/>
              <a:t>Concepte de despesa</a:t>
            </a:r>
            <a:r>
              <a:rPr lang="ca-ES" sz="1350"/>
              <a:t>: Seleccionar </a:t>
            </a:r>
            <a:r>
              <a:rPr lang="ca-ES" sz="1350" b="1" dirty="0"/>
              <a:t>Serveis Professionals</a:t>
            </a:r>
          </a:p>
          <a:p>
            <a:pPr marL="0" indent="0" algn="just">
              <a:buNone/>
            </a:pPr>
            <a:r>
              <a:rPr lang="ca-ES" sz="1350" b="1" dirty="0"/>
              <a:t>Columna C </a:t>
            </a:r>
            <a:r>
              <a:rPr lang="ca-ES" sz="1350" dirty="0" err="1"/>
              <a:t>Núm</a:t>
            </a:r>
            <a:r>
              <a:rPr lang="ca-ES" sz="1350" dirty="0"/>
              <a:t> factura: Indicar el </a:t>
            </a:r>
            <a:r>
              <a:rPr lang="ca-ES" sz="1350" b="1" dirty="0"/>
              <a:t>número de la factura </a:t>
            </a:r>
          </a:p>
          <a:p>
            <a:pPr marL="0" indent="0" algn="just">
              <a:buNone/>
            </a:pPr>
            <a:r>
              <a:rPr lang="ca-ES" sz="1350" b="1" dirty="0"/>
              <a:t>Columna D </a:t>
            </a:r>
            <a:r>
              <a:rPr lang="ca-ES" sz="1350" dirty="0"/>
              <a:t>Data emissió/justificant: Indicar la </a:t>
            </a:r>
            <a:r>
              <a:rPr lang="ca-ES" sz="1350" b="1" dirty="0"/>
              <a:t>data d’emissió de la factura. </a:t>
            </a:r>
            <a:r>
              <a:rPr lang="ca-ES" sz="1350" dirty="0"/>
              <a:t>Format DD/MM/AAAA</a:t>
            </a:r>
          </a:p>
          <a:p>
            <a:pPr marL="0" indent="0" algn="just">
              <a:buNone/>
            </a:pPr>
            <a:r>
              <a:rPr lang="ca-ES" sz="1350" b="1" dirty="0"/>
              <a:t>Columna E </a:t>
            </a:r>
            <a:r>
              <a:rPr lang="ca-ES" sz="1350" dirty="0"/>
              <a:t>Data pagament: Indicar la </a:t>
            </a:r>
            <a:r>
              <a:rPr lang="ca-ES" sz="1350" b="1" dirty="0"/>
              <a:t>data de pagament de la factura. </a:t>
            </a:r>
            <a:r>
              <a:rPr lang="ca-ES" sz="1350" dirty="0"/>
              <a:t>Format DD/MM/AAAA</a:t>
            </a:r>
            <a:endParaRPr lang="ca-ES" sz="1350" b="1" dirty="0"/>
          </a:p>
          <a:p>
            <a:pPr marL="0" indent="0" algn="just">
              <a:buNone/>
            </a:pPr>
            <a:r>
              <a:rPr lang="ca-ES" sz="1350" b="1" dirty="0"/>
              <a:t>Columna F </a:t>
            </a:r>
            <a:r>
              <a:rPr lang="ca-ES" sz="1350" dirty="0"/>
              <a:t>Nom creditor/Treballador: </a:t>
            </a:r>
            <a:r>
              <a:rPr lang="ca-ES" sz="1350" b="1" dirty="0"/>
              <a:t>Nom</a:t>
            </a:r>
            <a:r>
              <a:rPr lang="ca-ES" sz="1350" dirty="0"/>
              <a:t> del </a:t>
            </a:r>
            <a:r>
              <a:rPr lang="ca-ES" sz="1350" b="1" dirty="0"/>
              <a:t>proveïdor acreditat </a:t>
            </a:r>
            <a:r>
              <a:rPr lang="ca-ES" sz="1350" dirty="0"/>
              <a:t>que ha emès la factura</a:t>
            </a:r>
          </a:p>
          <a:p>
            <a:pPr marL="0" indent="0" algn="just">
              <a:buNone/>
            </a:pPr>
            <a:r>
              <a:rPr lang="ca-ES" sz="1350" b="1" dirty="0"/>
              <a:t>Columna G </a:t>
            </a:r>
            <a:r>
              <a:rPr lang="ca-ES" sz="1350" dirty="0"/>
              <a:t>NIF: </a:t>
            </a:r>
            <a:r>
              <a:rPr lang="ca-ES" sz="1350" b="1" dirty="0"/>
              <a:t>NIF </a:t>
            </a:r>
            <a:r>
              <a:rPr lang="ca-ES" sz="1350" dirty="0"/>
              <a:t>del</a:t>
            </a:r>
            <a:r>
              <a:rPr lang="ca-ES" sz="1350" b="1" dirty="0"/>
              <a:t> proveïdor acreditat </a:t>
            </a:r>
            <a:r>
              <a:rPr lang="ca-ES" sz="1350" dirty="0"/>
              <a:t>que ha emès de la factura</a:t>
            </a:r>
          </a:p>
          <a:p>
            <a:pPr marL="0" indent="0" algn="just">
              <a:buNone/>
            </a:pPr>
            <a:r>
              <a:rPr lang="ca-ES" sz="1350" b="1" dirty="0"/>
              <a:t>Columna H </a:t>
            </a:r>
            <a:r>
              <a:rPr lang="ca-ES" sz="1350" dirty="0"/>
              <a:t>Descripció: </a:t>
            </a:r>
            <a:r>
              <a:rPr lang="ca-ES" sz="1350" b="1" dirty="0"/>
              <a:t>Concepte </a:t>
            </a:r>
            <a:r>
              <a:rPr lang="ca-ES" sz="1350" dirty="0"/>
              <a:t>de la factura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968576" y="5589240"/>
            <a:ext cx="564958" cy="564958"/>
          </a:xfrm>
          <a:prstGeom prst="rect">
            <a:avLst/>
          </a:prstGeom>
        </p:spPr>
      </p:pic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5173" y="5643627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0" name="Graphic 79" descr="Icona de retorn a l'inici de la secció">
            <a:hlinkClick r:id="rId9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19CDCC4D-7058-4CB2-92AB-76B786668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24</a:t>
            </a:fld>
            <a:endParaRPr lang="en-US" sz="1200" dirty="0"/>
          </a:p>
        </p:txBody>
      </p:sp>
      <p:sp>
        <p:nvSpPr>
          <p:cNvPr id="15" name="Contenidor de peu de pàgina 1">
            <a:extLst>
              <a:ext uri="{FF2B5EF4-FFF2-40B4-BE49-F238E27FC236}">
                <a16:creationId xmlns:a16="http://schemas.microsoft.com/office/drawing/2014/main" id="{7B37F874-2523-47FE-B4DD-73FA88058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6191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EEDA39-4FF1-4500-BC52-7D436F99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A0FB2BCC-DB7D-4FA0-AAA1-C9CB9A83B549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8B989CC2-5C67-4774-B94D-CC14A026DBBC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31" name="Group 5" descr="Enllaç cap a la justificació en línia">
            <a:extLst>
              <a:ext uri="{FF2B5EF4-FFF2-40B4-BE49-F238E27FC236}">
                <a16:creationId xmlns:a16="http://schemas.microsoft.com/office/drawing/2014/main" id="{67B2D19C-D096-4B00-829A-D58F862F18AD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B94480-7C87-45E5-A5FB-CEE941AF0C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3" name="Graphic 7" descr="Link">
              <a:hlinkClick r:id="rId4"/>
              <a:extLst>
                <a:ext uri="{FF2B5EF4-FFF2-40B4-BE49-F238E27FC236}">
                  <a16:creationId xmlns:a16="http://schemas.microsoft.com/office/drawing/2014/main" id="{2F54E503-CCDD-42A5-BF24-8D42123E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44291D5-B1F1-477E-B706-36795229D4C8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D6503A6-4E60-42F4-8B17-11CCA1BA41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3794" y="2559527"/>
            <a:ext cx="8061556" cy="291405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I </a:t>
            </a:r>
            <a:r>
              <a:rPr lang="ca-ES" sz="1350" dirty="0"/>
              <a:t>Import total justificant: </a:t>
            </a:r>
            <a:r>
              <a:rPr lang="ca-ES" sz="1350" b="1" dirty="0"/>
              <a:t>Import</a:t>
            </a:r>
            <a:r>
              <a:rPr lang="ca-ES" sz="1350" dirty="0"/>
              <a:t> total de la factura sense </a:t>
            </a:r>
            <a:r>
              <a:rPr lang="ca-ES" sz="1350" b="1" dirty="0"/>
              <a:t>IVA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J </a:t>
            </a:r>
            <a:r>
              <a:rPr lang="ca-ES" sz="1350" dirty="0"/>
              <a:t>Import IVA</a:t>
            </a:r>
            <a:r>
              <a:rPr lang="ca-ES" sz="1350" b="1" dirty="0"/>
              <a:t>: Import de l’IVA </a:t>
            </a:r>
            <a:r>
              <a:rPr lang="ca-ES" sz="1350" dirty="0"/>
              <a:t>de la factura </a:t>
            </a:r>
          </a:p>
          <a:p>
            <a:pPr marL="0" indent="0" algn="just">
              <a:buNone/>
            </a:pPr>
            <a:r>
              <a:rPr lang="ca-ES" sz="1350" b="1" dirty="0"/>
              <a:t>Columna K </a:t>
            </a:r>
            <a:r>
              <a:rPr lang="ca-ES" sz="1350" dirty="0"/>
              <a:t>Import imputat a l’acció: Import de la </a:t>
            </a:r>
            <a:r>
              <a:rPr lang="ca-ES" sz="1350" b="1" dirty="0"/>
              <a:t>factura</a:t>
            </a:r>
            <a:r>
              <a:rPr lang="ca-ES" sz="1350" dirty="0"/>
              <a:t> (sense IVA) que s’imputa </a:t>
            </a:r>
            <a:r>
              <a:rPr lang="ca-ES" sz="1350" b="1" dirty="0"/>
              <a:t>al projecte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L </a:t>
            </a:r>
            <a:r>
              <a:rPr lang="ca-ES" sz="1350" dirty="0"/>
              <a:t>Import imputat a la subvenció: </a:t>
            </a:r>
            <a:r>
              <a:rPr lang="ca-ES" sz="1350" b="1" dirty="0"/>
              <a:t>Import d’ajut </a:t>
            </a:r>
            <a:r>
              <a:rPr lang="ca-ES" sz="1350" dirty="0"/>
              <a:t>que es correspon a aquesta </a:t>
            </a:r>
            <a:r>
              <a:rPr lang="ca-ES" sz="1350" b="1" dirty="0"/>
              <a:t>factura</a:t>
            </a:r>
            <a:r>
              <a:rPr lang="ca-ES" sz="1350" dirty="0"/>
              <a:t> (Import de la Columna K multiplicat pel percentatge de subvenció)</a:t>
            </a:r>
          </a:p>
          <a:p>
            <a:pPr marL="0" indent="0" algn="just">
              <a:buNone/>
            </a:pPr>
            <a:r>
              <a:rPr lang="ca-ES" sz="1350" b="1" dirty="0"/>
              <a:t>Columna M </a:t>
            </a:r>
            <a:r>
              <a:rPr lang="ca-ES" sz="1350" dirty="0"/>
              <a:t>Import imputat a altra subvenció: </a:t>
            </a:r>
            <a:r>
              <a:rPr lang="ca-ES" sz="1350" b="1" dirty="0"/>
              <a:t>Si s’escau</a:t>
            </a:r>
            <a:r>
              <a:rPr lang="ca-ES" sz="1350" dirty="0"/>
              <a:t>, de la mateixa factura, l’import cobert per altres subvencions concedides</a:t>
            </a:r>
          </a:p>
          <a:p>
            <a:pPr marL="0" indent="0" algn="just">
              <a:buNone/>
            </a:pPr>
            <a:r>
              <a:rPr lang="ca-ES" sz="1350" b="1" dirty="0"/>
              <a:t>Columna N </a:t>
            </a:r>
            <a:r>
              <a:rPr lang="ca-ES" sz="1350" dirty="0"/>
              <a:t>Òrgan </a:t>
            </a:r>
            <a:r>
              <a:rPr lang="ca-ES" sz="1350" dirty="0" err="1"/>
              <a:t>concedent</a:t>
            </a:r>
            <a:r>
              <a:rPr lang="ca-ES" sz="1350" dirty="0"/>
              <a:t>: </a:t>
            </a:r>
            <a:r>
              <a:rPr lang="ca-ES" sz="1350" b="1" dirty="0"/>
              <a:t>Si s’escau</a:t>
            </a:r>
            <a:r>
              <a:rPr lang="ca-ES" sz="1350" dirty="0"/>
              <a:t>, nom de l’organisme que hagi concedit l’altra subvenció</a:t>
            </a:r>
          </a:p>
        </p:txBody>
      </p:sp>
      <p:pic>
        <p:nvPicPr>
          <p:cNvPr id="30" name="Graphic 32" descr="Atenció!">
            <a:extLst>
              <a:ext uri="{FF2B5EF4-FFF2-40B4-BE49-F238E27FC236}">
                <a16:creationId xmlns:a16="http://schemas.microsoft.com/office/drawing/2014/main" id="{D124430D-8947-471F-96CF-415B01E057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274" y="5741033"/>
            <a:ext cx="261371" cy="261371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3993E703-C312-499E-94C6-79D32913D7C1}"/>
              </a:ext>
            </a:extLst>
          </p:cNvPr>
          <p:cNvSpPr txBox="1"/>
          <p:nvPr/>
        </p:nvSpPr>
        <p:spPr>
          <a:xfrm>
            <a:off x="830924" y="5751165"/>
            <a:ext cx="60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Una vegada complimentat l’Excel deseu-lo a l’ordinador, el necessitareu més endavant</a:t>
            </a:r>
          </a:p>
        </p:txBody>
      </p:sp>
      <p:pic>
        <p:nvPicPr>
          <p:cNvPr id="35" name="Graphic 79" descr="Icona de retorn a l'inici de la secció">
            <a:hlinkClick r:id="rId9" action="ppaction://hlinksldjump"/>
            <a:extLst>
              <a:ext uri="{FF2B5EF4-FFF2-40B4-BE49-F238E27FC236}">
                <a16:creationId xmlns:a16="http://schemas.microsoft.com/office/drawing/2014/main" id="{BBF93639-B68A-4A52-9FBE-C7C3D67C1C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B79E4162-461E-44E0-B09B-10AAB3B84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25</a:t>
            </a:fld>
            <a:endParaRPr lang="en-US" sz="1200" dirty="0"/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0506559B-9BF7-4AAE-AF66-98F881F0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7968576" y="5589240"/>
            <a:ext cx="564958" cy="564958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161FB9BB-6A71-4466-B6DD-D7C7F2A06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5173" y="5643627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3" name="Contenidor de peu de pàgina 1">
            <a:extLst>
              <a:ext uri="{FF2B5EF4-FFF2-40B4-BE49-F238E27FC236}">
                <a16:creationId xmlns:a16="http://schemas.microsoft.com/office/drawing/2014/main" id="{C1746B01-0615-4E89-8ED7-D406A131A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3881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AEA9443-AD5D-457D-9BE3-29D6303F37A7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9" name="Group 5" descr="Enllaç cap a la justificació en línia">
            <a:extLst>
              <a:ext uri="{FF2B5EF4-FFF2-40B4-BE49-F238E27FC236}">
                <a16:creationId xmlns:a16="http://schemas.microsoft.com/office/drawing/2014/main" id="{3C002692-49B2-4307-9BAC-E2D96E58896B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66FDFB-2959-450E-8BE1-B4451F92B41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1" name="Graphic 7" descr="Link">
              <a:hlinkClick r:id="rId4"/>
              <a:extLst>
                <a:ext uri="{FF2B5EF4-FFF2-40B4-BE49-F238E27FC236}">
                  <a16:creationId xmlns:a16="http://schemas.microsoft.com/office/drawing/2014/main" id="{E03049E2-53F6-4454-A74C-8A83DB0C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13B07E5-9761-49B9-A153-8C7356707AC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B9E53DE-F901-482D-9F50-3B9B125D5A8E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0924" y="2493213"/>
            <a:ext cx="7575197" cy="5918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A </a:t>
            </a:r>
            <a:r>
              <a:rPr lang="ca-ES" sz="1350" b="1" dirty="0"/>
              <a:t>Document d’Identitat </a:t>
            </a:r>
            <a:r>
              <a:rPr lang="ca-ES" sz="1350" dirty="0"/>
              <a:t>indicar el NIF de l’empresa i a </a:t>
            </a:r>
            <a:r>
              <a:rPr lang="ca-ES" sz="1350" b="1" dirty="0"/>
              <a:t>Expedient</a:t>
            </a:r>
            <a:r>
              <a:rPr lang="ca-ES" sz="1350" dirty="0"/>
              <a:t>, el codi d’expedient disponible a la resolució d’atorgament (format ACE008/20/XXXXXX) i clicar sobre </a:t>
            </a:r>
            <a:r>
              <a:rPr lang="ca-ES" sz="1350" b="1" dirty="0"/>
              <a:t>Cercar accions</a:t>
            </a:r>
          </a:p>
        </p:txBody>
      </p:sp>
      <p:pic>
        <p:nvPicPr>
          <p:cNvPr id="6" name="Imatge 5" descr="Captura de pantalla per a incloure el document d'identitat i el número d'expedient i clicar al finalitzar cercar accions">
            <a:extLst>
              <a:ext uri="{FF2B5EF4-FFF2-40B4-BE49-F238E27FC236}">
                <a16:creationId xmlns:a16="http://schemas.microsoft.com/office/drawing/2014/main" id="{8C54CCE2-B9B3-4714-B5AD-C84E725442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" y="3054559"/>
            <a:ext cx="9122138" cy="3046071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64CFFE11-A9EE-4139-A64D-80F104C4F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26</a:t>
            </a:fld>
            <a:endParaRPr lang="en-US" sz="1200" dirty="0"/>
          </a:p>
        </p:txBody>
      </p:sp>
      <p:pic>
        <p:nvPicPr>
          <p:cNvPr id="15" name="Graphic 79" descr="Icona de retorn a l'inici de la secció">
            <a:hlinkClick r:id="rId8" action="ppaction://hlinksldjump"/>
            <a:extLst>
              <a:ext uri="{FF2B5EF4-FFF2-40B4-BE49-F238E27FC236}">
                <a16:creationId xmlns:a16="http://schemas.microsoft.com/office/drawing/2014/main" id="{E37D057E-72DA-4FC8-82F4-7E6543482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6" name="Contenidor de peu de pàgina 1">
            <a:extLst>
              <a:ext uri="{FF2B5EF4-FFF2-40B4-BE49-F238E27FC236}">
                <a16:creationId xmlns:a16="http://schemas.microsoft.com/office/drawing/2014/main" id="{F0A48909-CFEA-4AED-86EC-6AEC48BD8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9424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4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D55EE39-1034-4636-9F7D-D5A146BCA10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A7B70B-039C-40D4-A9F6-6CFEC81365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4401" y="2580653"/>
            <a:ext cx="7575197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informació de la subvenció atorgada. </a:t>
            </a:r>
          </a:p>
          <a:p>
            <a:pPr marL="0" indent="0" algn="just">
              <a:buNone/>
            </a:pPr>
            <a:r>
              <a:rPr lang="ca-ES" sz="1350" dirty="0"/>
              <a:t>Al final de la pàgina haureu d’indicar si heu demanat altres ajuts per a la mateixa finalitat marcant </a:t>
            </a:r>
            <a:r>
              <a:rPr lang="ca-ES" sz="1350" b="1" dirty="0"/>
              <a:t>NO/SÍ </a:t>
            </a:r>
            <a:r>
              <a:rPr lang="ca-ES" sz="1350" dirty="0"/>
              <a:t>i clicant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3" name="Imatge 2" descr="Captura de pantalla pregunta si s'han rebut o demanat altres ajuts per la mateixa finalitat">
            <a:extLst>
              <a:ext uri="{FF2B5EF4-FFF2-40B4-BE49-F238E27FC236}">
                <a16:creationId xmlns:a16="http://schemas.microsoft.com/office/drawing/2014/main" id="{A785E8DD-86DC-4DFE-B452-F28ACFC83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3" y="3607382"/>
            <a:ext cx="8743266" cy="2415697"/>
          </a:xfrm>
          <a:prstGeom prst="rect">
            <a:avLst/>
          </a:prstGeom>
        </p:spPr>
      </p:pic>
      <p:pic>
        <p:nvPicPr>
          <p:cNvPr id="25" name="Graphic 79" descr="Icona de retorn a l'inici de la secció">
            <a:hlinkClick r:id="rId8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C9C4C45-4D77-4DA4-91CF-7E1BE0498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27</a:t>
            </a:fld>
            <a:endParaRPr lang="en-US" sz="1200" dirty="0"/>
          </a:p>
        </p:txBody>
      </p:sp>
      <p:sp>
        <p:nvSpPr>
          <p:cNvPr id="14" name="Contenidor de peu de pàgina 1">
            <a:extLst>
              <a:ext uri="{FF2B5EF4-FFF2-40B4-BE49-F238E27FC236}">
                <a16:creationId xmlns:a16="http://schemas.microsoft.com/office/drawing/2014/main" id="{BCA04979-4148-4928-B7FB-7DE18D9AB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04127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4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D55EE39-1034-4636-9F7D-D5A146BCA10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A7B70B-039C-40D4-A9F6-6CFEC81365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4401" y="2580653"/>
            <a:ext cx="7575197" cy="4883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En el cas de marcar </a:t>
            </a:r>
            <a:r>
              <a:rPr lang="ca-ES" sz="1350" b="1" dirty="0"/>
              <a:t>SÍ </a:t>
            </a:r>
            <a:r>
              <a:rPr lang="ca-ES" sz="1350" dirty="0"/>
              <a:t>s’han rebut o demanat altres ajuts per a la mateixa finalitat </a:t>
            </a:r>
            <a:r>
              <a:rPr lang="ca-ES" sz="1350" b="1" dirty="0"/>
              <a:t>omplir les dades </a:t>
            </a:r>
            <a:r>
              <a:rPr lang="ca-ES" sz="1350" dirty="0"/>
              <a:t>i clicar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4" name="Imatge 3" descr="Captura de pantalla dades a omplir en cas d'haver rebut o demanat altres ajuts per a la mateixa finalitat">
            <a:extLst>
              <a:ext uri="{FF2B5EF4-FFF2-40B4-BE49-F238E27FC236}">
                <a16:creationId xmlns:a16="http://schemas.microsoft.com/office/drawing/2014/main" id="{9604ED70-B4AF-4E93-98B3-A45D2496B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852936"/>
            <a:ext cx="5297588" cy="3366532"/>
          </a:xfrm>
          <a:prstGeom prst="rect">
            <a:avLst/>
          </a:prstGeom>
        </p:spPr>
      </p:pic>
      <p:pic>
        <p:nvPicPr>
          <p:cNvPr id="25" name="Graphic 79" descr="Icona de retorn a l'inici de la secció">
            <a:hlinkClick r:id="rId8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A7232E4-A0D5-47CB-B127-A51F5E47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28</a:t>
            </a:fld>
            <a:endParaRPr lang="en-US" sz="1200" dirty="0"/>
          </a:p>
        </p:txBody>
      </p:sp>
      <p:sp>
        <p:nvSpPr>
          <p:cNvPr id="14" name="Contenidor de peu de pàgina 1">
            <a:extLst>
              <a:ext uri="{FF2B5EF4-FFF2-40B4-BE49-F238E27FC236}">
                <a16:creationId xmlns:a16="http://schemas.microsoft.com/office/drawing/2014/main" id="{56269365-6698-4EAC-B9FD-DF241E3D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36822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25686E5-8F21-455A-A07E-A011CDE68B1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5DED9B-A4AB-4D6D-BCB1-D8A1AA3640D2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166" y="2444367"/>
            <a:ext cx="7575197" cy="18487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d’</a:t>
            </a:r>
            <a:r>
              <a:rPr lang="ca-ES" sz="1350" b="1" dirty="0"/>
              <a:t>Adjunts.</a:t>
            </a: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</p:txBody>
      </p:sp>
      <p:pic>
        <p:nvPicPr>
          <p:cNvPr id="3" name="Imatge 2" descr="Captura de pantalla documents a adjuntar">
            <a:extLst>
              <a:ext uri="{FF2B5EF4-FFF2-40B4-BE49-F238E27FC236}">
                <a16:creationId xmlns:a16="http://schemas.microsoft.com/office/drawing/2014/main" id="{079E961F-C35B-4EB2-BCC6-BACAA46B0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81377"/>
            <a:ext cx="3848488" cy="3683927"/>
          </a:xfrm>
          <a:prstGeom prst="rect">
            <a:avLst/>
          </a:prstGeom>
        </p:spPr>
      </p:pic>
      <p:pic>
        <p:nvPicPr>
          <p:cNvPr id="28" name="Graphic 79" descr="Icona de retorn a l'inici de la secció">
            <a:hlinkClick r:id="rId8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7C91E6E2-606F-4E9A-800E-A79AD295E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29</a:t>
            </a:fld>
            <a:endParaRPr lang="en-US" sz="1200" dirty="0"/>
          </a:p>
        </p:txBody>
      </p:sp>
      <p:sp>
        <p:nvSpPr>
          <p:cNvPr id="14" name="Contenidor de peu de pàgina 1">
            <a:extLst>
              <a:ext uri="{FF2B5EF4-FFF2-40B4-BE49-F238E27FC236}">
                <a16:creationId xmlns:a16="http://schemas.microsoft.com/office/drawing/2014/main" id="{EF6CAB4E-7346-4B42-BD67-EBDF35AA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348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48" y="2015158"/>
            <a:ext cx="8373299" cy="2827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1500" dirty="0"/>
              <a:t>Per a una millor navegació aquesta guia està dissenyada per veure’s en format de Presentació de diapositives (</a:t>
            </a:r>
            <a:r>
              <a:rPr lang="ca-ES" sz="1500" b="1" dirty="0"/>
              <a:t>pantalla completa</a:t>
            </a:r>
            <a:r>
              <a:rPr lang="ca-ES" sz="1500" dirty="0"/>
              <a:t>)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informem que la informació continguda en aquesta guia no té efectes legals. El marc legal són les </a:t>
            </a:r>
            <a:r>
              <a:rPr lang="ca-ES" sz="1500" b="1" dirty="0"/>
              <a:t>bases reguladores </a:t>
            </a:r>
            <a:r>
              <a:rPr lang="ca-ES" sz="1500" dirty="0"/>
              <a:t>de la convocatòria.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Cliqueu sobre la icona per a consultar les bases reguladores</a:t>
            </a:r>
          </a:p>
        </p:txBody>
      </p:sp>
      <p:grpSp>
        <p:nvGrpSpPr>
          <p:cNvPr id="6" name="Group 5" descr="Enllaç cap a les bases reguladores dels ajuts dels cupons a la competitivitat empresarial Indústria 4.0">
            <a:extLst>
              <a:ext uri="{FF2B5EF4-FFF2-40B4-BE49-F238E27FC236}">
                <a16:creationId xmlns:a16="http://schemas.microsoft.com/office/drawing/2014/main" id="{4652E325-53A5-420B-A969-54B692C5F9DF}"/>
              </a:ext>
            </a:extLst>
          </p:cNvPr>
          <p:cNvGrpSpPr>
            <a:grpSpLocks noChangeAspect="1"/>
          </p:cNvGrpSpPr>
          <p:nvPr/>
        </p:nvGrpSpPr>
        <p:grpSpPr>
          <a:xfrm>
            <a:off x="4319968" y="4862207"/>
            <a:ext cx="504057" cy="504057"/>
            <a:chOff x="9381248" y="3637015"/>
            <a:chExt cx="684000" cy="68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23A4F3-4840-4D43-B9DF-FCB9563947B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" name="Graphic 7" descr="Link">
              <a:hlinkClick r:id="rId3"/>
              <a:extLst>
                <a:ext uri="{FF2B5EF4-FFF2-40B4-BE49-F238E27FC236}">
                  <a16:creationId xmlns:a16="http://schemas.microsoft.com/office/drawing/2014/main" id="{7721F2AA-F7DF-49C8-8FAB-8AA286CD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3" name="Graphic 73">
            <a:extLst>
              <a:ext uri="{FF2B5EF4-FFF2-40B4-BE49-F238E27FC236}">
                <a16:creationId xmlns:a16="http://schemas.microsoft.com/office/drawing/2014/main" id="{5B3BB847-7F49-40E7-9958-5E951216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6635" y="2462618"/>
            <a:ext cx="950724" cy="950724"/>
          </a:xfrm>
          <a:prstGeom prst="rect">
            <a:avLst/>
          </a:prstGeom>
        </p:spPr>
      </p:pic>
      <p:sp>
        <p:nvSpPr>
          <p:cNvPr id="9" name="Contenidor de peu de pàgina 1">
            <a:extLst>
              <a:ext uri="{FF2B5EF4-FFF2-40B4-BE49-F238E27FC236}">
                <a16:creationId xmlns:a16="http://schemas.microsoft.com/office/drawing/2014/main" id="{60AC590B-E452-4BD6-83DB-CA6B1CA4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768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25686E5-8F21-455A-A07E-A011CDE68B1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5DED9B-A4AB-4D6D-BCB1-D8A1AA3640D2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166" y="2499067"/>
            <a:ext cx="7575197" cy="35213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Inclogueu tota la documentació justificativa de la subvenció. </a:t>
            </a:r>
            <a:r>
              <a:rPr lang="ca-ES" sz="1350" dirty="0">
                <a:hlinkClick r:id="rId7" action="ppaction://hlinksldjump"/>
              </a:rPr>
              <a:t>Veure secció específica.</a:t>
            </a:r>
            <a:endParaRPr lang="ca-ES" sz="1350" dirty="0"/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Els noms dels arxius no han de portar ni accents ni caràcters especials (per exemple Justificacio.pdf)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Recordeu, </a:t>
            </a:r>
            <a:r>
              <a:rPr lang="es-ES" sz="1400" dirty="0">
                <a:solidFill>
                  <a:srgbClr val="FF0000"/>
                </a:solidFill>
              </a:rPr>
              <a:t>adjuntar a </a:t>
            </a:r>
            <a:r>
              <a:rPr lang="es-ES" sz="1400" dirty="0" err="1">
                <a:solidFill>
                  <a:srgbClr val="FF0000"/>
                </a:solidFill>
              </a:rPr>
              <a:t>l’espai</a:t>
            </a:r>
            <a:r>
              <a:rPr lang="es-ES" sz="1400" dirty="0">
                <a:solidFill>
                  <a:srgbClr val="FF0000"/>
                </a:solidFill>
              </a:rPr>
              <a:t> “</a:t>
            </a:r>
            <a:r>
              <a:rPr lang="es-ES" sz="1400" dirty="0" err="1">
                <a:solidFill>
                  <a:srgbClr val="FF0000"/>
                </a:solidFill>
              </a:rPr>
              <a:t>Memòria</a:t>
            </a:r>
            <a:r>
              <a:rPr lang="es-ES" sz="1400" dirty="0">
                <a:solidFill>
                  <a:srgbClr val="FF0000"/>
                </a:solidFill>
              </a:rPr>
              <a:t> económica” </a:t>
            </a:r>
            <a:r>
              <a:rPr lang="es-ES" sz="1400" dirty="0" err="1">
                <a:solidFill>
                  <a:srgbClr val="FF0000"/>
                </a:solidFill>
              </a:rPr>
              <a:t>tot</a:t>
            </a:r>
            <a:r>
              <a:rPr lang="es-ES" sz="1400" dirty="0">
                <a:solidFill>
                  <a:srgbClr val="FF0000"/>
                </a:solidFill>
              </a:rPr>
              <a:t> en un </a:t>
            </a:r>
            <a:r>
              <a:rPr lang="es-ES" sz="1400" dirty="0" err="1">
                <a:solidFill>
                  <a:srgbClr val="FF0000"/>
                </a:solidFill>
              </a:rPr>
              <a:t>únic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document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pdf</a:t>
            </a:r>
            <a:r>
              <a:rPr lang="es-ES" sz="1400" dirty="0">
                <a:solidFill>
                  <a:srgbClr val="FF0000"/>
                </a:solidFill>
              </a:rPr>
              <a:t>, zip o rar (factura, </a:t>
            </a:r>
            <a:r>
              <a:rPr lang="es-ES" sz="1400" dirty="0" err="1">
                <a:solidFill>
                  <a:srgbClr val="FF0000"/>
                </a:solidFill>
              </a:rPr>
              <a:t>comprovants</a:t>
            </a:r>
            <a:r>
              <a:rPr lang="es-ES" sz="1400" dirty="0">
                <a:solidFill>
                  <a:srgbClr val="FF0000"/>
                </a:solidFill>
              </a:rPr>
              <a:t> i </a:t>
            </a:r>
            <a:r>
              <a:rPr lang="es-ES" sz="1400" dirty="0" err="1">
                <a:solidFill>
                  <a:srgbClr val="FF0000"/>
                </a:solidFill>
              </a:rPr>
              <a:t>documents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demostratius</a:t>
            </a:r>
            <a:r>
              <a:rPr lang="es-ES" sz="1400" dirty="0">
                <a:solidFill>
                  <a:srgbClr val="FF0000"/>
                </a:solidFill>
              </a:rPr>
              <a:t> de </a:t>
            </a:r>
            <a:r>
              <a:rPr lang="es-ES" sz="1400" dirty="0" err="1">
                <a:solidFill>
                  <a:srgbClr val="FF0000"/>
                </a:solidFill>
              </a:rPr>
              <a:t>l’activitat</a:t>
            </a:r>
            <a:r>
              <a:rPr lang="es-ES" sz="1400" dirty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22.000 KB màxim!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Una vegada carregat cliqueu a </a:t>
            </a:r>
            <a:r>
              <a:rPr lang="ca-ES" sz="1350" b="1" dirty="0"/>
              <a:t>Següent.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100" dirty="0">
              <a:solidFill>
                <a:srgbClr val="FF0000"/>
              </a:solidFill>
            </a:endParaRP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" y="2987177"/>
            <a:ext cx="261371" cy="261371"/>
          </a:xfrm>
          <a:prstGeom prst="rect">
            <a:avLst/>
          </a:prstGeom>
        </p:spPr>
      </p:pic>
      <p:pic>
        <p:nvPicPr>
          <p:cNvPr id="23" name="Graphic 65" descr="Factures">
            <a:extLst>
              <a:ext uri="{FF2B5EF4-FFF2-40B4-BE49-F238E27FC236}">
                <a16:creationId xmlns:a16="http://schemas.microsoft.com/office/drawing/2014/main" id="{7F3F8D49-C6F0-4B63-A530-E47EF563D8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29215" y="5380919"/>
            <a:ext cx="517867" cy="517867"/>
          </a:xfrm>
          <a:prstGeom prst="rect">
            <a:avLst/>
          </a:prstGeom>
        </p:spPr>
      </p:pic>
      <p:grpSp>
        <p:nvGrpSpPr>
          <p:cNvPr id="29" name="Group 52" descr="Comprovants de pagament bancari">
            <a:extLst>
              <a:ext uri="{FF2B5EF4-FFF2-40B4-BE49-F238E27FC236}">
                <a16:creationId xmlns:a16="http://schemas.microsoft.com/office/drawing/2014/main" id="{92F85BCF-7D14-40F6-8E29-0E5790199827}"/>
              </a:ext>
            </a:extLst>
          </p:cNvPr>
          <p:cNvGrpSpPr/>
          <p:nvPr/>
        </p:nvGrpSpPr>
        <p:grpSpPr>
          <a:xfrm>
            <a:off x="6229691" y="5344900"/>
            <a:ext cx="540130" cy="560221"/>
            <a:chOff x="-94408" y="2761858"/>
            <a:chExt cx="1488797" cy="1488797"/>
          </a:xfrm>
        </p:grpSpPr>
        <p:sp>
          <p:nvSpPr>
            <p:cNvPr id="30" name="Rectangle: Rounded Corners 53">
              <a:extLst>
                <a:ext uri="{FF2B5EF4-FFF2-40B4-BE49-F238E27FC236}">
                  <a16:creationId xmlns:a16="http://schemas.microsoft.com/office/drawing/2014/main" id="{39EAD18C-2B1E-4FAA-A493-10BFBE8376C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54" descr="Clipboard Mixed with solid fill">
              <a:extLst>
                <a:ext uri="{FF2B5EF4-FFF2-40B4-BE49-F238E27FC236}">
                  <a16:creationId xmlns:a16="http://schemas.microsoft.com/office/drawing/2014/main" id="{096AC4D0-766C-4530-82DD-802F0AB99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35" name="Graphic 5" descr="Documentació justificativa de l'acció subvencionada">
            <a:extLst>
              <a:ext uri="{FF2B5EF4-FFF2-40B4-BE49-F238E27FC236}">
                <a16:creationId xmlns:a16="http://schemas.microsoft.com/office/drawing/2014/main" id="{41923473-137E-4999-B73F-74D5C1CB7CC5}"/>
              </a:ext>
            </a:extLst>
          </p:cNvPr>
          <p:cNvGrpSpPr/>
          <p:nvPr/>
        </p:nvGrpSpPr>
        <p:grpSpPr>
          <a:xfrm>
            <a:off x="6726502" y="5434384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36" name="Freeform: Shape 49">
              <a:extLst>
                <a:ext uri="{FF2B5EF4-FFF2-40B4-BE49-F238E27FC236}">
                  <a16:creationId xmlns:a16="http://schemas.microsoft.com/office/drawing/2014/main" id="{7830B65F-CDB7-442B-92E5-3803FB4303F5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37" name="Freeform: Shape 50">
              <a:extLst>
                <a:ext uri="{FF2B5EF4-FFF2-40B4-BE49-F238E27FC236}">
                  <a16:creationId xmlns:a16="http://schemas.microsoft.com/office/drawing/2014/main" id="{7A9FAA2A-49EC-415C-9843-85D60516A3A0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39" name="Graphic 62" descr="Un únic document pdf amb tot al documentació">
            <a:extLst>
              <a:ext uri="{FF2B5EF4-FFF2-40B4-BE49-F238E27FC236}">
                <a16:creationId xmlns:a16="http://schemas.microsoft.com/office/drawing/2014/main" id="{DFEE4E62-58EB-4E16-89BB-13AA94F5BD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33494" y="5640039"/>
            <a:ext cx="489374" cy="489374"/>
          </a:xfrm>
          <a:prstGeom prst="rect">
            <a:avLst/>
          </a:prstGeom>
        </p:spPr>
      </p:pic>
      <p:pic>
        <p:nvPicPr>
          <p:cNvPr id="28" name="Graphic 79" descr="Icona de retorn a l'inici de la secció">
            <a:hlinkClick r:id="rId16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40" name="Rectangle: Rounded Corners 66">
            <a:extLst>
              <a:ext uri="{FF2B5EF4-FFF2-40B4-BE49-F238E27FC236}">
                <a16:creationId xmlns:a16="http://schemas.microsoft.com/office/drawing/2014/main" id="{E945DA59-BA26-4488-8737-64117235A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5853" y="5642758"/>
            <a:ext cx="491722" cy="20993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PDF</a:t>
            </a:r>
            <a:endParaRPr lang="fr-BE" sz="1200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5441C1D-1153-486A-B8B9-700BF0787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1065" y="5550437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12C02605-5B7F-43AB-BCA5-90166628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30</a:t>
            </a:fld>
            <a:endParaRPr lang="en-US" sz="1200" dirty="0"/>
          </a:p>
        </p:txBody>
      </p:sp>
      <p:pic>
        <p:nvPicPr>
          <p:cNvPr id="43" name="Graphic 68">
            <a:extLst>
              <a:ext uri="{FF2B5EF4-FFF2-40B4-BE49-F238E27FC236}">
                <a16:creationId xmlns:a16="http://schemas.microsoft.com/office/drawing/2014/main" id="{1B4E6E70-A798-47F0-A5F9-A414847A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57153" y="5213360"/>
            <a:ext cx="455767" cy="455767"/>
          </a:xfrm>
          <a:prstGeom prst="rect">
            <a:avLst/>
          </a:prstGeom>
        </p:spPr>
      </p:pic>
      <p:sp>
        <p:nvSpPr>
          <p:cNvPr id="44" name="Rectangle: Rounded Corners 73">
            <a:extLst>
              <a:ext uri="{FF2B5EF4-FFF2-40B4-BE49-F238E27FC236}">
                <a16:creationId xmlns:a16="http://schemas.microsoft.com/office/drawing/2014/main" id="{A9E5C2B5-0931-48FA-B303-144799490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6665" y="5269525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ZIP / RAR</a:t>
            </a:r>
            <a:endParaRPr lang="fr-BE" sz="1600" dirty="0"/>
          </a:p>
        </p:txBody>
      </p:sp>
      <p:sp>
        <p:nvSpPr>
          <p:cNvPr id="32" name="Contenidor de peu de pàgina 1">
            <a:extLst>
              <a:ext uri="{FF2B5EF4-FFF2-40B4-BE49-F238E27FC236}">
                <a16:creationId xmlns:a16="http://schemas.microsoft.com/office/drawing/2014/main" id="{E8BEFC25-DB6C-40CF-8BA3-3D1029FAE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14053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9882" y="2444366"/>
            <a:ext cx="7824369" cy="3144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Justificacions de Despeses.</a:t>
            </a:r>
          </a:p>
          <a:p>
            <a:pPr marL="0" indent="0" algn="just">
              <a:buNone/>
            </a:pPr>
            <a:r>
              <a:rPr lang="ca-ES" sz="1350" dirty="0"/>
              <a:t>Adjunteu l’</a:t>
            </a:r>
            <a:r>
              <a:rPr lang="ca-ES" sz="1350" b="1" dirty="0"/>
              <a:t>Excel del compte justificatiu </a:t>
            </a:r>
            <a:r>
              <a:rPr lang="ca-ES" sz="1350" dirty="0"/>
              <a:t>que heu descarregat, complimentat i guardat al vostre ordinador prèviament. La informació de l’Excel es carregarà en pantalla. Una vegada carregat i sense errors cliqueu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28" name="Graphic 49">
            <a:extLst>
              <a:ext uri="{FF2B5EF4-FFF2-40B4-BE49-F238E27FC236}">
                <a16:creationId xmlns:a16="http://schemas.microsoft.com/office/drawing/2014/main" id="{8A0878F8-609F-4021-8018-F7B96DF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108360" y="2507786"/>
            <a:ext cx="491516" cy="491516"/>
          </a:xfrm>
          <a:prstGeom prst="rect">
            <a:avLst/>
          </a:prstGeom>
        </p:spPr>
      </p:pic>
      <p:sp>
        <p:nvSpPr>
          <p:cNvPr id="29" name="Rectangle: Rounded Corners 52">
            <a:extLst>
              <a:ext uri="{FF2B5EF4-FFF2-40B4-BE49-F238E27FC236}">
                <a16:creationId xmlns:a16="http://schemas.microsoft.com/office/drawing/2014/main" id="{75D618C3-A67E-4B54-ACBA-C77432E21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3260" y="2512741"/>
            <a:ext cx="491515" cy="19617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" name="Imatge 2" descr="Captura de pantalla de Justificacions de despeses per a càrrega de l'Excel del compte justificatiu">
            <a:extLst>
              <a:ext uri="{FF2B5EF4-FFF2-40B4-BE49-F238E27FC236}">
                <a16:creationId xmlns:a16="http://schemas.microsoft.com/office/drawing/2014/main" id="{C398244E-9248-4288-9CE7-7CDA263786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88" y="3429001"/>
            <a:ext cx="5913899" cy="2816142"/>
          </a:xfrm>
          <a:prstGeom prst="rect">
            <a:avLst/>
          </a:prstGeom>
        </p:spPr>
      </p:pic>
      <p:pic>
        <p:nvPicPr>
          <p:cNvPr id="30" name="Graphic 79" descr="Icona de retorn a l'inici de la secció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2E2B1B1-036C-4FAB-BB71-784B5C283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31</a:t>
            </a:fld>
            <a:endParaRPr lang="en-US" sz="1200" dirty="0"/>
          </a:p>
        </p:txBody>
      </p:sp>
      <p:sp>
        <p:nvSpPr>
          <p:cNvPr id="16" name="Contenidor de peu de pàgina 1">
            <a:extLst>
              <a:ext uri="{FF2B5EF4-FFF2-40B4-BE49-F238E27FC236}">
                <a16:creationId xmlns:a16="http://schemas.microsoft.com/office/drawing/2014/main" id="{D07F4897-949B-4BDD-A458-902627775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9246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519821"/>
            <a:ext cx="7824369" cy="7287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Si el sistema detecta qualsevol error a l’Excel ho informarà i s’haurà de modificar i adjuntar-ho de nou.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El nom de l’arxiu Excel no ha de portar ni accents ni caràcters especials (per exemple Justificacio.xlsx).</a:t>
            </a: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096" y="2753498"/>
            <a:ext cx="261371" cy="261371"/>
          </a:xfrm>
          <a:prstGeom prst="rect">
            <a:avLst/>
          </a:prstGeom>
        </p:spPr>
      </p:pic>
      <p:pic>
        <p:nvPicPr>
          <p:cNvPr id="4" name="Imatge 3" descr="Captura de pantalla error de càrrega de l'Excel del compte justificatiu">
            <a:extLst>
              <a:ext uri="{FF2B5EF4-FFF2-40B4-BE49-F238E27FC236}">
                <a16:creationId xmlns:a16="http://schemas.microsoft.com/office/drawing/2014/main" id="{4B45FE2B-8478-43E0-9B14-1DF272A3E5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07" y="3215146"/>
            <a:ext cx="4735386" cy="2996823"/>
          </a:xfrm>
          <a:prstGeom prst="rect">
            <a:avLst/>
          </a:prstGeom>
        </p:spPr>
      </p:pic>
      <p:pic>
        <p:nvPicPr>
          <p:cNvPr id="30" name="Graphic 79" descr="Icona de retorn a l'inici de la secció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16" name="Graphic 49">
            <a:extLst>
              <a:ext uri="{FF2B5EF4-FFF2-40B4-BE49-F238E27FC236}">
                <a16:creationId xmlns:a16="http://schemas.microsoft.com/office/drawing/2014/main" id="{D3209B91-B761-4677-BE48-4C791FB5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8224712" y="2507740"/>
            <a:ext cx="491516" cy="491516"/>
          </a:xfrm>
          <a:prstGeom prst="rect">
            <a:avLst/>
          </a:prstGeom>
        </p:spPr>
      </p:pic>
      <p:sp>
        <p:nvSpPr>
          <p:cNvPr id="19" name="Rectangle: Rounded Corners 52">
            <a:extLst>
              <a:ext uri="{FF2B5EF4-FFF2-40B4-BE49-F238E27FC236}">
                <a16:creationId xmlns:a16="http://schemas.microsoft.com/office/drawing/2014/main" id="{2C696F05-9064-46B9-8D7B-62643F805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5297" y="2515517"/>
            <a:ext cx="491515" cy="19617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2BC609F6-708F-4B89-8F15-A46233CA0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32</a:t>
            </a:fld>
            <a:endParaRPr lang="en-US" sz="1200" dirty="0"/>
          </a:p>
        </p:txBody>
      </p:sp>
      <p:sp>
        <p:nvSpPr>
          <p:cNvPr id="28" name="Contenidor de peu de pàgina 1">
            <a:extLst>
              <a:ext uri="{FF2B5EF4-FFF2-40B4-BE49-F238E27FC236}">
                <a16:creationId xmlns:a16="http://schemas.microsoft.com/office/drawing/2014/main" id="{E4B4D7C4-E513-4E9B-B598-37058148D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87611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9F683BD0-5719-41D5-84AF-5BDD41498F5E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C22125A8-C0EB-4E7C-9F5F-F2FEC32AFA9B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F38859-3E2F-4D30-A030-783D3CC94F2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6F505C72-C177-4DB6-8EBA-C59F02595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2F251E7-E9FC-41AE-AE29-7DED2F77B4C2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7EF386-BA00-4C5B-BBF6-99311314AB5C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0924" y="2484726"/>
            <a:ext cx="8015364" cy="3843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Declaracions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r>
              <a:rPr lang="ca-ES" sz="1350" dirty="0"/>
              <a:t>S’haurà de </a:t>
            </a:r>
            <a:r>
              <a:rPr lang="ca-ES" sz="1350" b="1" dirty="0"/>
              <a:t>marcar sobre el camp obligatori </a:t>
            </a:r>
            <a:r>
              <a:rPr lang="ca-ES" sz="1350" dirty="0"/>
              <a:t>conforme s’ha llegit i acceptat la informació bàsica de protecció de dades. A continuació clicar sobre </a:t>
            </a:r>
            <a:r>
              <a:rPr lang="ca-ES" sz="1350" b="1" dirty="0"/>
              <a:t>Signa i envia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La signatura és digital per tant s’han d’utilitzar els mecanismes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habilitats per fer-ho.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 de signar una persona de l’entitat beneficiària que tingui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un certificat de representació de persona jurídica.</a:t>
            </a: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" y="4413634"/>
            <a:ext cx="261371" cy="261371"/>
          </a:xfrm>
          <a:prstGeom prst="rect">
            <a:avLst/>
          </a:prstGeom>
        </p:spPr>
      </p:pic>
      <p:pic>
        <p:nvPicPr>
          <p:cNvPr id="3" name="Imatge 2" descr="Captura de pantalla de declaracions sobre protecció de dades i signatura i enviament de la justificació">
            <a:extLst>
              <a:ext uri="{FF2B5EF4-FFF2-40B4-BE49-F238E27FC236}">
                <a16:creationId xmlns:a16="http://schemas.microsoft.com/office/drawing/2014/main" id="{20A9C62D-8DA0-42E1-A3E6-97072D8081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171662"/>
            <a:ext cx="3847071" cy="3013207"/>
          </a:xfrm>
          <a:prstGeom prst="rect">
            <a:avLst/>
          </a:prstGeom>
        </p:spPr>
      </p:pic>
      <p:pic>
        <p:nvPicPr>
          <p:cNvPr id="28" name="Graphic 79" descr="Icona de retorn a l'inici de la secció">
            <a:hlinkClick r:id="rId10" action="ppaction://hlinksldjump"/>
            <a:extLst>
              <a:ext uri="{FF2B5EF4-FFF2-40B4-BE49-F238E27FC236}">
                <a16:creationId xmlns:a16="http://schemas.microsoft.com/office/drawing/2014/main" id="{63E14AAB-32FB-4A75-9652-03847AB467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5658FBC-182D-4FB6-909A-3FD767CD8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33</a:t>
            </a:fld>
            <a:endParaRPr lang="en-US" sz="1200" dirty="0"/>
          </a:p>
        </p:txBody>
      </p:sp>
      <p:sp>
        <p:nvSpPr>
          <p:cNvPr id="15" name="Contenidor de peu de pàgina 1">
            <a:extLst>
              <a:ext uri="{FF2B5EF4-FFF2-40B4-BE49-F238E27FC236}">
                <a16:creationId xmlns:a16="http://schemas.microsoft.com/office/drawing/2014/main" id="{448E9FCA-069A-4026-8428-E950105CC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20261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08EF9875-DBB8-4989-8F6F-D81F6B89EFA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/>
              <a:t>Cliqueu a la icona per a accedir a la justificació en línia</a:t>
            </a:r>
          </a:p>
        </p:txBody>
      </p:sp>
      <p:grpSp>
        <p:nvGrpSpPr>
          <p:cNvPr id="14" name="Group 5" descr="Enllaç cap a la justificació en línia">
            <a:extLst>
              <a:ext uri="{FF2B5EF4-FFF2-40B4-BE49-F238E27FC236}">
                <a16:creationId xmlns:a16="http://schemas.microsoft.com/office/drawing/2014/main" id="{295DCDBF-1832-43D9-A9EF-EE5EE539C75D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06B114-7B5A-4EAD-9D1B-735ADFE1037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4"/>
              <a:extLst>
                <a:ext uri="{FF2B5EF4-FFF2-40B4-BE49-F238E27FC236}">
                  <a16:creationId xmlns:a16="http://schemas.microsoft.com/office/drawing/2014/main" id="{7E7C406B-C056-4513-9520-95B9F7AD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65FABF3-C29F-43A7-8C34-F3B98B84DBFF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46137EA-D407-4134-9829-40D7B31C2CE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Signar i enviar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451755"/>
            <a:ext cx="8036071" cy="5918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presentada la justificació apareixerà la següent pàgina, on podreu descarregar </a:t>
            </a:r>
            <a:r>
              <a:rPr lang="ca-ES" sz="1350" b="1" dirty="0"/>
              <a:t>l’acusament de rebuda.</a:t>
            </a:r>
            <a:endParaRPr lang="ca-ES" sz="1350" dirty="0"/>
          </a:p>
        </p:txBody>
      </p:sp>
      <p:pic>
        <p:nvPicPr>
          <p:cNvPr id="3" name="Imatge 2" descr="Captura de pantalla d'enviament correcte del formulari de justificació i descàrrega de l'acusament de rebuda">
            <a:extLst>
              <a:ext uri="{FF2B5EF4-FFF2-40B4-BE49-F238E27FC236}">
                <a16:creationId xmlns:a16="http://schemas.microsoft.com/office/drawing/2014/main" id="{1254E942-D39F-4FF2-B22B-0B0D9A5E8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55354"/>
            <a:ext cx="6308029" cy="3420599"/>
          </a:xfrm>
          <a:prstGeom prst="rect">
            <a:avLst/>
          </a:prstGeom>
        </p:spPr>
      </p:pic>
      <p:pic>
        <p:nvPicPr>
          <p:cNvPr id="22" name="Graphic 79" descr="Icona de retorn a l'inici de la secció">
            <a:hlinkClick r:id="rId8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470C33C0-DB80-42A0-81FB-76AB11FE0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34</a:t>
            </a:fld>
            <a:endParaRPr lang="en-US" sz="1200" dirty="0"/>
          </a:p>
        </p:txBody>
      </p:sp>
      <p:sp>
        <p:nvSpPr>
          <p:cNvPr id="23" name="Contenidor de peu de pàgina 1">
            <a:extLst>
              <a:ext uri="{FF2B5EF4-FFF2-40B4-BE49-F238E27FC236}">
                <a16:creationId xmlns:a16="http://schemas.microsoft.com/office/drawing/2014/main" id="{E7A0E973-7242-4ABE-88A3-D3CF99898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3852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3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a-ES"/>
              <a:t>Índex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F3FC51-6B02-4908-95CF-5301E1BEA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>
                <a:hlinkClick r:id="rId2" action="ppaction://hlinksldjump"/>
              </a:rPr>
              <a:t>Despeses subvencionables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3" action="ppaction://hlinksldjump"/>
              </a:rPr>
              <a:t>Publicitat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4" action="ppaction://hlinksldjump"/>
              </a:rPr>
              <a:t>Justificació – Documentació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5" action="ppaction://hlinksldjump"/>
              </a:rPr>
              <a:t>Justificació – Presentació</a:t>
            </a:r>
            <a:endParaRPr lang="ca-ES" dirty="0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3FA1A4A5-4EF5-4396-958A-F56912355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88" y="4432530"/>
            <a:ext cx="2910645" cy="1600259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E65DC2D4-7C42-42FA-8AED-B3AA45261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81" y="1097942"/>
            <a:ext cx="2890664" cy="1600259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4B62C076-E742-4B7E-AB3C-285D8A9B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88" y="2765236"/>
            <a:ext cx="2904606" cy="1600259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958CDA7-CA3E-496D-B33D-B4B0B79B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4</a:t>
            </a:fld>
            <a:endParaRPr lang="en-US" sz="1200" dirty="0"/>
          </a:p>
        </p:txBody>
      </p:sp>
      <p:sp>
        <p:nvSpPr>
          <p:cNvPr id="11" name="Contenidor de peu de pàgina 1">
            <a:extLst>
              <a:ext uri="{FF2B5EF4-FFF2-40B4-BE49-F238E27FC236}">
                <a16:creationId xmlns:a16="http://schemas.microsoft.com/office/drawing/2014/main" id="{78899271-A4B6-4E44-905C-085D4E2FA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</a:t>
            </a:r>
            <a:r>
              <a:rPr lang="es-ES" sz="700" dirty="0" err="1"/>
              <a:t>cupons</a:t>
            </a:r>
            <a:r>
              <a:rPr lang="es-ES" sz="700" dirty="0"/>
              <a:t> </a:t>
            </a:r>
            <a:r>
              <a:rPr lang="es-ES" sz="700" dirty="0" err="1"/>
              <a:t>innovació</a:t>
            </a:r>
            <a:r>
              <a:rPr lang="es-ES" sz="700" dirty="0"/>
              <a:t>, startup i </a:t>
            </a:r>
            <a:r>
              <a:rPr lang="es-ES" sz="700" dirty="0" err="1"/>
              <a:t>finançament</a:t>
            </a:r>
            <a:r>
              <a:rPr lang="es-ES" sz="700" dirty="0"/>
              <a:t>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139621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967" y="1340768"/>
            <a:ext cx="3059832" cy="240310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dirty="0"/>
              <a:t>Despeses subvencionables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 descr="Icona de retorn a l'índex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0BD9B7C-1588-4391-9B6F-73B1C6E6A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5</a:t>
            </a:fld>
            <a:endParaRPr lang="en-US" sz="1200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8F39DDA4-6754-4A36-9F68-6D88BD859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277"/>
            <a:ext cx="7193669" cy="3985915"/>
          </a:xfrm>
          <a:prstGeom prst="flowChartOnlineStorage">
            <a:avLst/>
          </a:prstGeom>
        </p:spPr>
      </p:pic>
      <p:sp>
        <p:nvSpPr>
          <p:cNvPr id="8" name="Contenidor de peu de pàgina 1">
            <a:extLst>
              <a:ext uri="{FF2B5EF4-FFF2-40B4-BE49-F238E27FC236}">
                <a16:creationId xmlns:a16="http://schemas.microsoft.com/office/drawing/2014/main" id="{E65AA449-34D6-48EA-B679-BF16CB100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67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732C81-F2A4-4A6D-8859-41339B49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1704B4A4-4F35-4012-A7A7-26F708AED501}"/>
              </a:ext>
            </a:extLst>
          </p:cNvPr>
          <p:cNvSpPr txBox="1">
            <a:spLocks/>
          </p:cNvSpPr>
          <p:nvPr/>
        </p:nvSpPr>
        <p:spPr>
          <a:xfrm>
            <a:off x="7335786" y="1193765"/>
            <a:ext cx="1724165" cy="7658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la base reguladora 4, 12, 16 i l’annex 2.1, 2.3 i 2.4 de les bases reguladores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E2975857-4BB6-4945-AA23-10FF5F06494A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C3BD1DE-C52E-4588-90CB-ECA3C8FE564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3"/>
              <a:extLst>
                <a:ext uri="{FF2B5EF4-FFF2-40B4-BE49-F238E27FC236}">
                  <a16:creationId xmlns:a16="http://schemas.microsoft.com/office/drawing/2014/main" id="{EE320C8D-8745-4152-90E1-24F8B3F4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aphicFrame>
        <p:nvGraphicFramePr>
          <p:cNvPr id="20" name="Diagrama 19" descr="Característiques de les despeses subvencionables:&#10;Aprovada per resolució d’atorgament&#10;Incorreguda només per l’empresa beneficiària&#10;Realitzada entre l’01/01/2020 i el 30/11/2021&#10;Necessària per a les activitats del projecte&#10;Identificable i verificable">
            <a:extLst>
              <a:ext uri="{FF2B5EF4-FFF2-40B4-BE49-F238E27FC236}">
                <a16:creationId xmlns:a16="http://schemas.microsoft.com/office/drawing/2014/main" id="{DC9D5D11-5EEE-4F84-8FDD-FC05CCF3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58130"/>
              </p:ext>
            </p:extLst>
          </p:nvPr>
        </p:nvGraphicFramePr>
        <p:xfrm>
          <a:off x="0" y="1454477"/>
          <a:ext cx="8892480" cy="515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Graphic 4" descr="Atenció!">
            <a:extLst>
              <a:ext uri="{FF2B5EF4-FFF2-40B4-BE49-F238E27FC236}">
                <a16:creationId xmlns:a16="http://schemas.microsoft.com/office/drawing/2014/main" id="{669DA254-7A5D-432C-9985-1A5B6BDE56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3324" y="4884692"/>
            <a:ext cx="344283" cy="344283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D762EC1-310D-4CA1-8B22-C9E7B974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776" y="4918902"/>
            <a:ext cx="2540962" cy="987632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No és possible l’ampliació del termini de realització de la despesa</a:t>
            </a:r>
          </a:p>
          <a:p>
            <a:pPr marL="0" lv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Fins el 28/02/2021 cupons </a:t>
            </a:r>
            <a:r>
              <a:rPr lang="ca-ES" sz="1600" i="1" dirty="0" err="1">
                <a:solidFill>
                  <a:srgbClr val="FF0000"/>
                </a:solidFill>
              </a:rPr>
              <a:t>startup</a:t>
            </a:r>
            <a:r>
              <a:rPr lang="ca-ES" sz="1600" i="1" dirty="0">
                <a:solidFill>
                  <a:srgbClr val="FF0000"/>
                </a:solidFill>
              </a:rPr>
              <a:t> i cupons finançament</a:t>
            </a:r>
          </a:p>
          <a:p>
            <a:pPr marL="0" lv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Fins 30/11/2021 cupons d’innovació i estratègia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027E8A-F4C7-4DB5-9238-DE67F6E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10291" y="4662489"/>
            <a:ext cx="518223" cy="51822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BA63E8-B30D-4502-B452-D60A6F72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8218" y="3876218"/>
            <a:ext cx="727247" cy="72724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32ECB15-10C0-4525-9DE2-51AE0068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27408" y="3505261"/>
            <a:ext cx="784294" cy="784293"/>
          </a:xfrm>
          <a:prstGeom prst="rect">
            <a:avLst/>
          </a:prstGeom>
        </p:spPr>
      </p:pic>
      <p:pic>
        <p:nvPicPr>
          <p:cNvPr id="29" name="Content Placeholder 15">
            <a:extLst>
              <a:ext uri="{FF2B5EF4-FFF2-40B4-BE49-F238E27FC236}">
                <a16:creationId xmlns:a16="http://schemas.microsoft.com/office/drawing/2014/main" id="{16DC3CEC-629C-440D-9E7D-3041A361A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564" y="2715414"/>
            <a:ext cx="801314" cy="801314"/>
          </a:xfrm>
          <a:prstGeom prst="rect">
            <a:avLst/>
          </a:prstGeom>
        </p:spPr>
      </p:pic>
      <p:pic>
        <p:nvPicPr>
          <p:cNvPr id="24" name="Graphic 65">
            <a:extLst>
              <a:ext uri="{FF2B5EF4-FFF2-40B4-BE49-F238E27FC236}">
                <a16:creationId xmlns:a16="http://schemas.microsoft.com/office/drawing/2014/main" id="{B304C113-482B-4CD1-8C98-BEBC542D4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8564" y="1695348"/>
            <a:ext cx="739287" cy="739287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98EEA345-9D48-445B-B290-A834A9476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6</a:t>
            </a:fld>
            <a:endParaRPr lang="en-US" sz="1200" dirty="0"/>
          </a:p>
        </p:txBody>
      </p:sp>
      <p:pic>
        <p:nvPicPr>
          <p:cNvPr id="28" name="Graphic 27" descr="Icona de retorn a l'inici de la secció">
            <a:hlinkClick r:id="rId23" action="ppaction://hlinksldjump"/>
            <a:extLst>
              <a:ext uri="{FF2B5EF4-FFF2-40B4-BE49-F238E27FC236}">
                <a16:creationId xmlns:a16="http://schemas.microsoft.com/office/drawing/2014/main" id="{CA9B5E7A-657D-42EC-978F-F2A7CE83EA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63699ED9-DD4E-4248-BD97-6FEE69B13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92135" y="2478455"/>
            <a:ext cx="669709" cy="669709"/>
          </a:xfrm>
          <a:prstGeom prst="rect">
            <a:avLst/>
          </a:prstGeom>
        </p:spPr>
      </p:pic>
      <p:sp>
        <p:nvSpPr>
          <p:cNvPr id="18" name="Contenidor de peu de pàgina 1">
            <a:extLst>
              <a:ext uri="{FF2B5EF4-FFF2-40B4-BE49-F238E27FC236}">
                <a16:creationId xmlns:a16="http://schemas.microsoft.com/office/drawing/2014/main" id="{0C094010-4D95-47F9-8C26-4B55DE9A2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540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15F0-6259-47AF-BDBA-40C8E48C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634105"/>
            <a:ext cx="8373299" cy="572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a-ES" sz="1800" b="1" dirty="0"/>
              <a:t>Cupons d’innovació i estratègia</a:t>
            </a:r>
          </a:p>
          <a:p>
            <a:pPr marL="0" indent="0">
              <a:buNone/>
            </a:pPr>
            <a:r>
              <a:rPr lang="ca-ES" sz="1500" dirty="0"/>
              <a:t>Única i exclusivament despeses de </a:t>
            </a:r>
            <a:r>
              <a:rPr lang="ca-ES" sz="1500" b="1" dirty="0"/>
              <a:t>serveis d’assessorament </a:t>
            </a:r>
            <a:r>
              <a:rPr lang="ca-ES" sz="1500" dirty="0"/>
              <a:t>de </a:t>
            </a:r>
            <a:r>
              <a:rPr lang="ca-ES" sz="1500" b="1" dirty="0"/>
              <a:t>proveïdors acreditats </a:t>
            </a:r>
            <a:r>
              <a:rPr lang="ca-ES" sz="1500" dirty="0"/>
              <a:t>per a: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7335786" y="1193765"/>
            <a:ext cx="1724165" cy="7658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la base reguladora 5 i l’Annex 2.1 de les bases reguladores</a:t>
            </a:r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5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457200" y="3066066"/>
            <a:ext cx="2778402" cy="1912465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Noves iniciatives disruptives</a:t>
            </a: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Transformació empresarial basada en la </a:t>
            </a:r>
            <a:r>
              <a:rPr lang="ca-ES" sz="1350" dirty="0" err="1">
                <a:solidFill>
                  <a:schemeClr val="tx1"/>
                </a:solidFill>
              </a:rPr>
              <a:t>reinvenció</a:t>
            </a:r>
            <a:r>
              <a:rPr lang="ca-ES" sz="1350" dirty="0">
                <a:solidFill>
                  <a:schemeClr val="tx1"/>
                </a:solidFill>
              </a:rPr>
              <a:t> del model de negoci i productes/serveis a oferir en el desenvolupament de noves iniciatives disruptives</a:t>
            </a:r>
            <a:endParaRPr lang="ca-ES" sz="1200" dirty="0">
              <a:solidFill>
                <a:schemeClr val="tx1"/>
              </a:solidFill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E1A0122-35E1-4313-8749-0F62CDD12E28}"/>
              </a:ext>
            </a:extLst>
          </p:cNvPr>
          <p:cNvSpPr/>
          <p:nvPr/>
        </p:nvSpPr>
        <p:spPr>
          <a:xfrm>
            <a:off x="914901" y="4978531"/>
            <a:ext cx="1863000" cy="268299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Màxim: 8.000 €</a:t>
            </a:r>
            <a:endParaRPr lang="ca-ES" sz="105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8" descr="Implantació Indústria 4.0 &#10;Implantació d’actuacions del pla de transformació que integri tecnologies 4.0, proves pilot, testeig de tecnologies i l’accés a infraestructures tecnològiques, instal·lacions o arquitectures singulars.&#10;Màxim 20.000 €">
            <a:extLst>
              <a:ext uri="{FF2B5EF4-FFF2-40B4-BE49-F238E27FC236}">
                <a16:creationId xmlns:a16="http://schemas.microsoft.com/office/drawing/2014/main" id="{FB956AF2-A932-408B-928D-22179E05FF57}"/>
              </a:ext>
            </a:extLst>
          </p:cNvPr>
          <p:cNvSpPr/>
          <p:nvPr/>
        </p:nvSpPr>
        <p:spPr>
          <a:xfrm>
            <a:off x="3371128" y="3075511"/>
            <a:ext cx="2731252" cy="1912466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Fiscalitat de la innovació </a:t>
            </a: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Certificats en matèria d’R+D+I per a empreses o entitats acreditades per l’Entitat Nacional d’Acreditació als efectes de deduccions fiscals</a:t>
            </a:r>
          </a:p>
        </p:txBody>
      </p:sp>
      <p:sp>
        <p:nvSpPr>
          <p:cNvPr id="30" name="Rectangle: Top Corners Rounded 14">
            <a:extLst>
              <a:ext uri="{FF2B5EF4-FFF2-40B4-BE49-F238E27FC236}">
                <a16:creationId xmlns:a16="http://schemas.microsoft.com/office/drawing/2014/main" id="{E5AA8EBD-313A-4667-AD26-F40EF3C9BA98}"/>
              </a:ext>
            </a:extLst>
          </p:cNvPr>
          <p:cNvSpPr/>
          <p:nvPr/>
        </p:nvSpPr>
        <p:spPr>
          <a:xfrm>
            <a:off x="3780824" y="4983915"/>
            <a:ext cx="1863000" cy="268299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Màxim: 2.500 €</a:t>
            </a:r>
            <a:endParaRPr lang="ca-ES" sz="105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 descr="Implantació Indústria 4.0 &#10;Implantació d’actuacions del pla de transformació que integri tecnologies 4.0, proves pilot, testeig de tecnologies i l’accés a infraestructures tecnològiques, instal·lacions o arquitectures singulars.&#10;Màxim 20.000 €">
            <a:extLst>
              <a:ext uri="{FF2B5EF4-FFF2-40B4-BE49-F238E27FC236}">
                <a16:creationId xmlns:a16="http://schemas.microsoft.com/office/drawing/2014/main" id="{E2124CE8-1B0F-4908-9449-54B5FAB6EF40}"/>
              </a:ext>
            </a:extLst>
          </p:cNvPr>
          <p:cNvSpPr/>
          <p:nvPr/>
        </p:nvSpPr>
        <p:spPr>
          <a:xfrm>
            <a:off x="6237906" y="3075511"/>
            <a:ext cx="2731252" cy="1927663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Propietat Industrial</a:t>
            </a: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Identificació de l’estratègia de propietat industrial i intel·lectual, i redacció i presentació d’una patent o un model d’utilitat</a:t>
            </a: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793F5415-E83C-4DD2-9DE3-58D9760636CE}"/>
              </a:ext>
            </a:extLst>
          </p:cNvPr>
          <p:cNvSpPr/>
          <p:nvPr/>
        </p:nvSpPr>
        <p:spPr>
          <a:xfrm>
            <a:off x="6655910" y="5007329"/>
            <a:ext cx="1795129" cy="1091746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Màxim: 4.000 € estratègia i 2.500 € redacció i presentació (inclòs taxes)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876" y="5418821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1110829" y="5383786"/>
            <a:ext cx="5333380" cy="6161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Despesa mínima i objecte de l’ajut a realitzar i justificar, </a:t>
            </a:r>
            <a:r>
              <a:rPr lang="ca-ES" sz="1200" b="1" dirty="0">
                <a:solidFill>
                  <a:srgbClr val="FF0000"/>
                </a:solidFill>
              </a:rPr>
              <a:t>100% del cost aprovat: </a:t>
            </a:r>
          </a:p>
          <a:p>
            <a:pPr marL="0" indent="0" algn="just">
              <a:buNone/>
            </a:pPr>
            <a:r>
              <a:rPr lang="ca-ES" sz="1200" b="1" dirty="0">
                <a:solidFill>
                  <a:srgbClr val="FF0000"/>
                </a:solidFill>
              </a:rPr>
              <a:t>Si &lt;100% </a:t>
            </a:r>
            <a:r>
              <a:rPr lang="ca-E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 Revocació de l’ajut</a:t>
            </a:r>
          </a:p>
        </p:txBody>
      </p:sp>
      <p:pic>
        <p:nvPicPr>
          <p:cNvPr id="23" name="Graphic 22" descr="Icona de retorn a l'inici de la secció">
            <a:hlinkClick r:id="rId7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31A94278-2A10-4AD4-8082-E5C5D5B08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7</a:t>
            </a:fld>
            <a:endParaRPr lang="en-US" sz="1200" dirty="0"/>
          </a:p>
        </p:txBody>
      </p:sp>
      <p:grpSp>
        <p:nvGrpSpPr>
          <p:cNvPr id="16" name="Graphic 70">
            <a:extLst>
              <a:ext uri="{FF2B5EF4-FFF2-40B4-BE49-F238E27FC236}">
                <a16:creationId xmlns:a16="http://schemas.microsoft.com/office/drawing/2014/main" id="{260269E8-6FB3-45D4-87A0-E77CB0A5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6414" y="2172571"/>
            <a:ext cx="845159" cy="841632"/>
            <a:chOff x="9271795" y="1205029"/>
            <a:chExt cx="1149467" cy="1149467"/>
          </a:xfrm>
        </p:grpSpPr>
        <p:sp>
          <p:nvSpPr>
            <p:cNvPr id="17" name="Freeform: Shape 72">
              <a:extLst>
                <a:ext uri="{FF2B5EF4-FFF2-40B4-BE49-F238E27FC236}">
                  <a16:creationId xmlns:a16="http://schemas.microsoft.com/office/drawing/2014/main" id="{4E114A44-4BD2-4605-BF3F-E48BDB28E45E}"/>
                </a:ext>
              </a:extLst>
            </p:cNvPr>
            <p:cNvSpPr/>
            <p:nvPr/>
          </p:nvSpPr>
          <p:spPr>
            <a:xfrm>
              <a:off x="9709191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8" name="Freeform: Shape 73">
              <a:extLst>
                <a:ext uri="{FF2B5EF4-FFF2-40B4-BE49-F238E27FC236}">
                  <a16:creationId xmlns:a16="http://schemas.microsoft.com/office/drawing/2014/main" id="{93B9A350-1941-4F7C-8D90-447FFA0AA1C3}"/>
                </a:ext>
              </a:extLst>
            </p:cNvPr>
            <p:cNvSpPr/>
            <p:nvPr/>
          </p:nvSpPr>
          <p:spPr>
            <a:xfrm>
              <a:off x="9654950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9" name="Freeform: Shape 74">
              <a:extLst>
                <a:ext uri="{FF2B5EF4-FFF2-40B4-BE49-F238E27FC236}">
                  <a16:creationId xmlns:a16="http://schemas.microsoft.com/office/drawing/2014/main" id="{CEB7C59E-498B-4DD8-8B73-4EC6C6D9861A}"/>
                </a:ext>
              </a:extLst>
            </p:cNvPr>
            <p:cNvSpPr/>
            <p:nvPr/>
          </p:nvSpPr>
          <p:spPr>
            <a:xfrm>
              <a:off x="9946987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0" name="Freeform: Shape 75">
              <a:extLst>
                <a:ext uri="{FF2B5EF4-FFF2-40B4-BE49-F238E27FC236}">
                  <a16:creationId xmlns:a16="http://schemas.microsoft.com/office/drawing/2014/main" id="{818B276C-88C2-43A0-93DD-63EA3AC766AB}"/>
                </a:ext>
              </a:extLst>
            </p:cNvPr>
            <p:cNvSpPr/>
            <p:nvPr/>
          </p:nvSpPr>
          <p:spPr>
            <a:xfrm>
              <a:off x="9894422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1" name="Freeform: Shape 76">
              <a:extLst>
                <a:ext uri="{FF2B5EF4-FFF2-40B4-BE49-F238E27FC236}">
                  <a16:creationId xmlns:a16="http://schemas.microsoft.com/office/drawing/2014/main" id="{36232240-FD78-465F-8A14-4F40EF94C814}"/>
                </a:ext>
              </a:extLst>
            </p:cNvPr>
            <p:cNvSpPr/>
            <p:nvPr/>
          </p:nvSpPr>
          <p:spPr>
            <a:xfrm>
              <a:off x="10186459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2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2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2" name="Freeform: Shape 77">
              <a:extLst>
                <a:ext uri="{FF2B5EF4-FFF2-40B4-BE49-F238E27FC236}">
                  <a16:creationId xmlns:a16="http://schemas.microsoft.com/office/drawing/2014/main" id="{4E3C590D-3B9B-4A5A-A76F-CEC8BF054ED4}"/>
                </a:ext>
              </a:extLst>
            </p:cNvPr>
            <p:cNvSpPr/>
            <p:nvPr/>
          </p:nvSpPr>
          <p:spPr>
            <a:xfrm>
              <a:off x="10133895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9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4" name="Freeform: Shape 78">
              <a:extLst>
                <a:ext uri="{FF2B5EF4-FFF2-40B4-BE49-F238E27FC236}">
                  <a16:creationId xmlns:a16="http://schemas.microsoft.com/office/drawing/2014/main" id="{F4671B39-2342-4841-849A-499DEEB53D21}"/>
                </a:ext>
              </a:extLst>
            </p:cNvPr>
            <p:cNvSpPr/>
            <p:nvPr/>
          </p:nvSpPr>
          <p:spPr>
            <a:xfrm>
              <a:off x="9457864" y="1447135"/>
              <a:ext cx="142246" cy="142246"/>
            </a:xfrm>
            <a:custGeom>
              <a:avLst/>
              <a:gdLst>
                <a:gd name="connsiteX0" fmla="*/ 142247 w 142246"/>
                <a:gd name="connsiteY0" fmla="*/ 71123 h 142246"/>
                <a:gd name="connsiteX1" fmla="*/ 71123 w 142246"/>
                <a:gd name="connsiteY1" fmla="*/ 142247 h 142246"/>
                <a:gd name="connsiteX2" fmla="*/ 0 w 142246"/>
                <a:gd name="connsiteY2" fmla="*/ 71123 h 142246"/>
                <a:gd name="connsiteX3" fmla="*/ 71123 w 142246"/>
                <a:gd name="connsiteY3" fmla="*/ 0 h 142246"/>
                <a:gd name="connsiteX4" fmla="*/ 142247 w 142246"/>
                <a:gd name="connsiteY4" fmla="*/ 71123 h 1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6" h="142246">
                  <a:moveTo>
                    <a:pt x="142247" y="71123"/>
                  </a:moveTo>
                  <a:cubicBezTo>
                    <a:pt x="142247" y="110404"/>
                    <a:pt x="110404" y="142247"/>
                    <a:pt x="71123" y="142247"/>
                  </a:cubicBezTo>
                  <a:cubicBezTo>
                    <a:pt x="31843" y="142247"/>
                    <a:pt x="0" y="110404"/>
                    <a:pt x="0" y="71123"/>
                  </a:cubicBezTo>
                  <a:cubicBezTo>
                    <a:pt x="0" y="31843"/>
                    <a:pt x="31843" y="0"/>
                    <a:pt x="71123" y="0"/>
                  </a:cubicBezTo>
                  <a:cubicBezTo>
                    <a:pt x="110404" y="0"/>
                    <a:pt x="142247" y="31843"/>
                    <a:pt x="142247" y="71123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5" name="Freeform: Shape 79">
              <a:extLst>
                <a:ext uri="{FF2B5EF4-FFF2-40B4-BE49-F238E27FC236}">
                  <a16:creationId xmlns:a16="http://schemas.microsoft.com/office/drawing/2014/main" id="{2248965A-29F6-4149-A69F-AF20C4A71363}"/>
                </a:ext>
              </a:extLst>
            </p:cNvPr>
            <p:cNvSpPr/>
            <p:nvPr/>
          </p:nvSpPr>
          <p:spPr>
            <a:xfrm>
              <a:off x="9333459" y="1485635"/>
              <a:ext cx="620168" cy="761098"/>
            </a:xfrm>
            <a:custGeom>
              <a:avLst/>
              <a:gdLst>
                <a:gd name="connsiteX0" fmla="*/ 614965 w 620168"/>
                <a:gd name="connsiteY0" fmla="*/ 5204 h 761098"/>
                <a:gd name="connsiteX1" fmla="*/ 589581 w 620168"/>
                <a:gd name="connsiteY1" fmla="*/ 5204 h 761098"/>
                <a:gd name="connsiteX2" fmla="*/ 434882 w 620168"/>
                <a:gd name="connsiteY2" fmla="*/ 159903 h 761098"/>
                <a:gd name="connsiteX3" fmla="*/ 400038 w 620168"/>
                <a:gd name="connsiteY3" fmla="*/ 168764 h 761098"/>
                <a:gd name="connsiteX4" fmla="*/ 352862 w 620168"/>
                <a:gd name="connsiteY4" fmla="*/ 244317 h 761098"/>
                <a:gd name="connsiteX5" fmla="*/ 339452 w 620168"/>
                <a:gd name="connsiteY5" fmla="*/ 187203 h 761098"/>
                <a:gd name="connsiteX6" fmla="*/ 328795 w 620168"/>
                <a:gd name="connsiteY6" fmla="*/ 167566 h 761098"/>
                <a:gd name="connsiteX7" fmla="*/ 254080 w 620168"/>
                <a:gd name="connsiteY7" fmla="*/ 128532 h 761098"/>
                <a:gd name="connsiteX8" fmla="*/ 195529 w 620168"/>
                <a:gd name="connsiteY8" fmla="*/ 121468 h 761098"/>
                <a:gd name="connsiteX9" fmla="*/ 136858 w 620168"/>
                <a:gd name="connsiteY9" fmla="*/ 130328 h 761098"/>
                <a:gd name="connsiteX10" fmla="*/ 62263 w 620168"/>
                <a:gd name="connsiteY10" fmla="*/ 169362 h 761098"/>
                <a:gd name="connsiteX11" fmla="*/ 51606 w 620168"/>
                <a:gd name="connsiteY11" fmla="*/ 188999 h 761098"/>
                <a:gd name="connsiteX12" fmla="*/ 0 w 620168"/>
                <a:gd name="connsiteY12" fmla="*/ 409314 h 761098"/>
                <a:gd name="connsiteX13" fmla="*/ 35921 w 620168"/>
                <a:gd name="connsiteY13" fmla="*/ 445234 h 761098"/>
                <a:gd name="connsiteX14" fmla="*/ 69686 w 620168"/>
                <a:gd name="connsiteY14" fmla="*/ 418653 h 761098"/>
                <a:gd name="connsiteX15" fmla="*/ 107044 w 620168"/>
                <a:gd name="connsiteY15" fmla="*/ 264074 h 761098"/>
                <a:gd name="connsiteX16" fmla="*/ 107044 w 620168"/>
                <a:gd name="connsiteY16" fmla="*/ 761098 h 761098"/>
                <a:gd name="connsiteX17" fmla="*/ 177808 w 620168"/>
                <a:gd name="connsiteY17" fmla="*/ 761098 h 761098"/>
                <a:gd name="connsiteX18" fmla="*/ 177808 w 620168"/>
                <a:gd name="connsiteY18" fmla="*/ 441283 h 761098"/>
                <a:gd name="connsiteX19" fmla="*/ 213729 w 620168"/>
                <a:gd name="connsiteY19" fmla="*/ 441283 h 761098"/>
                <a:gd name="connsiteX20" fmla="*/ 213729 w 620168"/>
                <a:gd name="connsiteY20" fmla="*/ 761098 h 761098"/>
                <a:gd name="connsiteX21" fmla="*/ 284373 w 620168"/>
                <a:gd name="connsiteY21" fmla="*/ 761098 h 761098"/>
                <a:gd name="connsiteX22" fmla="*/ 284373 w 620168"/>
                <a:gd name="connsiteY22" fmla="*/ 261799 h 761098"/>
                <a:gd name="connsiteX23" fmla="*/ 297544 w 620168"/>
                <a:gd name="connsiteY23" fmla="*/ 318075 h 761098"/>
                <a:gd name="connsiteX24" fmla="*/ 304609 w 620168"/>
                <a:gd name="connsiteY24" fmla="*/ 327055 h 761098"/>
                <a:gd name="connsiteX25" fmla="*/ 352503 w 620168"/>
                <a:gd name="connsiteY25" fmla="*/ 343938 h 761098"/>
                <a:gd name="connsiteX26" fmla="*/ 381240 w 620168"/>
                <a:gd name="connsiteY26" fmla="*/ 330886 h 761098"/>
                <a:gd name="connsiteX27" fmla="*/ 454279 w 620168"/>
                <a:gd name="connsiteY27" fmla="*/ 211150 h 761098"/>
                <a:gd name="connsiteX28" fmla="*/ 459188 w 620168"/>
                <a:gd name="connsiteY28" fmla="*/ 186365 h 761098"/>
                <a:gd name="connsiteX29" fmla="*/ 614845 w 620168"/>
                <a:gd name="connsiteY29" fmla="*/ 30708 h 761098"/>
                <a:gd name="connsiteX30" fmla="*/ 614965 w 620168"/>
                <a:gd name="connsiteY30" fmla="*/ 5204 h 76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0168" h="761098">
                  <a:moveTo>
                    <a:pt x="614965" y="5204"/>
                  </a:moveTo>
                  <a:cubicBezTo>
                    <a:pt x="607926" y="-1735"/>
                    <a:pt x="596620" y="-1735"/>
                    <a:pt x="589581" y="5204"/>
                  </a:cubicBezTo>
                  <a:lnTo>
                    <a:pt x="434882" y="159903"/>
                  </a:lnTo>
                  <a:cubicBezTo>
                    <a:pt x="422519" y="156414"/>
                    <a:pt x="409233" y="159792"/>
                    <a:pt x="400038" y="168764"/>
                  </a:cubicBezTo>
                  <a:cubicBezTo>
                    <a:pt x="397524" y="171278"/>
                    <a:pt x="352862" y="244317"/>
                    <a:pt x="352862" y="244317"/>
                  </a:cubicBezTo>
                  <a:lnTo>
                    <a:pt x="339452" y="187203"/>
                  </a:lnTo>
                  <a:cubicBezTo>
                    <a:pt x="337676" y="179839"/>
                    <a:pt x="334003" y="173068"/>
                    <a:pt x="328795" y="167566"/>
                  </a:cubicBezTo>
                  <a:cubicBezTo>
                    <a:pt x="306727" y="149727"/>
                    <a:pt x="281328" y="136458"/>
                    <a:pt x="254080" y="128532"/>
                  </a:cubicBezTo>
                  <a:cubicBezTo>
                    <a:pt x="234817" y="124412"/>
                    <a:pt x="215220" y="122047"/>
                    <a:pt x="195529" y="121468"/>
                  </a:cubicBezTo>
                  <a:cubicBezTo>
                    <a:pt x="175664" y="121774"/>
                    <a:pt x="155929" y="124755"/>
                    <a:pt x="136858" y="130328"/>
                  </a:cubicBezTo>
                  <a:cubicBezTo>
                    <a:pt x="109363" y="137536"/>
                    <a:pt x="83860" y="150882"/>
                    <a:pt x="62263" y="169362"/>
                  </a:cubicBezTo>
                  <a:cubicBezTo>
                    <a:pt x="57009" y="174831"/>
                    <a:pt x="53327" y="181614"/>
                    <a:pt x="51606" y="188999"/>
                  </a:cubicBezTo>
                  <a:cubicBezTo>
                    <a:pt x="51606" y="188999"/>
                    <a:pt x="0" y="405721"/>
                    <a:pt x="0" y="409314"/>
                  </a:cubicBezTo>
                  <a:cubicBezTo>
                    <a:pt x="0" y="429153"/>
                    <a:pt x="16082" y="445234"/>
                    <a:pt x="35921" y="445234"/>
                  </a:cubicBezTo>
                  <a:cubicBezTo>
                    <a:pt x="51819" y="444826"/>
                    <a:pt x="65557" y="434012"/>
                    <a:pt x="69686" y="418653"/>
                  </a:cubicBezTo>
                  <a:lnTo>
                    <a:pt x="107044" y="264074"/>
                  </a:lnTo>
                  <a:lnTo>
                    <a:pt x="107044" y="761098"/>
                  </a:lnTo>
                  <a:lnTo>
                    <a:pt x="177808" y="761098"/>
                  </a:lnTo>
                  <a:lnTo>
                    <a:pt x="177808" y="441283"/>
                  </a:lnTo>
                  <a:lnTo>
                    <a:pt x="213729" y="441283"/>
                  </a:lnTo>
                  <a:lnTo>
                    <a:pt x="213729" y="761098"/>
                  </a:lnTo>
                  <a:lnTo>
                    <a:pt x="284373" y="761098"/>
                  </a:lnTo>
                  <a:lnTo>
                    <a:pt x="284373" y="261799"/>
                  </a:lnTo>
                  <a:lnTo>
                    <a:pt x="297544" y="318075"/>
                  </a:lnTo>
                  <a:cubicBezTo>
                    <a:pt x="298458" y="321965"/>
                    <a:pt x="301043" y="325252"/>
                    <a:pt x="304609" y="327055"/>
                  </a:cubicBezTo>
                  <a:cubicBezTo>
                    <a:pt x="318377" y="337623"/>
                    <a:pt x="335151" y="343535"/>
                    <a:pt x="352503" y="343938"/>
                  </a:cubicBezTo>
                  <a:cubicBezTo>
                    <a:pt x="363802" y="345519"/>
                    <a:pt x="374997" y="340434"/>
                    <a:pt x="381240" y="330886"/>
                  </a:cubicBezTo>
                  <a:lnTo>
                    <a:pt x="454279" y="211150"/>
                  </a:lnTo>
                  <a:cubicBezTo>
                    <a:pt x="458947" y="203789"/>
                    <a:pt x="460699" y="194950"/>
                    <a:pt x="459188" y="186365"/>
                  </a:cubicBezTo>
                  <a:lnTo>
                    <a:pt x="614845" y="30708"/>
                  </a:lnTo>
                  <a:cubicBezTo>
                    <a:pt x="621895" y="23688"/>
                    <a:pt x="621949" y="12290"/>
                    <a:pt x="614965" y="5204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6" name="Freeform: Shape 80">
              <a:extLst>
                <a:ext uri="{FF2B5EF4-FFF2-40B4-BE49-F238E27FC236}">
                  <a16:creationId xmlns:a16="http://schemas.microsoft.com/office/drawing/2014/main" id="{CBA63E6B-49AD-4B04-836E-E3C5475DA77E}"/>
                </a:ext>
              </a:extLst>
            </p:cNvPr>
            <p:cNvSpPr/>
            <p:nvPr/>
          </p:nvSpPr>
          <p:spPr>
            <a:xfrm>
              <a:off x="9559161" y="1324765"/>
              <a:ext cx="682496" cy="490918"/>
            </a:xfrm>
            <a:custGeom>
              <a:avLst/>
              <a:gdLst>
                <a:gd name="connsiteX0" fmla="*/ 634602 w 682496"/>
                <a:gd name="connsiteY0" fmla="*/ 0 h 490918"/>
                <a:gd name="connsiteX1" fmla="*/ 47894 w 682496"/>
                <a:gd name="connsiteY1" fmla="*/ 0 h 490918"/>
                <a:gd name="connsiteX2" fmla="*/ 0 w 682496"/>
                <a:gd name="connsiteY2" fmla="*/ 47894 h 490918"/>
                <a:gd name="connsiteX3" fmla="*/ 0 w 682496"/>
                <a:gd name="connsiteY3" fmla="*/ 90999 h 490918"/>
                <a:gd name="connsiteX4" fmla="*/ 47894 w 682496"/>
                <a:gd name="connsiteY4" fmla="*/ 119736 h 490918"/>
                <a:gd name="connsiteX5" fmla="*/ 47894 w 682496"/>
                <a:gd name="connsiteY5" fmla="*/ 47894 h 490918"/>
                <a:gd name="connsiteX6" fmla="*/ 634602 w 682496"/>
                <a:gd name="connsiteY6" fmla="*/ 47894 h 490918"/>
                <a:gd name="connsiteX7" fmla="*/ 634602 w 682496"/>
                <a:gd name="connsiteY7" fmla="*/ 443024 h 490918"/>
                <a:gd name="connsiteX8" fmla="*/ 225942 w 682496"/>
                <a:gd name="connsiteY8" fmla="*/ 443024 h 490918"/>
                <a:gd name="connsiteX9" fmla="*/ 196726 w 682496"/>
                <a:gd name="connsiteY9" fmla="*/ 490918 h 490918"/>
                <a:gd name="connsiteX10" fmla="*/ 634602 w 682496"/>
                <a:gd name="connsiteY10" fmla="*/ 490918 h 490918"/>
                <a:gd name="connsiteX11" fmla="*/ 682496 w 682496"/>
                <a:gd name="connsiteY11" fmla="*/ 443024 h 490918"/>
                <a:gd name="connsiteX12" fmla="*/ 682496 w 682496"/>
                <a:gd name="connsiteY12" fmla="*/ 47894 h 490918"/>
                <a:gd name="connsiteX13" fmla="*/ 634602 w 682496"/>
                <a:gd name="connsiteY13" fmla="*/ 0 h 4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2496" h="490918">
                  <a:moveTo>
                    <a:pt x="634602" y="0"/>
                  </a:moveTo>
                  <a:lnTo>
                    <a:pt x="47894" y="0"/>
                  </a:lnTo>
                  <a:cubicBezTo>
                    <a:pt x="21444" y="0"/>
                    <a:pt x="0" y="21444"/>
                    <a:pt x="0" y="47894"/>
                  </a:cubicBezTo>
                  <a:lnTo>
                    <a:pt x="0" y="90999"/>
                  </a:lnTo>
                  <a:cubicBezTo>
                    <a:pt x="18308" y="95983"/>
                    <a:pt x="34882" y="105928"/>
                    <a:pt x="47894" y="119736"/>
                  </a:cubicBezTo>
                  <a:lnTo>
                    <a:pt x="47894" y="47894"/>
                  </a:lnTo>
                  <a:lnTo>
                    <a:pt x="634602" y="47894"/>
                  </a:lnTo>
                  <a:lnTo>
                    <a:pt x="634602" y="443024"/>
                  </a:lnTo>
                  <a:lnTo>
                    <a:pt x="225942" y="443024"/>
                  </a:lnTo>
                  <a:lnTo>
                    <a:pt x="196726" y="490918"/>
                  </a:lnTo>
                  <a:lnTo>
                    <a:pt x="634602" y="490918"/>
                  </a:lnTo>
                  <a:cubicBezTo>
                    <a:pt x="661053" y="490918"/>
                    <a:pt x="682496" y="469475"/>
                    <a:pt x="682496" y="443024"/>
                  </a:cubicBezTo>
                  <a:lnTo>
                    <a:pt x="682496" y="47894"/>
                  </a:lnTo>
                  <a:cubicBezTo>
                    <a:pt x="682496" y="21444"/>
                    <a:pt x="661053" y="0"/>
                    <a:pt x="634602" y="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</p:grpSp>
      <p:pic>
        <p:nvPicPr>
          <p:cNvPr id="27" name="Graphic 4">
            <a:extLst>
              <a:ext uri="{FF2B5EF4-FFF2-40B4-BE49-F238E27FC236}">
                <a16:creationId xmlns:a16="http://schemas.microsoft.com/office/drawing/2014/main" id="{B1C4F61E-864E-4168-AB7E-14C983D3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5550" y="2546402"/>
            <a:ext cx="494612" cy="494612"/>
          </a:xfrm>
          <a:prstGeom prst="rect">
            <a:avLst/>
          </a:prstGeom>
        </p:spPr>
      </p:pic>
      <p:pic>
        <p:nvPicPr>
          <p:cNvPr id="28" name="Graphic 2">
            <a:extLst>
              <a:ext uri="{FF2B5EF4-FFF2-40B4-BE49-F238E27FC236}">
                <a16:creationId xmlns:a16="http://schemas.microsoft.com/office/drawing/2014/main" id="{F21FA024-48E5-45CD-9A93-98FED14F4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44420" y="2458283"/>
            <a:ext cx="494611" cy="494611"/>
          </a:xfrm>
          <a:prstGeom prst="rect">
            <a:avLst/>
          </a:prstGeom>
        </p:spPr>
      </p:pic>
      <p:sp>
        <p:nvSpPr>
          <p:cNvPr id="31" name="Contenidor de peu de pàgina 1">
            <a:extLst>
              <a:ext uri="{FF2B5EF4-FFF2-40B4-BE49-F238E27FC236}">
                <a16:creationId xmlns:a16="http://schemas.microsoft.com/office/drawing/2014/main" id="{283DC5CA-FEDD-4378-990E-7941937A1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04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15F0-6259-47AF-BDBA-40C8E48C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634105"/>
            <a:ext cx="8373299" cy="572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a-ES" sz="1800" b="1" dirty="0"/>
              <a:t>Cupons d’innovació i estratègia</a:t>
            </a:r>
          </a:p>
          <a:p>
            <a:pPr marL="0" indent="0">
              <a:buNone/>
            </a:pPr>
            <a:r>
              <a:rPr lang="ca-ES" sz="1500" dirty="0"/>
              <a:t>Única i exclusivament despeses de </a:t>
            </a:r>
            <a:r>
              <a:rPr lang="ca-ES" sz="1500" b="1" dirty="0"/>
              <a:t>serveis d’assessorament </a:t>
            </a:r>
            <a:r>
              <a:rPr lang="ca-ES" sz="1500" dirty="0"/>
              <a:t>de </a:t>
            </a:r>
            <a:r>
              <a:rPr lang="ca-ES" sz="1500" b="1" dirty="0"/>
              <a:t>proveïdors acreditats </a:t>
            </a:r>
            <a:r>
              <a:rPr lang="ca-ES" sz="1500" dirty="0"/>
              <a:t>per a: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7335786" y="1193765"/>
            <a:ext cx="1724165" cy="7658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la base reguladora 5 i l’Annex 2.1 de les bases reguladores</a:t>
            </a:r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5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457199" y="3066066"/>
            <a:ext cx="3715127" cy="1912465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Model de gestió i processos d’innovació</a:t>
            </a: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Implantació d’un sistema de gestió de la innovació, conceptualització i disseny de nous productes i serveis, i innovacions en processos interns, aportar més valors als clients, consolidar nivell d’innovació</a:t>
            </a:r>
            <a:endParaRPr lang="ca-ES" sz="1200" dirty="0">
              <a:solidFill>
                <a:schemeClr val="tx1"/>
              </a:solidFill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E1A0122-35E1-4313-8749-0F62CDD12E28}"/>
              </a:ext>
            </a:extLst>
          </p:cNvPr>
          <p:cNvSpPr/>
          <p:nvPr/>
        </p:nvSpPr>
        <p:spPr>
          <a:xfrm>
            <a:off x="1383262" y="4978531"/>
            <a:ext cx="1863000" cy="268299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Màxim: 6.000 €</a:t>
            </a:r>
            <a:endParaRPr lang="ca-ES" sz="105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8" descr="Implantació Indústria 4.0 &#10;Implantació d’actuacions del pla de transformació que integri tecnologies 4.0, proves pilot, testeig de tecnologies i l’accés a infraestructures tecnològiques, instal·lacions o arquitectures singulars.&#10;Màxim 20.000 €">
            <a:extLst>
              <a:ext uri="{FF2B5EF4-FFF2-40B4-BE49-F238E27FC236}">
                <a16:creationId xmlns:a16="http://schemas.microsoft.com/office/drawing/2014/main" id="{FB956AF2-A932-408B-928D-22179E05FF57}"/>
              </a:ext>
            </a:extLst>
          </p:cNvPr>
          <p:cNvSpPr/>
          <p:nvPr/>
        </p:nvSpPr>
        <p:spPr>
          <a:xfrm>
            <a:off x="5601584" y="3072409"/>
            <a:ext cx="2731252" cy="1912466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Economia circular </a:t>
            </a: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Millora de la sostenibilitat dels productes, serveis, processos i/o models de negoci.</a:t>
            </a: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Relacionats amb </a:t>
            </a:r>
            <a:r>
              <a:rPr lang="ca-ES" sz="1350" dirty="0" err="1">
                <a:solidFill>
                  <a:schemeClr val="tx1"/>
                </a:solidFill>
              </a:rPr>
              <a:t>l’ecodisseny</a:t>
            </a:r>
            <a:endParaRPr lang="ca-ES" sz="1350" dirty="0">
              <a:solidFill>
                <a:schemeClr val="tx1"/>
              </a:solidFill>
            </a:endParaRPr>
          </a:p>
        </p:txBody>
      </p:sp>
      <p:sp>
        <p:nvSpPr>
          <p:cNvPr id="30" name="Rectangle: Top Corners Rounded 14">
            <a:extLst>
              <a:ext uri="{FF2B5EF4-FFF2-40B4-BE49-F238E27FC236}">
                <a16:creationId xmlns:a16="http://schemas.microsoft.com/office/drawing/2014/main" id="{E5AA8EBD-313A-4667-AD26-F40EF3C9BA98}"/>
              </a:ext>
            </a:extLst>
          </p:cNvPr>
          <p:cNvSpPr/>
          <p:nvPr/>
        </p:nvSpPr>
        <p:spPr>
          <a:xfrm>
            <a:off x="6079707" y="4970978"/>
            <a:ext cx="1863000" cy="268299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Màxim: 6.000 €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876" y="5418821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1110829" y="5383786"/>
            <a:ext cx="5333380" cy="6161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Despesa mínima i objecte de l’ajut a realitzar i justificar, </a:t>
            </a:r>
            <a:r>
              <a:rPr lang="ca-ES" sz="1200" b="1" dirty="0">
                <a:solidFill>
                  <a:srgbClr val="FF0000"/>
                </a:solidFill>
              </a:rPr>
              <a:t>100% del cost aprovat: </a:t>
            </a:r>
          </a:p>
          <a:p>
            <a:pPr marL="0" indent="0" algn="just">
              <a:buNone/>
            </a:pPr>
            <a:r>
              <a:rPr lang="ca-ES" sz="1200" b="1" dirty="0">
                <a:solidFill>
                  <a:srgbClr val="FF0000"/>
                </a:solidFill>
              </a:rPr>
              <a:t>Si &lt;100% </a:t>
            </a:r>
            <a:r>
              <a:rPr lang="ca-E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 Revocació de l’ajut</a:t>
            </a:r>
          </a:p>
        </p:txBody>
      </p:sp>
      <p:pic>
        <p:nvPicPr>
          <p:cNvPr id="23" name="Graphic 22" descr="Icona de retorn a l'inici de la secció">
            <a:hlinkClick r:id="rId7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31A94278-2A10-4AD4-8082-E5C5D5B08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8</a:t>
            </a:fld>
            <a:endParaRPr lang="en-US" sz="1200" dirty="0"/>
          </a:p>
        </p:txBody>
      </p:sp>
      <p:grpSp>
        <p:nvGrpSpPr>
          <p:cNvPr id="31" name="Graphic 70">
            <a:extLst>
              <a:ext uri="{FF2B5EF4-FFF2-40B4-BE49-F238E27FC236}">
                <a16:creationId xmlns:a16="http://schemas.microsoft.com/office/drawing/2014/main" id="{05C470ED-1E5F-430C-9A5E-D113AC7D3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6414" y="2172571"/>
            <a:ext cx="845159" cy="841632"/>
            <a:chOff x="9271795" y="1205029"/>
            <a:chExt cx="1149467" cy="1149467"/>
          </a:xfrm>
        </p:grpSpPr>
        <p:sp>
          <p:nvSpPr>
            <p:cNvPr id="32" name="Freeform: Shape 72">
              <a:extLst>
                <a:ext uri="{FF2B5EF4-FFF2-40B4-BE49-F238E27FC236}">
                  <a16:creationId xmlns:a16="http://schemas.microsoft.com/office/drawing/2014/main" id="{29E9EACC-66B2-424F-B4AD-7309890AF57C}"/>
                </a:ext>
              </a:extLst>
            </p:cNvPr>
            <p:cNvSpPr/>
            <p:nvPr/>
          </p:nvSpPr>
          <p:spPr>
            <a:xfrm>
              <a:off x="9709191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33" name="Freeform: Shape 73">
              <a:extLst>
                <a:ext uri="{FF2B5EF4-FFF2-40B4-BE49-F238E27FC236}">
                  <a16:creationId xmlns:a16="http://schemas.microsoft.com/office/drawing/2014/main" id="{211964A1-F510-41EB-9797-6971217D8C31}"/>
                </a:ext>
              </a:extLst>
            </p:cNvPr>
            <p:cNvSpPr/>
            <p:nvPr/>
          </p:nvSpPr>
          <p:spPr>
            <a:xfrm>
              <a:off x="9654950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34" name="Freeform: Shape 74">
              <a:extLst>
                <a:ext uri="{FF2B5EF4-FFF2-40B4-BE49-F238E27FC236}">
                  <a16:creationId xmlns:a16="http://schemas.microsoft.com/office/drawing/2014/main" id="{A6008E4D-4668-4890-9F9C-250894C726A8}"/>
                </a:ext>
              </a:extLst>
            </p:cNvPr>
            <p:cNvSpPr/>
            <p:nvPr/>
          </p:nvSpPr>
          <p:spPr>
            <a:xfrm>
              <a:off x="9946987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35" name="Freeform: Shape 75">
              <a:extLst>
                <a:ext uri="{FF2B5EF4-FFF2-40B4-BE49-F238E27FC236}">
                  <a16:creationId xmlns:a16="http://schemas.microsoft.com/office/drawing/2014/main" id="{7F4449BB-6759-4D06-AB6B-1409F597B557}"/>
                </a:ext>
              </a:extLst>
            </p:cNvPr>
            <p:cNvSpPr/>
            <p:nvPr/>
          </p:nvSpPr>
          <p:spPr>
            <a:xfrm>
              <a:off x="9894422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36" name="Freeform: Shape 76">
              <a:extLst>
                <a:ext uri="{FF2B5EF4-FFF2-40B4-BE49-F238E27FC236}">
                  <a16:creationId xmlns:a16="http://schemas.microsoft.com/office/drawing/2014/main" id="{F0F127B8-0259-40CF-B556-21ED09B6ECC0}"/>
                </a:ext>
              </a:extLst>
            </p:cNvPr>
            <p:cNvSpPr/>
            <p:nvPr/>
          </p:nvSpPr>
          <p:spPr>
            <a:xfrm>
              <a:off x="10186459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2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2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43" name="Freeform: Shape 77">
              <a:extLst>
                <a:ext uri="{FF2B5EF4-FFF2-40B4-BE49-F238E27FC236}">
                  <a16:creationId xmlns:a16="http://schemas.microsoft.com/office/drawing/2014/main" id="{971286EA-77BB-4EEA-B56E-A618441F7E9F}"/>
                </a:ext>
              </a:extLst>
            </p:cNvPr>
            <p:cNvSpPr/>
            <p:nvPr/>
          </p:nvSpPr>
          <p:spPr>
            <a:xfrm>
              <a:off x="10133895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9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44" name="Freeform: Shape 78">
              <a:extLst>
                <a:ext uri="{FF2B5EF4-FFF2-40B4-BE49-F238E27FC236}">
                  <a16:creationId xmlns:a16="http://schemas.microsoft.com/office/drawing/2014/main" id="{90A0FE76-BCEB-4AAA-840D-360B51024404}"/>
                </a:ext>
              </a:extLst>
            </p:cNvPr>
            <p:cNvSpPr/>
            <p:nvPr/>
          </p:nvSpPr>
          <p:spPr>
            <a:xfrm>
              <a:off x="9457864" y="1447135"/>
              <a:ext cx="142246" cy="142246"/>
            </a:xfrm>
            <a:custGeom>
              <a:avLst/>
              <a:gdLst>
                <a:gd name="connsiteX0" fmla="*/ 142247 w 142246"/>
                <a:gd name="connsiteY0" fmla="*/ 71123 h 142246"/>
                <a:gd name="connsiteX1" fmla="*/ 71123 w 142246"/>
                <a:gd name="connsiteY1" fmla="*/ 142247 h 142246"/>
                <a:gd name="connsiteX2" fmla="*/ 0 w 142246"/>
                <a:gd name="connsiteY2" fmla="*/ 71123 h 142246"/>
                <a:gd name="connsiteX3" fmla="*/ 71123 w 142246"/>
                <a:gd name="connsiteY3" fmla="*/ 0 h 142246"/>
                <a:gd name="connsiteX4" fmla="*/ 142247 w 142246"/>
                <a:gd name="connsiteY4" fmla="*/ 71123 h 1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6" h="142246">
                  <a:moveTo>
                    <a:pt x="142247" y="71123"/>
                  </a:moveTo>
                  <a:cubicBezTo>
                    <a:pt x="142247" y="110404"/>
                    <a:pt x="110404" y="142247"/>
                    <a:pt x="71123" y="142247"/>
                  </a:cubicBezTo>
                  <a:cubicBezTo>
                    <a:pt x="31843" y="142247"/>
                    <a:pt x="0" y="110404"/>
                    <a:pt x="0" y="71123"/>
                  </a:cubicBezTo>
                  <a:cubicBezTo>
                    <a:pt x="0" y="31843"/>
                    <a:pt x="31843" y="0"/>
                    <a:pt x="71123" y="0"/>
                  </a:cubicBezTo>
                  <a:cubicBezTo>
                    <a:pt x="110404" y="0"/>
                    <a:pt x="142247" y="31843"/>
                    <a:pt x="142247" y="71123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45" name="Freeform: Shape 79">
              <a:extLst>
                <a:ext uri="{FF2B5EF4-FFF2-40B4-BE49-F238E27FC236}">
                  <a16:creationId xmlns:a16="http://schemas.microsoft.com/office/drawing/2014/main" id="{17692D54-644A-45BC-8B07-B0A8900873CB}"/>
                </a:ext>
              </a:extLst>
            </p:cNvPr>
            <p:cNvSpPr/>
            <p:nvPr/>
          </p:nvSpPr>
          <p:spPr>
            <a:xfrm>
              <a:off x="9333459" y="1485635"/>
              <a:ext cx="620168" cy="761098"/>
            </a:xfrm>
            <a:custGeom>
              <a:avLst/>
              <a:gdLst>
                <a:gd name="connsiteX0" fmla="*/ 614965 w 620168"/>
                <a:gd name="connsiteY0" fmla="*/ 5204 h 761098"/>
                <a:gd name="connsiteX1" fmla="*/ 589581 w 620168"/>
                <a:gd name="connsiteY1" fmla="*/ 5204 h 761098"/>
                <a:gd name="connsiteX2" fmla="*/ 434882 w 620168"/>
                <a:gd name="connsiteY2" fmla="*/ 159903 h 761098"/>
                <a:gd name="connsiteX3" fmla="*/ 400038 w 620168"/>
                <a:gd name="connsiteY3" fmla="*/ 168764 h 761098"/>
                <a:gd name="connsiteX4" fmla="*/ 352862 w 620168"/>
                <a:gd name="connsiteY4" fmla="*/ 244317 h 761098"/>
                <a:gd name="connsiteX5" fmla="*/ 339452 w 620168"/>
                <a:gd name="connsiteY5" fmla="*/ 187203 h 761098"/>
                <a:gd name="connsiteX6" fmla="*/ 328795 w 620168"/>
                <a:gd name="connsiteY6" fmla="*/ 167566 h 761098"/>
                <a:gd name="connsiteX7" fmla="*/ 254080 w 620168"/>
                <a:gd name="connsiteY7" fmla="*/ 128532 h 761098"/>
                <a:gd name="connsiteX8" fmla="*/ 195529 w 620168"/>
                <a:gd name="connsiteY8" fmla="*/ 121468 h 761098"/>
                <a:gd name="connsiteX9" fmla="*/ 136858 w 620168"/>
                <a:gd name="connsiteY9" fmla="*/ 130328 h 761098"/>
                <a:gd name="connsiteX10" fmla="*/ 62263 w 620168"/>
                <a:gd name="connsiteY10" fmla="*/ 169362 h 761098"/>
                <a:gd name="connsiteX11" fmla="*/ 51606 w 620168"/>
                <a:gd name="connsiteY11" fmla="*/ 188999 h 761098"/>
                <a:gd name="connsiteX12" fmla="*/ 0 w 620168"/>
                <a:gd name="connsiteY12" fmla="*/ 409314 h 761098"/>
                <a:gd name="connsiteX13" fmla="*/ 35921 w 620168"/>
                <a:gd name="connsiteY13" fmla="*/ 445234 h 761098"/>
                <a:gd name="connsiteX14" fmla="*/ 69686 w 620168"/>
                <a:gd name="connsiteY14" fmla="*/ 418653 h 761098"/>
                <a:gd name="connsiteX15" fmla="*/ 107044 w 620168"/>
                <a:gd name="connsiteY15" fmla="*/ 264074 h 761098"/>
                <a:gd name="connsiteX16" fmla="*/ 107044 w 620168"/>
                <a:gd name="connsiteY16" fmla="*/ 761098 h 761098"/>
                <a:gd name="connsiteX17" fmla="*/ 177808 w 620168"/>
                <a:gd name="connsiteY17" fmla="*/ 761098 h 761098"/>
                <a:gd name="connsiteX18" fmla="*/ 177808 w 620168"/>
                <a:gd name="connsiteY18" fmla="*/ 441283 h 761098"/>
                <a:gd name="connsiteX19" fmla="*/ 213729 w 620168"/>
                <a:gd name="connsiteY19" fmla="*/ 441283 h 761098"/>
                <a:gd name="connsiteX20" fmla="*/ 213729 w 620168"/>
                <a:gd name="connsiteY20" fmla="*/ 761098 h 761098"/>
                <a:gd name="connsiteX21" fmla="*/ 284373 w 620168"/>
                <a:gd name="connsiteY21" fmla="*/ 761098 h 761098"/>
                <a:gd name="connsiteX22" fmla="*/ 284373 w 620168"/>
                <a:gd name="connsiteY22" fmla="*/ 261799 h 761098"/>
                <a:gd name="connsiteX23" fmla="*/ 297544 w 620168"/>
                <a:gd name="connsiteY23" fmla="*/ 318075 h 761098"/>
                <a:gd name="connsiteX24" fmla="*/ 304609 w 620168"/>
                <a:gd name="connsiteY24" fmla="*/ 327055 h 761098"/>
                <a:gd name="connsiteX25" fmla="*/ 352503 w 620168"/>
                <a:gd name="connsiteY25" fmla="*/ 343938 h 761098"/>
                <a:gd name="connsiteX26" fmla="*/ 381240 w 620168"/>
                <a:gd name="connsiteY26" fmla="*/ 330886 h 761098"/>
                <a:gd name="connsiteX27" fmla="*/ 454279 w 620168"/>
                <a:gd name="connsiteY27" fmla="*/ 211150 h 761098"/>
                <a:gd name="connsiteX28" fmla="*/ 459188 w 620168"/>
                <a:gd name="connsiteY28" fmla="*/ 186365 h 761098"/>
                <a:gd name="connsiteX29" fmla="*/ 614845 w 620168"/>
                <a:gd name="connsiteY29" fmla="*/ 30708 h 761098"/>
                <a:gd name="connsiteX30" fmla="*/ 614965 w 620168"/>
                <a:gd name="connsiteY30" fmla="*/ 5204 h 76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0168" h="761098">
                  <a:moveTo>
                    <a:pt x="614965" y="5204"/>
                  </a:moveTo>
                  <a:cubicBezTo>
                    <a:pt x="607926" y="-1735"/>
                    <a:pt x="596620" y="-1735"/>
                    <a:pt x="589581" y="5204"/>
                  </a:cubicBezTo>
                  <a:lnTo>
                    <a:pt x="434882" y="159903"/>
                  </a:lnTo>
                  <a:cubicBezTo>
                    <a:pt x="422519" y="156414"/>
                    <a:pt x="409233" y="159792"/>
                    <a:pt x="400038" y="168764"/>
                  </a:cubicBezTo>
                  <a:cubicBezTo>
                    <a:pt x="397524" y="171278"/>
                    <a:pt x="352862" y="244317"/>
                    <a:pt x="352862" y="244317"/>
                  </a:cubicBezTo>
                  <a:lnTo>
                    <a:pt x="339452" y="187203"/>
                  </a:lnTo>
                  <a:cubicBezTo>
                    <a:pt x="337676" y="179839"/>
                    <a:pt x="334003" y="173068"/>
                    <a:pt x="328795" y="167566"/>
                  </a:cubicBezTo>
                  <a:cubicBezTo>
                    <a:pt x="306727" y="149727"/>
                    <a:pt x="281328" y="136458"/>
                    <a:pt x="254080" y="128532"/>
                  </a:cubicBezTo>
                  <a:cubicBezTo>
                    <a:pt x="234817" y="124412"/>
                    <a:pt x="215220" y="122047"/>
                    <a:pt x="195529" y="121468"/>
                  </a:cubicBezTo>
                  <a:cubicBezTo>
                    <a:pt x="175664" y="121774"/>
                    <a:pt x="155929" y="124755"/>
                    <a:pt x="136858" y="130328"/>
                  </a:cubicBezTo>
                  <a:cubicBezTo>
                    <a:pt x="109363" y="137536"/>
                    <a:pt x="83860" y="150882"/>
                    <a:pt x="62263" y="169362"/>
                  </a:cubicBezTo>
                  <a:cubicBezTo>
                    <a:pt x="57009" y="174831"/>
                    <a:pt x="53327" y="181614"/>
                    <a:pt x="51606" y="188999"/>
                  </a:cubicBezTo>
                  <a:cubicBezTo>
                    <a:pt x="51606" y="188999"/>
                    <a:pt x="0" y="405721"/>
                    <a:pt x="0" y="409314"/>
                  </a:cubicBezTo>
                  <a:cubicBezTo>
                    <a:pt x="0" y="429153"/>
                    <a:pt x="16082" y="445234"/>
                    <a:pt x="35921" y="445234"/>
                  </a:cubicBezTo>
                  <a:cubicBezTo>
                    <a:pt x="51819" y="444826"/>
                    <a:pt x="65557" y="434012"/>
                    <a:pt x="69686" y="418653"/>
                  </a:cubicBezTo>
                  <a:lnTo>
                    <a:pt x="107044" y="264074"/>
                  </a:lnTo>
                  <a:lnTo>
                    <a:pt x="107044" y="761098"/>
                  </a:lnTo>
                  <a:lnTo>
                    <a:pt x="177808" y="761098"/>
                  </a:lnTo>
                  <a:lnTo>
                    <a:pt x="177808" y="441283"/>
                  </a:lnTo>
                  <a:lnTo>
                    <a:pt x="213729" y="441283"/>
                  </a:lnTo>
                  <a:lnTo>
                    <a:pt x="213729" y="761098"/>
                  </a:lnTo>
                  <a:lnTo>
                    <a:pt x="284373" y="761098"/>
                  </a:lnTo>
                  <a:lnTo>
                    <a:pt x="284373" y="261799"/>
                  </a:lnTo>
                  <a:lnTo>
                    <a:pt x="297544" y="318075"/>
                  </a:lnTo>
                  <a:cubicBezTo>
                    <a:pt x="298458" y="321965"/>
                    <a:pt x="301043" y="325252"/>
                    <a:pt x="304609" y="327055"/>
                  </a:cubicBezTo>
                  <a:cubicBezTo>
                    <a:pt x="318377" y="337623"/>
                    <a:pt x="335151" y="343535"/>
                    <a:pt x="352503" y="343938"/>
                  </a:cubicBezTo>
                  <a:cubicBezTo>
                    <a:pt x="363802" y="345519"/>
                    <a:pt x="374997" y="340434"/>
                    <a:pt x="381240" y="330886"/>
                  </a:cubicBezTo>
                  <a:lnTo>
                    <a:pt x="454279" y="211150"/>
                  </a:lnTo>
                  <a:cubicBezTo>
                    <a:pt x="458947" y="203789"/>
                    <a:pt x="460699" y="194950"/>
                    <a:pt x="459188" y="186365"/>
                  </a:cubicBezTo>
                  <a:lnTo>
                    <a:pt x="614845" y="30708"/>
                  </a:lnTo>
                  <a:cubicBezTo>
                    <a:pt x="621895" y="23688"/>
                    <a:pt x="621949" y="12290"/>
                    <a:pt x="614965" y="5204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46" name="Freeform: Shape 80">
              <a:extLst>
                <a:ext uri="{FF2B5EF4-FFF2-40B4-BE49-F238E27FC236}">
                  <a16:creationId xmlns:a16="http://schemas.microsoft.com/office/drawing/2014/main" id="{3CCFE568-D259-4183-A214-57D639DC6F63}"/>
                </a:ext>
              </a:extLst>
            </p:cNvPr>
            <p:cNvSpPr/>
            <p:nvPr/>
          </p:nvSpPr>
          <p:spPr>
            <a:xfrm>
              <a:off x="9559161" y="1324765"/>
              <a:ext cx="682496" cy="490918"/>
            </a:xfrm>
            <a:custGeom>
              <a:avLst/>
              <a:gdLst>
                <a:gd name="connsiteX0" fmla="*/ 634602 w 682496"/>
                <a:gd name="connsiteY0" fmla="*/ 0 h 490918"/>
                <a:gd name="connsiteX1" fmla="*/ 47894 w 682496"/>
                <a:gd name="connsiteY1" fmla="*/ 0 h 490918"/>
                <a:gd name="connsiteX2" fmla="*/ 0 w 682496"/>
                <a:gd name="connsiteY2" fmla="*/ 47894 h 490918"/>
                <a:gd name="connsiteX3" fmla="*/ 0 w 682496"/>
                <a:gd name="connsiteY3" fmla="*/ 90999 h 490918"/>
                <a:gd name="connsiteX4" fmla="*/ 47894 w 682496"/>
                <a:gd name="connsiteY4" fmla="*/ 119736 h 490918"/>
                <a:gd name="connsiteX5" fmla="*/ 47894 w 682496"/>
                <a:gd name="connsiteY5" fmla="*/ 47894 h 490918"/>
                <a:gd name="connsiteX6" fmla="*/ 634602 w 682496"/>
                <a:gd name="connsiteY6" fmla="*/ 47894 h 490918"/>
                <a:gd name="connsiteX7" fmla="*/ 634602 w 682496"/>
                <a:gd name="connsiteY7" fmla="*/ 443024 h 490918"/>
                <a:gd name="connsiteX8" fmla="*/ 225942 w 682496"/>
                <a:gd name="connsiteY8" fmla="*/ 443024 h 490918"/>
                <a:gd name="connsiteX9" fmla="*/ 196726 w 682496"/>
                <a:gd name="connsiteY9" fmla="*/ 490918 h 490918"/>
                <a:gd name="connsiteX10" fmla="*/ 634602 w 682496"/>
                <a:gd name="connsiteY10" fmla="*/ 490918 h 490918"/>
                <a:gd name="connsiteX11" fmla="*/ 682496 w 682496"/>
                <a:gd name="connsiteY11" fmla="*/ 443024 h 490918"/>
                <a:gd name="connsiteX12" fmla="*/ 682496 w 682496"/>
                <a:gd name="connsiteY12" fmla="*/ 47894 h 490918"/>
                <a:gd name="connsiteX13" fmla="*/ 634602 w 682496"/>
                <a:gd name="connsiteY13" fmla="*/ 0 h 4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2496" h="490918">
                  <a:moveTo>
                    <a:pt x="634602" y="0"/>
                  </a:moveTo>
                  <a:lnTo>
                    <a:pt x="47894" y="0"/>
                  </a:lnTo>
                  <a:cubicBezTo>
                    <a:pt x="21444" y="0"/>
                    <a:pt x="0" y="21444"/>
                    <a:pt x="0" y="47894"/>
                  </a:cubicBezTo>
                  <a:lnTo>
                    <a:pt x="0" y="90999"/>
                  </a:lnTo>
                  <a:cubicBezTo>
                    <a:pt x="18308" y="95983"/>
                    <a:pt x="34882" y="105928"/>
                    <a:pt x="47894" y="119736"/>
                  </a:cubicBezTo>
                  <a:lnTo>
                    <a:pt x="47894" y="47894"/>
                  </a:lnTo>
                  <a:lnTo>
                    <a:pt x="634602" y="47894"/>
                  </a:lnTo>
                  <a:lnTo>
                    <a:pt x="634602" y="443024"/>
                  </a:lnTo>
                  <a:lnTo>
                    <a:pt x="225942" y="443024"/>
                  </a:lnTo>
                  <a:lnTo>
                    <a:pt x="196726" y="490918"/>
                  </a:lnTo>
                  <a:lnTo>
                    <a:pt x="634602" y="490918"/>
                  </a:lnTo>
                  <a:cubicBezTo>
                    <a:pt x="661053" y="490918"/>
                    <a:pt x="682496" y="469475"/>
                    <a:pt x="682496" y="443024"/>
                  </a:cubicBezTo>
                  <a:lnTo>
                    <a:pt x="682496" y="47894"/>
                  </a:lnTo>
                  <a:cubicBezTo>
                    <a:pt x="682496" y="21444"/>
                    <a:pt x="661053" y="0"/>
                    <a:pt x="634602" y="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</p:grpSp>
      <p:pic>
        <p:nvPicPr>
          <p:cNvPr id="47" name="Graphic 2">
            <a:extLst>
              <a:ext uri="{FF2B5EF4-FFF2-40B4-BE49-F238E27FC236}">
                <a16:creationId xmlns:a16="http://schemas.microsoft.com/office/drawing/2014/main" id="{009CFD19-3DDE-4E39-A2B1-7A59B0E2C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44420" y="2458283"/>
            <a:ext cx="494611" cy="494611"/>
          </a:xfrm>
          <a:prstGeom prst="rect">
            <a:avLst/>
          </a:prstGeom>
        </p:spPr>
      </p:pic>
      <p:pic>
        <p:nvPicPr>
          <p:cNvPr id="48" name="Graphic 4">
            <a:extLst>
              <a:ext uri="{FF2B5EF4-FFF2-40B4-BE49-F238E27FC236}">
                <a16:creationId xmlns:a16="http://schemas.microsoft.com/office/drawing/2014/main" id="{21515958-AB54-49CA-832B-DEFF13799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95550" y="2546402"/>
            <a:ext cx="494612" cy="494612"/>
          </a:xfrm>
          <a:prstGeom prst="rect">
            <a:avLst/>
          </a:prstGeom>
        </p:spPr>
      </p:pic>
      <p:sp>
        <p:nvSpPr>
          <p:cNvPr id="28" name="Contenidor de peu de pàgina 1">
            <a:extLst>
              <a:ext uri="{FF2B5EF4-FFF2-40B4-BE49-F238E27FC236}">
                <a16:creationId xmlns:a16="http://schemas.microsoft.com/office/drawing/2014/main" id="{830D220D-391E-4438-8603-EC23367E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4864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15F0-6259-47AF-BDBA-40C8E48C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634105"/>
            <a:ext cx="8373299" cy="572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a-ES" sz="1800" b="1" dirty="0"/>
              <a:t>Cupons </a:t>
            </a:r>
            <a:r>
              <a:rPr lang="ca-ES" sz="1800" b="1" dirty="0" err="1"/>
              <a:t>startup</a:t>
            </a:r>
            <a:endParaRPr lang="ca-ES" sz="1800" b="1" dirty="0"/>
          </a:p>
          <a:p>
            <a:pPr marL="0" indent="0">
              <a:buNone/>
            </a:pPr>
            <a:r>
              <a:rPr lang="ca-ES" sz="1500" dirty="0"/>
              <a:t>Única i exclusivament despeses de </a:t>
            </a:r>
            <a:r>
              <a:rPr lang="ca-ES" sz="1500" b="1" dirty="0"/>
              <a:t>serveis d’assessorament </a:t>
            </a:r>
            <a:r>
              <a:rPr lang="ca-ES" sz="1500" dirty="0"/>
              <a:t>de </a:t>
            </a:r>
            <a:r>
              <a:rPr lang="ca-ES" sz="1500" b="1" dirty="0"/>
              <a:t>proveïdors acreditats </a:t>
            </a:r>
            <a:r>
              <a:rPr lang="ca-ES" sz="1500" dirty="0"/>
              <a:t>per a: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7335786" y="1193765"/>
            <a:ext cx="1724165" cy="7658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la base reguladora 5 i l’Annex 2.3 de les bases reguladores</a:t>
            </a:r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5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2182060" y="3041824"/>
            <a:ext cx="5333380" cy="1912465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 err="1">
                <a:solidFill>
                  <a:schemeClr val="tx2"/>
                </a:solidFill>
              </a:rPr>
              <a:t>Startup</a:t>
            </a:r>
            <a:endParaRPr lang="ca-ES" b="1" dirty="0">
              <a:solidFill>
                <a:schemeClr val="tx2"/>
              </a:solidFill>
            </a:endParaRP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Acompanyament a la presa de decisions operatives i/o estratègiques per a encara l’escenari de futur i donar suport a les necessitats immediates en:</a:t>
            </a: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Assessorament financer, assessorament en estratègica comercial i/o màrqueting, Equip / gestió interna / millora de processos, assessorament en </a:t>
            </a:r>
            <a:r>
              <a:rPr lang="ca-ES" sz="1350" dirty="0" err="1">
                <a:solidFill>
                  <a:schemeClr val="tx1"/>
                </a:solidFill>
              </a:rPr>
              <a:t>reenfocament</a:t>
            </a:r>
            <a:r>
              <a:rPr lang="ca-ES" sz="1350" dirty="0">
                <a:solidFill>
                  <a:schemeClr val="tx1"/>
                </a:solidFill>
              </a:rPr>
              <a:t> estratègic</a:t>
            </a:r>
            <a:endParaRPr lang="ca-ES" sz="1200" dirty="0">
              <a:solidFill>
                <a:schemeClr val="tx1"/>
              </a:solidFill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E1A0122-35E1-4313-8749-0F62CDD12E28}"/>
              </a:ext>
            </a:extLst>
          </p:cNvPr>
          <p:cNvSpPr/>
          <p:nvPr/>
        </p:nvSpPr>
        <p:spPr>
          <a:xfrm>
            <a:off x="4101753" y="4961732"/>
            <a:ext cx="1863000" cy="268299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Màxim: 1.600 €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876" y="5418821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1110829" y="5383786"/>
            <a:ext cx="5333380" cy="6161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Despesa mínima i objecte de l’ajut a realitzar i justificar, </a:t>
            </a:r>
            <a:r>
              <a:rPr lang="ca-ES" sz="1200" b="1" dirty="0">
                <a:solidFill>
                  <a:srgbClr val="FF0000"/>
                </a:solidFill>
              </a:rPr>
              <a:t>100% del cost aprovat: </a:t>
            </a:r>
          </a:p>
          <a:p>
            <a:pPr marL="0" indent="0" algn="just">
              <a:buNone/>
            </a:pPr>
            <a:r>
              <a:rPr lang="ca-ES" sz="1200" b="1" dirty="0">
                <a:solidFill>
                  <a:srgbClr val="FF0000"/>
                </a:solidFill>
              </a:rPr>
              <a:t>Si &lt;100% </a:t>
            </a:r>
            <a:r>
              <a:rPr lang="ca-E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 Revocació de l’ajut</a:t>
            </a:r>
          </a:p>
        </p:txBody>
      </p:sp>
      <p:pic>
        <p:nvPicPr>
          <p:cNvPr id="23" name="Graphic 22" descr="Icona de retorn a l'inici de la secció">
            <a:hlinkClick r:id="rId7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31A94278-2A10-4AD4-8082-E5C5D5B08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9</a:t>
            </a:fld>
            <a:endParaRPr lang="en-US" sz="1200" dirty="0"/>
          </a:p>
        </p:txBody>
      </p:sp>
      <p:grpSp>
        <p:nvGrpSpPr>
          <p:cNvPr id="16" name="Graphic 70">
            <a:extLst>
              <a:ext uri="{FF2B5EF4-FFF2-40B4-BE49-F238E27FC236}">
                <a16:creationId xmlns:a16="http://schemas.microsoft.com/office/drawing/2014/main" id="{260269E8-6FB3-45D4-87A0-E77CB0A5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6414" y="2172571"/>
            <a:ext cx="845159" cy="841632"/>
            <a:chOff x="9271795" y="1205029"/>
            <a:chExt cx="1149467" cy="1149467"/>
          </a:xfrm>
        </p:grpSpPr>
        <p:sp>
          <p:nvSpPr>
            <p:cNvPr id="17" name="Freeform: Shape 72">
              <a:extLst>
                <a:ext uri="{FF2B5EF4-FFF2-40B4-BE49-F238E27FC236}">
                  <a16:creationId xmlns:a16="http://schemas.microsoft.com/office/drawing/2014/main" id="{4E114A44-4BD2-4605-BF3F-E48BDB28E45E}"/>
                </a:ext>
              </a:extLst>
            </p:cNvPr>
            <p:cNvSpPr/>
            <p:nvPr/>
          </p:nvSpPr>
          <p:spPr>
            <a:xfrm>
              <a:off x="9709191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8" name="Freeform: Shape 73">
              <a:extLst>
                <a:ext uri="{FF2B5EF4-FFF2-40B4-BE49-F238E27FC236}">
                  <a16:creationId xmlns:a16="http://schemas.microsoft.com/office/drawing/2014/main" id="{93B9A350-1941-4F7C-8D90-447FFA0AA1C3}"/>
                </a:ext>
              </a:extLst>
            </p:cNvPr>
            <p:cNvSpPr/>
            <p:nvPr/>
          </p:nvSpPr>
          <p:spPr>
            <a:xfrm>
              <a:off x="9654950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19" name="Freeform: Shape 74">
              <a:extLst>
                <a:ext uri="{FF2B5EF4-FFF2-40B4-BE49-F238E27FC236}">
                  <a16:creationId xmlns:a16="http://schemas.microsoft.com/office/drawing/2014/main" id="{CEB7C59E-498B-4DD8-8B73-4EC6C6D9861A}"/>
                </a:ext>
              </a:extLst>
            </p:cNvPr>
            <p:cNvSpPr/>
            <p:nvPr/>
          </p:nvSpPr>
          <p:spPr>
            <a:xfrm>
              <a:off x="9946987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3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3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0" name="Freeform: Shape 75">
              <a:extLst>
                <a:ext uri="{FF2B5EF4-FFF2-40B4-BE49-F238E27FC236}">
                  <a16:creationId xmlns:a16="http://schemas.microsoft.com/office/drawing/2014/main" id="{818B276C-88C2-43A0-93DD-63EA3AC766AB}"/>
                </a:ext>
              </a:extLst>
            </p:cNvPr>
            <p:cNvSpPr/>
            <p:nvPr/>
          </p:nvSpPr>
          <p:spPr>
            <a:xfrm>
              <a:off x="9894422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8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1" name="Freeform: Shape 76">
              <a:extLst>
                <a:ext uri="{FF2B5EF4-FFF2-40B4-BE49-F238E27FC236}">
                  <a16:creationId xmlns:a16="http://schemas.microsoft.com/office/drawing/2014/main" id="{36232240-FD78-465F-8A14-4F40EF94C814}"/>
                </a:ext>
              </a:extLst>
            </p:cNvPr>
            <p:cNvSpPr/>
            <p:nvPr/>
          </p:nvSpPr>
          <p:spPr>
            <a:xfrm>
              <a:off x="10186459" y="1966550"/>
              <a:ext cx="108720" cy="108720"/>
            </a:xfrm>
            <a:custGeom>
              <a:avLst/>
              <a:gdLst>
                <a:gd name="connsiteX0" fmla="*/ 108720 w 108720"/>
                <a:gd name="connsiteY0" fmla="*/ 54360 h 108720"/>
                <a:gd name="connsiteX1" fmla="*/ 54360 w 108720"/>
                <a:gd name="connsiteY1" fmla="*/ 108720 h 108720"/>
                <a:gd name="connsiteX2" fmla="*/ 0 w 108720"/>
                <a:gd name="connsiteY2" fmla="*/ 54360 h 108720"/>
                <a:gd name="connsiteX3" fmla="*/ 54360 w 108720"/>
                <a:gd name="connsiteY3" fmla="*/ 0 h 108720"/>
                <a:gd name="connsiteX4" fmla="*/ 108720 w 108720"/>
                <a:gd name="connsiteY4" fmla="*/ 54360 h 1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720" h="108720">
                  <a:moveTo>
                    <a:pt x="108720" y="54360"/>
                  </a:moveTo>
                  <a:cubicBezTo>
                    <a:pt x="108720" y="84382"/>
                    <a:pt x="84382" y="108720"/>
                    <a:pt x="54360" y="108720"/>
                  </a:cubicBezTo>
                  <a:cubicBezTo>
                    <a:pt x="24338" y="108720"/>
                    <a:pt x="0" y="84382"/>
                    <a:pt x="0" y="54360"/>
                  </a:cubicBezTo>
                  <a:cubicBezTo>
                    <a:pt x="0" y="24338"/>
                    <a:pt x="24338" y="0"/>
                    <a:pt x="54360" y="0"/>
                  </a:cubicBezTo>
                  <a:cubicBezTo>
                    <a:pt x="84382" y="0"/>
                    <a:pt x="108720" y="24338"/>
                    <a:pt x="108720" y="5436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2" name="Freeform: Shape 77">
              <a:extLst>
                <a:ext uri="{FF2B5EF4-FFF2-40B4-BE49-F238E27FC236}">
                  <a16:creationId xmlns:a16="http://schemas.microsoft.com/office/drawing/2014/main" id="{4E3C590D-3B9B-4A5A-A76F-CEC8BF054ED4}"/>
                </a:ext>
              </a:extLst>
            </p:cNvPr>
            <p:cNvSpPr/>
            <p:nvPr/>
          </p:nvSpPr>
          <p:spPr>
            <a:xfrm>
              <a:off x="10133895" y="2090238"/>
              <a:ext cx="215525" cy="108600"/>
            </a:xfrm>
            <a:custGeom>
              <a:avLst/>
              <a:gdLst>
                <a:gd name="connsiteX0" fmla="*/ 215525 w 215525"/>
                <a:gd name="connsiteY0" fmla="*/ 108601 h 108600"/>
                <a:gd name="connsiteX1" fmla="*/ 215525 w 215525"/>
                <a:gd name="connsiteY1" fmla="*/ 54240 h 108600"/>
                <a:gd name="connsiteX2" fmla="*/ 204749 w 215525"/>
                <a:gd name="connsiteY2" fmla="*/ 32568 h 108600"/>
                <a:gd name="connsiteX3" fmla="*/ 152185 w 215525"/>
                <a:gd name="connsiteY3" fmla="*/ 6705 h 108600"/>
                <a:gd name="connsiteX4" fmla="*/ 107763 w 215525"/>
                <a:gd name="connsiteY4" fmla="*/ 0 h 108600"/>
                <a:gd name="connsiteX5" fmla="*/ 63340 w 215525"/>
                <a:gd name="connsiteY5" fmla="*/ 6705 h 108600"/>
                <a:gd name="connsiteX6" fmla="*/ 10776 w 215525"/>
                <a:gd name="connsiteY6" fmla="*/ 32568 h 108600"/>
                <a:gd name="connsiteX7" fmla="*/ 0 w 215525"/>
                <a:gd name="connsiteY7" fmla="*/ 54240 h 108600"/>
                <a:gd name="connsiteX8" fmla="*/ 0 w 215525"/>
                <a:gd name="connsiteY8" fmla="*/ 108601 h 10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25" h="108600">
                  <a:moveTo>
                    <a:pt x="215525" y="108601"/>
                  </a:moveTo>
                  <a:lnTo>
                    <a:pt x="215525" y="54240"/>
                  </a:lnTo>
                  <a:cubicBezTo>
                    <a:pt x="215348" y="45770"/>
                    <a:pt x="211397" y="37821"/>
                    <a:pt x="204749" y="32568"/>
                  </a:cubicBezTo>
                  <a:cubicBezTo>
                    <a:pt x="189128" y="20528"/>
                    <a:pt x="171255" y="11734"/>
                    <a:pt x="152185" y="6705"/>
                  </a:cubicBezTo>
                  <a:cubicBezTo>
                    <a:pt x="137790" y="2287"/>
                    <a:pt x="122819" y="26"/>
                    <a:pt x="107763" y="0"/>
                  </a:cubicBezTo>
                  <a:cubicBezTo>
                    <a:pt x="92721" y="232"/>
                    <a:pt x="77779" y="2487"/>
                    <a:pt x="63340" y="6705"/>
                  </a:cubicBezTo>
                  <a:cubicBezTo>
                    <a:pt x="44482" y="12289"/>
                    <a:pt x="26707" y="21034"/>
                    <a:pt x="10776" y="32568"/>
                  </a:cubicBezTo>
                  <a:cubicBezTo>
                    <a:pt x="4129" y="37821"/>
                    <a:pt x="177" y="45770"/>
                    <a:pt x="0" y="54240"/>
                  </a:cubicBezTo>
                  <a:lnTo>
                    <a:pt x="0" y="108601"/>
                  </a:ln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4" name="Freeform: Shape 78">
              <a:extLst>
                <a:ext uri="{FF2B5EF4-FFF2-40B4-BE49-F238E27FC236}">
                  <a16:creationId xmlns:a16="http://schemas.microsoft.com/office/drawing/2014/main" id="{F4671B39-2342-4841-849A-499DEEB53D21}"/>
                </a:ext>
              </a:extLst>
            </p:cNvPr>
            <p:cNvSpPr/>
            <p:nvPr/>
          </p:nvSpPr>
          <p:spPr>
            <a:xfrm>
              <a:off x="9457864" y="1447135"/>
              <a:ext cx="142246" cy="142246"/>
            </a:xfrm>
            <a:custGeom>
              <a:avLst/>
              <a:gdLst>
                <a:gd name="connsiteX0" fmla="*/ 142247 w 142246"/>
                <a:gd name="connsiteY0" fmla="*/ 71123 h 142246"/>
                <a:gd name="connsiteX1" fmla="*/ 71123 w 142246"/>
                <a:gd name="connsiteY1" fmla="*/ 142247 h 142246"/>
                <a:gd name="connsiteX2" fmla="*/ 0 w 142246"/>
                <a:gd name="connsiteY2" fmla="*/ 71123 h 142246"/>
                <a:gd name="connsiteX3" fmla="*/ 71123 w 142246"/>
                <a:gd name="connsiteY3" fmla="*/ 0 h 142246"/>
                <a:gd name="connsiteX4" fmla="*/ 142247 w 142246"/>
                <a:gd name="connsiteY4" fmla="*/ 71123 h 1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6" h="142246">
                  <a:moveTo>
                    <a:pt x="142247" y="71123"/>
                  </a:moveTo>
                  <a:cubicBezTo>
                    <a:pt x="142247" y="110404"/>
                    <a:pt x="110404" y="142247"/>
                    <a:pt x="71123" y="142247"/>
                  </a:cubicBezTo>
                  <a:cubicBezTo>
                    <a:pt x="31843" y="142247"/>
                    <a:pt x="0" y="110404"/>
                    <a:pt x="0" y="71123"/>
                  </a:cubicBezTo>
                  <a:cubicBezTo>
                    <a:pt x="0" y="31843"/>
                    <a:pt x="31843" y="0"/>
                    <a:pt x="71123" y="0"/>
                  </a:cubicBezTo>
                  <a:cubicBezTo>
                    <a:pt x="110404" y="0"/>
                    <a:pt x="142247" y="31843"/>
                    <a:pt x="142247" y="71123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5" name="Freeform: Shape 79">
              <a:extLst>
                <a:ext uri="{FF2B5EF4-FFF2-40B4-BE49-F238E27FC236}">
                  <a16:creationId xmlns:a16="http://schemas.microsoft.com/office/drawing/2014/main" id="{2248965A-29F6-4149-A69F-AF20C4A71363}"/>
                </a:ext>
              </a:extLst>
            </p:cNvPr>
            <p:cNvSpPr/>
            <p:nvPr/>
          </p:nvSpPr>
          <p:spPr>
            <a:xfrm>
              <a:off x="9333459" y="1485635"/>
              <a:ext cx="620168" cy="761098"/>
            </a:xfrm>
            <a:custGeom>
              <a:avLst/>
              <a:gdLst>
                <a:gd name="connsiteX0" fmla="*/ 614965 w 620168"/>
                <a:gd name="connsiteY0" fmla="*/ 5204 h 761098"/>
                <a:gd name="connsiteX1" fmla="*/ 589581 w 620168"/>
                <a:gd name="connsiteY1" fmla="*/ 5204 h 761098"/>
                <a:gd name="connsiteX2" fmla="*/ 434882 w 620168"/>
                <a:gd name="connsiteY2" fmla="*/ 159903 h 761098"/>
                <a:gd name="connsiteX3" fmla="*/ 400038 w 620168"/>
                <a:gd name="connsiteY3" fmla="*/ 168764 h 761098"/>
                <a:gd name="connsiteX4" fmla="*/ 352862 w 620168"/>
                <a:gd name="connsiteY4" fmla="*/ 244317 h 761098"/>
                <a:gd name="connsiteX5" fmla="*/ 339452 w 620168"/>
                <a:gd name="connsiteY5" fmla="*/ 187203 h 761098"/>
                <a:gd name="connsiteX6" fmla="*/ 328795 w 620168"/>
                <a:gd name="connsiteY6" fmla="*/ 167566 h 761098"/>
                <a:gd name="connsiteX7" fmla="*/ 254080 w 620168"/>
                <a:gd name="connsiteY7" fmla="*/ 128532 h 761098"/>
                <a:gd name="connsiteX8" fmla="*/ 195529 w 620168"/>
                <a:gd name="connsiteY8" fmla="*/ 121468 h 761098"/>
                <a:gd name="connsiteX9" fmla="*/ 136858 w 620168"/>
                <a:gd name="connsiteY9" fmla="*/ 130328 h 761098"/>
                <a:gd name="connsiteX10" fmla="*/ 62263 w 620168"/>
                <a:gd name="connsiteY10" fmla="*/ 169362 h 761098"/>
                <a:gd name="connsiteX11" fmla="*/ 51606 w 620168"/>
                <a:gd name="connsiteY11" fmla="*/ 188999 h 761098"/>
                <a:gd name="connsiteX12" fmla="*/ 0 w 620168"/>
                <a:gd name="connsiteY12" fmla="*/ 409314 h 761098"/>
                <a:gd name="connsiteX13" fmla="*/ 35921 w 620168"/>
                <a:gd name="connsiteY13" fmla="*/ 445234 h 761098"/>
                <a:gd name="connsiteX14" fmla="*/ 69686 w 620168"/>
                <a:gd name="connsiteY14" fmla="*/ 418653 h 761098"/>
                <a:gd name="connsiteX15" fmla="*/ 107044 w 620168"/>
                <a:gd name="connsiteY15" fmla="*/ 264074 h 761098"/>
                <a:gd name="connsiteX16" fmla="*/ 107044 w 620168"/>
                <a:gd name="connsiteY16" fmla="*/ 761098 h 761098"/>
                <a:gd name="connsiteX17" fmla="*/ 177808 w 620168"/>
                <a:gd name="connsiteY17" fmla="*/ 761098 h 761098"/>
                <a:gd name="connsiteX18" fmla="*/ 177808 w 620168"/>
                <a:gd name="connsiteY18" fmla="*/ 441283 h 761098"/>
                <a:gd name="connsiteX19" fmla="*/ 213729 w 620168"/>
                <a:gd name="connsiteY19" fmla="*/ 441283 h 761098"/>
                <a:gd name="connsiteX20" fmla="*/ 213729 w 620168"/>
                <a:gd name="connsiteY20" fmla="*/ 761098 h 761098"/>
                <a:gd name="connsiteX21" fmla="*/ 284373 w 620168"/>
                <a:gd name="connsiteY21" fmla="*/ 761098 h 761098"/>
                <a:gd name="connsiteX22" fmla="*/ 284373 w 620168"/>
                <a:gd name="connsiteY22" fmla="*/ 261799 h 761098"/>
                <a:gd name="connsiteX23" fmla="*/ 297544 w 620168"/>
                <a:gd name="connsiteY23" fmla="*/ 318075 h 761098"/>
                <a:gd name="connsiteX24" fmla="*/ 304609 w 620168"/>
                <a:gd name="connsiteY24" fmla="*/ 327055 h 761098"/>
                <a:gd name="connsiteX25" fmla="*/ 352503 w 620168"/>
                <a:gd name="connsiteY25" fmla="*/ 343938 h 761098"/>
                <a:gd name="connsiteX26" fmla="*/ 381240 w 620168"/>
                <a:gd name="connsiteY26" fmla="*/ 330886 h 761098"/>
                <a:gd name="connsiteX27" fmla="*/ 454279 w 620168"/>
                <a:gd name="connsiteY27" fmla="*/ 211150 h 761098"/>
                <a:gd name="connsiteX28" fmla="*/ 459188 w 620168"/>
                <a:gd name="connsiteY28" fmla="*/ 186365 h 761098"/>
                <a:gd name="connsiteX29" fmla="*/ 614845 w 620168"/>
                <a:gd name="connsiteY29" fmla="*/ 30708 h 761098"/>
                <a:gd name="connsiteX30" fmla="*/ 614965 w 620168"/>
                <a:gd name="connsiteY30" fmla="*/ 5204 h 76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0168" h="761098">
                  <a:moveTo>
                    <a:pt x="614965" y="5204"/>
                  </a:moveTo>
                  <a:cubicBezTo>
                    <a:pt x="607926" y="-1735"/>
                    <a:pt x="596620" y="-1735"/>
                    <a:pt x="589581" y="5204"/>
                  </a:cubicBezTo>
                  <a:lnTo>
                    <a:pt x="434882" y="159903"/>
                  </a:lnTo>
                  <a:cubicBezTo>
                    <a:pt x="422519" y="156414"/>
                    <a:pt x="409233" y="159792"/>
                    <a:pt x="400038" y="168764"/>
                  </a:cubicBezTo>
                  <a:cubicBezTo>
                    <a:pt x="397524" y="171278"/>
                    <a:pt x="352862" y="244317"/>
                    <a:pt x="352862" y="244317"/>
                  </a:cubicBezTo>
                  <a:lnTo>
                    <a:pt x="339452" y="187203"/>
                  </a:lnTo>
                  <a:cubicBezTo>
                    <a:pt x="337676" y="179839"/>
                    <a:pt x="334003" y="173068"/>
                    <a:pt x="328795" y="167566"/>
                  </a:cubicBezTo>
                  <a:cubicBezTo>
                    <a:pt x="306727" y="149727"/>
                    <a:pt x="281328" y="136458"/>
                    <a:pt x="254080" y="128532"/>
                  </a:cubicBezTo>
                  <a:cubicBezTo>
                    <a:pt x="234817" y="124412"/>
                    <a:pt x="215220" y="122047"/>
                    <a:pt x="195529" y="121468"/>
                  </a:cubicBezTo>
                  <a:cubicBezTo>
                    <a:pt x="175664" y="121774"/>
                    <a:pt x="155929" y="124755"/>
                    <a:pt x="136858" y="130328"/>
                  </a:cubicBezTo>
                  <a:cubicBezTo>
                    <a:pt x="109363" y="137536"/>
                    <a:pt x="83860" y="150882"/>
                    <a:pt x="62263" y="169362"/>
                  </a:cubicBezTo>
                  <a:cubicBezTo>
                    <a:pt x="57009" y="174831"/>
                    <a:pt x="53327" y="181614"/>
                    <a:pt x="51606" y="188999"/>
                  </a:cubicBezTo>
                  <a:cubicBezTo>
                    <a:pt x="51606" y="188999"/>
                    <a:pt x="0" y="405721"/>
                    <a:pt x="0" y="409314"/>
                  </a:cubicBezTo>
                  <a:cubicBezTo>
                    <a:pt x="0" y="429153"/>
                    <a:pt x="16082" y="445234"/>
                    <a:pt x="35921" y="445234"/>
                  </a:cubicBezTo>
                  <a:cubicBezTo>
                    <a:pt x="51819" y="444826"/>
                    <a:pt x="65557" y="434012"/>
                    <a:pt x="69686" y="418653"/>
                  </a:cubicBezTo>
                  <a:lnTo>
                    <a:pt x="107044" y="264074"/>
                  </a:lnTo>
                  <a:lnTo>
                    <a:pt x="107044" y="761098"/>
                  </a:lnTo>
                  <a:lnTo>
                    <a:pt x="177808" y="761098"/>
                  </a:lnTo>
                  <a:lnTo>
                    <a:pt x="177808" y="441283"/>
                  </a:lnTo>
                  <a:lnTo>
                    <a:pt x="213729" y="441283"/>
                  </a:lnTo>
                  <a:lnTo>
                    <a:pt x="213729" y="761098"/>
                  </a:lnTo>
                  <a:lnTo>
                    <a:pt x="284373" y="761098"/>
                  </a:lnTo>
                  <a:lnTo>
                    <a:pt x="284373" y="261799"/>
                  </a:lnTo>
                  <a:lnTo>
                    <a:pt x="297544" y="318075"/>
                  </a:lnTo>
                  <a:cubicBezTo>
                    <a:pt x="298458" y="321965"/>
                    <a:pt x="301043" y="325252"/>
                    <a:pt x="304609" y="327055"/>
                  </a:cubicBezTo>
                  <a:cubicBezTo>
                    <a:pt x="318377" y="337623"/>
                    <a:pt x="335151" y="343535"/>
                    <a:pt x="352503" y="343938"/>
                  </a:cubicBezTo>
                  <a:cubicBezTo>
                    <a:pt x="363802" y="345519"/>
                    <a:pt x="374997" y="340434"/>
                    <a:pt x="381240" y="330886"/>
                  </a:cubicBezTo>
                  <a:lnTo>
                    <a:pt x="454279" y="211150"/>
                  </a:lnTo>
                  <a:cubicBezTo>
                    <a:pt x="458947" y="203789"/>
                    <a:pt x="460699" y="194950"/>
                    <a:pt x="459188" y="186365"/>
                  </a:cubicBezTo>
                  <a:lnTo>
                    <a:pt x="614845" y="30708"/>
                  </a:lnTo>
                  <a:cubicBezTo>
                    <a:pt x="621895" y="23688"/>
                    <a:pt x="621949" y="12290"/>
                    <a:pt x="614965" y="5204"/>
                  </a:cubicBezTo>
                  <a:close/>
                </a:path>
              </a:pathLst>
            </a:custGeom>
            <a:solidFill>
              <a:schemeClr val="accent5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  <p:sp>
          <p:nvSpPr>
            <p:cNvPr id="26" name="Freeform: Shape 80">
              <a:extLst>
                <a:ext uri="{FF2B5EF4-FFF2-40B4-BE49-F238E27FC236}">
                  <a16:creationId xmlns:a16="http://schemas.microsoft.com/office/drawing/2014/main" id="{CBA63E6B-49AD-4B04-836E-E3C5475DA77E}"/>
                </a:ext>
              </a:extLst>
            </p:cNvPr>
            <p:cNvSpPr/>
            <p:nvPr/>
          </p:nvSpPr>
          <p:spPr>
            <a:xfrm>
              <a:off x="9559161" y="1324765"/>
              <a:ext cx="682496" cy="490918"/>
            </a:xfrm>
            <a:custGeom>
              <a:avLst/>
              <a:gdLst>
                <a:gd name="connsiteX0" fmla="*/ 634602 w 682496"/>
                <a:gd name="connsiteY0" fmla="*/ 0 h 490918"/>
                <a:gd name="connsiteX1" fmla="*/ 47894 w 682496"/>
                <a:gd name="connsiteY1" fmla="*/ 0 h 490918"/>
                <a:gd name="connsiteX2" fmla="*/ 0 w 682496"/>
                <a:gd name="connsiteY2" fmla="*/ 47894 h 490918"/>
                <a:gd name="connsiteX3" fmla="*/ 0 w 682496"/>
                <a:gd name="connsiteY3" fmla="*/ 90999 h 490918"/>
                <a:gd name="connsiteX4" fmla="*/ 47894 w 682496"/>
                <a:gd name="connsiteY4" fmla="*/ 119736 h 490918"/>
                <a:gd name="connsiteX5" fmla="*/ 47894 w 682496"/>
                <a:gd name="connsiteY5" fmla="*/ 47894 h 490918"/>
                <a:gd name="connsiteX6" fmla="*/ 634602 w 682496"/>
                <a:gd name="connsiteY6" fmla="*/ 47894 h 490918"/>
                <a:gd name="connsiteX7" fmla="*/ 634602 w 682496"/>
                <a:gd name="connsiteY7" fmla="*/ 443024 h 490918"/>
                <a:gd name="connsiteX8" fmla="*/ 225942 w 682496"/>
                <a:gd name="connsiteY8" fmla="*/ 443024 h 490918"/>
                <a:gd name="connsiteX9" fmla="*/ 196726 w 682496"/>
                <a:gd name="connsiteY9" fmla="*/ 490918 h 490918"/>
                <a:gd name="connsiteX10" fmla="*/ 634602 w 682496"/>
                <a:gd name="connsiteY10" fmla="*/ 490918 h 490918"/>
                <a:gd name="connsiteX11" fmla="*/ 682496 w 682496"/>
                <a:gd name="connsiteY11" fmla="*/ 443024 h 490918"/>
                <a:gd name="connsiteX12" fmla="*/ 682496 w 682496"/>
                <a:gd name="connsiteY12" fmla="*/ 47894 h 490918"/>
                <a:gd name="connsiteX13" fmla="*/ 634602 w 682496"/>
                <a:gd name="connsiteY13" fmla="*/ 0 h 49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2496" h="490918">
                  <a:moveTo>
                    <a:pt x="634602" y="0"/>
                  </a:moveTo>
                  <a:lnTo>
                    <a:pt x="47894" y="0"/>
                  </a:lnTo>
                  <a:cubicBezTo>
                    <a:pt x="21444" y="0"/>
                    <a:pt x="0" y="21444"/>
                    <a:pt x="0" y="47894"/>
                  </a:cubicBezTo>
                  <a:lnTo>
                    <a:pt x="0" y="90999"/>
                  </a:lnTo>
                  <a:cubicBezTo>
                    <a:pt x="18308" y="95983"/>
                    <a:pt x="34882" y="105928"/>
                    <a:pt x="47894" y="119736"/>
                  </a:cubicBezTo>
                  <a:lnTo>
                    <a:pt x="47894" y="47894"/>
                  </a:lnTo>
                  <a:lnTo>
                    <a:pt x="634602" y="47894"/>
                  </a:lnTo>
                  <a:lnTo>
                    <a:pt x="634602" y="443024"/>
                  </a:lnTo>
                  <a:lnTo>
                    <a:pt x="225942" y="443024"/>
                  </a:lnTo>
                  <a:lnTo>
                    <a:pt x="196726" y="490918"/>
                  </a:lnTo>
                  <a:lnTo>
                    <a:pt x="634602" y="490918"/>
                  </a:lnTo>
                  <a:cubicBezTo>
                    <a:pt x="661053" y="490918"/>
                    <a:pt x="682496" y="469475"/>
                    <a:pt x="682496" y="443024"/>
                  </a:cubicBezTo>
                  <a:lnTo>
                    <a:pt x="682496" y="47894"/>
                  </a:lnTo>
                  <a:cubicBezTo>
                    <a:pt x="682496" y="21444"/>
                    <a:pt x="661053" y="0"/>
                    <a:pt x="634602" y="0"/>
                  </a:cubicBezTo>
                  <a:close/>
                </a:path>
              </a:pathLst>
            </a:custGeom>
            <a:solidFill>
              <a:srgbClr val="000000"/>
            </a:solidFill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/>
            </a:p>
          </p:txBody>
        </p:sp>
      </p:grpSp>
      <p:pic>
        <p:nvPicPr>
          <p:cNvPr id="27" name="Graphic 4">
            <a:extLst>
              <a:ext uri="{FF2B5EF4-FFF2-40B4-BE49-F238E27FC236}">
                <a16:creationId xmlns:a16="http://schemas.microsoft.com/office/drawing/2014/main" id="{B1C4F61E-864E-4168-AB7E-14C983D3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5550" y="2546402"/>
            <a:ext cx="494612" cy="494612"/>
          </a:xfrm>
          <a:prstGeom prst="rect">
            <a:avLst/>
          </a:prstGeom>
        </p:spPr>
      </p:pic>
      <p:pic>
        <p:nvPicPr>
          <p:cNvPr id="28" name="Graphic 2">
            <a:extLst>
              <a:ext uri="{FF2B5EF4-FFF2-40B4-BE49-F238E27FC236}">
                <a16:creationId xmlns:a16="http://schemas.microsoft.com/office/drawing/2014/main" id="{F21FA024-48E5-45CD-9A93-98FED14F4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44420" y="2458283"/>
            <a:ext cx="494611" cy="494611"/>
          </a:xfrm>
          <a:prstGeom prst="rect">
            <a:avLst/>
          </a:prstGeom>
        </p:spPr>
      </p:pic>
      <p:sp>
        <p:nvSpPr>
          <p:cNvPr id="29" name="Contenidor de peu de pàgina 1">
            <a:extLst>
              <a:ext uri="{FF2B5EF4-FFF2-40B4-BE49-F238E27FC236}">
                <a16:creationId xmlns:a16="http://schemas.microsoft.com/office/drawing/2014/main" id="{1B11114B-4FDB-4809-8CF7-EFF597EDB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83362"/>
            <a:ext cx="2339752" cy="36512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cupons</a:t>
            </a:r>
            <a:r>
              <a:rPr lang="es-ES" dirty="0"/>
              <a:t> </a:t>
            </a:r>
            <a:r>
              <a:rPr lang="es-ES" dirty="0" err="1"/>
              <a:t>innovació</a:t>
            </a:r>
            <a:r>
              <a:rPr lang="es-ES" dirty="0"/>
              <a:t>, startup i </a:t>
            </a:r>
            <a:r>
              <a:rPr lang="es-ES" dirty="0" err="1"/>
              <a:t>finançament</a:t>
            </a:r>
            <a:r>
              <a:rPr lang="es-ES" dirty="0"/>
              <a:t>   </a:t>
            </a:r>
            <a:r>
              <a:rPr lang="es-ES" dirty="0" err="1"/>
              <a:t>Versió</a:t>
            </a:r>
            <a:r>
              <a:rPr lang="es-ES" dirty="0"/>
              <a:t> 1, 3 de </a:t>
            </a:r>
            <a:r>
              <a:rPr lang="es-ES" dirty="0" err="1"/>
              <a:t>març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3474735"/>
      </p:ext>
    </p:extLst>
  </p:cSld>
  <p:clrMapOvr>
    <a:masterClrMapping/>
  </p:clrMapOvr>
</p:sld>
</file>

<file path=ppt/theme/theme1.xml><?xml version="1.0" encoding="utf-8"?>
<a:theme xmlns:a="http://schemas.openxmlformats.org/drawingml/2006/main" name="ACCIÓ c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3097</Words>
  <Application>Microsoft Office PowerPoint</Application>
  <PresentationFormat>Presentació en pantalla (4:3)</PresentationFormat>
  <Paragraphs>387</Paragraphs>
  <Slides>35</Slides>
  <Notes>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HelveticaNeueLT Std Thin</vt:lpstr>
      <vt:lpstr>ACCIÓ cat</vt:lpstr>
      <vt:lpstr>Guia de justificació  Cupons a la competitivitat empresarial (Innovació i estratègia, startup i finançament) 2020  1 de març de 2021</vt:lpstr>
      <vt:lpstr>Com funciona aquesta guia?</vt:lpstr>
      <vt:lpstr>Com funciona aquesta guia?</vt:lpstr>
      <vt:lpstr>Índex</vt:lpstr>
      <vt:lpstr>Despeses subvencionables</vt:lpstr>
      <vt:lpstr>Despeses subvencionables</vt:lpstr>
      <vt:lpstr>Despeses subvencionables</vt:lpstr>
      <vt:lpstr>Despeses subvencionables</vt:lpstr>
      <vt:lpstr>Despeses subvencionables</vt:lpstr>
      <vt:lpstr>Despeses subvencionables</vt:lpstr>
      <vt:lpstr>Despeses no subvencionables</vt:lpstr>
      <vt:lpstr>Publicitat</vt:lpstr>
      <vt:lpstr>Publicitat</vt:lpstr>
      <vt:lpstr>Justificació - 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Presentació del PowerPoint</vt:lpstr>
    </vt:vector>
  </TitlesOfParts>
  <Company>ACCIÓ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justificació  Cupons a la competitivitat empresarial (Innovació i estratègia, startup i finançament) 2020</dc:title>
  <dc:creator>Juan Luis Aparicio</dc:creator>
  <cp:keywords>Guia de justificació, convocatòria 2020, cupons innovació, stratup, finançament</cp:keywords>
  <cp:lastModifiedBy>Conrad Morales</cp:lastModifiedBy>
  <cp:revision>24</cp:revision>
  <dcterms:created xsi:type="dcterms:W3CDTF">2021-02-26T12:29:12Z</dcterms:created>
  <dcterms:modified xsi:type="dcterms:W3CDTF">2021-03-08T12:56:38Z</dcterms:modified>
</cp:coreProperties>
</file>