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50" r:id="rId3"/>
    <p:sldId id="384" r:id="rId4"/>
    <p:sldId id="351" r:id="rId5"/>
    <p:sldId id="260" r:id="rId6"/>
    <p:sldId id="292" r:id="rId7"/>
    <p:sldId id="352" r:id="rId8"/>
    <p:sldId id="294" r:id="rId9"/>
    <p:sldId id="389" r:id="rId10"/>
    <p:sldId id="273" r:id="rId11"/>
    <p:sldId id="390" r:id="rId12"/>
    <p:sldId id="347" r:id="rId13"/>
    <p:sldId id="367" r:id="rId14"/>
    <p:sldId id="376" r:id="rId15"/>
    <p:sldId id="305" r:id="rId16"/>
    <p:sldId id="324" r:id="rId17"/>
    <p:sldId id="391" r:id="rId18"/>
    <p:sldId id="349" r:id="rId19"/>
    <p:sldId id="371" r:id="rId20"/>
    <p:sldId id="378" r:id="rId21"/>
    <p:sldId id="392" r:id="rId22"/>
    <p:sldId id="393" r:id="rId23"/>
    <p:sldId id="373" r:id="rId24"/>
    <p:sldId id="394" r:id="rId25"/>
    <p:sldId id="395" r:id="rId26"/>
    <p:sldId id="396" r:id="rId27"/>
    <p:sldId id="380" r:id="rId28"/>
    <p:sldId id="397" r:id="rId29"/>
    <p:sldId id="398" r:id="rId30"/>
    <p:sldId id="381" r:id="rId31"/>
    <p:sldId id="399" r:id="rId32"/>
    <p:sldId id="400" r:id="rId33"/>
    <p:sldId id="388" r:id="rId34"/>
    <p:sldId id="258" r:id="rId35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6" autoAdjust="0"/>
    <p:restoredTop sz="94637" autoAdjust="0"/>
  </p:normalViewPr>
  <p:slideViewPr>
    <p:cSldViewPr>
      <p:cViewPr varScale="1">
        <p:scale>
          <a:sx n="68" d="100"/>
          <a:sy n="68" d="100"/>
        </p:scale>
        <p:origin x="186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9CF2C-698E-4CCD-AD17-2EA14D65B8DD}" type="doc">
      <dgm:prSet loTypeId="urn:microsoft.com/office/officeart/2005/8/layout/l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D291C4F7-6C67-4764-8105-D13D30719FB3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ca-ES" sz="1800" b="1" i="1" dirty="0">
              <a:solidFill>
                <a:schemeClr val="tx1"/>
              </a:solidFill>
            </a:rPr>
            <a:t>Termini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F0216B8C-107F-4423-85BA-0EA4222D0D33}" type="parTrans" cxnId="{79CA75DB-38FE-4EF4-83AA-4652FF7085CE}">
      <dgm:prSet/>
      <dgm:spPr/>
      <dgm:t>
        <a:bodyPr/>
        <a:lstStyle/>
        <a:p>
          <a:endParaRPr lang="ca-ES" sz="1800"/>
        </a:p>
      </dgm:t>
    </dgm:pt>
    <dgm:pt modelId="{4E570B97-2445-4B86-8C4C-E0497BED39CE}" type="sibTrans" cxnId="{79CA75DB-38FE-4EF4-83AA-4652FF7085CE}">
      <dgm:prSet/>
      <dgm:spPr/>
      <dgm:t>
        <a:bodyPr/>
        <a:lstStyle/>
        <a:p>
          <a:endParaRPr lang="ca-ES" sz="1800"/>
        </a:p>
      </dgm:t>
    </dgm:pt>
    <dgm:pt modelId="{523E3332-BCC0-461D-8B87-7F576A53E311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ca-ES" sz="1800" b="1" i="1" dirty="0">
              <a:solidFill>
                <a:schemeClr val="tx1"/>
              </a:solidFill>
            </a:rPr>
            <a:t>Característiques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4CC86AC5-CB2F-45A7-9D46-81D6C65EC637}" type="parTrans" cxnId="{EE2BF2D0-9A60-4575-9BAA-79E70A328351}">
      <dgm:prSet/>
      <dgm:spPr/>
      <dgm:t>
        <a:bodyPr/>
        <a:lstStyle/>
        <a:p>
          <a:endParaRPr lang="ca-ES"/>
        </a:p>
      </dgm:t>
    </dgm:pt>
    <dgm:pt modelId="{1B20A1F8-7DE5-4F5A-99ED-8D57959CE5AA}" type="sibTrans" cxnId="{EE2BF2D0-9A60-4575-9BAA-79E70A328351}">
      <dgm:prSet/>
      <dgm:spPr/>
      <dgm:t>
        <a:bodyPr/>
        <a:lstStyle/>
        <a:p>
          <a:endParaRPr lang="ca-ES"/>
        </a:p>
      </dgm:t>
    </dgm:pt>
    <dgm:pt modelId="{385F934B-3ECC-4998-9EC5-A21D85E13C50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ca-ES" sz="1400" i="1" dirty="0"/>
            <a:t>Aprovada per resolució d’atorgament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797663DF-901C-4073-9CD0-1016CCAB8DB0}" type="parTrans" cxnId="{D792EEFF-2B64-4BB3-997F-AD8089FFCC60}">
      <dgm:prSet/>
      <dgm:spPr/>
      <dgm:t>
        <a:bodyPr/>
        <a:lstStyle/>
        <a:p>
          <a:endParaRPr lang="ca-ES"/>
        </a:p>
      </dgm:t>
    </dgm:pt>
    <dgm:pt modelId="{1EA7C92B-3343-45D0-A758-7B8B2F46C333}" type="sibTrans" cxnId="{D792EEFF-2B64-4BB3-997F-AD8089FFCC60}">
      <dgm:prSet/>
      <dgm:spPr/>
      <dgm:t>
        <a:bodyPr/>
        <a:lstStyle/>
        <a:p>
          <a:endParaRPr lang="ca-ES"/>
        </a:p>
      </dgm:t>
    </dgm:pt>
    <dgm:pt modelId="{27A0668B-3AF7-4E3C-A9FE-0A200D86742F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ca-ES" sz="1800" b="1" i="1" dirty="0">
              <a:solidFill>
                <a:schemeClr val="tx1"/>
              </a:solidFill>
            </a:rPr>
            <a:t>Règim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AB8BF8E1-9183-4A24-BED4-2D1C235C454F}" type="sibTrans" cxnId="{8EE87BEB-1E7D-4C3F-BA44-130752ECBACC}">
      <dgm:prSet/>
      <dgm:spPr/>
      <dgm:t>
        <a:bodyPr/>
        <a:lstStyle/>
        <a:p>
          <a:endParaRPr lang="ca-ES" sz="1800"/>
        </a:p>
      </dgm:t>
    </dgm:pt>
    <dgm:pt modelId="{28CFBF9E-DEE4-4E32-B243-3FC042DA42B2}" type="parTrans" cxnId="{8EE87BEB-1E7D-4C3F-BA44-130752ECBACC}">
      <dgm:prSet/>
      <dgm:spPr/>
      <dgm:t>
        <a:bodyPr/>
        <a:lstStyle/>
        <a:p>
          <a:endParaRPr lang="ca-ES" sz="1800"/>
        </a:p>
      </dgm:t>
    </dgm:pt>
    <dgm:pt modelId="{9259AF53-61B6-414F-91C9-A3345AE11519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it-IT" sz="1400" i="1" dirty="0"/>
            <a:t>Incorreguda només per l’entitat beneficiària</a:t>
          </a:r>
          <a:endParaRPr lang="ca-ES" sz="1400" i="1" dirty="0"/>
        </a:p>
      </dgm:t>
    </dgm:pt>
    <dgm:pt modelId="{3E2CFAB9-930D-4237-8F0E-807B28FD2A1B}" type="parTrans" cxnId="{A11DAB61-E765-4194-B987-73025113B50E}">
      <dgm:prSet/>
      <dgm:spPr/>
      <dgm:t>
        <a:bodyPr/>
        <a:lstStyle/>
        <a:p>
          <a:endParaRPr lang="ca-ES"/>
        </a:p>
      </dgm:t>
    </dgm:pt>
    <dgm:pt modelId="{21E2D661-9F35-4B22-BD20-F5AD042241F8}" type="sibTrans" cxnId="{A11DAB61-E765-4194-B987-73025113B50E}">
      <dgm:prSet/>
      <dgm:spPr/>
      <dgm:t>
        <a:bodyPr/>
        <a:lstStyle/>
        <a:p>
          <a:endParaRPr lang="ca-ES"/>
        </a:p>
      </dgm:t>
    </dgm:pt>
    <dgm:pt modelId="{347EA821-8828-49AA-AA8E-59F75452C885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ca-ES" sz="1400" i="1" dirty="0"/>
            <a:t>Identificable i verificable</a:t>
          </a:r>
        </a:p>
      </dgm:t>
    </dgm:pt>
    <dgm:pt modelId="{0D5195C0-B7B1-406F-A5BF-8978F1824BF7}" type="parTrans" cxnId="{DAF6DA46-A0F6-476C-8960-3D6BDE35C131}">
      <dgm:prSet/>
      <dgm:spPr/>
      <dgm:t>
        <a:bodyPr/>
        <a:lstStyle/>
        <a:p>
          <a:endParaRPr lang="ca-ES"/>
        </a:p>
      </dgm:t>
    </dgm:pt>
    <dgm:pt modelId="{F87EBCFF-7FAA-4C30-A8FB-0023FB359E2E}" type="sibTrans" cxnId="{DAF6DA46-A0F6-476C-8960-3D6BDE35C131}">
      <dgm:prSet/>
      <dgm:spPr/>
      <dgm:t>
        <a:bodyPr/>
        <a:lstStyle/>
        <a:p>
          <a:endParaRPr lang="ca-ES"/>
        </a:p>
      </dgm:t>
    </dgm:pt>
    <dgm:pt modelId="{127D2211-7ECF-48CC-9267-1F963BD7904D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ca-ES" sz="1400" i="1" dirty="0"/>
            <a:t>Finalització com a màxim el 28/02/2022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EB5084F4-934C-4741-BF25-CAF235F8C5A0}" type="parTrans" cxnId="{B513BAF3-2EB8-45CA-BD2C-CC7274A1D4B8}">
      <dgm:prSet/>
      <dgm:spPr/>
      <dgm:t>
        <a:bodyPr/>
        <a:lstStyle/>
        <a:p>
          <a:endParaRPr lang="ca-ES"/>
        </a:p>
      </dgm:t>
    </dgm:pt>
    <dgm:pt modelId="{E6C7ED5F-FD4E-4BF2-8E3F-46092EF6B6FD}" type="sibTrans" cxnId="{B513BAF3-2EB8-45CA-BD2C-CC7274A1D4B8}">
      <dgm:prSet/>
      <dgm:spPr/>
      <dgm:t>
        <a:bodyPr/>
        <a:lstStyle/>
        <a:p>
          <a:endParaRPr lang="ca-ES"/>
        </a:p>
      </dgm:t>
    </dgm:pt>
    <dgm:pt modelId="{E670B493-D747-4B07-A93C-5A964461D4FB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ca-ES" sz="1400" i="1" dirty="0"/>
            <a:t>Per un màxim de 3 mesos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8216BF71-7CA9-4FA0-99FA-6D405E30FAB7}" type="parTrans" cxnId="{594E6DED-D85D-4CA8-ABBC-33FD50250ED5}">
      <dgm:prSet/>
      <dgm:spPr/>
      <dgm:t>
        <a:bodyPr/>
        <a:lstStyle/>
        <a:p>
          <a:endParaRPr lang="ca-ES"/>
        </a:p>
      </dgm:t>
    </dgm:pt>
    <dgm:pt modelId="{8DFA0B67-C2E2-4C88-9BEA-4E0FAAF89FD6}" type="sibTrans" cxnId="{594E6DED-D85D-4CA8-ABBC-33FD50250ED5}">
      <dgm:prSet/>
      <dgm:spPr/>
      <dgm:t>
        <a:bodyPr/>
        <a:lstStyle/>
        <a:p>
          <a:endParaRPr lang="ca-ES"/>
        </a:p>
      </dgm:t>
    </dgm:pt>
    <dgm:pt modelId="{6F1089BE-8553-4901-ACC4-0F642CC9FA8F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ca-ES" sz="1400" i="1" dirty="0"/>
            <a:t>Perllongament del contracte existent o contractació més enllà de 24 mesos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789AD91D-B983-4F21-8916-3FF0F608DDC8}" type="parTrans" cxnId="{CFF72B0E-75D4-434C-A000-810F6C80E849}">
      <dgm:prSet/>
      <dgm:spPr/>
      <dgm:t>
        <a:bodyPr/>
        <a:lstStyle/>
        <a:p>
          <a:endParaRPr lang="ca-ES"/>
        </a:p>
      </dgm:t>
    </dgm:pt>
    <dgm:pt modelId="{A453EE5D-570A-461E-B60C-5D1654E17EA4}" type="sibTrans" cxnId="{CFF72B0E-75D4-434C-A000-810F6C80E849}">
      <dgm:prSet/>
      <dgm:spPr/>
      <dgm:t>
        <a:bodyPr/>
        <a:lstStyle/>
        <a:p>
          <a:endParaRPr lang="ca-ES"/>
        </a:p>
      </dgm:t>
    </dgm:pt>
    <dgm:pt modelId="{D57D1093-7C3A-4254-AD4A-699E063BB547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ca-ES" sz="1400" i="1" dirty="0"/>
            <a:t>Despeses de personal per a finalitzar el projecte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773A31B5-A8AB-4995-8231-BBF842518A5F}" type="parTrans" cxnId="{DAB066C2-FE3F-437A-B75E-A6FEA2CE1F1A}">
      <dgm:prSet/>
      <dgm:spPr/>
      <dgm:t>
        <a:bodyPr/>
        <a:lstStyle/>
        <a:p>
          <a:endParaRPr lang="ca-ES"/>
        </a:p>
      </dgm:t>
    </dgm:pt>
    <dgm:pt modelId="{E79001E0-2689-416D-8F82-3A22E67166D7}" type="sibTrans" cxnId="{DAB066C2-FE3F-437A-B75E-A6FEA2CE1F1A}">
      <dgm:prSet/>
      <dgm:spPr/>
      <dgm:t>
        <a:bodyPr/>
        <a:lstStyle/>
        <a:p>
          <a:endParaRPr lang="ca-ES"/>
        </a:p>
      </dgm:t>
    </dgm:pt>
    <dgm:pt modelId="{831296D4-9520-428F-BBD8-1C6A791670AB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ca-ES" sz="1400" i="1" dirty="0"/>
            <a:t>A partir del 14/03/2020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2B79DCBA-C6B6-4E1E-BB30-BAA1C8762EAD}" type="parTrans" cxnId="{5A451E80-5612-415B-91EE-FD9DEB9EB3F2}">
      <dgm:prSet/>
      <dgm:spPr/>
      <dgm:t>
        <a:bodyPr/>
        <a:lstStyle/>
        <a:p>
          <a:endParaRPr lang="ca-ES"/>
        </a:p>
      </dgm:t>
    </dgm:pt>
    <dgm:pt modelId="{85E47EEE-23E2-45B5-96DA-89615D76F459}" type="sibTrans" cxnId="{5A451E80-5612-415B-91EE-FD9DEB9EB3F2}">
      <dgm:prSet/>
      <dgm:spPr/>
      <dgm:t>
        <a:bodyPr/>
        <a:lstStyle/>
        <a:p>
          <a:endParaRPr lang="ca-ES"/>
        </a:p>
      </dgm:t>
    </dgm:pt>
    <dgm:pt modelId="{D066ACD0-377B-490F-B6A2-791F0F2A2049}" type="pres">
      <dgm:prSet presAssocID="{51E9CF2C-698E-4CCD-AD17-2EA14D65B8D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C664C39-3EBE-4D56-8B11-D446710B17D0}" type="pres">
      <dgm:prSet presAssocID="{27A0668B-3AF7-4E3C-A9FE-0A200D86742F}" presName="horFlow" presStyleCnt="0"/>
      <dgm:spPr/>
    </dgm:pt>
    <dgm:pt modelId="{18A04651-C2E5-48C4-B981-EFFC6A649CDF}" type="pres">
      <dgm:prSet presAssocID="{27A0668B-3AF7-4E3C-A9FE-0A200D86742F}" presName="bigChev" presStyleLbl="node1" presStyleIdx="0" presStyleCnt="3"/>
      <dgm:spPr/>
    </dgm:pt>
    <dgm:pt modelId="{102DF0B9-925C-4654-A929-1A2EC4E24047}" type="pres">
      <dgm:prSet presAssocID="{797663DF-901C-4073-9CD0-1016CCAB8DB0}" presName="parTrans" presStyleCnt="0"/>
      <dgm:spPr/>
    </dgm:pt>
    <dgm:pt modelId="{5B0A3513-0AC2-4BAA-98DC-DA019C9252AF}" type="pres">
      <dgm:prSet presAssocID="{385F934B-3ECC-4998-9EC5-A21D85E13C50}" presName="node" presStyleLbl="alignAccFollowNode1" presStyleIdx="0" presStyleCnt="8">
        <dgm:presLayoutVars>
          <dgm:bulletEnabled val="1"/>
        </dgm:presLayoutVars>
      </dgm:prSet>
      <dgm:spPr/>
    </dgm:pt>
    <dgm:pt modelId="{AD07B013-9FA3-4F58-8A70-8C6AFEB0500F}" type="pres">
      <dgm:prSet presAssocID="{1EA7C92B-3343-45D0-A758-7B8B2F46C333}" presName="sibTrans" presStyleCnt="0"/>
      <dgm:spPr/>
    </dgm:pt>
    <dgm:pt modelId="{A4BEE9A3-D7B4-4135-AB8C-71573EA8AD06}" type="pres">
      <dgm:prSet presAssocID="{9259AF53-61B6-414F-91C9-A3345AE11519}" presName="node" presStyleLbl="alignAccFollowNode1" presStyleIdx="1" presStyleCnt="8">
        <dgm:presLayoutVars>
          <dgm:bulletEnabled val="1"/>
        </dgm:presLayoutVars>
      </dgm:prSet>
      <dgm:spPr/>
    </dgm:pt>
    <dgm:pt modelId="{176728D8-0C5D-486F-85C5-57C8458CAFF9}" type="pres">
      <dgm:prSet presAssocID="{21E2D661-9F35-4B22-BD20-F5AD042241F8}" presName="sibTrans" presStyleCnt="0"/>
      <dgm:spPr/>
    </dgm:pt>
    <dgm:pt modelId="{932F9737-A615-446F-9292-E57F47F989DB}" type="pres">
      <dgm:prSet presAssocID="{347EA821-8828-49AA-AA8E-59F75452C885}" presName="node" presStyleLbl="alignAccFollowNode1" presStyleIdx="2" presStyleCnt="8">
        <dgm:presLayoutVars>
          <dgm:bulletEnabled val="1"/>
        </dgm:presLayoutVars>
      </dgm:prSet>
      <dgm:spPr/>
    </dgm:pt>
    <dgm:pt modelId="{7F790894-74A9-44A6-BBEB-A58CF5E506EB}" type="pres">
      <dgm:prSet presAssocID="{27A0668B-3AF7-4E3C-A9FE-0A200D86742F}" presName="vSp" presStyleCnt="0"/>
      <dgm:spPr/>
    </dgm:pt>
    <dgm:pt modelId="{FD6E83F0-8141-4069-8012-49C39D636983}" type="pres">
      <dgm:prSet presAssocID="{523E3332-BCC0-461D-8B87-7F576A53E311}" presName="horFlow" presStyleCnt="0"/>
      <dgm:spPr/>
    </dgm:pt>
    <dgm:pt modelId="{6B289EC7-E867-462D-9D9A-A9747661A525}" type="pres">
      <dgm:prSet presAssocID="{523E3332-BCC0-461D-8B87-7F576A53E311}" presName="bigChev" presStyleLbl="node1" presStyleIdx="1" presStyleCnt="3"/>
      <dgm:spPr/>
    </dgm:pt>
    <dgm:pt modelId="{721B68F6-29D3-4A8C-A877-6D8C55675CDB}" type="pres">
      <dgm:prSet presAssocID="{789AD91D-B983-4F21-8916-3FF0F608DDC8}" presName="parTrans" presStyleCnt="0"/>
      <dgm:spPr/>
    </dgm:pt>
    <dgm:pt modelId="{9446AAF3-8A31-4528-826F-7034016B49C0}" type="pres">
      <dgm:prSet presAssocID="{6F1089BE-8553-4901-ACC4-0F642CC9FA8F}" presName="node" presStyleLbl="alignAccFollowNode1" presStyleIdx="3" presStyleCnt="8">
        <dgm:presLayoutVars>
          <dgm:bulletEnabled val="1"/>
        </dgm:presLayoutVars>
      </dgm:prSet>
      <dgm:spPr/>
    </dgm:pt>
    <dgm:pt modelId="{68317560-9AB4-462A-86EC-D159D74E7C88}" type="pres">
      <dgm:prSet presAssocID="{A453EE5D-570A-461E-B60C-5D1654E17EA4}" presName="sibTrans" presStyleCnt="0"/>
      <dgm:spPr/>
    </dgm:pt>
    <dgm:pt modelId="{3348E309-501D-4E80-9EC0-73C188C39951}" type="pres">
      <dgm:prSet presAssocID="{D57D1093-7C3A-4254-AD4A-699E063BB547}" presName="node" presStyleLbl="alignAccFollowNode1" presStyleIdx="4" presStyleCnt="8">
        <dgm:presLayoutVars>
          <dgm:bulletEnabled val="1"/>
        </dgm:presLayoutVars>
      </dgm:prSet>
      <dgm:spPr/>
    </dgm:pt>
    <dgm:pt modelId="{E453A44D-FB04-4C86-B4D4-FFE0E3CCE730}" type="pres">
      <dgm:prSet presAssocID="{523E3332-BCC0-461D-8B87-7F576A53E311}" presName="vSp" presStyleCnt="0"/>
      <dgm:spPr/>
    </dgm:pt>
    <dgm:pt modelId="{F89CB5DD-068C-4DEB-9CBE-682FBB81274B}" type="pres">
      <dgm:prSet presAssocID="{D291C4F7-6C67-4764-8105-D13D30719FB3}" presName="horFlow" presStyleCnt="0"/>
      <dgm:spPr/>
    </dgm:pt>
    <dgm:pt modelId="{17E9945A-FBB9-4DA4-B7DD-E4D1D5FB5C71}" type="pres">
      <dgm:prSet presAssocID="{D291C4F7-6C67-4764-8105-D13D30719FB3}" presName="bigChev" presStyleLbl="node1" presStyleIdx="2" presStyleCnt="3"/>
      <dgm:spPr/>
    </dgm:pt>
    <dgm:pt modelId="{415CD0CD-EF3D-4809-8741-E98A4F234846}" type="pres">
      <dgm:prSet presAssocID="{2B79DCBA-C6B6-4E1E-BB30-BAA1C8762EAD}" presName="parTrans" presStyleCnt="0"/>
      <dgm:spPr/>
    </dgm:pt>
    <dgm:pt modelId="{1885FFAB-3499-4B2E-96A4-0FF49495FC3C}" type="pres">
      <dgm:prSet presAssocID="{831296D4-9520-428F-BBD8-1C6A791670AB}" presName="node" presStyleLbl="alignAccFollowNode1" presStyleIdx="5" presStyleCnt="8">
        <dgm:presLayoutVars>
          <dgm:bulletEnabled val="1"/>
        </dgm:presLayoutVars>
      </dgm:prSet>
      <dgm:spPr/>
    </dgm:pt>
    <dgm:pt modelId="{6EE747E6-E1FD-4D88-A69B-F669D73FE7CA}" type="pres">
      <dgm:prSet presAssocID="{85E47EEE-23E2-45B5-96DA-89615D76F459}" presName="sibTrans" presStyleCnt="0"/>
      <dgm:spPr/>
    </dgm:pt>
    <dgm:pt modelId="{054940C3-BE01-403F-9922-6416FA01A473}" type="pres">
      <dgm:prSet presAssocID="{E670B493-D747-4B07-A93C-5A964461D4FB}" presName="node" presStyleLbl="alignAccFollowNode1" presStyleIdx="6" presStyleCnt="8">
        <dgm:presLayoutVars>
          <dgm:bulletEnabled val="1"/>
        </dgm:presLayoutVars>
      </dgm:prSet>
      <dgm:spPr/>
    </dgm:pt>
    <dgm:pt modelId="{9F7C6351-A221-425B-B79E-CDB3A0D6A0F0}" type="pres">
      <dgm:prSet presAssocID="{8DFA0B67-C2E2-4C88-9BEA-4E0FAAF89FD6}" presName="sibTrans" presStyleCnt="0"/>
      <dgm:spPr/>
    </dgm:pt>
    <dgm:pt modelId="{269E1D21-CF6D-4946-A82A-EFE6F94825B3}" type="pres">
      <dgm:prSet presAssocID="{127D2211-7ECF-48CC-9267-1F963BD7904D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DE4E180A-90A3-482D-8FF4-18352E621B2D}" type="presOf" srcId="{127D2211-7ECF-48CC-9267-1F963BD7904D}" destId="{269E1D21-CF6D-4946-A82A-EFE6F94825B3}" srcOrd="0" destOrd="0" presId="urn:microsoft.com/office/officeart/2005/8/layout/lProcess3"/>
    <dgm:cxn modelId="{CFF72B0E-75D4-434C-A000-810F6C80E849}" srcId="{523E3332-BCC0-461D-8B87-7F576A53E311}" destId="{6F1089BE-8553-4901-ACC4-0F642CC9FA8F}" srcOrd="0" destOrd="0" parTransId="{789AD91D-B983-4F21-8916-3FF0F608DDC8}" sibTransId="{A453EE5D-570A-461E-B60C-5D1654E17EA4}"/>
    <dgm:cxn modelId="{B3CBB727-6228-4100-B0BA-F56152B1FCDF}" type="presOf" srcId="{9259AF53-61B6-414F-91C9-A3345AE11519}" destId="{A4BEE9A3-D7B4-4135-AB8C-71573EA8AD06}" srcOrd="0" destOrd="0" presId="urn:microsoft.com/office/officeart/2005/8/layout/lProcess3"/>
    <dgm:cxn modelId="{E2691C2C-4367-4E83-8243-E33287A2D494}" type="presOf" srcId="{831296D4-9520-428F-BBD8-1C6A791670AB}" destId="{1885FFAB-3499-4B2E-96A4-0FF49495FC3C}" srcOrd="0" destOrd="0" presId="urn:microsoft.com/office/officeart/2005/8/layout/lProcess3"/>
    <dgm:cxn modelId="{87C42F3A-267C-4635-9B90-494C912FA58F}" type="presOf" srcId="{51E9CF2C-698E-4CCD-AD17-2EA14D65B8DD}" destId="{D066ACD0-377B-490F-B6A2-791F0F2A2049}" srcOrd="0" destOrd="0" presId="urn:microsoft.com/office/officeart/2005/8/layout/lProcess3"/>
    <dgm:cxn modelId="{519A7D5C-BB39-4393-90E2-43840CE6EFCA}" type="presOf" srcId="{6F1089BE-8553-4901-ACC4-0F642CC9FA8F}" destId="{9446AAF3-8A31-4528-826F-7034016B49C0}" srcOrd="0" destOrd="0" presId="urn:microsoft.com/office/officeart/2005/8/layout/lProcess3"/>
    <dgm:cxn modelId="{A11DAB61-E765-4194-B987-73025113B50E}" srcId="{27A0668B-3AF7-4E3C-A9FE-0A200D86742F}" destId="{9259AF53-61B6-414F-91C9-A3345AE11519}" srcOrd="1" destOrd="0" parTransId="{3E2CFAB9-930D-4237-8F0E-807B28FD2A1B}" sibTransId="{21E2D661-9F35-4B22-BD20-F5AD042241F8}"/>
    <dgm:cxn modelId="{0158AB42-4D88-45A8-9FEC-44611F488A06}" type="presOf" srcId="{347EA821-8828-49AA-AA8E-59F75452C885}" destId="{932F9737-A615-446F-9292-E57F47F989DB}" srcOrd="0" destOrd="0" presId="urn:microsoft.com/office/officeart/2005/8/layout/lProcess3"/>
    <dgm:cxn modelId="{7B151343-14BE-4C7A-A9BB-FF52C157B86D}" type="presOf" srcId="{D291C4F7-6C67-4764-8105-D13D30719FB3}" destId="{17E9945A-FBB9-4DA4-B7DD-E4D1D5FB5C71}" srcOrd="0" destOrd="0" presId="urn:microsoft.com/office/officeart/2005/8/layout/lProcess3"/>
    <dgm:cxn modelId="{DAF6DA46-A0F6-476C-8960-3D6BDE35C131}" srcId="{27A0668B-3AF7-4E3C-A9FE-0A200D86742F}" destId="{347EA821-8828-49AA-AA8E-59F75452C885}" srcOrd="2" destOrd="0" parTransId="{0D5195C0-B7B1-406F-A5BF-8978F1824BF7}" sibTransId="{F87EBCFF-7FAA-4C30-A8FB-0023FB359E2E}"/>
    <dgm:cxn modelId="{5A451E80-5612-415B-91EE-FD9DEB9EB3F2}" srcId="{D291C4F7-6C67-4764-8105-D13D30719FB3}" destId="{831296D4-9520-428F-BBD8-1C6A791670AB}" srcOrd="0" destOrd="0" parTransId="{2B79DCBA-C6B6-4E1E-BB30-BAA1C8762EAD}" sibTransId="{85E47EEE-23E2-45B5-96DA-89615D76F459}"/>
    <dgm:cxn modelId="{12F1878F-EEA9-4CCC-9D85-6FA4EE22BDC1}" type="presOf" srcId="{523E3332-BCC0-461D-8B87-7F576A53E311}" destId="{6B289EC7-E867-462D-9D9A-A9747661A525}" srcOrd="0" destOrd="0" presId="urn:microsoft.com/office/officeart/2005/8/layout/lProcess3"/>
    <dgm:cxn modelId="{23157F9D-9521-4F09-9804-9264FFF23EF2}" type="presOf" srcId="{385F934B-3ECC-4998-9EC5-A21D85E13C50}" destId="{5B0A3513-0AC2-4BAA-98DC-DA019C9252AF}" srcOrd="0" destOrd="0" presId="urn:microsoft.com/office/officeart/2005/8/layout/lProcess3"/>
    <dgm:cxn modelId="{3E8FF3C1-C613-4672-8D31-5229BF6A51B8}" type="presOf" srcId="{27A0668B-3AF7-4E3C-A9FE-0A200D86742F}" destId="{18A04651-C2E5-48C4-B981-EFFC6A649CDF}" srcOrd="0" destOrd="0" presId="urn:microsoft.com/office/officeart/2005/8/layout/lProcess3"/>
    <dgm:cxn modelId="{DAB066C2-FE3F-437A-B75E-A6FEA2CE1F1A}" srcId="{523E3332-BCC0-461D-8B87-7F576A53E311}" destId="{D57D1093-7C3A-4254-AD4A-699E063BB547}" srcOrd="1" destOrd="0" parTransId="{773A31B5-A8AB-4995-8231-BBF842518A5F}" sibTransId="{E79001E0-2689-416D-8F82-3A22E67166D7}"/>
    <dgm:cxn modelId="{AFBDBEC8-A6CC-4808-891E-73DC0AA64C88}" type="presOf" srcId="{D57D1093-7C3A-4254-AD4A-699E063BB547}" destId="{3348E309-501D-4E80-9EC0-73C188C39951}" srcOrd="0" destOrd="0" presId="urn:microsoft.com/office/officeart/2005/8/layout/lProcess3"/>
    <dgm:cxn modelId="{EE2BF2D0-9A60-4575-9BAA-79E70A328351}" srcId="{51E9CF2C-698E-4CCD-AD17-2EA14D65B8DD}" destId="{523E3332-BCC0-461D-8B87-7F576A53E311}" srcOrd="1" destOrd="0" parTransId="{4CC86AC5-CB2F-45A7-9D46-81D6C65EC637}" sibTransId="{1B20A1F8-7DE5-4F5A-99ED-8D57959CE5AA}"/>
    <dgm:cxn modelId="{781B51D4-ED11-433D-96E7-FB2FAF7EAD7E}" type="presOf" srcId="{E670B493-D747-4B07-A93C-5A964461D4FB}" destId="{054940C3-BE01-403F-9922-6416FA01A473}" srcOrd="0" destOrd="0" presId="urn:microsoft.com/office/officeart/2005/8/layout/lProcess3"/>
    <dgm:cxn modelId="{79CA75DB-38FE-4EF4-83AA-4652FF7085CE}" srcId="{51E9CF2C-698E-4CCD-AD17-2EA14D65B8DD}" destId="{D291C4F7-6C67-4764-8105-D13D30719FB3}" srcOrd="2" destOrd="0" parTransId="{F0216B8C-107F-4423-85BA-0EA4222D0D33}" sibTransId="{4E570B97-2445-4B86-8C4C-E0497BED39CE}"/>
    <dgm:cxn modelId="{8EE87BEB-1E7D-4C3F-BA44-130752ECBACC}" srcId="{51E9CF2C-698E-4CCD-AD17-2EA14D65B8DD}" destId="{27A0668B-3AF7-4E3C-A9FE-0A200D86742F}" srcOrd="0" destOrd="0" parTransId="{28CFBF9E-DEE4-4E32-B243-3FC042DA42B2}" sibTransId="{AB8BF8E1-9183-4A24-BED4-2D1C235C454F}"/>
    <dgm:cxn modelId="{594E6DED-D85D-4CA8-ABBC-33FD50250ED5}" srcId="{D291C4F7-6C67-4764-8105-D13D30719FB3}" destId="{E670B493-D747-4B07-A93C-5A964461D4FB}" srcOrd="1" destOrd="0" parTransId="{8216BF71-7CA9-4FA0-99FA-6D405E30FAB7}" sibTransId="{8DFA0B67-C2E2-4C88-9BEA-4E0FAAF89FD6}"/>
    <dgm:cxn modelId="{B513BAF3-2EB8-45CA-BD2C-CC7274A1D4B8}" srcId="{D291C4F7-6C67-4764-8105-D13D30719FB3}" destId="{127D2211-7ECF-48CC-9267-1F963BD7904D}" srcOrd="2" destOrd="0" parTransId="{EB5084F4-934C-4741-BF25-CAF235F8C5A0}" sibTransId="{E6C7ED5F-FD4E-4BF2-8E3F-46092EF6B6FD}"/>
    <dgm:cxn modelId="{D792EEFF-2B64-4BB3-997F-AD8089FFCC60}" srcId="{27A0668B-3AF7-4E3C-A9FE-0A200D86742F}" destId="{385F934B-3ECC-4998-9EC5-A21D85E13C50}" srcOrd="0" destOrd="0" parTransId="{797663DF-901C-4073-9CD0-1016CCAB8DB0}" sibTransId="{1EA7C92B-3343-45D0-A758-7B8B2F46C333}"/>
    <dgm:cxn modelId="{02CC1ACB-A246-4660-B22F-201F142105A0}" type="presParOf" srcId="{D066ACD0-377B-490F-B6A2-791F0F2A2049}" destId="{1C664C39-3EBE-4D56-8B11-D446710B17D0}" srcOrd="0" destOrd="0" presId="urn:microsoft.com/office/officeart/2005/8/layout/lProcess3"/>
    <dgm:cxn modelId="{1F985483-9776-498F-81BE-DA2922BD3958}" type="presParOf" srcId="{1C664C39-3EBE-4D56-8B11-D446710B17D0}" destId="{18A04651-C2E5-48C4-B981-EFFC6A649CDF}" srcOrd="0" destOrd="0" presId="urn:microsoft.com/office/officeart/2005/8/layout/lProcess3"/>
    <dgm:cxn modelId="{EC029399-8A12-46DB-800F-A4F18A5A6F3E}" type="presParOf" srcId="{1C664C39-3EBE-4D56-8B11-D446710B17D0}" destId="{102DF0B9-925C-4654-A929-1A2EC4E24047}" srcOrd="1" destOrd="0" presId="urn:microsoft.com/office/officeart/2005/8/layout/lProcess3"/>
    <dgm:cxn modelId="{794A5CB7-08E1-4B3C-8342-702D6421D13A}" type="presParOf" srcId="{1C664C39-3EBE-4D56-8B11-D446710B17D0}" destId="{5B0A3513-0AC2-4BAA-98DC-DA019C9252AF}" srcOrd="2" destOrd="0" presId="urn:microsoft.com/office/officeart/2005/8/layout/lProcess3"/>
    <dgm:cxn modelId="{05BFA836-5C4A-43CD-8C6F-B29F0BB629F1}" type="presParOf" srcId="{1C664C39-3EBE-4D56-8B11-D446710B17D0}" destId="{AD07B013-9FA3-4F58-8A70-8C6AFEB0500F}" srcOrd="3" destOrd="0" presId="urn:microsoft.com/office/officeart/2005/8/layout/lProcess3"/>
    <dgm:cxn modelId="{1CF7B8BA-FD3F-48C7-8E1A-523393A7636B}" type="presParOf" srcId="{1C664C39-3EBE-4D56-8B11-D446710B17D0}" destId="{A4BEE9A3-D7B4-4135-AB8C-71573EA8AD06}" srcOrd="4" destOrd="0" presId="urn:microsoft.com/office/officeart/2005/8/layout/lProcess3"/>
    <dgm:cxn modelId="{966A5AEB-2129-4F19-BAA9-FDED6E448070}" type="presParOf" srcId="{1C664C39-3EBE-4D56-8B11-D446710B17D0}" destId="{176728D8-0C5D-486F-85C5-57C8458CAFF9}" srcOrd="5" destOrd="0" presId="urn:microsoft.com/office/officeart/2005/8/layout/lProcess3"/>
    <dgm:cxn modelId="{69480C04-17EF-4060-8F0A-2D20B9B88FD0}" type="presParOf" srcId="{1C664C39-3EBE-4D56-8B11-D446710B17D0}" destId="{932F9737-A615-446F-9292-E57F47F989DB}" srcOrd="6" destOrd="0" presId="urn:microsoft.com/office/officeart/2005/8/layout/lProcess3"/>
    <dgm:cxn modelId="{B91C1A93-FA54-4D05-BCE5-71F1F89F29E7}" type="presParOf" srcId="{D066ACD0-377B-490F-B6A2-791F0F2A2049}" destId="{7F790894-74A9-44A6-BBEB-A58CF5E506EB}" srcOrd="1" destOrd="0" presId="urn:microsoft.com/office/officeart/2005/8/layout/lProcess3"/>
    <dgm:cxn modelId="{7F08050B-59B3-447F-9E09-F612508D07A7}" type="presParOf" srcId="{D066ACD0-377B-490F-B6A2-791F0F2A2049}" destId="{FD6E83F0-8141-4069-8012-49C39D636983}" srcOrd="2" destOrd="0" presId="urn:microsoft.com/office/officeart/2005/8/layout/lProcess3"/>
    <dgm:cxn modelId="{5EFA6F50-4873-463D-8533-6943B2FE5299}" type="presParOf" srcId="{FD6E83F0-8141-4069-8012-49C39D636983}" destId="{6B289EC7-E867-462D-9D9A-A9747661A525}" srcOrd="0" destOrd="0" presId="urn:microsoft.com/office/officeart/2005/8/layout/lProcess3"/>
    <dgm:cxn modelId="{E3944CCF-52FB-4B41-A210-33AB7ABBD5AC}" type="presParOf" srcId="{FD6E83F0-8141-4069-8012-49C39D636983}" destId="{721B68F6-29D3-4A8C-A877-6D8C55675CDB}" srcOrd="1" destOrd="0" presId="urn:microsoft.com/office/officeart/2005/8/layout/lProcess3"/>
    <dgm:cxn modelId="{DAAD23D8-DC44-4842-8CED-B782D6D5D765}" type="presParOf" srcId="{FD6E83F0-8141-4069-8012-49C39D636983}" destId="{9446AAF3-8A31-4528-826F-7034016B49C0}" srcOrd="2" destOrd="0" presId="urn:microsoft.com/office/officeart/2005/8/layout/lProcess3"/>
    <dgm:cxn modelId="{041A536B-231C-4925-A274-A456CAC0EB62}" type="presParOf" srcId="{FD6E83F0-8141-4069-8012-49C39D636983}" destId="{68317560-9AB4-462A-86EC-D159D74E7C88}" srcOrd="3" destOrd="0" presId="urn:microsoft.com/office/officeart/2005/8/layout/lProcess3"/>
    <dgm:cxn modelId="{A2353EAB-1AA9-4CB6-BAE1-28CD73C8BEAE}" type="presParOf" srcId="{FD6E83F0-8141-4069-8012-49C39D636983}" destId="{3348E309-501D-4E80-9EC0-73C188C39951}" srcOrd="4" destOrd="0" presId="urn:microsoft.com/office/officeart/2005/8/layout/lProcess3"/>
    <dgm:cxn modelId="{6A1A0A07-4AB7-4546-A56D-988D4CC17944}" type="presParOf" srcId="{D066ACD0-377B-490F-B6A2-791F0F2A2049}" destId="{E453A44D-FB04-4C86-B4D4-FFE0E3CCE730}" srcOrd="3" destOrd="0" presId="urn:microsoft.com/office/officeart/2005/8/layout/lProcess3"/>
    <dgm:cxn modelId="{75C781F3-C967-4735-B90B-4E871DE17C17}" type="presParOf" srcId="{D066ACD0-377B-490F-B6A2-791F0F2A2049}" destId="{F89CB5DD-068C-4DEB-9CBE-682FBB81274B}" srcOrd="4" destOrd="0" presId="urn:microsoft.com/office/officeart/2005/8/layout/lProcess3"/>
    <dgm:cxn modelId="{77725B09-A88D-479A-9C69-C8C49D73070F}" type="presParOf" srcId="{F89CB5DD-068C-4DEB-9CBE-682FBB81274B}" destId="{17E9945A-FBB9-4DA4-B7DD-E4D1D5FB5C71}" srcOrd="0" destOrd="0" presId="urn:microsoft.com/office/officeart/2005/8/layout/lProcess3"/>
    <dgm:cxn modelId="{F7D0019F-22F3-4324-9EF3-F44F7AAA5417}" type="presParOf" srcId="{F89CB5DD-068C-4DEB-9CBE-682FBB81274B}" destId="{415CD0CD-EF3D-4809-8741-E98A4F234846}" srcOrd="1" destOrd="0" presId="urn:microsoft.com/office/officeart/2005/8/layout/lProcess3"/>
    <dgm:cxn modelId="{49B4FDE7-D169-404E-815E-A36D13D06F13}" type="presParOf" srcId="{F89CB5DD-068C-4DEB-9CBE-682FBB81274B}" destId="{1885FFAB-3499-4B2E-96A4-0FF49495FC3C}" srcOrd="2" destOrd="0" presId="urn:microsoft.com/office/officeart/2005/8/layout/lProcess3"/>
    <dgm:cxn modelId="{AF00A268-3678-4DC6-91EB-E0A176D7E25F}" type="presParOf" srcId="{F89CB5DD-068C-4DEB-9CBE-682FBB81274B}" destId="{6EE747E6-E1FD-4D88-A69B-F669D73FE7CA}" srcOrd="3" destOrd="0" presId="urn:microsoft.com/office/officeart/2005/8/layout/lProcess3"/>
    <dgm:cxn modelId="{D73060A4-0A2A-4AEA-8035-65F2A56EC082}" type="presParOf" srcId="{F89CB5DD-068C-4DEB-9CBE-682FBB81274B}" destId="{054940C3-BE01-403F-9922-6416FA01A473}" srcOrd="4" destOrd="0" presId="urn:microsoft.com/office/officeart/2005/8/layout/lProcess3"/>
    <dgm:cxn modelId="{B910816E-A6F1-4E79-8068-548CFE5FF223}" type="presParOf" srcId="{F89CB5DD-068C-4DEB-9CBE-682FBB81274B}" destId="{9F7C6351-A221-425B-B79E-CDB3A0D6A0F0}" srcOrd="5" destOrd="0" presId="urn:microsoft.com/office/officeart/2005/8/layout/lProcess3"/>
    <dgm:cxn modelId="{981E2834-F6D8-4728-B448-CD0C59392E93}" type="presParOf" srcId="{F89CB5DD-068C-4DEB-9CBE-682FBB81274B}" destId="{269E1D21-CF6D-4946-A82A-EFE6F94825B3}" srcOrd="6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04651-C2E5-48C4-B981-EFFC6A649CDF}">
      <dsp:nvSpPr>
        <dsp:cNvPr id="0" name=""/>
        <dsp:cNvSpPr/>
      </dsp:nvSpPr>
      <dsp:spPr>
        <a:xfrm>
          <a:off x="5413" y="314752"/>
          <a:ext cx="2777060" cy="1110824"/>
        </a:xfrm>
        <a:prstGeom prst="chevron">
          <a:avLst/>
        </a:prstGeom>
        <a:solidFill>
          <a:schemeClr val="bg2"/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i="1" kern="1200" dirty="0">
              <a:solidFill>
                <a:schemeClr val="tx1"/>
              </a:solidFill>
            </a:rPr>
            <a:t>Règim</a:t>
          </a:r>
        </a:p>
      </dsp:txBody>
      <dsp:txXfrm>
        <a:off x="560825" y="314752"/>
        <a:ext cx="1666236" cy="1110824"/>
      </dsp:txXfrm>
    </dsp:sp>
    <dsp:sp modelId="{5B0A3513-0AC2-4BAA-98DC-DA019C9252AF}">
      <dsp:nvSpPr>
        <dsp:cNvPr id="0" name=""/>
        <dsp:cNvSpPr/>
      </dsp:nvSpPr>
      <dsp:spPr>
        <a:xfrm>
          <a:off x="2421456" y="409172"/>
          <a:ext cx="2304960" cy="921984"/>
        </a:xfrm>
        <a:prstGeom prst="chevron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i="1" kern="1200" dirty="0"/>
            <a:t>Aprovada per resolució d’atorgament</a:t>
          </a:r>
        </a:p>
      </dsp:txBody>
      <dsp:txXfrm>
        <a:off x="2882448" y="409172"/>
        <a:ext cx="1382976" cy="921984"/>
      </dsp:txXfrm>
    </dsp:sp>
    <dsp:sp modelId="{A4BEE9A3-D7B4-4135-AB8C-71573EA8AD06}">
      <dsp:nvSpPr>
        <dsp:cNvPr id="0" name=""/>
        <dsp:cNvSpPr/>
      </dsp:nvSpPr>
      <dsp:spPr>
        <a:xfrm>
          <a:off x="4403722" y="409172"/>
          <a:ext cx="2304960" cy="921984"/>
        </a:xfrm>
        <a:prstGeom prst="chevron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/>
            <a:t>Incorreguda només per l’entitat beneficiària</a:t>
          </a:r>
          <a:endParaRPr lang="ca-ES" sz="1400" i="1" kern="1200" dirty="0"/>
        </a:p>
      </dsp:txBody>
      <dsp:txXfrm>
        <a:off x="4864714" y="409172"/>
        <a:ext cx="1382976" cy="921984"/>
      </dsp:txXfrm>
    </dsp:sp>
    <dsp:sp modelId="{932F9737-A615-446F-9292-E57F47F989DB}">
      <dsp:nvSpPr>
        <dsp:cNvPr id="0" name=""/>
        <dsp:cNvSpPr/>
      </dsp:nvSpPr>
      <dsp:spPr>
        <a:xfrm>
          <a:off x="6385988" y="409172"/>
          <a:ext cx="2304960" cy="921984"/>
        </a:xfrm>
        <a:prstGeom prst="chevron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i="1" kern="1200" dirty="0"/>
            <a:t>Identificable i verificable</a:t>
          </a:r>
        </a:p>
      </dsp:txBody>
      <dsp:txXfrm>
        <a:off x="6846980" y="409172"/>
        <a:ext cx="1382976" cy="921984"/>
      </dsp:txXfrm>
    </dsp:sp>
    <dsp:sp modelId="{6B289EC7-E867-462D-9D9A-A9747661A525}">
      <dsp:nvSpPr>
        <dsp:cNvPr id="0" name=""/>
        <dsp:cNvSpPr/>
      </dsp:nvSpPr>
      <dsp:spPr>
        <a:xfrm>
          <a:off x="5413" y="1581092"/>
          <a:ext cx="2777060" cy="1110824"/>
        </a:xfrm>
        <a:prstGeom prst="chevron">
          <a:avLst/>
        </a:prstGeom>
        <a:solidFill>
          <a:schemeClr val="bg2"/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i="1" kern="1200" dirty="0">
              <a:solidFill>
                <a:schemeClr val="tx1"/>
              </a:solidFill>
            </a:rPr>
            <a:t>Característiques</a:t>
          </a:r>
        </a:p>
      </dsp:txBody>
      <dsp:txXfrm>
        <a:off x="560825" y="1581092"/>
        <a:ext cx="1666236" cy="1110824"/>
      </dsp:txXfrm>
    </dsp:sp>
    <dsp:sp modelId="{9446AAF3-8A31-4528-826F-7034016B49C0}">
      <dsp:nvSpPr>
        <dsp:cNvPr id="0" name=""/>
        <dsp:cNvSpPr/>
      </dsp:nvSpPr>
      <dsp:spPr>
        <a:xfrm>
          <a:off x="2421456" y="1675512"/>
          <a:ext cx="2304960" cy="921984"/>
        </a:xfrm>
        <a:prstGeom prst="chevron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i="1" kern="1200" dirty="0"/>
            <a:t>Perllongament del contracte existent o contractació més enllà de 24 mesos</a:t>
          </a:r>
        </a:p>
      </dsp:txBody>
      <dsp:txXfrm>
        <a:off x="2882448" y="1675512"/>
        <a:ext cx="1382976" cy="921984"/>
      </dsp:txXfrm>
    </dsp:sp>
    <dsp:sp modelId="{3348E309-501D-4E80-9EC0-73C188C39951}">
      <dsp:nvSpPr>
        <dsp:cNvPr id="0" name=""/>
        <dsp:cNvSpPr/>
      </dsp:nvSpPr>
      <dsp:spPr>
        <a:xfrm>
          <a:off x="4403722" y="1675512"/>
          <a:ext cx="2304960" cy="921984"/>
        </a:xfrm>
        <a:prstGeom prst="chevron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i="1" kern="1200" dirty="0"/>
            <a:t>Despeses de personal per a finalitzar el projecte</a:t>
          </a:r>
        </a:p>
      </dsp:txBody>
      <dsp:txXfrm>
        <a:off x="4864714" y="1675512"/>
        <a:ext cx="1382976" cy="921984"/>
      </dsp:txXfrm>
    </dsp:sp>
    <dsp:sp modelId="{17E9945A-FBB9-4DA4-B7DD-E4D1D5FB5C71}">
      <dsp:nvSpPr>
        <dsp:cNvPr id="0" name=""/>
        <dsp:cNvSpPr/>
      </dsp:nvSpPr>
      <dsp:spPr>
        <a:xfrm>
          <a:off x="5413" y="2847432"/>
          <a:ext cx="2777060" cy="1110824"/>
        </a:xfrm>
        <a:prstGeom prst="chevron">
          <a:avLst/>
        </a:prstGeom>
        <a:solidFill>
          <a:schemeClr val="bg2"/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i="1" kern="1200" dirty="0">
              <a:solidFill>
                <a:schemeClr val="tx1"/>
              </a:solidFill>
            </a:rPr>
            <a:t>Termini</a:t>
          </a:r>
        </a:p>
      </dsp:txBody>
      <dsp:txXfrm>
        <a:off x="560825" y="2847432"/>
        <a:ext cx="1666236" cy="1110824"/>
      </dsp:txXfrm>
    </dsp:sp>
    <dsp:sp modelId="{1885FFAB-3499-4B2E-96A4-0FF49495FC3C}">
      <dsp:nvSpPr>
        <dsp:cNvPr id="0" name=""/>
        <dsp:cNvSpPr/>
      </dsp:nvSpPr>
      <dsp:spPr>
        <a:xfrm>
          <a:off x="2421456" y="2941852"/>
          <a:ext cx="2304960" cy="921984"/>
        </a:xfrm>
        <a:prstGeom prst="chevron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i="1" kern="1200" dirty="0"/>
            <a:t>A partir del 14/03/2020</a:t>
          </a:r>
        </a:p>
      </dsp:txBody>
      <dsp:txXfrm>
        <a:off x="2882448" y="2941852"/>
        <a:ext cx="1382976" cy="921984"/>
      </dsp:txXfrm>
    </dsp:sp>
    <dsp:sp modelId="{054940C3-BE01-403F-9922-6416FA01A473}">
      <dsp:nvSpPr>
        <dsp:cNvPr id="0" name=""/>
        <dsp:cNvSpPr/>
      </dsp:nvSpPr>
      <dsp:spPr>
        <a:xfrm>
          <a:off x="4403722" y="2941852"/>
          <a:ext cx="2304960" cy="921984"/>
        </a:xfrm>
        <a:prstGeom prst="chevron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i="1" kern="1200" dirty="0"/>
            <a:t>Per un màxim de 3 mesos</a:t>
          </a:r>
        </a:p>
      </dsp:txBody>
      <dsp:txXfrm>
        <a:off x="4864714" y="2941852"/>
        <a:ext cx="1382976" cy="921984"/>
      </dsp:txXfrm>
    </dsp:sp>
    <dsp:sp modelId="{269E1D21-CF6D-4946-A82A-EFE6F94825B3}">
      <dsp:nvSpPr>
        <dsp:cNvPr id="0" name=""/>
        <dsp:cNvSpPr/>
      </dsp:nvSpPr>
      <dsp:spPr>
        <a:xfrm>
          <a:off x="6385988" y="2941852"/>
          <a:ext cx="2304960" cy="921984"/>
        </a:xfrm>
        <a:prstGeom prst="chevron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i="1" kern="1200" dirty="0"/>
            <a:t>Finalització com a màxim el 28/02/2022</a:t>
          </a:r>
        </a:p>
      </dsp:txBody>
      <dsp:txXfrm>
        <a:off x="6846980" y="2941852"/>
        <a:ext cx="1382976" cy="921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69A6-5F98-4621-8710-6725EBE548B0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BAB1E-9BD3-4FDD-B77A-9FD1CCF1F2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429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888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22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238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768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641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282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8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826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274638"/>
            <a:ext cx="7797552" cy="70609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ca-ES"/>
              <a:t>Feu clic aquí per editar l'estil</a:t>
            </a:r>
            <a:endParaRPr lang="ca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872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7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709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10/3/2021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11560" y="908720"/>
            <a:ext cx="1871663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Servei d’Informació</a:t>
            </a: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2699792" y="905910"/>
            <a:ext cx="338833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6304148" y="895360"/>
            <a:ext cx="252028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75C2FC2-0E7D-4F2E-8185-D34D04759C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935" y="2200457"/>
            <a:ext cx="1314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a-ES" sz="1400" b="1" dirty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C4029795-5599-4E71-B97A-EF9BB6A35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4" y="2100340"/>
            <a:ext cx="707782" cy="500155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E2D41633-0D47-40A0-91F8-0662AA101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" y="4660784"/>
            <a:ext cx="1033274" cy="176784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1FD3E173-C09F-4130-8182-39BA57390C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7" y="4980080"/>
            <a:ext cx="7611519" cy="6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pic>
        <p:nvPicPr>
          <p:cNvPr id="4" name="Picture 2" descr="R:\Premsa\Any 2013\IMATGE CORPORATIVA\05_PPT\Filet per pp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98" y="6458710"/>
            <a:ext cx="1194054" cy="138642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C471E788-7F01-48BB-8D55-DDA0D6AE7A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14860"/>
            <a:ext cx="2465833" cy="33476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7AFC87C-E7CA-4529-B7CA-48DC042A44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91" y="6263820"/>
            <a:ext cx="2630109" cy="1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12" Type="http://schemas.openxmlformats.org/officeDocument/2006/relationships/slide" Target="slide9.xml"/><Relationship Id="rId2" Type="http://schemas.openxmlformats.org/officeDocument/2006/relationships/hyperlink" Target="https://dogc.gencat.cat/ca/document-del-dogc/?documentId=876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hyperlink" Target="https://www.accio.gencat.cat/web/.content/05_ACCIO/sala_premsa/doc/identitat-corporativa.zip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8.jpg"/><Relationship Id="rId4" Type="http://schemas.openxmlformats.org/officeDocument/2006/relationships/image" Target="../media/image15.svg"/><Relationship Id="rId9" Type="http://schemas.openxmlformats.org/officeDocument/2006/relationships/image" Target="../media/image9.jp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0.svg"/><Relationship Id="rId2" Type="http://schemas.openxmlformats.org/officeDocument/2006/relationships/hyperlink" Target="https://dogc.gencat.cat/ca/document-del-dogc/?documentId=876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29.png"/><Relationship Id="rId5" Type="http://schemas.openxmlformats.org/officeDocument/2006/relationships/image" Target="../media/image48.png"/><Relationship Id="rId15" Type="http://schemas.openxmlformats.org/officeDocument/2006/relationships/image" Target="../media/image13.svg"/><Relationship Id="rId10" Type="http://schemas.openxmlformats.org/officeDocument/2006/relationships/image" Target="../media/image22.svg"/><Relationship Id="rId4" Type="http://schemas.openxmlformats.org/officeDocument/2006/relationships/image" Target="../media/image15.svg"/><Relationship Id="rId9" Type="http://schemas.openxmlformats.org/officeDocument/2006/relationships/image" Target="../media/image21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12.png"/><Relationship Id="rId18" Type="http://schemas.openxmlformats.org/officeDocument/2006/relationships/image" Target="../media/image59.svg"/><Relationship Id="rId26" Type="http://schemas.openxmlformats.org/officeDocument/2006/relationships/image" Target="../media/image30.svg"/><Relationship Id="rId3" Type="http://schemas.openxmlformats.org/officeDocument/2006/relationships/image" Target="../media/image49.svg"/><Relationship Id="rId21" Type="http://schemas.openxmlformats.org/officeDocument/2006/relationships/image" Target="../media/image62.png"/><Relationship Id="rId7" Type="http://schemas.openxmlformats.org/officeDocument/2006/relationships/image" Target="../media/image51.png"/><Relationship Id="rId12" Type="http://schemas.openxmlformats.org/officeDocument/2006/relationships/slide" Target="slide11.xml"/><Relationship Id="rId17" Type="http://schemas.openxmlformats.org/officeDocument/2006/relationships/image" Target="../media/image58.png"/><Relationship Id="rId25" Type="http://schemas.openxmlformats.org/officeDocument/2006/relationships/image" Target="../media/image29.png"/><Relationship Id="rId2" Type="http://schemas.openxmlformats.org/officeDocument/2006/relationships/image" Target="../media/image48.png"/><Relationship Id="rId16" Type="http://schemas.openxmlformats.org/officeDocument/2006/relationships/image" Target="../media/image57.svg"/><Relationship Id="rId20" Type="http://schemas.openxmlformats.org/officeDocument/2006/relationships/image" Target="../media/image61.sv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55.svg"/><Relationship Id="rId24" Type="http://schemas.openxmlformats.org/officeDocument/2006/relationships/image" Target="../media/image65.svg"/><Relationship Id="rId5" Type="http://schemas.openxmlformats.org/officeDocument/2006/relationships/slide" Target="slide15.xml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4.svg"/><Relationship Id="rId19" Type="http://schemas.openxmlformats.org/officeDocument/2006/relationships/image" Target="../media/image60.png"/><Relationship Id="rId4" Type="http://schemas.openxmlformats.org/officeDocument/2006/relationships/slide" Target="slide14.xml"/><Relationship Id="rId9" Type="http://schemas.openxmlformats.org/officeDocument/2006/relationships/image" Target="../media/image53.png"/><Relationship Id="rId14" Type="http://schemas.openxmlformats.org/officeDocument/2006/relationships/image" Target="../media/image13.svg"/><Relationship Id="rId22" Type="http://schemas.openxmlformats.org/officeDocument/2006/relationships/image" Target="../media/image6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0.png"/><Relationship Id="rId1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66.png"/><Relationship Id="rId12" Type="http://schemas.openxmlformats.org/officeDocument/2006/relationships/image" Target="../media/image69.svg"/><Relationship Id="rId17" Type="http://schemas.openxmlformats.org/officeDocument/2006/relationships/slide" Target="slide11.xml"/><Relationship Id="rId2" Type="http://schemas.openxmlformats.org/officeDocument/2006/relationships/hyperlink" Target="https://dogc.gencat.cat/ca/document-del-dogc/?documentId=876122" TargetMode="Externa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11" Type="http://schemas.openxmlformats.org/officeDocument/2006/relationships/image" Target="../media/image68.png"/><Relationship Id="rId5" Type="http://schemas.openxmlformats.org/officeDocument/2006/relationships/image" Target="../media/image53.png"/><Relationship Id="rId15" Type="http://schemas.openxmlformats.org/officeDocument/2006/relationships/image" Target="../media/image16.png"/><Relationship Id="rId10" Type="http://schemas.openxmlformats.org/officeDocument/2006/relationships/slide" Target="slide20.xml"/><Relationship Id="rId19" Type="http://schemas.openxmlformats.org/officeDocument/2006/relationships/image" Target="../media/image13.svg"/><Relationship Id="rId4" Type="http://schemas.openxmlformats.org/officeDocument/2006/relationships/image" Target="../media/image15.svg"/><Relationship Id="rId9" Type="http://schemas.openxmlformats.org/officeDocument/2006/relationships/hyperlink" Target="https://www.accio.gencat.cat/web/.content/01_Serveis/convocatories-ajuts/justificacio-ajuts/2020/docs/Memoria-justificacio-Tecniospring-Plus-addicional-2020.docx" TargetMode="External"/><Relationship Id="rId14" Type="http://schemas.openxmlformats.org/officeDocument/2006/relationships/image" Target="../media/image7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slide" Target="slide11.xml"/><Relationship Id="rId18" Type="http://schemas.openxmlformats.org/officeDocument/2006/relationships/image" Target="../media/image76.png"/><Relationship Id="rId3" Type="http://schemas.openxmlformats.org/officeDocument/2006/relationships/image" Target="../media/image14.png"/><Relationship Id="rId7" Type="http://schemas.openxmlformats.org/officeDocument/2006/relationships/image" Target="../media/image66.png"/><Relationship Id="rId12" Type="http://schemas.openxmlformats.org/officeDocument/2006/relationships/image" Target="../media/image73.svg"/><Relationship Id="rId17" Type="http://schemas.openxmlformats.org/officeDocument/2006/relationships/image" Target="../media/image75.svg"/><Relationship Id="rId2" Type="http://schemas.openxmlformats.org/officeDocument/2006/relationships/hyperlink" Target="https://dogc.gencat.cat/ca/document-del-dogc/?documentId=876122" TargetMode="Externa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11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13.svg"/><Relationship Id="rId10" Type="http://schemas.openxmlformats.org/officeDocument/2006/relationships/image" Target="../media/image22.svg"/><Relationship Id="rId19" Type="http://schemas.openxmlformats.org/officeDocument/2006/relationships/image" Target="../media/image77.svg"/><Relationship Id="rId4" Type="http://schemas.openxmlformats.org/officeDocument/2006/relationships/image" Target="../media/image15.svg"/><Relationship Id="rId9" Type="http://schemas.openxmlformats.org/officeDocument/2006/relationships/image" Target="../media/image21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73.svg"/><Relationship Id="rId26" Type="http://schemas.openxmlformats.org/officeDocument/2006/relationships/image" Target="../media/image12.png"/><Relationship Id="rId39" Type="http://schemas.openxmlformats.org/officeDocument/2006/relationships/image" Target="../media/image30.svg"/><Relationship Id="rId21" Type="http://schemas.openxmlformats.org/officeDocument/2006/relationships/image" Target="../media/image88.png"/><Relationship Id="rId34" Type="http://schemas.openxmlformats.org/officeDocument/2006/relationships/image" Target="../media/image62.png"/><Relationship Id="rId7" Type="http://schemas.openxmlformats.org/officeDocument/2006/relationships/image" Target="../media/image80.png"/><Relationship Id="rId12" Type="http://schemas.openxmlformats.org/officeDocument/2006/relationships/slide" Target="slide9.xml"/><Relationship Id="rId17" Type="http://schemas.openxmlformats.org/officeDocument/2006/relationships/image" Target="../media/image72.png"/><Relationship Id="rId25" Type="http://schemas.openxmlformats.org/officeDocument/2006/relationships/slide" Target="slide11.xml"/><Relationship Id="rId33" Type="http://schemas.openxmlformats.org/officeDocument/2006/relationships/image" Target="../media/image61.svg"/><Relationship Id="rId38" Type="http://schemas.openxmlformats.org/officeDocument/2006/relationships/image" Target="../media/image29.png"/><Relationship Id="rId2" Type="http://schemas.openxmlformats.org/officeDocument/2006/relationships/image" Target="../media/image78.png"/><Relationship Id="rId16" Type="http://schemas.openxmlformats.org/officeDocument/2006/relationships/image" Target="../media/image85.svg"/><Relationship Id="rId20" Type="http://schemas.openxmlformats.org/officeDocument/2006/relationships/image" Target="../media/image87.svg"/><Relationship Id="rId29" Type="http://schemas.openxmlformats.org/officeDocument/2006/relationships/image" Target="../media/image5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slide" Target="slide15.xml"/><Relationship Id="rId24" Type="http://schemas.openxmlformats.org/officeDocument/2006/relationships/image" Target="../media/image90.svg"/><Relationship Id="rId32" Type="http://schemas.openxmlformats.org/officeDocument/2006/relationships/image" Target="../media/image60.png"/><Relationship Id="rId37" Type="http://schemas.openxmlformats.org/officeDocument/2006/relationships/image" Target="../media/image65.svg"/><Relationship Id="rId5" Type="http://schemas.openxmlformats.org/officeDocument/2006/relationships/image" Target="../media/image14.png"/><Relationship Id="rId15" Type="http://schemas.openxmlformats.org/officeDocument/2006/relationships/image" Target="../media/image84.png"/><Relationship Id="rId23" Type="http://schemas.openxmlformats.org/officeDocument/2006/relationships/image" Target="../media/image46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10" Type="http://schemas.openxmlformats.org/officeDocument/2006/relationships/image" Target="../media/image22.svg"/><Relationship Id="rId19" Type="http://schemas.openxmlformats.org/officeDocument/2006/relationships/image" Target="../media/image86.png"/><Relationship Id="rId31" Type="http://schemas.openxmlformats.org/officeDocument/2006/relationships/image" Target="../media/image59.svg"/><Relationship Id="rId4" Type="http://schemas.openxmlformats.org/officeDocument/2006/relationships/hyperlink" Target="https://dogc.gencat.cat/ca/document-del-dogc/?documentId=876122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83.svg"/><Relationship Id="rId22" Type="http://schemas.openxmlformats.org/officeDocument/2006/relationships/image" Target="../media/image89.svg"/><Relationship Id="rId27" Type="http://schemas.openxmlformats.org/officeDocument/2006/relationships/image" Target="../media/image13.svg"/><Relationship Id="rId30" Type="http://schemas.openxmlformats.org/officeDocument/2006/relationships/image" Target="../media/image58.png"/><Relationship Id="rId35" Type="http://schemas.openxmlformats.org/officeDocument/2006/relationships/image" Target="../media/image63.svg"/><Relationship Id="rId8" Type="http://schemas.openxmlformats.org/officeDocument/2006/relationships/image" Target="../media/image81.svg"/><Relationship Id="rId3" Type="http://schemas.openxmlformats.org/officeDocument/2006/relationships/image" Target="../media/image7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9.svg"/><Relationship Id="rId7" Type="http://schemas.openxmlformats.org/officeDocument/2006/relationships/image" Target="../media/image15.svg"/><Relationship Id="rId12" Type="http://schemas.openxmlformats.org/officeDocument/2006/relationships/image" Target="../media/image1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10" Type="http://schemas.openxmlformats.org/officeDocument/2006/relationships/slide" Target="slide17.xml"/><Relationship Id="rId4" Type="http://schemas.openxmlformats.org/officeDocument/2006/relationships/slide" Target="slide13.xml"/><Relationship Id="rId9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image" Target="../media/image91.jpg"/><Relationship Id="rId2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13.sv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9.svg"/><Relationship Id="rId7" Type="http://schemas.openxmlformats.org/officeDocument/2006/relationships/image" Target="../media/image21.png"/><Relationship Id="rId12" Type="http://schemas.openxmlformats.org/officeDocument/2006/relationships/image" Target="../media/image1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slide" Target="slide17.xml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9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9.svg"/><Relationship Id="rId7" Type="http://schemas.openxmlformats.org/officeDocument/2006/relationships/image" Target="../media/image9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9.svg"/><Relationship Id="rId7" Type="http://schemas.openxmlformats.org/officeDocument/2006/relationships/image" Target="../media/image21.png"/><Relationship Id="rId12" Type="http://schemas.openxmlformats.org/officeDocument/2006/relationships/image" Target="../media/image1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slide" Target="slide17.xml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9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9.svg"/><Relationship Id="rId7" Type="http://schemas.openxmlformats.org/officeDocument/2006/relationships/image" Target="../media/image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3.sv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9.svg"/><Relationship Id="rId7" Type="http://schemas.openxmlformats.org/officeDocument/2006/relationships/image" Target="../media/image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3.sv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9.svg"/><Relationship Id="rId7" Type="http://schemas.openxmlformats.org/officeDocument/2006/relationships/slide" Target="slide1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9.svg"/><Relationship Id="rId7" Type="http://schemas.openxmlformats.org/officeDocument/2006/relationships/image" Target="../media/image95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13" Type="http://schemas.openxmlformats.org/officeDocument/2006/relationships/slide" Target="slide17.xml"/><Relationship Id="rId3" Type="http://schemas.openxmlformats.org/officeDocument/2006/relationships/image" Target="../media/image49.svg"/><Relationship Id="rId7" Type="http://schemas.openxmlformats.org/officeDocument/2006/relationships/image" Target="../media/image96.jpg"/><Relationship Id="rId12" Type="http://schemas.openxmlformats.org/officeDocument/2006/relationships/image" Target="../media/image9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2.svg"/><Relationship Id="rId5" Type="http://schemas.openxmlformats.org/officeDocument/2006/relationships/image" Target="../media/image14.png"/><Relationship Id="rId15" Type="http://schemas.openxmlformats.org/officeDocument/2006/relationships/image" Target="../media/image13.svg"/><Relationship Id="rId10" Type="http://schemas.openxmlformats.org/officeDocument/2006/relationships/image" Target="../media/image21.pn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98.jpg"/><Relationship Id="rId1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83.svg"/><Relationship Id="rId18" Type="http://schemas.openxmlformats.org/officeDocument/2006/relationships/image" Target="../media/image103.png"/><Relationship Id="rId3" Type="http://schemas.openxmlformats.org/officeDocument/2006/relationships/image" Target="../media/image49.svg"/><Relationship Id="rId21" Type="http://schemas.openxmlformats.org/officeDocument/2006/relationships/image" Target="../media/image89.svg"/><Relationship Id="rId7" Type="http://schemas.openxmlformats.org/officeDocument/2006/relationships/slide" Target="slide16.xml"/><Relationship Id="rId12" Type="http://schemas.openxmlformats.org/officeDocument/2006/relationships/image" Target="../media/image82.png"/><Relationship Id="rId17" Type="http://schemas.openxmlformats.org/officeDocument/2006/relationships/image" Target="../media/image87.svg"/><Relationship Id="rId2" Type="http://schemas.openxmlformats.org/officeDocument/2006/relationships/image" Target="../media/image48.png"/><Relationship Id="rId16" Type="http://schemas.openxmlformats.org/officeDocument/2006/relationships/image" Target="../media/image86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00.jpg"/><Relationship Id="rId24" Type="http://schemas.openxmlformats.org/officeDocument/2006/relationships/image" Target="../media/image13.svg"/><Relationship Id="rId5" Type="http://schemas.openxmlformats.org/officeDocument/2006/relationships/image" Target="../media/image14.png"/><Relationship Id="rId15" Type="http://schemas.openxmlformats.org/officeDocument/2006/relationships/image" Target="../media/image102.svg"/><Relationship Id="rId23" Type="http://schemas.openxmlformats.org/officeDocument/2006/relationships/image" Target="../media/image12.png"/><Relationship Id="rId10" Type="http://schemas.openxmlformats.org/officeDocument/2006/relationships/image" Target="../media/image22.svg"/><Relationship Id="rId19" Type="http://schemas.openxmlformats.org/officeDocument/2006/relationships/image" Target="../media/image104.sv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101.png"/><Relationship Id="rId22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13" Type="http://schemas.openxmlformats.org/officeDocument/2006/relationships/slide" Target="slide17.xml"/><Relationship Id="rId3" Type="http://schemas.openxmlformats.org/officeDocument/2006/relationships/image" Target="../media/image49.svg"/><Relationship Id="rId7" Type="http://schemas.openxmlformats.org/officeDocument/2006/relationships/image" Target="../media/image96.jpg"/><Relationship Id="rId12" Type="http://schemas.openxmlformats.org/officeDocument/2006/relationships/image" Target="../media/image105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2.svg"/><Relationship Id="rId5" Type="http://schemas.openxmlformats.org/officeDocument/2006/relationships/image" Target="../media/image14.png"/><Relationship Id="rId15" Type="http://schemas.openxmlformats.org/officeDocument/2006/relationships/image" Target="../media/image13.svg"/><Relationship Id="rId10" Type="http://schemas.openxmlformats.org/officeDocument/2006/relationships/image" Target="../media/image21.pn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98.jp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gc.gencat.cat/ca/document-del-dogc/?documentId=876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9.svg"/><Relationship Id="rId7" Type="http://schemas.openxmlformats.org/officeDocument/2006/relationships/image" Target="../media/image106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9.svg"/><Relationship Id="rId7" Type="http://schemas.openxmlformats.org/officeDocument/2006/relationships/image" Target="../media/image107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9.svg"/><Relationship Id="rId7" Type="http://schemas.openxmlformats.org/officeDocument/2006/relationships/image" Target="../media/image21.png"/><Relationship Id="rId12" Type="http://schemas.openxmlformats.org/officeDocument/2006/relationships/image" Target="../media/image1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slide" Target="slide17.xml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108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9.svg"/><Relationship Id="rId7" Type="http://schemas.openxmlformats.org/officeDocument/2006/relationships/image" Target="../media/image10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hyperlink" Target="http://www.accio.gencat.cat/ca/serveis/convocatories-dajuts/llistat-ajuts/tramits/Ajuts-de-financament-addicional-per-a-projecte-Tecniospring-PLUS-2017-i-2018?moda=3" TargetMode="External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cio.gencat.cat/web/.content/actualitat/docs/2020/NP-Tecniospring.pdf" TargetMode="External"/><Relationship Id="rId3" Type="http://schemas.openxmlformats.org/officeDocument/2006/relationships/slide" Target="slide5.xml"/><Relationship Id="rId7" Type="http://schemas.openxmlformats.org/officeDocument/2006/relationships/hyperlink" Target="https://web.gencat.cat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26" Type="http://schemas.openxmlformats.org/officeDocument/2006/relationships/image" Target="../media/image33.svg"/><Relationship Id="rId3" Type="http://schemas.openxmlformats.org/officeDocument/2006/relationships/hyperlink" Target="https://dogc.gencat.cat/ca/document-del-dogc/?documentId=876122" TargetMode="External"/><Relationship Id="rId21" Type="http://schemas.openxmlformats.org/officeDocument/2006/relationships/slide" Target="slide5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1.png"/><Relationship Id="rId24" Type="http://schemas.openxmlformats.org/officeDocument/2006/relationships/image" Target="../media/image3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23" Type="http://schemas.openxmlformats.org/officeDocument/2006/relationships/image" Target="../media/image13.svg"/><Relationship Id="rId10" Type="http://schemas.microsoft.com/office/2007/relationships/diagramDrawing" Target="../diagrams/drawing1.xml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4.svg"/><Relationship Id="rId2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svg"/><Relationship Id="rId2" Type="http://schemas.openxmlformats.org/officeDocument/2006/relationships/hyperlink" Target="https://dogc.gencat.cat/ca/document-del-dogc/?documentId=876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5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2.png"/><Relationship Id="rId18" Type="http://schemas.openxmlformats.org/officeDocument/2006/relationships/image" Target="../media/image41.svg"/><Relationship Id="rId3" Type="http://schemas.openxmlformats.org/officeDocument/2006/relationships/image" Target="../media/image14.png"/><Relationship Id="rId21" Type="http://schemas.openxmlformats.org/officeDocument/2006/relationships/image" Target="../media/image44.png"/><Relationship Id="rId7" Type="http://schemas.openxmlformats.org/officeDocument/2006/relationships/image" Target="../media/image35.svg"/><Relationship Id="rId12" Type="http://schemas.openxmlformats.org/officeDocument/2006/relationships/slide" Target="slide5.xml"/><Relationship Id="rId17" Type="http://schemas.openxmlformats.org/officeDocument/2006/relationships/image" Target="../media/image40.png"/><Relationship Id="rId2" Type="http://schemas.openxmlformats.org/officeDocument/2006/relationships/hyperlink" Target="https://dogc.gencat.cat/ca/document-del-dogc/?documentId=876122" TargetMode="External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2.svg"/><Relationship Id="rId5" Type="http://schemas.openxmlformats.org/officeDocument/2006/relationships/slide" Target="slide15.xml"/><Relationship Id="rId15" Type="http://schemas.openxmlformats.org/officeDocument/2006/relationships/image" Target="../media/image38.png"/><Relationship Id="rId10" Type="http://schemas.openxmlformats.org/officeDocument/2006/relationships/image" Target="../media/image21.png"/><Relationship Id="rId19" Type="http://schemas.openxmlformats.org/officeDocument/2006/relationships/image" Target="../media/image42.png"/><Relationship Id="rId4" Type="http://schemas.openxmlformats.org/officeDocument/2006/relationships/image" Target="../media/image15.svg"/><Relationship Id="rId9" Type="http://schemas.openxmlformats.org/officeDocument/2006/relationships/image" Target="../media/image37.svg"/><Relationship Id="rId14" Type="http://schemas.openxmlformats.org/officeDocument/2006/relationships/image" Target="../media/image13.svg"/><Relationship Id="rId22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Grp="1"/>
          </p:cNvSpPr>
          <p:nvPr>
            <p:ph type="title" idx="4294967295"/>
          </p:nvPr>
        </p:nvSpPr>
        <p:spPr>
          <a:xfrm>
            <a:off x="1403648" y="1340768"/>
            <a:ext cx="7344816" cy="29238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Guia de justificació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Thin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TECNIOspring</a:t>
            </a: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 PLUS </a:t>
            </a:r>
            <a:b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</a:b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Finançament addicional projectes 2017 i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Thin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600" dirty="0">
                <a:latin typeface="HelveticaNeueLT Std Thin" pitchFamily="34" charset="0"/>
                <a:ea typeface="+mn-ea"/>
                <a:cs typeface="+mn-cs"/>
              </a:rPr>
              <a:t>26</a:t>
            </a: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 de </a:t>
            </a:r>
            <a:r>
              <a:rPr lang="ca-ES" sz="1600" dirty="0">
                <a:latin typeface="HelveticaNeueLT Std Thin" pitchFamily="34" charset="0"/>
                <a:ea typeface="+mn-ea"/>
                <a:cs typeface="+mn-cs"/>
              </a:rPr>
              <a:t>febrer</a:t>
            </a: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 de 2021</a:t>
            </a:r>
          </a:p>
        </p:txBody>
      </p:sp>
      <p:pic>
        <p:nvPicPr>
          <p:cNvPr id="5" name="Imatge 4" descr="Logo Tecniospring PLUS">
            <a:extLst>
              <a:ext uri="{FF2B5EF4-FFF2-40B4-BE49-F238E27FC236}">
                <a16:creationId xmlns:a16="http://schemas.microsoft.com/office/drawing/2014/main" id="{311B9976-977E-4318-B386-882A7957A6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45768"/>
            <a:ext cx="2054511" cy="684837"/>
          </a:xfrm>
          <a:prstGeom prst="rect">
            <a:avLst/>
          </a:prstGeom>
        </p:spPr>
      </p:pic>
      <p:pic>
        <p:nvPicPr>
          <p:cNvPr id="3" name="Imatge 2" descr="Logo amb l'emblema de la UE i que diu aquest projecte ha rebut finançament del programa de recerca i innovació Horitzó 2020 de la Unió Europea sota l'acord de subvenció Marie Skłodowska-Curie No 712949 (TECNIOspring PLUS)">
            <a:extLst>
              <a:ext uri="{FF2B5EF4-FFF2-40B4-BE49-F238E27FC236}">
                <a16:creationId xmlns:a16="http://schemas.microsoft.com/office/drawing/2014/main" id="{895437CB-13C1-46C5-AEB8-D74FF020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05524"/>
            <a:ext cx="3311889" cy="5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D143-0654-4C13-8480-8794A213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Publicitat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7C21E23-DA08-4919-AF43-6053AB541DD4}"/>
              </a:ext>
            </a:extLst>
          </p:cNvPr>
          <p:cNvSpPr txBox="1">
            <a:spLocks/>
          </p:cNvSpPr>
          <p:nvPr/>
        </p:nvSpPr>
        <p:spPr>
          <a:xfrm>
            <a:off x="7267451" y="1280468"/>
            <a:ext cx="1769045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21</a:t>
            </a:r>
          </a:p>
        </p:txBody>
      </p:sp>
      <p:grpSp>
        <p:nvGrpSpPr>
          <p:cNvPr id="24" name="Group 5" descr="Enllaç cap a les bases reguladores">
            <a:extLst>
              <a:ext uri="{FF2B5EF4-FFF2-40B4-BE49-F238E27FC236}">
                <a16:creationId xmlns:a16="http://schemas.microsoft.com/office/drawing/2014/main" id="{B3022A2C-D1A5-4F7D-904D-86BCF57D968C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AB9A850-EE43-42EC-A8CA-D97B7E7E0D06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2"/>
              <a:extLst>
                <a:ext uri="{FF2B5EF4-FFF2-40B4-BE49-F238E27FC236}">
                  <a16:creationId xmlns:a16="http://schemas.microsoft.com/office/drawing/2014/main" id="{50E5BF8D-D1CF-49C8-9D1C-45795A774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A1787-2029-4629-B15E-FA0597BE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433" y="2127525"/>
            <a:ext cx="6538347" cy="31176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L’entitat beneficiària ha de fer constar en qualsevol comunicació, difusió externa o publicitat que l'entitat beneficiària ha rebut finançament de la UE i d'ACCIÓ mitjançant </a:t>
            </a:r>
            <a:r>
              <a:rPr lang="ca-ES" sz="1500" dirty="0" err="1"/>
              <a:t>TECNIOspring</a:t>
            </a:r>
            <a:r>
              <a:rPr lang="ca-ES" sz="1500" dirty="0"/>
              <a:t> PLUS i s'haurà d'exhibir </a:t>
            </a:r>
            <a:r>
              <a:rPr lang="ca-ES" sz="1500" b="1" dirty="0"/>
              <a:t>l'emblema europeu </a:t>
            </a:r>
            <a:r>
              <a:rPr lang="ca-ES" sz="1500" dirty="0"/>
              <a:t>acompanyat del </a:t>
            </a:r>
            <a:r>
              <a:rPr lang="ca-ES" sz="1500" b="1" dirty="0"/>
              <a:t>logotip d'ACCIÓ</a:t>
            </a:r>
            <a:r>
              <a:rPr lang="ca-ES" sz="1500" dirty="0"/>
              <a:t>, del </a:t>
            </a:r>
            <a:r>
              <a:rPr lang="ca-ES" sz="1500" b="1" dirty="0"/>
              <a:t>logotip de </a:t>
            </a:r>
            <a:r>
              <a:rPr lang="ca-ES" sz="1500" b="1" dirty="0" err="1"/>
              <a:t>TECNIOspring</a:t>
            </a:r>
            <a:r>
              <a:rPr lang="ca-ES" sz="1500" b="1" dirty="0"/>
              <a:t> PLUS </a:t>
            </a:r>
            <a:r>
              <a:rPr lang="ca-ES" sz="1500" dirty="0"/>
              <a:t>i d'un text que digui:</a:t>
            </a:r>
          </a:p>
          <a:p>
            <a:pPr marL="0" indent="0" algn="just">
              <a:buNone/>
            </a:pPr>
            <a:endParaRPr lang="ca-ES" sz="1500" dirty="0"/>
          </a:p>
          <a:p>
            <a:pPr marL="0" indent="0" algn="just">
              <a:buNone/>
            </a:pPr>
            <a:r>
              <a:rPr lang="ca-ES" sz="1500" dirty="0"/>
              <a:t>Aquest projecte ha rebut finançament del programa de recerca i innovació Horitzó 2020 de la Unió Europea sota l'acord de subvenció Marie </a:t>
            </a:r>
            <a:r>
              <a:rPr lang="ca-ES" sz="1500" dirty="0" err="1"/>
              <a:t>Skłodowska</a:t>
            </a:r>
            <a:r>
              <a:rPr lang="ca-ES" sz="1500" dirty="0"/>
              <a:t>-Curie No 712949 (</a:t>
            </a:r>
            <a:r>
              <a:rPr lang="ca-ES" sz="1500" dirty="0" err="1"/>
              <a:t>TECNIOspring</a:t>
            </a:r>
            <a:r>
              <a:rPr lang="ca-ES" sz="1500" dirty="0"/>
              <a:t> PLUS), així com de l'Agència per a la Competitivitat de l'Empresa de la Generalitat de Catalunya</a:t>
            </a:r>
          </a:p>
        </p:txBody>
      </p:sp>
      <p:pic>
        <p:nvPicPr>
          <p:cNvPr id="19" name="Graphic 4" descr="Atenció!">
            <a:extLst>
              <a:ext uri="{FF2B5EF4-FFF2-40B4-BE49-F238E27FC236}">
                <a16:creationId xmlns:a16="http://schemas.microsoft.com/office/drawing/2014/main" id="{57359340-FCC7-4746-B809-16B0012E5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17271" y="4563497"/>
            <a:ext cx="344283" cy="34428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681E1A-20B6-4391-AB8B-445032517841}"/>
              </a:ext>
            </a:extLst>
          </p:cNvPr>
          <p:cNvSpPr txBox="1">
            <a:spLocks/>
          </p:cNvSpPr>
          <p:nvPr/>
        </p:nvSpPr>
        <p:spPr>
          <a:xfrm>
            <a:off x="2616547" y="4475607"/>
            <a:ext cx="5981375" cy="520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L’incompliment dels requisits de publicitat pot comportar la no </a:t>
            </a:r>
            <a:r>
              <a:rPr lang="ca-ES" sz="1200" dirty="0" err="1">
                <a:solidFill>
                  <a:srgbClr val="FF0000"/>
                </a:solidFill>
              </a:rPr>
              <a:t>subvencionabilitat</a:t>
            </a:r>
            <a:r>
              <a:rPr lang="ca-ES" sz="1200" dirty="0">
                <a:solidFill>
                  <a:srgbClr val="FF0000"/>
                </a:solidFill>
              </a:rPr>
              <a:t> de les despeses vinculades.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CB2A89-584A-44EE-B393-9C146A62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4965" y="3054674"/>
            <a:ext cx="899237" cy="8992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05ECE-0724-41B0-9471-D28D97A4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18815" y="1942248"/>
            <a:ext cx="0" cy="330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tge 4" descr="Logo amb l'emblema de la UE i que diu aquest projecte ha rebut finançament del programa de recerca i innovació Horitzó 2020 de la Unió Europea sota l'acord de subvenció Marie Skłodowska-Curie No 712949 (TECNIOspring PLUS)">
            <a:extLst>
              <a:ext uri="{FF2B5EF4-FFF2-40B4-BE49-F238E27FC236}">
                <a16:creationId xmlns:a16="http://schemas.microsoft.com/office/drawing/2014/main" id="{2B00F22C-DB40-4E81-9DAA-EA0834108A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66" y="5521943"/>
            <a:ext cx="2890207" cy="493344"/>
          </a:xfrm>
          <a:prstGeom prst="rect">
            <a:avLst/>
          </a:prstGeom>
        </p:spPr>
      </p:pic>
      <p:pic>
        <p:nvPicPr>
          <p:cNvPr id="8" name="Imatge 7" descr="Logo Tecniospring PLUS">
            <a:extLst>
              <a:ext uri="{FF2B5EF4-FFF2-40B4-BE49-F238E27FC236}">
                <a16:creationId xmlns:a16="http://schemas.microsoft.com/office/drawing/2014/main" id="{3B6B0FD9-EF79-4ECD-B448-E98C9A6C2E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73" y="5379920"/>
            <a:ext cx="2054511" cy="684837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1D8D48F-A557-4068-AEA5-7333BD142FA7}"/>
              </a:ext>
            </a:extLst>
          </p:cNvPr>
          <p:cNvSpPr txBox="1">
            <a:spLocks/>
          </p:cNvSpPr>
          <p:nvPr/>
        </p:nvSpPr>
        <p:spPr>
          <a:xfrm>
            <a:off x="6730926" y="5475446"/>
            <a:ext cx="1769045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baixar-vos el </a:t>
            </a:r>
            <a:r>
              <a:rPr lang="ca-ES" sz="1050" dirty="0" err="1"/>
              <a:t>logo</a:t>
            </a:r>
            <a:r>
              <a:rPr lang="ca-ES" sz="1050" dirty="0"/>
              <a:t> d’ACCIÓ</a:t>
            </a:r>
          </a:p>
        </p:txBody>
      </p:sp>
      <p:grpSp>
        <p:nvGrpSpPr>
          <p:cNvPr id="14" name="Group 5" descr="Enllaç cap a les bases reguladores">
            <a:extLst>
              <a:ext uri="{FF2B5EF4-FFF2-40B4-BE49-F238E27FC236}">
                <a16:creationId xmlns:a16="http://schemas.microsoft.com/office/drawing/2014/main" id="{D0D838A7-DE22-4A68-AC9C-4E87284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6328287" y="5521943"/>
            <a:ext cx="378105" cy="378105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6FBFB6-E723-43D4-889E-9BCFE6649C7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11"/>
              <a:extLst>
                <a:ext uri="{FF2B5EF4-FFF2-40B4-BE49-F238E27FC236}">
                  <a16:creationId xmlns:a16="http://schemas.microsoft.com/office/drawing/2014/main" id="{F1F1A8A6-3102-47C7-A856-9C54C64D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4" name="Graphic 33">
            <a:hlinkClick r:id="rId12" action="ppaction://hlinksldjump"/>
            <a:extLst>
              <a:ext uri="{FF2B5EF4-FFF2-40B4-BE49-F238E27FC236}">
                <a16:creationId xmlns:a16="http://schemas.microsoft.com/office/drawing/2014/main" id="{9528A820-03DC-4ACC-AE5E-FFD70CF8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8A38BC8A-CCD7-4BF7-B36F-EBF90D9D8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10</a:t>
            </a:fld>
            <a:endParaRPr lang="en-US" sz="1200" dirty="0"/>
          </a:p>
        </p:txBody>
      </p:sp>
      <p:sp>
        <p:nvSpPr>
          <p:cNvPr id="20" name="Contenidor de peu de pàgina 1">
            <a:extLst>
              <a:ext uri="{FF2B5EF4-FFF2-40B4-BE49-F238E27FC236}">
                <a16:creationId xmlns:a16="http://schemas.microsoft.com/office/drawing/2014/main" id="{2EE491FA-B3D7-4CA9-9835-9437BE68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304148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7" y="1124744"/>
            <a:ext cx="3089528" cy="240310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dirty="0"/>
              <a:t>Justificació - Documentació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0BD9B7C-1588-4391-9B6F-73B1C6E6A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11</a:t>
            </a:fld>
            <a:endParaRPr lang="en-US" sz="1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4C2F80B-4D0C-45DA-9BAB-89F17FAD3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r="19133" b="-1"/>
          <a:stretch/>
        </p:blipFill>
        <p:spPr bwMode="auto">
          <a:xfrm>
            <a:off x="2987824" y="617248"/>
            <a:ext cx="6156176" cy="5223912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idor de peu de pàgina 1">
            <a:extLst>
              <a:ext uri="{FF2B5EF4-FFF2-40B4-BE49-F238E27FC236}">
                <a16:creationId xmlns:a16="http://schemas.microsoft.com/office/drawing/2014/main" id="{F3B3FFD3-ADC2-4EA0-B891-A0500D712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32126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2838-59A4-423C-88A4-56863A73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E1D444B-7113-4A96-984E-0C221F852CD7}"/>
              </a:ext>
            </a:extLst>
          </p:cNvPr>
          <p:cNvSpPr txBox="1">
            <a:spLocks/>
          </p:cNvSpPr>
          <p:nvPr/>
        </p:nvSpPr>
        <p:spPr>
          <a:xfrm>
            <a:off x="7453962" y="1289837"/>
            <a:ext cx="1690038" cy="58546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13</a:t>
            </a:r>
          </a:p>
        </p:txBody>
      </p:sp>
      <p:grpSp>
        <p:nvGrpSpPr>
          <p:cNvPr id="30" name="Group 5" descr="Enllaç cap a les bases reguladores">
            <a:extLst>
              <a:ext uri="{FF2B5EF4-FFF2-40B4-BE49-F238E27FC236}">
                <a16:creationId xmlns:a16="http://schemas.microsoft.com/office/drawing/2014/main" id="{BB086BB3-C31E-4B43-B381-0154A6104B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400F0D-0836-4C8E-A6B2-63B2397C69C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2" name="Graphic 7" descr="Link">
              <a:hlinkClick r:id="rId2"/>
              <a:extLst>
                <a:ext uri="{FF2B5EF4-FFF2-40B4-BE49-F238E27FC236}">
                  <a16:creationId xmlns:a16="http://schemas.microsoft.com/office/drawing/2014/main" id="{03979730-DD07-499A-A44E-98191A2D4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AF2580A-4F60-4852-9A9F-8D1E5529BADD}"/>
              </a:ext>
            </a:extLst>
          </p:cNvPr>
          <p:cNvSpPr txBox="1"/>
          <p:nvPr/>
        </p:nvSpPr>
        <p:spPr>
          <a:xfrm>
            <a:off x="553106" y="1995623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ca-ES" sz="2400" b="1" dirty="0"/>
              <a:t>Quan</a:t>
            </a:r>
            <a:r>
              <a:rPr lang="es-ES" sz="2400" b="1" dirty="0"/>
              <a:t>?</a:t>
            </a:r>
            <a:endParaRPr lang="fr-BE" sz="2400" b="1" dirty="0"/>
          </a:p>
        </p:txBody>
      </p:sp>
      <p:sp>
        <p:nvSpPr>
          <p:cNvPr id="52" name="TextBox 92">
            <a:extLst>
              <a:ext uri="{FF2B5EF4-FFF2-40B4-BE49-F238E27FC236}">
                <a16:creationId xmlns:a16="http://schemas.microsoft.com/office/drawing/2014/main" id="{4573A3D0-C9F9-4767-9D4B-651E290CADA6}"/>
              </a:ext>
            </a:extLst>
          </p:cNvPr>
          <p:cNvSpPr txBox="1"/>
          <p:nvPr/>
        </p:nvSpPr>
        <p:spPr>
          <a:xfrm>
            <a:off x="1420853" y="3029937"/>
            <a:ext cx="4018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dirty="0"/>
              <a:t>Data de finalització de l’actuació subvencionada</a:t>
            </a:r>
          </a:p>
          <a:p>
            <a:r>
              <a:rPr lang="ca-ES" sz="1500" dirty="0"/>
              <a:t>Veure resolució d’atorgament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0CFCAB7-997F-4C3D-9519-2ADED666EFA0}"/>
              </a:ext>
            </a:extLst>
          </p:cNvPr>
          <p:cNvSpPr txBox="1"/>
          <p:nvPr/>
        </p:nvSpPr>
        <p:spPr>
          <a:xfrm>
            <a:off x="7270988" y="3260770"/>
            <a:ext cx="17085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500" b="1" dirty="0"/>
              <a:t>Termini</a:t>
            </a:r>
            <a:r>
              <a:rPr lang="ca-ES" sz="1500" dirty="0"/>
              <a:t>: X+2 mesos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FB3F40-477A-4EA5-89F3-803B01744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6019" y="2403707"/>
            <a:ext cx="8368025" cy="546347"/>
            <a:chOff x="3336118" y="2265573"/>
            <a:chExt cx="8940141" cy="72846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4DFF627-F45F-4300-BF20-5E760EA007B2}"/>
                </a:ext>
              </a:extLst>
            </p:cNvPr>
            <p:cNvGrpSpPr/>
            <p:nvPr/>
          </p:nvGrpSpPr>
          <p:grpSpPr>
            <a:xfrm>
              <a:off x="3336118" y="2265573"/>
              <a:ext cx="8416700" cy="726560"/>
              <a:chOff x="3291840" y="1113228"/>
              <a:chExt cx="8416700" cy="72656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5D9A71E-9D36-4E24-A0BE-F5856E218161}"/>
                  </a:ext>
                </a:extLst>
              </p:cNvPr>
              <p:cNvSpPr/>
              <p:nvPr/>
            </p:nvSpPr>
            <p:spPr>
              <a:xfrm>
                <a:off x="3291840" y="1571180"/>
                <a:ext cx="8416700" cy="2132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FD56F51-1D95-453A-9CA1-101F09CFAEF5}"/>
                  </a:ext>
                </a:extLst>
              </p:cNvPr>
              <p:cNvSpPr/>
              <p:nvPr/>
            </p:nvSpPr>
            <p:spPr>
              <a:xfrm>
                <a:off x="7334258" y="1515788"/>
                <a:ext cx="360000" cy="3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E9A00D-81A2-4C25-B43A-F05C4C02A41B}"/>
                  </a:ext>
                </a:extLst>
              </p:cNvPr>
              <p:cNvSpPr txBox="1"/>
              <p:nvPr/>
            </p:nvSpPr>
            <p:spPr>
              <a:xfrm>
                <a:off x="6963360" y="1113228"/>
                <a:ext cx="110179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350" b="1" dirty="0"/>
                  <a:t>X</a:t>
                </a:r>
                <a:endParaRPr lang="fr-BE" sz="1350" b="1" dirty="0"/>
              </a:p>
            </p:txBody>
          </p: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A37564-B462-4474-914E-32BEB42A708C}"/>
                </a:ext>
              </a:extLst>
            </p:cNvPr>
            <p:cNvSpPr/>
            <p:nvPr/>
          </p:nvSpPr>
          <p:spPr>
            <a:xfrm>
              <a:off x="11545361" y="2670036"/>
              <a:ext cx="360000" cy="3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1575CF7-7BBD-4A20-829C-5B0E65B4920F}"/>
                </a:ext>
              </a:extLst>
            </p:cNvPr>
            <p:cNvSpPr txBox="1"/>
            <p:nvPr/>
          </p:nvSpPr>
          <p:spPr>
            <a:xfrm>
              <a:off x="11174463" y="2284622"/>
              <a:ext cx="1101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50" b="1" dirty="0"/>
                <a:t>X+2</a:t>
              </a:r>
              <a:endParaRPr lang="fr-BE" sz="1350" b="1" dirty="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B9DA9C1A-3F0D-4290-A661-1BF7DC4384A0}"/>
              </a:ext>
            </a:extLst>
          </p:cNvPr>
          <p:cNvSpPr txBox="1"/>
          <p:nvPr/>
        </p:nvSpPr>
        <p:spPr>
          <a:xfrm>
            <a:off x="535150" y="3994482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sz="2400" b="1" dirty="0"/>
              <a:t>Per qui?</a:t>
            </a:r>
            <a:endParaRPr lang="fr-BE" sz="2400" b="1" dirty="0"/>
          </a:p>
        </p:txBody>
      </p:sp>
      <p:pic>
        <p:nvPicPr>
          <p:cNvPr id="118" name="Content Placeholder 15">
            <a:extLst>
              <a:ext uri="{FF2B5EF4-FFF2-40B4-BE49-F238E27FC236}">
                <a16:creationId xmlns:a16="http://schemas.microsoft.com/office/drawing/2014/main" id="{CF94AE40-9049-4ADA-9B0B-8C17B921F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6019" y="4444277"/>
            <a:ext cx="1008972" cy="1008972"/>
          </a:xfrm>
          <a:prstGeom prst="rect">
            <a:avLst/>
          </a:prstGeom>
        </p:spPr>
      </p:pic>
      <p:sp>
        <p:nvSpPr>
          <p:cNvPr id="119" name="Content Placeholder 6">
            <a:extLst>
              <a:ext uri="{FF2B5EF4-FFF2-40B4-BE49-F238E27FC236}">
                <a16:creationId xmlns:a16="http://schemas.microsoft.com/office/drawing/2014/main" id="{E11D1CF9-A96F-4673-9E3F-0EDB4B5DD493}"/>
              </a:ext>
            </a:extLst>
          </p:cNvPr>
          <p:cNvSpPr txBox="1">
            <a:spLocks/>
          </p:cNvSpPr>
          <p:nvPr/>
        </p:nvSpPr>
        <p:spPr>
          <a:xfrm>
            <a:off x="1464374" y="4909169"/>
            <a:ext cx="2721155" cy="513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500" dirty="0"/>
              <a:t>L’entitat beneficiària</a:t>
            </a:r>
          </a:p>
        </p:txBody>
      </p:sp>
      <p:pic>
        <p:nvPicPr>
          <p:cNvPr id="23" name="Graphic 4" descr="Atenció!">
            <a:extLst>
              <a:ext uri="{FF2B5EF4-FFF2-40B4-BE49-F238E27FC236}">
                <a16:creationId xmlns:a16="http://schemas.microsoft.com/office/drawing/2014/main" id="{041D9C81-5A4A-40CE-A7E2-A85C6DEC18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2022" y="5334382"/>
            <a:ext cx="344283" cy="344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7F1702-CB09-439E-BED8-D80C8575B7BA}"/>
              </a:ext>
            </a:extLst>
          </p:cNvPr>
          <p:cNvSpPr/>
          <p:nvPr/>
        </p:nvSpPr>
        <p:spPr>
          <a:xfrm>
            <a:off x="2244261" y="5401666"/>
            <a:ext cx="280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No la persona investigadora</a:t>
            </a:r>
          </a:p>
        </p:txBody>
      </p:sp>
      <p:pic>
        <p:nvPicPr>
          <p:cNvPr id="25" name="Graphic 4" descr="Atenció!">
            <a:extLst>
              <a:ext uri="{FF2B5EF4-FFF2-40B4-BE49-F238E27FC236}">
                <a16:creationId xmlns:a16="http://schemas.microsoft.com/office/drawing/2014/main" id="{A88EC9B3-525B-4AF4-8015-48325671E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4738" y="5334381"/>
            <a:ext cx="344283" cy="344283"/>
          </a:xfrm>
          <a:prstGeom prst="rect">
            <a:avLst/>
          </a:prstGeom>
        </p:spPr>
      </p:pic>
      <p:pic>
        <p:nvPicPr>
          <p:cNvPr id="53" name="Graphic 65">
            <a:extLst>
              <a:ext uri="{FF2B5EF4-FFF2-40B4-BE49-F238E27FC236}">
                <a16:creationId xmlns:a16="http://schemas.microsoft.com/office/drawing/2014/main" id="{421241C0-25E8-4859-A3AC-D91F95E88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58583" y="3337145"/>
            <a:ext cx="739287" cy="73928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F3D9CC5-A093-47A7-9B31-B815DC677928}"/>
              </a:ext>
            </a:extLst>
          </p:cNvPr>
          <p:cNvSpPr/>
          <p:nvPr/>
        </p:nvSpPr>
        <p:spPr>
          <a:xfrm>
            <a:off x="4845084" y="5091023"/>
            <a:ext cx="3862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200" dirty="0">
                <a:solidFill>
                  <a:srgbClr val="FF0000"/>
                </a:solidFill>
              </a:rPr>
              <a:t>Abans de rebre qualsevol </a:t>
            </a:r>
            <a:r>
              <a:rPr lang="ca-ES" sz="1200" b="1" dirty="0">
                <a:solidFill>
                  <a:srgbClr val="FF0000"/>
                </a:solidFill>
              </a:rPr>
              <a:t>pagament</a:t>
            </a:r>
            <a:r>
              <a:rPr lang="ca-ES" sz="1200" dirty="0">
                <a:solidFill>
                  <a:srgbClr val="FF0000"/>
                </a:solidFill>
              </a:rPr>
              <a:t> l’empresa beneficiària haurà de complir amb les </a:t>
            </a:r>
            <a:r>
              <a:rPr lang="ca-ES" sz="1200" b="1" dirty="0">
                <a:solidFill>
                  <a:srgbClr val="FF0000"/>
                </a:solidFill>
              </a:rPr>
              <a:t>obligacions tributàries </a:t>
            </a:r>
            <a:r>
              <a:rPr lang="ca-ES" sz="1200" dirty="0">
                <a:solidFill>
                  <a:srgbClr val="FF0000"/>
                </a:solidFill>
              </a:rPr>
              <a:t>davant l'Estat, la Generalitat, la Seguretat Social, i no tenir </a:t>
            </a:r>
            <a:r>
              <a:rPr lang="ca-ES" sz="1200" b="1" dirty="0">
                <a:solidFill>
                  <a:srgbClr val="FF0000"/>
                </a:solidFill>
              </a:rPr>
              <a:t>deutes</a:t>
            </a:r>
            <a:r>
              <a:rPr lang="ca-ES" sz="1200" dirty="0">
                <a:solidFill>
                  <a:srgbClr val="FF0000"/>
                </a:solidFill>
              </a:rPr>
              <a:t> amb ACCIÓ ni amb les seves empreses participades</a:t>
            </a:r>
          </a:p>
        </p:txBody>
      </p:sp>
      <p:pic>
        <p:nvPicPr>
          <p:cNvPr id="80" name="Graphic 79">
            <a:hlinkClick r:id="rId13" action="ppaction://hlinksldjump"/>
            <a:extLst>
              <a:ext uri="{FF2B5EF4-FFF2-40B4-BE49-F238E27FC236}">
                <a16:creationId xmlns:a16="http://schemas.microsoft.com/office/drawing/2014/main" id="{014CAF85-EB45-470C-A577-F5ECDFB3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429A489A-ED53-4062-BE4D-9D45AD31A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12</a:t>
            </a:fld>
            <a:endParaRPr lang="en-US" sz="1200" dirty="0"/>
          </a:p>
        </p:txBody>
      </p:sp>
      <p:sp>
        <p:nvSpPr>
          <p:cNvPr id="27" name="Contenidor de peu de pàgina 1">
            <a:extLst>
              <a:ext uri="{FF2B5EF4-FFF2-40B4-BE49-F238E27FC236}">
                <a16:creationId xmlns:a16="http://schemas.microsoft.com/office/drawing/2014/main" id="{8D9B5543-F6FF-4A21-8E06-59DEACE6B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113752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B5105B62-D707-4840-9B78-036DA9D3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7E9EB7CC-FD6D-4D43-B971-A020B4443882}"/>
              </a:ext>
            </a:extLst>
          </p:cNvPr>
          <p:cNvSpPr txBox="1"/>
          <p:nvPr/>
        </p:nvSpPr>
        <p:spPr>
          <a:xfrm>
            <a:off x="319581" y="1646455"/>
            <a:ext cx="54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/>
              <a:t>Quina documentació s’ha de presentar?</a:t>
            </a:r>
          </a:p>
        </p:txBody>
      </p:sp>
      <p:sp>
        <p:nvSpPr>
          <p:cNvPr id="28" name="Rectangle: Rounded Corners 129" descr="Documentació general - Models a complimentar">
            <a:hlinkClick r:id="rId4" action="ppaction://hlinksldjump"/>
            <a:extLst>
              <a:ext uri="{FF2B5EF4-FFF2-40B4-BE49-F238E27FC236}">
                <a16:creationId xmlns:a16="http://schemas.microsoft.com/office/drawing/2014/main" id="{9463108B-8D28-47CF-8188-021EB4BAB219}"/>
              </a:ext>
            </a:extLst>
          </p:cNvPr>
          <p:cNvSpPr/>
          <p:nvPr/>
        </p:nvSpPr>
        <p:spPr>
          <a:xfrm>
            <a:off x="447685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30" name="TextBox 132">
            <a:hlinkClick r:id="rId4" action="ppaction://hlinksldjump"/>
            <a:extLst>
              <a:ext uri="{FF2B5EF4-FFF2-40B4-BE49-F238E27FC236}">
                <a16:creationId xmlns:a16="http://schemas.microsoft.com/office/drawing/2014/main" id="{DCE12909-C22A-43EF-9CF9-8290F8EEB97A}"/>
              </a:ext>
            </a:extLst>
          </p:cNvPr>
          <p:cNvSpPr txBox="1"/>
          <p:nvPr/>
        </p:nvSpPr>
        <p:spPr>
          <a:xfrm>
            <a:off x="470126" y="3170711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MODELS A COMPLIMENTAR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31" name="Rectangle: Rounded Corners 130" descr="Documentació general - Contractació">
            <a:hlinkClick r:id="rId5" action="ppaction://hlinksldjump"/>
            <a:extLst>
              <a:ext uri="{FF2B5EF4-FFF2-40B4-BE49-F238E27FC236}">
                <a16:creationId xmlns:a16="http://schemas.microsoft.com/office/drawing/2014/main" id="{AC597078-946F-4A56-B3C5-04330851B157}"/>
              </a:ext>
            </a:extLst>
          </p:cNvPr>
          <p:cNvSpPr/>
          <p:nvPr/>
        </p:nvSpPr>
        <p:spPr>
          <a:xfrm>
            <a:off x="3642221" y="2287871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33" name="TextBox 132">
            <a:hlinkClick r:id="rId5" action="ppaction://hlinksldjump"/>
            <a:extLst>
              <a:ext uri="{FF2B5EF4-FFF2-40B4-BE49-F238E27FC236}">
                <a16:creationId xmlns:a16="http://schemas.microsoft.com/office/drawing/2014/main" id="{B7BF7500-1899-4BA1-82FC-7EC1E500A12E}"/>
              </a:ext>
            </a:extLst>
          </p:cNvPr>
          <p:cNvSpPr txBox="1"/>
          <p:nvPr/>
        </p:nvSpPr>
        <p:spPr>
          <a:xfrm>
            <a:off x="3729900" y="3282236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COMPROVANTS DE PAGAMENT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03" name="Rectangle: Rounded Corners 102" descr="Serveis d'assessorament">
            <a:hlinkClick r:id="rId6" action="ppaction://hlinksldjump"/>
            <a:extLst>
              <a:ext uri="{FF2B5EF4-FFF2-40B4-BE49-F238E27FC236}">
                <a16:creationId xmlns:a16="http://schemas.microsoft.com/office/drawing/2014/main" id="{E01523D8-880E-4924-A447-8430C0BB7155}"/>
              </a:ext>
            </a:extLst>
          </p:cNvPr>
          <p:cNvSpPr/>
          <p:nvPr/>
        </p:nvSpPr>
        <p:spPr>
          <a:xfrm>
            <a:off x="6805959" y="2300144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sp>
        <p:nvSpPr>
          <p:cNvPr id="96" name="TextBox 133">
            <a:hlinkClick r:id="rId6" action="ppaction://hlinksldjump"/>
            <a:extLst>
              <a:ext uri="{FF2B5EF4-FFF2-40B4-BE49-F238E27FC236}">
                <a16:creationId xmlns:a16="http://schemas.microsoft.com/office/drawing/2014/main" id="{6AD6D6AA-6D7E-4070-A558-9AE69866AF8E}"/>
              </a:ext>
            </a:extLst>
          </p:cNvPr>
          <p:cNvSpPr txBox="1"/>
          <p:nvPr/>
        </p:nvSpPr>
        <p:spPr>
          <a:xfrm>
            <a:off x="6829847" y="3217290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PERLLONGAMENT CONTRACTE O CONTRACTACIÓ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CBD2-6C0A-4E3D-9481-F8BF4A0E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4438977"/>
            <a:ext cx="1584176" cy="100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350" dirty="0"/>
              <a:t>Cliqueu sobre cada botó per a accedir a la documentació necessària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6A1DC3C-9A45-4DBB-8178-436BCD2B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7383" y="4454020"/>
            <a:ext cx="685800" cy="685800"/>
          </a:xfrm>
          <a:prstGeom prst="rect">
            <a:avLst/>
          </a:prstGeom>
        </p:spPr>
      </p:pic>
      <p:pic>
        <p:nvPicPr>
          <p:cNvPr id="135" name="Graphic 134">
            <a:hlinkClick r:id="rId5" action="ppaction://hlinksldjump"/>
            <a:extLst>
              <a:ext uri="{FF2B5EF4-FFF2-40B4-BE49-F238E27FC236}">
                <a16:creationId xmlns:a16="http://schemas.microsoft.com/office/drawing/2014/main" id="{AE0EA648-B5C0-436C-B542-46DD22D3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32323" y="2287871"/>
            <a:ext cx="841772" cy="841772"/>
          </a:xfrm>
          <a:prstGeom prst="rect">
            <a:avLst/>
          </a:prstGeom>
        </p:spPr>
      </p:pic>
      <p:pic>
        <p:nvPicPr>
          <p:cNvPr id="31" name="Graphic 134">
            <a:hlinkClick r:id="rId4" action="ppaction://hlinksldjump"/>
            <a:extLst>
              <a:ext uri="{FF2B5EF4-FFF2-40B4-BE49-F238E27FC236}">
                <a16:creationId xmlns:a16="http://schemas.microsoft.com/office/drawing/2014/main" id="{16C5DE29-1FB5-485D-ADDB-72AE5F1D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1216" y="2254373"/>
            <a:ext cx="841772" cy="841772"/>
          </a:xfrm>
          <a:prstGeom prst="rect">
            <a:avLst/>
          </a:prstGeom>
        </p:spPr>
      </p:pic>
      <p:pic>
        <p:nvPicPr>
          <p:cNvPr id="34" name="Graphic 79">
            <a:hlinkClick r:id="rId12" action="ppaction://hlinksldjump"/>
            <a:extLst>
              <a:ext uri="{FF2B5EF4-FFF2-40B4-BE49-F238E27FC236}">
                <a16:creationId xmlns:a16="http://schemas.microsoft.com/office/drawing/2014/main" id="{CA43AF11-63CC-4B2E-852A-B71CC0D4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251A83CD-D214-47AC-A8B7-A88760EE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13</a:t>
            </a:fld>
            <a:endParaRPr lang="en-US" sz="1200" dirty="0"/>
          </a:p>
        </p:txBody>
      </p:sp>
      <p:pic>
        <p:nvPicPr>
          <p:cNvPr id="4" name="Gràfic 3">
            <a:hlinkClick r:id="rId6" action="ppaction://hlinksldjump"/>
            <a:extLst>
              <a:ext uri="{FF2B5EF4-FFF2-40B4-BE49-F238E27FC236}">
                <a16:creationId xmlns:a16="http://schemas.microsoft.com/office/drawing/2014/main" id="{C268B9D7-9788-4D0E-AFCF-6AC0A069F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70623" y="2738493"/>
            <a:ext cx="530521" cy="530521"/>
          </a:xfrm>
          <a:prstGeom prst="rect">
            <a:avLst/>
          </a:prstGeom>
        </p:spPr>
      </p:pic>
      <p:pic>
        <p:nvPicPr>
          <p:cNvPr id="6" name="Gràfic 5">
            <a:hlinkClick r:id="rId6" action="ppaction://hlinksldjump"/>
            <a:extLst>
              <a:ext uri="{FF2B5EF4-FFF2-40B4-BE49-F238E27FC236}">
                <a16:creationId xmlns:a16="http://schemas.microsoft.com/office/drawing/2014/main" id="{4719AC2D-4496-40E6-8476-F390A3ED2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12162" y="2767935"/>
            <a:ext cx="511482" cy="511482"/>
          </a:xfrm>
          <a:prstGeom prst="rect">
            <a:avLst/>
          </a:prstGeom>
        </p:spPr>
      </p:pic>
      <p:pic>
        <p:nvPicPr>
          <p:cNvPr id="8" name="Gràfic 7">
            <a:hlinkClick r:id="rId6" action="ppaction://hlinksldjump"/>
            <a:extLst>
              <a:ext uri="{FF2B5EF4-FFF2-40B4-BE49-F238E27FC236}">
                <a16:creationId xmlns:a16="http://schemas.microsoft.com/office/drawing/2014/main" id="{2FF89128-FD47-46F2-A416-A7939CE2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20787" y="2833054"/>
            <a:ext cx="435960" cy="435960"/>
          </a:xfrm>
          <a:prstGeom prst="rect">
            <a:avLst/>
          </a:prstGeom>
        </p:spPr>
      </p:pic>
      <p:pic>
        <p:nvPicPr>
          <p:cNvPr id="10" name="Gràfic 9">
            <a:hlinkClick r:id="rId6" action="ppaction://hlinksldjump"/>
            <a:extLst>
              <a:ext uri="{FF2B5EF4-FFF2-40B4-BE49-F238E27FC236}">
                <a16:creationId xmlns:a16="http://schemas.microsoft.com/office/drawing/2014/main" id="{2A546BB1-E962-40B7-AFCC-D430F4E85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94389" y="2767935"/>
            <a:ext cx="554478" cy="554478"/>
          </a:xfrm>
          <a:prstGeom prst="rect">
            <a:avLst/>
          </a:prstGeom>
        </p:spPr>
      </p:pic>
      <p:pic>
        <p:nvPicPr>
          <p:cNvPr id="12" name="Gràfic 11">
            <a:hlinkClick r:id="rId6" action="ppaction://hlinksldjump"/>
            <a:extLst>
              <a:ext uri="{FF2B5EF4-FFF2-40B4-BE49-F238E27FC236}">
                <a16:creationId xmlns:a16="http://schemas.microsoft.com/office/drawing/2014/main" id="{41885A9B-5810-4EDF-8C27-C75842CE1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13373" y="2854193"/>
            <a:ext cx="435960" cy="435960"/>
          </a:xfrm>
          <a:prstGeom prst="rect">
            <a:avLst/>
          </a:prstGeom>
        </p:spPr>
      </p:pic>
      <p:pic>
        <p:nvPicPr>
          <p:cNvPr id="38" name="Graphic 65">
            <a:hlinkClick r:id="rId6" action="ppaction://hlinksldjump"/>
            <a:extLst>
              <a:ext uri="{FF2B5EF4-FFF2-40B4-BE49-F238E27FC236}">
                <a16:creationId xmlns:a16="http://schemas.microsoft.com/office/drawing/2014/main" id="{FA2C1C0E-7053-4836-8E93-00709F02E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35938" y="2299540"/>
            <a:ext cx="530521" cy="530521"/>
          </a:xfrm>
          <a:prstGeom prst="rect">
            <a:avLst/>
          </a:prstGeom>
        </p:spPr>
      </p:pic>
      <p:sp>
        <p:nvSpPr>
          <p:cNvPr id="22" name="Contenidor de peu de pàgina 1">
            <a:extLst>
              <a:ext uri="{FF2B5EF4-FFF2-40B4-BE49-F238E27FC236}">
                <a16:creationId xmlns:a16="http://schemas.microsoft.com/office/drawing/2014/main" id="{E945A735-3BEA-46AD-9AB8-9DF70FD75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393795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96E7D28A-A644-40BB-8F1A-1142CA33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DF57B4C-0D41-439E-881A-051D76214EB2}"/>
              </a:ext>
            </a:extLst>
          </p:cNvPr>
          <p:cNvSpPr txBox="1">
            <a:spLocks/>
          </p:cNvSpPr>
          <p:nvPr/>
        </p:nvSpPr>
        <p:spPr>
          <a:xfrm>
            <a:off x="7269856" y="1291977"/>
            <a:ext cx="1856813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13.5</a:t>
            </a:r>
          </a:p>
        </p:txBody>
      </p:sp>
      <p:grpSp>
        <p:nvGrpSpPr>
          <p:cNvPr id="78" name="Group 5" descr="Enllaç cap a les bases reguladores">
            <a:extLst>
              <a:ext uri="{FF2B5EF4-FFF2-40B4-BE49-F238E27FC236}">
                <a16:creationId xmlns:a16="http://schemas.microsoft.com/office/drawing/2014/main" id="{8AB371CA-4BBB-49C8-BD67-2FB32EC01695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3C2A187-A460-4BFB-8D01-36E28FAB739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0" name="Graphic 7" descr="Link">
              <a:hlinkClick r:id="rId2"/>
              <a:extLst>
                <a:ext uri="{FF2B5EF4-FFF2-40B4-BE49-F238E27FC236}">
                  <a16:creationId xmlns:a16="http://schemas.microsoft.com/office/drawing/2014/main" id="{9B804C3A-D237-447A-934C-03CFFCE5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6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07611"/>
            <a:ext cx="8373299" cy="58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Amb la justificació s’ha d’adjuntar la següent documentació complimentada d’acord amb els </a:t>
            </a:r>
            <a:r>
              <a:rPr lang="ca-ES" sz="1500" b="1" dirty="0"/>
              <a:t>models disponibles: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183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Models a complimentar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5353" y="2478264"/>
            <a:ext cx="426557" cy="4265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69464" y="4831974"/>
            <a:ext cx="426557" cy="426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2786161" y="2488893"/>
            <a:ext cx="6217565" cy="10756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350" b="1" dirty="0"/>
              <a:t>Informe de les activitats realitzades, signada digitalment</a:t>
            </a:r>
            <a:r>
              <a:rPr lang="it-IT" sz="1350" dirty="0"/>
              <a:t>, tant per la persona investigadora com per la persona supervisora (en el cas que el perllongament hagi inclòs la fase de sortida, també la signatura de la persona supervisora a l’entitat d’acollida a l’estranger)</a:t>
            </a:r>
          </a:p>
        </p:txBody>
      </p:sp>
      <p:sp>
        <p:nvSpPr>
          <p:cNvPr id="51" name="TextBox 79">
            <a:extLst>
              <a:ext uri="{FF2B5EF4-FFF2-40B4-BE49-F238E27FC236}">
                <a16:creationId xmlns:a16="http://schemas.microsoft.com/office/drawing/2014/main" id="{FC9F00A3-E505-4197-BF4F-5AB49F6612A9}"/>
              </a:ext>
            </a:extLst>
          </p:cNvPr>
          <p:cNvSpPr txBox="1"/>
          <p:nvPr/>
        </p:nvSpPr>
        <p:spPr>
          <a:xfrm>
            <a:off x="6475999" y="3698251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46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A8F03BF9-3845-45FB-AE15-E511A3A0A489}"/>
              </a:ext>
            </a:extLst>
          </p:cNvPr>
          <p:cNvGrpSpPr>
            <a:grpSpLocks noChangeAspect="1"/>
          </p:cNvGrpSpPr>
          <p:nvPr/>
        </p:nvGrpSpPr>
        <p:grpSpPr>
          <a:xfrm>
            <a:off x="6083550" y="3707886"/>
            <a:ext cx="308142" cy="308142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2FA5C5B-C1E0-4AB9-AE0B-733CF7344DA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48" name="Graphic 66" descr="Link">
              <a:hlinkClick r:id="rId9"/>
              <a:extLst>
                <a:ext uri="{FF2B5EF4-FFF2-40B4-BE49-F238E27FC236}">
                  <a16:creationId xmlns:a16="http://schemas.microsoft.com/office/drawing/2014/main" id="{09F519B6-0BBF-4E52-89E3-EEB6C086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E26D6155-097E-43EA-88FF-9CDAC84DF40C}"/>
              </a:ext>
            </a:extLst>
          </p:cNvPr>
          <p:cNvSpPr txBox="1">
            <a:spLocks/>
          </p:cNvSpPr>
          <p:nvPr/>
        </p:nvSpPr>
        <p:spPr>
          <a:xfrm>
            <a:off x="2806506" y="4244465"/>
            <a:ext cx="6217565" cy="5848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350" b="1" dirty="0"/>
              <a:t>Si s’escau, </a:t>
            </a:r>
            <a:r>
              <a:rPr lang="it-IT" sz="1350" dirty="0"/>
              <a:t>memòria justificativa de les desviacions entre l’actuació justificada i la inicialment subvencionada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84661" y="4861449"/>
            <a:ext cx="6239410" cy="11883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Declaracions responsables signades digitalment per la persona responsable legal </a:t>
            </a:r>
            <a:r>
              <a:rPr lang="ca-ES" sz="1350" dirty="0"/>
              <a:t>conforme:</a:t>
            </a:r>
          </a:p>
          <a:p>
            <a:pPr marL="0" indent="0" algn="just">
              <a:buNone/>
            </a:pPr>
            <a:r>
              <a:rPr lang="ca-ES" sz="1350" dirty="0"/>
              <a:t>1) </a:t>
            </a:r>
            <a:r>
              <a:rPr lang="ca-ES" sz="1350" b="1" dirty="0"/>
              <a:t>No concurrència </a:t>
            </a:r>
            <a:r>
              <a:rPr lang="ca-ES" sz="1350" dirty="0"/>
              <a:t>amb d’altres ajuts (No és necessari, forma part del model de justificació). </a:t>
            </a:r>
            <a:r>
              <a:rPr lang="ca-ES" sz="1350" dirty="0">
                <a:hlinkClick r:id="rId10" action="ppaction://hlinksldjump"/>
              </a:rPr>
              <a:t>Veure secció específica </a:t>
            </a:r>
            <a:endParaRPr lang="ca-ES" sz="135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39EE5A-19D2-4CAF-991C-98C528F9E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674179" y="3493539"/>
            <a:ext cx="640792" cy="623248"/>
            <a:chOff x="731578" y="1599665"/>
            <a:chExt cx="1489108" cy="1448339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C6E5889-E1DB-47F2-967D-2791E3BB1417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30" name="Flowchart: Delay 23">
                <a:extLst>
                  <a:ext uri="{FF2B5EF4-FFF2-40B4-BE49-F238E27FC236}">
                    <a16:creationId xmlns:a16="http://schemas.microsoft.com/office/drawing/2014/main" id="{4B420F4A-FCFF-4093-BD95-5AEF7FB3F0F5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7D903E36-AD5F-4A95-A3FE-EFD4AA0412AB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32" name="Freeform: Shape 25">
                  <a:extLst>
                    <a:ext uri="{FF2B5EF4-FFF2-40B4-BE49-F238E27FC236}">
                      <a16:creationId xmlns:a16="http://schemas.microsoft.com/office/drawing/2014/main" id="{B42B43F8-C95D-49F4-BA4A-37B290A05477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3" name="Freeform: Shape 27">
                  <a:extLst>
                    <a:ext uri="{FF2B5EF4-FFF2-40B4-BE49-F238E27FC236}">
                      <a16:creationId xmlns:a16="http://schemas.microsoft.com/office/drawing/2014/main" id="{26C9945A-31C5-4971-B372-C0BEF0C38B0A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4" name="Freeform: Shape 28">
                  <a:extLst>
                    <a:ext uri="{FF2B5EF4-FFF2-40B4-BE49-F238E27FC236}">
                      <a16:creationId xmlns:a16="http://schemas.microsoft.com/office/drawing/2014/main" id="{5ACCDFCC-A617-4614-A0C2-C16B08B75952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35" name="Freeform: Shape 29">
                  <a:extLst>
                    <a:ext uri="{FF2B5EF4-FFF2-40B4-BE49-F238E27FC236}">
                      <a16:creationId xmlns:a16="http://schemas.microsoft.com/office/drawing/2014/main" id="{82C73598-9979-4394-9A9B-1A3CE3EFCDAF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28" name="Graphic 49" descr="Employee badge">
              <a:extLst>
                <a:ext uri="{FF2B5EF4-FFF2-40B4-BE49-F238E27FC236}">
                  <a16:creationId xmlns:a16="http://schemas.microsoft.com/office/drawing/2014/main" id="{5AAD4B02-05FE-44C2-B373-9E105FFE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grpSp>
        <p:nvGrpSpPr>
          <p:cNvPr id="37" name="Group 140">
            <a:extLst>
              <a:ext uri="{FF2B5EF4-FFF2-40B4-BE49-F238E27FC236}">
                <a16:creationId xmlns:a16="http://schemas.microsoft.com/office/drawing/2014/main" id="{FC5F6C4F-AEB7-44ED-8867-C6B580786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179247" y="3491088"/>
            <a:ext cx="657920" cy="623967"/>
            <a:chOff x="735739" y="1599665"/>
            <a:chExt cx="1527152" cy="1448339"/>
          </a:xfrm>
        </p:grpSpPr>
        <p:grpSp>
          <p:nvGrpSpPr>
            <p:cNvPr id="38" name="Group 141">
              <a:extLst>
                <a:ext uri="{FF2B5EF4-FFF2-40B4-BE49-F238E27FC236}">
                  <a16:creationId xmlns:a16="http://schemas.microsoft.com/office/drawing/2014/main" id="{785DE963-B6D0-45CC-AFBD-5CBBAE6CED47}"/>
                </a:ext>
              </a:extLst>
            </p:cNvPr>
            <p:cNvGrpSpPr/>
            <p:nvPr/>
          </p:nvGrpSpPr>
          <p:grpSpPr>
            <a:xfrm>
              <a:off x="735739" y="1599665"/>
              <a:ext cx="1527152" cy="1448339"/>
              <a:chOff x="735739" y="1599665"/>
              <a:chExt cx="1527152" cy="1448339"/>
            </a:xfrm>
          </p:grpSpPr>
          <p:sp>
            <p:nvSpPr>
              <p:cNvPr id="40" name="Flowchart: Delay 143">
                <a:extLst>
                  <a:ext uri="{FF2B5EF4-FFF2-40B4-BE49-F238E27FC236}">
                    <a16:creationId xmlns:a16="http://schemas.microsoft.com/office/drawing/2014/main" id="{34619C23-67B1-4B8F-ADD6-A57AC75B5A08}"/>
                  </a:ext>
                </a:extLst>
              </p:cNvPr>
              <p:cNvSpPr/>
              <p:nvPr/>
            </p:nvSpPr>
            <p:spPr>
              <a:xfrm rot="16200000">
                <a:off x="1166393" y="1951503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41" name="Group 144">
                <a:extLst>
                  <a:ext uri="{FF2B5EF4-FFF2-40B4-BE49-F238E27FC236}">
                    <a16:creationId xmlns:a16="http://schemas.microsoft.com/office/drawing/2014/main" id="{E246BA8F-BF8F-432C-A536-6A96885C67C3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42" name="Freeform: Shape 145">
                  <a:extLst>
                    <a:ext uri="{FF2B5EF4-FFF2-40B4-BE49-F238E27FC236}">
                      <a16:creationId xmlns:a16="http://schemas.microsoft.com/office/drawing/2014/main" id="{BE80DEF7-94AE-475F-8756-46AF9388CBE5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3" name="Freeform: Shape 146">
                  <a:extLst>
                    <a:ext uri="{FF2B5EF4-FFF2-40B4-BE49-F238E27FC236}">
                      <a16:creationId xmlns:a16="http://schemas.microsoft.com/office/drawing/2014/main" id="{7F341B96-3AB2-4849-89EA-4D8C7CDA86C4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4" name="Freeform: Shape 147">
                  <a:extLst>
                    <a:ext uri="{FF2B5EF4-FFF2-40B4-BE49-F238E27FC236}">
                      <a16:creationId xmlns:a16="http://schemas.microsoft.com/office/drawing/2014/main" id="{DF63AA2F-4F2C-4149-B6F9-80C1C93E7D33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45" name="Freeform: Shape 148">
                  <a:extLst>
                    <a:ext uri="{FF2B5EF4-FFF2-40B4-BE49-F238E27FC236}">
                      <a16:creationId xmlns:a16="http://schemas.microsoft.com/office/drawing/2014/main" id="{B461539B-DBC2-42CD-8953-861D061475E9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39" name="Graphic 142" descr="Employee badge">
              <a:extLst>
                <a:ext uri="{FF2B5EF4-FFF2-40B4-BE49-F238E27FC236}">
                  <a16:creationId xmlns:a16="http://schemas.microsoft.com/office/drawing/2014/main" id="{7722A3D2-111E-457D-96B0-8E8B7DA5A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830666" y="2719419"/>
              <a:ext cx="272079" cy="258019"/>
            </a:xfrm>
            <a:prstGeom prst="rect">
              <a:avLst/>
            </a:prstGeom>
          </p:spPr>
        </p:pic>
      </p:grpSp>
      <p:pic>
        <p:nvPicPr>
          <p:cNvPr id="49" name="Graphic 66">
            <a:extLst>
              <a:ext uri="{FF2B5EF4-FFF2-40B4-BE49-F238E27FC236}">
                <a16:creationId xmlns:a16="http://schemas.microsoft.com/office/drawing/2014/main" id="{0537DCCA-ABF6-4691-9ED4-801CF7A3B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88933" y="3652733"/>
            <a:ext cx="397127" cy="394994"/>
          </a:xfrm>
          <a:prstGeom prst="rect">
            <a:avLst/>
          </a:prstGeom>
        </p:spPr>
      </p:pic>
      <p:pic>
        <p:nvPicPr>
          <p:cNvPr id="50" name="Graphic 66">
            <a:extLst>
              <a:ext uri="{FF2B5EF4-FFF2-40B4-BE49-F238E27FC236}">
                <a16:creationId xmlns:a16="http://schemas.microsoft.com/office/drawing/2014/main" id="{C19CF8FC-8F2B-48CC-AF7B-7D15050CB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4358954" y="3660253"/>
            <a:ext cx="367615" cy="394994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2EE13FF5-1046-4BD2-9F10-576FC941A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25891" y="3671625"/>
            <a:ext cx="574575" cy="574575"/>
          </a:xfrm>
          <a:prstGeom prst="rect">
            <a:avLst/>
          </a:prstGeom>
        </p:spPr>
      </p:pic>
      <p:pic>
        <p:nvPicPr>
          <p:cNvPr id="87" name="Graphic 79">
            <a:hlinkClick r:id="rId17" action="ppaction://hlinksldjump"/>
            <a:extLst>
              <a:ext uri="{FF2B5EF4-FFF2-40B4-BE49-F238E27FC236}">
                <a16:creationId xmlns:a16="http://schemas.microsoft.com/office/drawing/2014/main" id="{EDF1EB9F-053B-4A6F-9D81-35E1AE3A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77" name="Slide Number Placeholder 1">
            <a:extLst>
              <a:ext uri="{FF2B5EF4-FFF2-40B4-BE49-F238E27FC236}">
                <a16:creationId xmlns:a16="http://schemas.microsoft.com/office/drawing/2014/main" id="{B6558954-BB40-4F0B-AE85-3970854CE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2000" y="6244409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14</a:t>
            </a:fld>
            <a:endParaRPr lang="en-US" sz="1200" dirty="0"/>
          </a:p>
        </p:txBody>
      </p:sp>
      <p:pic>
        <p:nvPicPr>
          <p:cNvPr id="81" name="Graphic 16">
            <a:extLst>
              <a:ext uri="{FF2B5EF4-FFF2-40B4-BE49-F238E27FC236}">
                <a16:creationId xmlns:a16="http://schemas.microsoft.com/office/drawing/2014/main" id="{C800202B-8B2A-4059-8133-C1D4A6A7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69464" y="4212021"/>
            <a:ext cx="426557" cy="426557"/>
          </a:xfrm>
          <a:prstGeom prst="rect">
            <a:avLst/>
          </a:prstGeom>
        </p:spPr>
      </p:pic>
      <p:sp>
        <p:nvSpPr>
          <p:cNvPr id="53" name="Contenidor de peu de pàgina 1">
            <a:extLst>
              <a:ext uri="{FF2B5EF4-FFF2-40B4-BE49-F238E27FC236}">
                <a16:creationId xmlns:a16="http://schemas.microsoft.com/office/drawing/2014/main" id="{6323BBA1-A9BF-40B6-B387-F200ACBBA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102969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24821A9F-604A-4B2A-9D5B-E87CC688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7304286" y="1277385"/>
            <a:ext cx="1856813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13.5</a:t>
            </a:r>
          </a:p>
        </p:txBody>
      </p:sp>
      <p:grpSp>
        <p:nvGrpSpPr>
          <p:cNvPr id="38" name="Group 5" descr="Enllaç cap a les bases reguladores">
            <a:extLst>
              <a:ext uri="{FF2B5EF4-FFF2-40B4-BE49-F238E27FC236}">
                <a16:creationId xmlns:a16="http://schemas.microsoft.com/office/drawing/2014/main" id="{46ECECC0-5D30-4B79-8C48-B1935A630A97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5F0EF65-84A1-4948-8F24-98B8B21D628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0" name="Graphic 7" descr="Link">
              <a:hlinkClick r:id="rId2"/>
              <a:extLst>
                <a:ext uri="{FF2B5EF4-FFF2-40B4-BE49-F238E27FC236}">
                  <a16:creationId xmlns:a16="http://schemas.microsoft.com/office/drawing/2014/main" id="{4338BA18-1BA3-4C70-85E4-F57F623EB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6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52302"/>
            <a:ext cx="8373299" cy="5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La justificació ha d’incloure la següent documentació pel que fa als </a:t>
            </a:r>
            <a:r>
              <a:rPr lang="ca-ES" sz="1500" b="1" dirty="0"/>
              <a:t>comprovants de pagament</a:t>
            </a:r>
            <a:r>
              <a:rPr lang="ca-ES" sz="15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183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6068" y="2481867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661149" y="2489084"/>
            <a:ext cx="6217565" cy="6098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 </a:t>
            </a:r>
            <a:r>
              <a:rPr lang="ca-ES" sz="1500" dirty="0"/>
              <a:t>(transferència bancària, remesa de pagaments, xec nominatiu o pagaré)</a:t>
            </a:r>
            <a:endParaRPr lang="ca-ES" sz="1500" b="1" dirty="0"/>
          </a:p>
        </p:txBody>
      </p:sp>
      <p:pic>
        <p:nvPicPr>
          <p:cNvPr id="5" name="Graphic 4" descr="Atenció!">
            <a:extLst>
              <a:ext uri="{FF2B5EF4-FFF2-40B4-BE49-F238E27FC236}">
                <a16:creationId xmlns:a16="http://schemas.microsoft.com/office/drawing/2014/main" id="{78E48957-C34A-49FC-A735-E1557D0DBD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3047" y="3201698"/>
            <a:ext cx="344283" cy="344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63644-D005-4334-9684-767EC5E3C437}"/>
              </a:ext>
            </a:extLst>
          </p:cNvPr>
          <p:cNvSpPr txBox="1"/>
          <p:nvPr/>
        </p:nvSpPr>
        <p:spPr>
          <a:xfrm>
            <a:off x="2717971" y="3178056"/>
            <a:ext cx="589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Com a màxim 2 mesos després de la data de finalització de l’actuació subvencionada d’acord amb la resolució d’atorgament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2717971" y="3774052"/>
            <a:ext cx="3075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Transferència bancària</a:t>
            </a:r>
          </a:p>
          <a:p>
            <a:r>
              <a:rPr lang="ca-ES" sz="1350" dirty="0"/>
              <a:t>Resguard de la transferència on es pugui identificar: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Ordenant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Destinatari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Concepte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Import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Data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9C8B4F5-F989-421D-B964-7EA847C1DF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703197" y="5589240"/>
            <a:ext cx="307597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Xec nominatiu o pagaré</a:t>
            </a:r>
          </a:p>
          <a:p>
            <a:r>
              <a:rPr lang="ca-ES" sz="1350" dirty="0"/>
              <a:t>Còpia taló nominatiu i còpia extracte bancari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9E4E265A-4131-4EBF-86CF-25DB8CECC9B1}"/>
              </a:ext>
            </a:extLst>
          </p:cNvPr>
          <p:cNvSpPr txBox="1"/>
          <p:nvPr/>
        </p:nvSpPr>
        <p:spPr>
          <a:xfrm>
            <a:off x="5952437" y="3774052"/>
            <a:ext cx="3208662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Remesa</a:t>
            </a:r>
          </a:p>
          <a:p>
            <a:r>
              <a:rPr lang="ca-ES" sz="1350" dirty="0"/>
              <a:t>Desglossament per persona mitjançant: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Certificat bancari signat i segellat per l’entitat financera (número de remesa, data, identificació persones, nòmina i import)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Rebut bancari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Llistat de les transferències (identificació persones, import, sumatori nòmines incloses, apunt bancari i càrrec total)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566" y="3839255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9146" y="3839255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23318" y="3503731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49" name="Graphic 79">
            <a:hlinkClick r:id="rId13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37" name="Slide Number Placeholder 1">
            <a:extLst>
              <a:ext uri="{FF2B5EF4-FFF2-40B4-BE49-F238E27FC236}">
                <a16:creationId xmlns:a16="http://schemas.microsoft.com/office/drawing/2014/main" id="{DD7E14CD-912E-4876-8A26-6F4CF3FA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15</a:t>
            </a:fld>
            <a:endParaRPr lang="en-US" sz="1200" dirty="0"/>
          </a:p>
        </p:txBody>
      </p:sp>
      <p:sp>
        <p:nvSpPr>
          <p:cNvPr id="31" name="Arrow: Right 11">
            <a:extLst>
              <a:ext uri="{FF2B5EF4-FFF2-40B4-BE49-F238E27FC236}">
                <a16:creationId xmlns:a16="http://schemas.microsoft.com/office/drawing/2014/main" id="{36681038-C474-4B5E-8459-C09668CFA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565" y="5654597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F16C3FF9-AE4D-4D67-91EF-A862623D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58341" y="5405204"/>
            <a:ext cx="610053" cy="610053"/>
          </a:xfrm>
          <a:prstGeom prst="rect">
            <a:avLst/>
          </a:prstGeom>
        </p:spPr>
      </p:pic>
      <p:pic>
        <p:nvPicPr>
          <p:cNvPr id="13" name="Gràfic 12">
            <a:extLst>
              <a:ext uri="{FF2B5EF4-FFF2-40B4-BE49-F238E27FC236}">
                <a16:creationId xmlns:a16="http://schemas.microsoft.com/office/drawing/2014/main" id="{F72E8550-E9B7-4FA8-B387-D781E638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88773" y="3591027"/>
            <a:ext cx="549191" cy="549191"/>
          </a:xfrm>
          <a:prstGeom prst="rect">
            <a:avLst/>
          </a:prstGeom>
        </p:spPr>
      </p:pic>
      <p:sp>
        <p:nvSpPr>
          <p:cNvPr id="33" name="Contenidor de peu de pàgina 1">
            <a:extLst>
              <a:ext uri="{FF2B5EF4-FFF2-40B4-BE49-F238E27FC236}">
                <a16:creationId xmlns:a16="http://schemas.microsoft.com/office/drawing/2014/main" id="{8CD9A6DF-BEEF-4FFA-BEE5-75E3C5E92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286609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1846" y="2488081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312330" y="1289837"/>
            <a:ext cx="183167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la base reguladora 13.5</a:t>
            </a:r>
          </a:p>
        </p:txBody>
      </p:sp>
      <p:grpSp>
        <p:nvGrpSpPr>
          <p:cNvPr id="98" name="Group 5" descr="Enllaç cap a les bases reguladores">
            <a:extLst>
              <a:ext uri="{FF2B5EF4-FFF2-40B4-BE49-F238E27FC236}">
                <a16:creationId xmlns:a16="http://schemas.microsoft.com/office/drawing/2014/main" id="{3783C57F-C38C-4A15-8220-551B755BFA0B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22F91BB-179A-47F1-BA9D-A8C96FDC580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00" name="Graphic 7" descr="Link">
              <a:hlinkClick r:id="rId4"/>
              <a:extLst>
                <a:ext uri="{FF2B5EF4-FFF2-40B4-BE49-F238E27FC236}">
                  <a16:creationId xmlns:a16="http://schemas.microsoft.com/office/drawing/2014/main" id="{67032921-A823-4E1E-BCB7-E406DE47A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200177" y="1751692"/>
            <a:ext cx="2022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Perllongament contracte o contractació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2551" y="2364816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2771824" y="2419931"/>
            <a:ext cx="6217565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Nòmines </a:t>
            </a:r>
            <a:r>
              <a:rPr lang="ca-ES" sz="1350" dirty="0"/>
              <a:t>de tot el període del perllongament o contractació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4C3B721-2921-4143-BFFA-445A02EFB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110" y="3943683"/>
            <a:ext cx="426557" cy="426557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9A84FAD-85E6-4627-8560-C4C5EECFD67D}"/>
              </a:ext>
            </a:extLst>
          </p:cNvPr>
          <p:cNvSpPr txBox="1">
            <a:spLocks/>
          </p:cNvSpPr>
          <p:nvPr/>
        </p:nvSpPr>
        <p:spPr>
          <a:xfrm>
            <a:off x="2806507" y="3102920"/>
            <a:ext cx="6346518" cy="6869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Rebut de Liquidació de Cotitzacions </a:t>
            </a:r>
            <a:r>
              <a:rPr lang="ca-ES" sz="1350" dirty="0"/>
              <a:t>(RLC) i </a:t>
            </a:r>
            <a:r>
              <a:rPr lang="ca-ES" sz="1350" b="1" dirty="0"/>
              <a:t>Relació Nominal de Treballadors </a:t>
            </a:r>
            <a:r>
              <a:rPr lang="ca-ES" sz="1350" dirty="0"/>
              <a:t>validats per la Seguretat Social corresponent a les nòmines presentades</a:t>
            </a:r>
          </a:p>
        </p:txBody>
      </p:sp>
      <p:pic>
        <p:nvPicPr>
          <p:cNvPr id="105" name="Graphic 4" descr="Atenció!">
            <a:extLst>
              <a:ext uri="{FF2B5EF4-FFF2-40B4-BE49-F238E27FC236}">
                <a16:creationId xmlns:a16="http://schemas.microsoft.com/office/drawing/2014/main" id="{5CD011A2-EC25-4088-8D0E-C29E37005F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19953" y="3612222"/>
            <a:ext cx="344283" cy="344283"/>
          </a:xfrm>
          <a:prstGeom prst="rect">
            <a:avLst/>
          </a:prstGeom>
        </p:spPr>
      </p:pic>
      <p:sp>
        <p:nvSpPr>
          <p:cNvPr id="104" name="TextBox 2">
            <a:extLst>
              <a:ext uri="{FF2B5EF4-FFF2-40B4-BE49-F238E27FC236}">
                <a16:creationId xmlns:a16="http://schemas.microsoft.com/office/drawing/2014/main" id="{49184606-E996-48F2-804F-FA14E6B653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64236" y="3559356"/>
            <a:ext cx="5736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El RLC haurà d’estar segellat o mecanitzat pel banc o acompanyat del justificant d’ingrés bancari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0E7B67-8030-4EDB-B30A-7D91F5D7F532}"/>
              </a:ext>
            </a:extLst>
          </p:cNvPr>
          <p:cNvSpPr txBox="1">
            <a:spLocks/>
          </p:cNvSpPr>
          <p:nvPr/>
        </p:nvSpPr>
        <p:spPr>
          <a:xfrm>
            <a:off x="2769353" y="4027512"/>
            <a:ext cx="614340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11" action="ppaction://hlinksldjump"/>
              </a:rPr>
              <a:t>Veure secció específica</a:t>
            </a:r>
            <a:endParaRPr lang="ca-ES" sz="1350" b="1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2822428" y="4423963"/>
            <a:ext cx="5889316" cy="616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En el cas d’imputació de complements o plusos salarials, </a:t>
            </a:r>
            <a:r>
              <a:rPr lang="ca-ES" sz="1350" b="1" dirty="0"/>
              <a:t>conveni col·lectiu aplicable</a:t>
            </a:r>
            <a:endParaRPr lang="ca-ES" sz="1350" dirty="0"/>
          </a:p>
          <a:p>
            <a:pPr marL="0" indent="0">
              <a:buNone/>
            </a:pPr>
            <a:endParaRPr lang="ca-ES" sz="1350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842160-50F8-4855-9BCA-A63D2A069F4B}"/>
              </a:ext>
            </a:extLst>
          </p:cNvPr>
          <p:cNvSpPr txBox="1">
            <a:spLocks/>
          </p:cNvSpPr>
          <p:nvPr/>
        </p:nvSpPr>
        <p:spPr>
          <a:xfrm>
            <a:off x="2769354" y="4930736"/>
            <a:ext cx="5917446" cy="548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</a:t>
            </a:r>
            <a:r>
              <a:rPr lang="ca-ES" sz="1350" dirty="0"/>
              <a:t>, documentació demostrativa de les accions realitzades en matèria de </a:t>
            </a:r>
            <a:r>
              <a:rPr lang="ca-ES" sz="1350" b="1" dirty="0"/>
              <a:t>publicitat</a:t>
            </a:r>
            <a:r>
              <a:rPr lang="ca-ES" sz="1350" dirty="0"/>
              <a:t>. </a:t>
            </a:r>
            <a:r>
              <a:rPr lang="ca-ES" sz="1350" dirty="0">
                <a:hlinkClick r:id="rId12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51" name="Graphic 26">
            <a:extLst>
              <a:ext uri="{FF2B5EF4-FFF2-40B4-BE49-F238E27FC236}">
                <a16:creationId xmlns:a16="http://schemas.microsoft.com/office/drawing/2014/main" id="{93002C0B-F838-4DD4-9025-D61A54EDF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110" y="3067437"/>
            <a:ext cx="426557" cy="426557"/>
          </a:xfrm>
          <a:prstGeom prst="rect">
            <a:avLst/>
          </a:prstGeom>
        </p:spPr>
      </p:pic>
      <p:pic>
        <p:nvPicPr>
          <p:cNvPr id="72" name="Graphic 4" descr="Atenció!">
            <a:extLst>
              <a:ext uri="{FF2B5EF4-FFF2-40B4-BE49-F238E27FC236}">
                <a16:creationId xmlns:a16="http://schemas.microsoft.com/office/drawing/2014/main" id="{D7F1BDA3-FEB1-4A0C-9E94-4185293434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52813" y="5707636"/>
            <a:ext cx="344283" cy="344283"/>
          </a:xfrm>
          <a:prstGeom prst="rect">
            <a:avLst/>
          </a:prstGeom>
        </p:spPr>
      </p:pic>
      <p:sp>
        <p:nvSpPr>
          <p:cNvPr id="73" name="TextBox 2">
            <a:extLst>
              <a:ext uri="{FF2B5EF4-FFF2-40B4-BE49-F238E27FC236}">
                <a16:creationId xmlns:a16="http://schemas.microsoft.com/office/drawing/2014/main" id="{F6A1A26B-301F-43D8-886E-9A9B8E6AF045}"/>
              </a:ext>
            </a:extLst>
          </p:cNvPr>
          <p:cNvSpPr txBox="1"/>
          <p:nvPr/>
        </p:nvSpPr>
        <p:spPr>
          <a:xfrm>
            <a:off x="2704436" y="5617138"/>
            <a:ext cx="20858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Adjuntar-ho tot en un únic document </a:t>
            </a:r>
            <a:r>
              <a:rPr lang="ca-ES" sz="1350" dirty="0" err="1">
                <a:solidFill>
                  <a:srgbClr val="FF0000"/>
                </a:solidFill>
              </a:rPr>
              <a:t>pdf</a:t>
            </a:r>
            <a:r>
              <a:rPr lang="ca-ES" sz="1350" dirty="0">
                <a:solidFill>
                  <a:srgbClr val="FF0000"/>
                </a:solidFill>
              </a:rPr>
              <a:t>, </a:t>
            </a:r>
            <a:r>
              <a:rPr lang="ca-ES" sz="1350" dirty="0" err="1">
                <a:solidFill>
                  <a:srgbClr val="FF0000"/>
                </a:solidFill>
              </a:rPr>
              <a:t>zip</a:t>
            </a:r>
            <a:r>
              <a:rPr lang="ca-ES" sz="1350" dirty="0">
                <a:solidFill>
                  <a:srgbClr val="FF0000"/>
                </a:solidFill>
              </a:rPr>
              <a:t> o rar</a:t>
            </a:r>
          </a:p>
        </p:txBody>
      </p:sp>
      <p:pic>
        <p:nvPicPr>
          <p:cNvPr id="106" name="Gràfic 105" descr="Nòmines">
            <a:extLst>
              <a:ext uri="{FF2B5EF4-FFF2-40B4-BE49-F238E27FC236}">
                <a16:creationId xmlns:a16="http://schemas.microsoft.com/office/drawing/2014/main" id="{6DDDE412-61C5-4809-B48E-5B8578FBB4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89796" y="5677935"/>
            <a:ext cx="417609" cy="417609"/>
          </a:xfrm>
          <a:prstGeom prst="rect">
            <a:avLst/>
          </a:prstGeom>
        </p:spPr>
      </p:pic>
      <p:pic>
        <p:nvPicPr>
          <p:cNvPr id="60" name="Graphic 4" descr="Atenció!">
            <a:extLst>
              <a:ext uri="{FF2B5EF4-FFF2-40B4-BE49-F238E27FC236}">
                <a16:creationId xmlns:a16="http://schemas.microsoft.com/office/drawing/2014/main" id="{39AA35EF-8AFF-481D-89A1-02D0504942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99992" y="2671608"/>
            <a:ext cx="344283" cy="344283"/>
          </a:xfrm>
          <a:prstGeom prst="rect">
            <a:avLst/>
          </a:prstGeom>
        </p:spPr>
      </p:pic>
      <p:sp>
        <p:nvSpPr>
          <p:cNvPr id="58" name="TextBox 2">
            <a:extLst>
              <a:ext uri="{FF2B5EF4-FFF2-40B4-BE49-F238E27FC236}">
                <a16:creationId xmlns:a16="http://schemas.microsoft.com/office/drawing/2014/main" id="{B895D779-202A-4307-8A77-1327EFE964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10274" y="2735451"/>
            <a:ext cx="59302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Hauran d’estar dins del període d’execució subvencionable establert per resolució</a:t>
            </a:r>
          </a:p>
        </p:txBody>
      </p:sp>
      <p:pic>
        <p:nvPicPr>
          <p:cNvPr id="54" name="Graphic 62" descr="Rebut de Liquidació de Cotitzacions">
            <a:extLst>
              <a:ext uri="{FF2B5EF4-FFF2-40B4-BE49-F238E27FC236}">
                <a16:creationId xmlns:a16="http://schemas.microsoft.com/office/drawing/2014/main" id="{2EDABFC0-F125-4F86-B914-3258DCF97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12530" y="5641686"/>
            <a:ext cx="489374" cy="489374"/>
          </a:xfrm>
          <a:prstGeom prst="rect">
            <a:avLst/>
          </a:prstGeom>
        </p:spPr>
      </p:pic>
      <p:pic>
        <p:nvPicPr>
          <p:cNvPr id="70" name="Graphic 62" descr="Relació Nominal de Treballadors">
            <a:extLst>
              <a:ext uri="{FF2B5EF4-FFF2-40B4-BE49-F238E27FC236}">
                <a16:creationId xmlns:a16="http://schemas.microsoft.com/office/drawing/2014/main" id="{11E3B343-F8FC-4CEF-8529-7C83D7B695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55615" y="5641686"/>
            <a:ext cx="489374" cy="489374"/>
          </a:xfrm>
          <a:prstGeom prst="rect">
            <a:avLst/>
          </a:prstGeom>
        </p:spPr>
      </p:pic>
      <p:grpSp>
        <p:nvGrpSpPr>
          <p:cNvPr id="65" name="Group 52" descr="Comprovants de pagament bancari">
            <a:extLst>
              <a:ext uri="{FF2B5EF4-FFF2-40B4-BE49-F238E27FC236}">
                <a16:creationId xmlns:a16="http://schemas.microsoft.com/office/drawing/2014/main" id="{2D972C9F-4C97-4E79-A41F-74C8F5EA21F3}"/>
              </a:ext>
            </a:extLst>
          </p:cNvPr>
          <p:cNvGrpSpPr/>
          <p:nvPr/>
        </p:nvGrpSpPr>
        <p:grpSpPr>
          <a:xfrm>
            <a:off x="5701028" y="5584572"/>
            <a:ext cx="540130" cy="560221"/>
            <a:chOff x="-94408" y="2761858"/>
            <a:chExt cx="1488797" cy="1488797"/>
          </a:xfrm>
        </p:grpSpPr>
        <p:sp>
          <p:nvSpPr>
            <p:cNvPr id="66" name="Rectangle: Rounded Corners 53">
              <a:extLst>
                <a:ext uri="{FF2B5EF4-FFF2-40B4-BE49-F238E27FC236}">
                  <a16:creationId xmlns:a16="http://schemas.microsoft.com/office/drawing/2014/main" id="{9E720A3F-C803-4DB4-9250-76045C1339B0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7" name="Graphic 54" descr="Clipboard Mixed with solid fill">
              <a:extLst>
                <a:ext uri="{FF2B5EF4-FFF2-40B4-BE49-F238E27FC236}">
                  <a16:creationId xmlns:a16="http://schemas.microsoft.com/office/drawing/2014/main" id="{E936C70E-4492-4B6E-929D-1F1777F6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107" name="Gràfic 106" descr="Conveni">
            <a:extLst>
              <a:ext uri="{FF2B5EF4-FFF2-40B4-BE49-F238E27FC236}">
                <a16:creationId xmlns:a16="http://schemas.microsoft.com/office/drawing/2014/main" id="{C2BDBC64-E7A0-4F68-B86B-11FAC4D121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97837" y="5626053"/>
            <a:ext cx="488733" cy="488733"/>
          </a:xfrm>
          <a:prstGeom prst="rect">
            <a:avLst/>
          </a:prstGeom>
        </p:spPr>
      </p:pic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2796" y="4385153"/>
            <a:ext cx="426557" cy="426557"/>
          </a:xfrm>
          <a:prstGeom prst="rect">
            <a:avLst/>
          </a:prstGeom>
        </p:spPr>
      </p:pic>
      <p:pic>
        <p:nvPicPr>
          <p:cNvPr id="84" name="Graphic 68" descr="Un únic document zip o rar amb tota la documentació">
            <a:extLst>
              <a:ext uri="{FF2B5EF4-FFF2-40B4-BE49-F238E27FC236}">
                <a16:creationId xmlns:a16="http://schemas.microsoft.com/office/drawing/2014/main" id="{D33946A0-8583-4FE3-8406-8369EC6D47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98115" y="5315384"/>
            <a:ext cx="455767" cy="455767"/>
          </a:xfrm>
          <a:prstGeom prst="rect">
            <a:avLst/>
          </a:prstGeom>
        </p:spPr>
      </p:pic>
      <p:pic>
        <p:nvPicPr>
          <p:cNvPr id="74" name="Graphic 62" descr="Un únic document pdf amb tot al documentació">
            <a:extLst>
              <a:ext uri="{FF2B5EF4-FFF2-40B4-BE49-F238E27FC236}">
                <a16:creationId xmlns:a16="http://schemas.microsoft.com/office/drawing/2014/main" id="{2EA919BF-CDBD-4F6E-95AC-8012ABA074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82566" y="5754095"/>
            <a:ext cx="452957" cy="452957"/>
          </a:xfrm>
          <a:prstGeom prst="rect">
            <a:avLst/>
          </a:prstGeom>
        </p:spPr>
      </p:pic>
      <p:sp>
        <p:nvSpPr>
          <p:cNvPr id="61" name="Rectangle: Rounded Corners 66">
            <a:extLst>
              <a:ext uri="{FF2B5EF4-FFF2-40B4-BE49-F238E27FC236}">
                <a16:creationId xmlns:a16="http://schemas.microsoft.com/office/drawing/2014/main" id="{051FA708-12FD-45C5-A661-8DB42A5A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8021" y="5781406"/>
            <a:ext cx="491722" cy="20993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PDF</a:t>
            </a:r>
            <a:endParaRPr lang="fr-BE" sz="1200" dirty="0"/>
          </a:p>
        </p:txBody>
      </p:sp>
      <p:sp>
        <p:nvSpPr>
          <p:cNvPr id="75" name="Arrow: Right 40">
            <a:extLst>
              <a:ext uri="{FF2B5EF4-FFF2-40B4-BE49-F238E27FC236}">
                <a16:creationId xmlns:a16="http://schemas.microsoft.com/office/drawing/2014/main" id="{BC486BB9-06C3-425F-AD22-2070553A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9298" y="5807220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7538" y="3894202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81" name="Graphic 62">
            <a:extLst>
              <a:ext uri="{FF2B5EF4-FFF2-40B4-BE49-F238E27FC236}">
                <a16:creationId xmlns:a16="http://schemas.microsoft.com/office/drawing/2014/main" id="{92F57933-DEA5-41BE-92BD-5A978415B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56166" y="3319083"/>
            <a:ext cx="360462" cy="360462"/>
          </a:xfrm>
          <a:prstGeom prst="rect">
            <a:avLst/>
          </a:prstGeom>
        </p:spPr>
      </p:pic>
      <p:pic>
        <p:nvPicPr>
          <p:cNvPr id="82" name="Graphic 62">
            <a:extLst>
              <a:ext uri="{FF2B5EF4-FFF2-40B4-BE49-F238E27FC236}">
                <a16:creationId xmlns:a16="http://schemas.microsoft.com/office/drawing/2014/main" id="{32B93A7A-D4AE-44E8-ADD5-1B4A0CD44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09714" y="3324211"/>
            <a:ext cx="360462" cy="360462"/>
          </a:xfrm>
          <a:prstGeom prst="rect">
            <a:avLst/>
          </a:prstGeom>
        </p:spPr>
      </p:pic>
      <p:pic>
        <p:nvPicPr>
          <p:cNvPr id="83" name="Graphic 3">
            <a:extLst>
              <a:ext uri="{FF2B5EF4-FFF2-40B4-BE49-F238E27FC236}">
                <a16:creationId xmlns:a16="http://schemas.microsoft.com/office/drawing/2014/main" id="{360D3128-1242-4929-8BFB-1BCC46F4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5297424" y="5108269"/>
            <a:ext cx="397416" cy="397416"/>
          </a:xfrm>
          <a:prstGeom prst="rect">
            <a:avLst/>
          </a:prstGeom>
        </p:spPr>
      </p:pic>
      <p:pic>
        <p:nvPicPr>
          <p:cNvPr id="92" name="Graphic 26">
            <a:extLst>
              <a:ext uri="{FF2B5EF4-FFF2-40B4-BE49-F238E27FC236}">
                <a16:creationId xmlns:a16="http://schemas.microsoft.com/office/drawing/2014/main" id="{BD0A291C-AE4B-4333-86F3-3285DE9CF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2797" y="4986286"/>
            <a:ext cx="426557" cy="426557"/>
          </a:xfrm>
          <a:prstGeom prst="rect">
            <a:avLst/>
          </a:prstGeom>
        </p:spPr>
      </p:pic>
      <p:pic>
        <p:nvPicPr>
          <p:cNvPr id="97" name="Graphic 79" descr="Icona de retorn a l'inici de la secció">
            <a:hlinkClick r:id="rId25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69" name="Slide Number Placeholder 1">
            <a:extLst>
              <a:ext uri="{FF2B5EF4-FFF2-40B4-BE49-F238E27FC236}">
                <a16:creationId xmlns:a16="http://schemas.microsoft.com/office/drawing/2014/main" id="{A72E53F4-3C7D-4051-A1C8-3460676B4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16</a:t>
            </a:fld>
            <a:endParaRPr lang="en-US" sz="1200" dirty="0"/>
          </a:p>
        </p:txBody>
      </p:sp>
      <p:sp>
        <p:nvSpPr>
          <p:cNvPr id="86" name="Rectangle: Rounded Corners 73">
            <a:extLst>
              <a:ext uri="{FF2B5EF4-FFF2-40B4-BE49-F238E27FC236}">
                <a16:creationId xmlns:a16="http://schemas.microsoft.com/office/drawing/2014/main" id="{BF0D2E57-4BAF-48BB-AF1B-9F931811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5062" y="5390915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ZIP / RAR</a:t>
            </a:r>
            <a:endParaRPr lang="fr-BE" sz="1600" dirty="0"/>
          </a:p>
        </p:txBody>
      </p:sp>
      <p:pic>
        <p:nvPicPr>
          <p:cNvPr id="94" name="Gràfic 93">
            <a:extLst>
              <a:ext uri="{FF2B5EF4-FFF2-40B4-BE49-F238E27FC236}">
                <a16:creationId xmlns:a16="http://schemas.microsoft.com/office/drawing/2014/main" id="{CF77BD91-B4FB-44D2-BB7D-BEC0B1A2E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6633" y="3843471"/>
            <a:ext cx="530521" cy="530521"/>
          </a:xfrm>
          <a:prstGeom prst="rect">
            <a:avLst/>
          </a:prstGeom>
        </p:spPr>
      </p:pic>
      <p:pic>
        <p:nvPicPr>
          <p:cNvPr id="95" name="Gràfic 94">
            <a:extLst>
              <a:ext uri="{FF2B5EF4-FFF2-40B4-BE49-F238E27FC236}">
                <a16:creationId xmlns:a16="http://schemas.microsoft.com/office/drawing/2014/main" id="{BFF79D5E-732A-434B-8C3A-13D1EF840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228172" y="3872913"/>
            <a:ext cx="511482" cy="511482"/>
          </a:xfrm>
          <a:prstGeom prst="rect">
            <a:avLst/>
          </a:prstGeom>
        </p:spPr>
      </p:pic>
      <p:pic>
        <p:nvPicPr>
          <p:cNvPr id="96" name="Gràfic 95">
            <a:extLst>
              <a:ext uri="{FF2B5EF4-FFF2-40B4-BE49-F238E27FC236}">
                <a16:creationId xmlns:a16="http://schemas.microsoft.com/office/drawing/2014/main" id="{C38F40DF-3DB9-4561-B57A-6A7EA844A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36797" y="3938032"/>
            <a:ext cx="435960" cy="435960"/>
          </a:xfrm>
          <a:prstGeom prst="rect">
            <a:avLst/>
          </a:prstGeom>
        </p:spPr>
      </p:pic>
      <p:pic>
        <p:nvPicPr>
          <p:cNvPr id="101" name="Gràfic 100">
            <a:extLst>
              <a:ext uri="{FF2B5EF4-FFF2-40B4-BE49-F238E27FC236}">
                <a16:creationId xmlns:a16="http://schemas.microsoft.com/office/drawing/2014/main" id="{235E2BEA-B70D-4696-BD17-945E0F5AF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597415" y="3899912"/>
            <a:ext cx="554478" cy="554478"/>
          </a:xfrm>
          <a:prstGeom prst="rect">
            <a:avLst/>
          </a:prstGeom>
        </p:spPr>
      </p:pic>
      <p:pic>
        <p:nvPicPr>
          <p:cNvPr id="102" name="Gràfic 101">
            <a:extLst>
              <a:ext uri="{FF2B5EF4-FFF2-40B4-BE49-F238E27FC236}">
                <a16:creationId xmlns:a16="http://schemas.microsoft.com/office/drawing/2014/main" id="{36EA9FE4-237F-425B-9A49-DD7AD53DB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29383" y="3959171"/>
            <a:ext cx="435960" cy="435960"/>
          </a:xfrm>
          <a:prstGeom prst="rect">
            <a:avLst/>
          </a:prstGeom>
        </p:spPr>
      </p:pic>
      <p:pic>
        <p:nvPicPr>
          <p:cNvPr id="103" name="Graphic 65">
            <a:extLst>
              <a:ext uri="{FF2B5EF4-FFF2-40B4-BE49-F238E27FC236}">
                <a16:creationId xmlns:a16="http://schemas.microsoft.com/office/drawing/2014/main" id="{71B0E727-F19C-43BF-80A4-C2A7D3B8D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51948" y="3404518"/>
            <a:ext cx="530521" cy="530521"/>
          </a:xfrm>
          <a:prstGeom prst="rect">
            <a:avLst/>
          </a:prstGeom>
        </p:spPr>
      </p:pic>
      <p:pic>
        <p:nvPicPr>
          <p:cNvPr id="5" name="Gràfic 4">
            <a:extLst>
              <a:ext uri="{FF2B5EF4-FFF2-40B4-BE49-F238E27FC236}">
                <a16:creationId xmlns:a16="http://schemas.microsoft.com/office/drawing/2014/main" id="{3114D675-BCBF-453B-8F04-1C71A4A9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34517" y="2311017"/>
            <a:ext cx="382111" cy="382111"/>
          </a:xfrm>
          <a:prstGeom prst="rect">
            <a:avLst/>
          </a:prstGeom>
        </p:spPr>
      </p:pic>
      <p:pic>
        <p:nvPicPr>
          <p:cNvPr id="10" name="Gràfic 9">
            <a:extLst>
              <a:ext uri="{FF2B5EF4-FFF2-40B4-BE49-F238E27FC236}">
                <a16:creationId xmlns:a16="http://schemas.microsoft.com/office/drawing/2014/main" id="{90998721-94EA-4E22-A12A-37212099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92425" y="4623413"/>
            <a:ext cx="404688" cy="404688"/>
          </a:xfrm>
          <a:prstGeom prst="rect">
            <a:avLst/>
          </a:prstGeom>
        </p:spPr>
      </p:pic>
      <p:sp>
        <p:nvSpPr>
          <p:cNvPr id="55" name="Contenidor de peu de pàgina 1">
            <a:extLst>
              <a:ext uri="{FF2B5EF4-FFF2-40B4-BE49-F238E27FC236}">
                <a16:creationId xmlns:a16="http://schemas.microsoft.com/office/drawing/2014/main" id="{A1D322F4-16CC-45D6-BB84-6C8D6802B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376872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7" y="1124744"/>
            <a:ext cx="3089528" cy="240310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dirty="0"/>
              <a:t>Justificació - Presentació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0BD9B7C-1588-4391-9B6F-73B1C6E6A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17</a:t>
            </a:fld>
            <a:endParaRPr lang="en-US" sz="1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4C2F80B-4D0C-45DA-9BAB-89F17FAD3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r="19133" b="-1"/>
          <a:stretch/>
        </p:blipFill>
        <p:spPr bwMode="auto">
          <a:xfrm>
            <a:off x="2987824" y="617248"/>
            <a:ext cx="6156176" cy="5223912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idor de peu de pàgina 1">
            <a:extLst>
              <a:ext uri="{FF2B5EF4-FFF2-40B4-BE49-F238E27FC236}">
                <a16:creationId xmlns:a16="http://schemas.microsoft.com/office/drawing/2014/main" id="{356216B6-8658-452E-BBFB-31F557526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351371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D7BE14E-537F-4B35-9E4E-B3494B56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1CDA28-5511-4359-87A9-E564C5C49A39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B688C1-2477-4D49-9F76-C7AB4DFEBEDF}"/>
              </a:ext>
            </a:extLst>
          </p:cNvPr>
          <p:cNvSpPr/>
          <p:nvPr/>
        </p:nvSpPr>
        <p:spPr>
          <a:xfrm>
            <a:off x="414646" y="2284737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DA7A91-3CBD-4ECE-9867-472DB0F3C007}"/>
              </a:ext>
            </a:extLst>
          </p:cNvPr>
          <p:cNvSpPr txBox="1">
            <a:spLocks/>
          </p:cNvSpPr>
          <p:nvPr/>
        </p:nvSpPr>
        <p:spPr>
          <a:xfrm>
            <a:off x="770208" y="2284737"/>
            <a:ext cx="6106047" cy="318739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tota la documentació annexa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6A9796-5EC9-478C-B675-572105A8DA66}"/>
              </a:ext>
            </a:extLst>
          </p:cNvPr>
          <p:cNvSpPr txBox="1">
            <a:spLocks/>
          </p:cNvSpPr>
          <p:nvPr/>
        </p:nvSpPr>
        <p:spPr>
          <a:xfrm>
            <a:off x="958560" y="2702488"/>
            <a:ext cx="8066845" cy="3867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Organitzar i preparar prèviament la documentació que s’ha d’adjuntar a la justificació. </a:t>
            </a:r>
            <a:r>
              <a:rPr lang="ca-ES" sz="1350" dirty="0">
                <a:hlinkClick r:id="rId4" action="ppaction://hlinksldjump"/>
              </a:rPr>
              <a:t>Veure secció específica </a:t>
            </a:r>
            <a:endParaRPr lang="ca-ES" sz="135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439677" y="3567755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795239" y="3585475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76" name="Arrow: Right 34">
            <a:extLst>
              <a:ext uri="{FF2B5EF4-FFF2-40B4-BE49-F238E27FC236}">
                <a16:creationId xmlns:a16="http://schemas.microsoft.com/office/drawing/2014/main" id="{589BA329-9588-4F3D-8FAC-D8D969F5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887" y="2762435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C8D7641-11A7-497C-91FC-B1F2BFCDAE92}"/>
              </a:ext>
            </a:extLst>
          </p:cNvPr>
          <p:cNvSpPr txBox="1">
            <a:spLocks/>
          </p:cNvSpPr>
          <p:nvPr/>
        </p:nvSpPr>
        <p:spPr>
          <a:xfrm>
            <a:off x="7366323" y="3532308"/>
            <a:ext cx="177767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78" name="Group 5" descr="Enllaç cap a la justificació en línia">
            <a:extLst>
              <a:ext uri="{FF2B5EF4-FFF2-40B4-BE49-F238E27FC236}">
                <a16:creationId xmlns:a16="http://schemas.microsoft.com/office/drawing/2014/main" id="{933CAB33-247B-4F47-B0E6-890F0A64C03E}"/>
              </a:ext>
            </a:extLst>
          </p:cNvPr>
          <p:cNvGrpSpPr>
            <a:grpSpLocks noChangeAspect="1"/>
          </p:cNvGrpSpPr>
          <p:nvPr/>
        </p:nvGrpSpPr>
        <p:grpSpPr>
          <a:xfrm>
            <a:off x="6945887" y="3556389"/>
            <a:ext cx="386701" cy="386701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6D861F-5CEE-4163-96E1-6AE7C098A79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0" name="Graphic 7" descr="Link">
              <a:hlinkClick r:id="rId5"/>
              <a:extLst>
                <a:ext uri="{FF2B5EF4-FFF2-40B4-BE49-F238E27FC236}">
                  <a16:creationId xmlns:a16="http://schemas.microsoft.com/office/drawing/2014/main" id="{3FA2C166-08B5-4A85-B13C-20599C0B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9" y="3694407"/>
              <a:ext cx="577415" cy="577415"/>
            </a:xfrm>
            <a:prstGeom prst="rect">
              <a:avLst/>
            </a:prstGeom>
          </p:spPr>
        </p:pic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13DE9D8-700A-4828-806D-1D4930247F15}"/>
              </a:ext>
            </a:extLst>
          </p:cNvPr>
          <p:cNvSpPr txBox="1">
            <a:spLocks/>
          </p:cNvSpPr>
          <p:nvPr/>
        </p:nvSpPr>
        <p:spPr>
          <a:xfrm>
            <a:off x="1103281" y="4095658"/>
            <a:ext cx="6035957" cy="378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Accedir al formulari, en format </a:t>
            </a:r>
            <a:r>
              <a:rPr lang="ca-ES" sz="1350" b="1" dirty="0" err="1"/>
              <a:t>pdf</a:t>
            </a:r>
            <a:r>
              <a:rPr lang="ca-ES" sz="1350" b="1" dirty="0"/>
              <a:t>, de justificació en línia</a:t>
            </a:r>
            <a:endParaRPr lang="ca-ES" sz="1350" dirty="0"/>
          </a:p>
        </p:txBody>
      </p:sp>
      <p:pic>
        <p:nvPicPr>
          <p:cNvPr id="98" name="Graphic 32" descr="Atenció!">
            <a:extLst>
              <a:ext uri="{FF2B5EF4-FFF2-40B4-BE49-F238E27FC236}">
                <a16:creationId xmlns:a16="http://schemas.microsoft.com/office/drawing/2014/main" id="{EB4B6828-0B4D-43A0-87A7-023867FEC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208" y="5006944"/>
            <a:ext cx="261371" cy="261371"/>
          </a:xfrm>
          <a:prstGeom prst="rect">
            <a:avLst/>
          </a:prstGeom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176F0DCF-C476-4A8A-820B-34C508B43C90}"/>
              </a:ext>
            </a:extLst>
          </p:cNvPr>
          <p:cNvSpPr txBox="1">
            <a:spLocks/>
          </p:cNvSpPr>
          <p:nvPr/>
        </p:nvSpPr>
        <p:spPr>
          <a:xfrm>
            <a:off x="1138023" y="4474428"/>
            <a:ext cx="7356245" cy="14028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Com es tracta d’un </a:t>
            </a:r>
            <a:r>
              <a:rPr lang="ca-ES" sz="1350" dirty="0" err="1">
                <a:solidFill>
                  <a:srgbClr val="FF0000"/>
                </a:solidFill>
              </a:rPr>
              <a:t>pdf</a:t>
            </a:r>
            <a:r>
              <a:rPr lang="ca-ES" sz="1350" dirty="0">
                <a:solidFill>
                  <a:srgbClr val="FF0000"/>
                </a:solidFill>
              </a:rPr>
              <a:t> editable us recomanem que deseu l’arxiu en la vostra memòria conforme l’aneu omplint.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necessari disposar de signatura electrònica com a persona representant legal per a poder finalitzar la justificació.</a:t>
            </a:r>
          </a:p>
        </p:txBody>
      </p:sp>
      <p:sp>
        <p:nvSpPr>
          <p:cNvPr id="104" name="Arrow: Right 34">
            <a:extLst>
              <a:ext uri="{FF2B5EF4-FFF2-40B4-BE49-F238E27FC236}">
                <a16:creationId xmlns:a16="http://schemas.microsoft.com/office/drawing/2014/main" id="{84C5657D-4E0A-4D93-A619-B39BAAB5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918" y="4135412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1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5C73812E-FE77-41E3-AF0F-572DBD02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D77D7310-9F09-4E3B-920C-6D866CE3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18</a:t>
            </a:fld>
            <a:endParaRPr lang="en-US" sz="1200" dirty="0"/>
          </a:p>
        </p:txBody>
      </p:sp>
      <p:sp>
        <p:nvSpPr>
          <p:cNvPr id="20" name="Contenidor de peu de pàgina 1">
            <a:extLst>
              <a:ext uri="{FF2B5EF4-FFF2-40B4-BE49-F238E27FC236}">
                <a16:creationId xmlns:a16="http://schemas.microsoft.com/office/drawing/2014/main" id="{062F1928-EA13-410E-8F04-A5FC4C0A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140335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23FCC5B-4EF3-4455-A493-E8E03EDA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CD26A86-FF8F-43EF-BB63-3EAFBBFF4435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4" name="Group 5" descr="Enllaç cap a la justificació en línia">
            <a:extLst>
              <a:ext uri="{FF2B5EF4-FFF2-40B4-BE49-F238E27FC236}">
                <a16:creationId xmlns:a16="http://schemas.microsoft.com/office/drawing/2014/main" id="{D8FC39C6-B700-4EE6-97DF-C5D96DE359AB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AF712E-92D1-44D2-AB5C-AF26A6B855C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2"/>
              <a:extLst>
                <a:ext uri="{FF2B5EF4-FFF2-40B4-BE49-F238E27FC236}">
                  <a16:creationId xmlns:a16="http://schemas.microsoft.com/office/drawing/2014/main" id="{93D422F4-E876-468E-BC69-E4C0782E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0" name="TextBox 46">
            <a:extLst>
              <a:ext uri="{FF2B5EF4-FFF2-40B4-BE49-F238E27FC236}">
                <a16:creationId xmlns:a16="http://schemas.microsoft.com/office/drawing/2014/main" id="{0C077615-624A-46F6-BF86-677A03955552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462446"/>
            <a:ext cx="7882709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Omplir a la pàgina 1:</a:t>
            </a:r>
          </a:p>
          <a:p>
            <a:pPr marL="0" indent="0" algn="just">
              <a:buNone/>
            </a:pPr>
            <a:r>
              <a:rPr lang="ca-ES" sz="1350" dirty="0"/>
              <a:t>Les </a:t>
            </a:r>
            <a:r>
              <a:rPr lang="ca-ES" sz="1350" b="1" dirty="0"/>
              <a:t>dades d’identificació </a:t>
            </a:r>
            <a:r>
              <a:rPr lang="ca-ES" sz="1350" dirty="0"/>
              <a:t>de l’entitat beneficiària, número de </a:t>
            </a:r>
            <a:r>
              <a:rPr lang="ca-ES" sz="1350" b="1" dirty="0"/>
              <a:t>NIF</a:t>
            </a:r>
            <a:r>
              <a:rPr lang="ca-ES" sz="1350" dirty="0"/>
              <a:t>. Les </a:t>
            </a:r>
            <a:r>
              <a:rPr lang="ca-ES" sz="1350" b="1" dirty="0"/>
              <a:t>dades de tramitació</a:t>
            </a:r>
            <a:r>
              <a:rPr lang="ca-ES" sz="1350" dirty="0"/>
              <a:t>, seleccionar la línia de subvenció del </a:t>
            </a:r>
            <a:r>
              <a:rPr lang="ca-ES" sz="1350" b="1" dirty="0"/>
              <a:t>desplegable</a:t>
            </a:r>
            <a:r>
              <a:rPr lang="ca-ES" sz="1350" dirty="0"/>
              <a:t> i a </a:t>
            </a:r>
            <a:r>
              <a:rPr lang="ca-ES" sz="1350" b="1" dirty="0"/>
              <a:t>número d’expedient </a:t>
            </a:r>
            <a:r>
              <a:rPr lang="ca-ES" sz="1350" dirty="0"/>
              <a:t>incloure el codi present a la resolució d’atorgament </a:t>
            </a:r>
            <a:r>
              <a:rPr lang="ca-ES" sz="1350" b="1" dirty="0"/>
              <a:t>(ACE005/20/0000XX). </a:t>
            </a:r>
            <a:r>
              <a:rPr lang="ca-ES" sz="1350" dirty="0"/>
              <a:t>Quan estigui tot complimentat clicar sobre </a:t>
            </a:r>
            <a:r>
              <a:rPr lang="ca-ES" sz="1350" b="1" dirty="0"/>
              <a:t>Recuperació de dades.</a:t>
            </a:r>
          </a:p>
        </p:txBody>
      </p:sp>
      <p:pic>
        <p:nvPicPr>
          <p:cNvPr id="5" name="Imatge 4" descr="Captura de pantalla Dades d'Identificació de l'entitat beneficiària">
            <a:extLst>
              <a:ext uri="{FF2B5EF4-FFF2-40B4-BE49-F238E27FC236}">
                <a16:creationId xmlns:a16="http://schemas.microsoft.com/office/drawing/2014/main" id="{D0E3E4BE-BCDD-4CE6-8B6D-20DD117CEA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2" y="3616137"/>
            <a:ext cx="8030562" cy="2597864"/>
          </a:xfrm>
          <a:prstGeom prst="rect">
            <a:avLst/>
          </a:prstGeom>
        </p:spPr>
      </p:pic>
      <p:pic>
        <p:nvPicPr>
          <p:cNvPr id="29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B319BE24-458E-4C17-8B22-98536470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D658519-B10B-432F-8AE4-1DAA04923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19</a:t>
            </a:fld>
            <a:endParaRPr lang="en-US" sz="1200" dirty="0"/>
          </a:p>
        </p:txBody>
      </p:sp>
      <p:sp>
        <p:nvSpPr>
          <p:cNvPr id="15" name="Contenidor de peu de pàgina 1">
            <a:extLst>
              <a:ext uri="{FF2B5EF4-FFF2-40B4-BE49-F238E27FC236}">
                <a16:creationId xmlns:a16="http://schemas.microsoft.com/office/drawing/2014/main" id="{E19F988D-3AA7-47F0-8B77-796DAE555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427223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38" y="1402532"/>
            <a:ext cx="8373299" cy="46907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1500" dirty="0"/>
              <a:t>Al llarg de la guia podreu utilitzar </a:t>
            </a:r>
            <a:r>
              <a:rPr lang="ca-ES" sz="1500" b="1" dirty="0"/>
              <a:t>enllaços de navegació mitjançant les següents icones</a:t>
            </a:r>
            <a:r>
              <a:rPr lang="ca-ES" sz="1500" dirty="0"/>
              <a:t>: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just">
              <a:buNone/>
            </a:pPr>
            <a:endParaRPr lang="ca-ES" sz="1600" dirty="0"/>
          </a:p>
          <a:p>
            <a:pPr marL="0" indent="0" algn="just">
              <a:buNone/>
            </a:pPr>
            <a:endParaRPr lang="ca-ES" sz="1600" dirty="0"/>
          </a:p>
          <a:p>
            <a:pPr marL="0" indent="0" algn="ctr">
              <a:buNone/>
            </a:pPr>
            <a:r>
              <a:rPr lang="ca-ES" sz="1600" dirty="0"/>
              <a:t>Us retornarà a l’</a:t>
            </a:r>
            <a:r>
              <a:rPr lang="ca-ES" sz="1600" b="1" dirty="0"/>
              <a:t>índex</a:t>
            </a:r>
          </a:p>
          <a:p>
            <a:pPr marL="0" indent="0" algn="ctr">
              <a:buNone/>
            </a:pPr>
            <a:endParaRPr lang="ca-ES" sz="1600" b="1" dirty="0"/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r>
              <a:rPr lang="ca-ES" sz="1600" dirty="0"/>
              <a:t>Us retornarà a la pàgina d’</a:t>
            </a:r>
            <a:r>
              <a:rPr lang="ca-ES" sz="1600" b="1" dirty="0"/>
              <a:t>inici </a:t>
            </a:r>
            <a:r>
              <a:rPr lang="ca-ES" sz="1600" dirty="0"/>
              <a:t>de la </a:t>
            </a:r>
            <a:r>
              <a:rPr lang="ca-ES" sz="1600" b="1" dirty="0"/>
              <a:t>secció</a:t>
            </a:r>
          </a:p>
          <a:p>
            <a:pPr marL="0" indent="0" algn="ctr">
              <a:buNone/>
            </a:pPr>
            <a:endParaRPr lang="ca-ES" sz="1600" b="1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b="1" u="sng" dirty="0">
                <a:solidFill>
                  <a:srgbClr val="0070C0"/>
                </a:solidFill>
              </a:rPr>
              <a:t>Enllaços marcats en blau</a:t>
            </a: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a pàgines d’</a:t>
            </a:r>
            <a:r>
              <a:rPr lang="ca-ES" sz="1500" b="1" dirty="0"/>
              <a:t>altres seccions </a:t>
            </a:r>
            <a:r>
              <a:rPr lang="ca-ES" sz="1500" dirty="0"/>
              <a:t>d’aquest document relacionades amb el que s’explica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cap a un </a:t>
            </a:r>
            <a:r>
              <a:rPr lang="ca-ES" sz="1500" b="1" dirty="0"/>
              <a:t>enllaç web </a:t>
            </a:r>
          </a:p>
        </p:txBody>
      </p:sp>
      <p:pic>
        <p:nvPicPr>
          <p:cNvPr id="10" name="Graphic 9" descr="Cercle amb fletxa cap a l'esquerra de color taronja">
            <a:extLst>
              <a:ext uri="{FF2B5EF4-FFF2-40B4-BE49-F238E27FC236}">
                <a16:creationId xmlns:a16="http://schemas.microsoft.com/office/drawing/2014/main" id="{19E7B105-1DBD-4CA8-A749-4D084F6C1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407" y="1908970"/>
            <a:ext cx="514349" cy="514349"/>
          </a:xfrm>
          <a:prstGeom prst="rect">
            <a:avLst/>
          </a:prstGeom>
        </p:spPr>
      </p:pic>
      <p:pic>
        <p:nvPicPr>
          <p:cNvPr id="15" name="Graphic 14" descr="Cercle amb fletxa cap a l'esquerra de color gris">
            <a:extLst>
              <a:ext uri="{FF2B5EF4-FFF2-40B4-BE49-F238E27FC236}">
                <a16:creationId xmlns:a16="http://schemas.microsoft.com/office/drawing/2014/main" id="{E295E239-DA9D-43E4-9CB1-D6B27C35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9407" y="2995452"/>
            <a:ext cx="514349" cy="514349"/>
          </a:xfrm>
          <a:prstGeom prst="rect">
            <a:avLst/>
          </a:prstGeom>
        </p:spPr>
      </p:pic>
      <p:grpSp>
        <p:nvGrpSpPr>
          <p:cNvPr id="20" name="Group 5" descr="Icona enllaç">
            <a:extLst>
              <a:ext uri="{FF2B5EF4-FFF2-40B4-BE49-F238E27FC236}">
                <a16:creationId xmlns:a16="http://schemas.microsoft.com/office/drawing/2014/main" id="{9E68931B-8FDA-4D2A-90BE-AF6EBEA393CC}"/>
              </a:ext>
            </a:extLst>
          </p:cNvPr>
          <p:cNvGrpSpPr>
            <a:grpSpLocks noChangeAspect="1"/>
          </p:cNvGrpSpPr>
          <p:nvPr/>
        </p:nvGrpSpPr>
        <p:grpSpPr>
          <a:xfrm>
            <a:off x="4351387" y="5085184"/>
            <a:ext cx="432000" cy="432000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8D6D93-89A9-4384-80B4-C5EEBA0201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extLst>
                <a:ext uri="{FF2B5EF4-FFF2-40B4-BE49-F238E27FC236}">
                  <a16:creationId xmlns:a16="http://schemas.microsoft.com/office/drawing/2014/main" id="{D5C1EB66-3D7C-4430-B750-44957ED5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idor de peu de pàgina 1">
            <a:extLst>
              <a:ext uri="{FF2B5EF4-FFF2-40B4-BE49-F238E27FC236}">
                <a16:creationId xmlns:a16="http://schemas.microsoft.com/office/drawing/2014/main" id="{B0B64FC2-339C-4D2C-B624-5BF84BD31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46405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4401" y="2580653"/>
            <a:ext cx="7575197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carregaran les dades de l’entitat a la pàgina 1. Continuar a la pàgina 2.</a:t>
            </a:r>
          </a:p>
          <a:p>
            <a:pPr marL="0" indent="0" algn="just">
              <a:buNone/>
            </a:pPr>
            <a:r>
              <a:rPr lang="ca-ES" sz="1350" dirty="0"/>
              <a:t>Heu d’indicar si heu demanat altres ajuts per a la mateixa finalitat marcant </a:t>
            </a:r>
            <a:r>
              <a:rPr lang="ca-ES" sz="1350" b="1" dirty="0"/>
              <a:t>NO/SÍ. </a:t>
            </a:r>
          </a:p>
        </p:txBody>
      </p:sp>
      <p:pic>
        <p:nvPicPr>
          <p:cNvPr id="26" name="Graphic 32" descr="Atenció!">
            <a:extLst>
              <a:ext uri="{FF2B5EF4-FFF2-40B4-BE49-F238E27FC236}">
                <a16:creationId xmlns:a16="http://schemas.microsoft.com/office/drawing/2014/main" id="{2D846FEA-353C-4C12-81FB-1280CA2A08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577" y="3627643"/>
            <a:ext cx="261371" cy="26137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94AF296-8ADD-4806-8F8B-3569AC06EB00}"/>
              </a:ext>
            </a:extLst>
          </p:cNvPr>
          <p:cNvSpPr txBox="1">
            <a:spLocks/>
          </p:cNvSpPr>
          <p:nvPr/>
        </p:nvSpPr>
        <p:spPr>
          <a:xfrm>
            <a:off x="795379" y="3270987"/>
            <a:ext cx="7575197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En aquest cas </a:t>
            </a:r>
            <a:r>
              <a:rPr lang="ca-ES" sz="1350" b="1" dirty="0">
                <a:solidFill>
                  <a:srgbClr val="FF0000"/>
                </a:solidFill>
              </a:rPr>
              <a:t>sempre </a:t>
            </a:r>
            <a:r>
              <a:rPr lang="ca-ES" sz="1350" dirty="0">
                <a:solidFill>
                  <a:srgbClr val="FF0000"/>
                </a:solidFill>
              </a:rPr>
              <a:t>haureu de marcar </a:t>
            </a:r>
            <a:r>
              <a:rPr lang="ca-ES" sz="1350" b="1" dirty="0">
                <a:solidFill>
                  <a:srgbClr val="FF0000"/>
                </a:solidFill>
              </a:rPr>
              <a:t>NO </a:t>
            </a:r>
            <a:r>
              <a:rPr lang="ca-ES" sz="1350" dirty="0">
                <a:solidFill>
                  <a:srgbClr val="FF0000"/>
                </a:solidFill>
              </a:rPr>
              <a:t>ja que </a:t>
            </a:r>
            <a:r>
              <a:rPr lang="ca-ES" sz="1350" dirty="0" err="1">
                <a:solidFill>
                  <a:srgbClr val="FF0000"/>
                </a:solidFill>
              </a:rPr>
              <a:t>TECNIOspring</a:t>
            </a:r>
            <a:r>
              <a:rPr lang="ca-ES" sz="1350" dirty="0">
                <a:solidFill>
                  <a:srgbClr val="FF0000"/>
                </a:solidFill>
              </a:rPr>
              <a:t> PLUS implica dedicació al 100% al projecte per part de la persona investigadora i és incompatible amb qualsevol altre ajut o subvenció.</a:t>
            </a:r>
            <a:endParaRPr lang="ca-ES" sz="1350" dirty="0"/>
          </a:p>
        </p:txBody>
      </p:sp>
      <p:pic>
        <p:nvPicPr>
          <p:cNvPr id="4" name="Imatge 3" descr="Captura de pantalla Declaració d'altres subvencions o ajuts per a la mateixa activitat procedent d'altres departaments, administracions i entitats públiques i privades">
            <a:extLst>
              <a:ext uri="{FF2B5EF4-FFF2-40B4-BE49-F238E27FC236}">
                <a16:creationId xmlns:a16="http://schemas.microsoft.com/office/drawing/2014/main" id="{9F9BEAEA-CB0E-4359-AB76-5BE3A3467C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4" y="4245581"/>
            <a:ext cx="7737061" cy="1609725"/>
          </a:xfrm>
          <a:prstGeom prst="rect">
            <a:avLst/>
          </a:prstGeom>
        </p:spPr>
      </p:pic>
      <p:pic>
        <p:nvPicPr>
          <p:cNvPr id="25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C9C4C45-4D77-4DA4-91CF-7E1BE0498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20</a:t>
            </a:fld>
            <a:endParaRPr lang="en-US" sz="1200" dirty="0"/>
          </a:p>
        </p:txBody>
      </p:sp>
      <p:sp>
        <p:nvSpPr>
          <p:cNvPr id="28" name="Contenidor de peu de pàgina 1">
            <a:extLst>
              <a:ext uri="{FF2B5EF4-FFF2-40B4-BE49-F238E27FC236}">
                <a16:creationId xmlns:a16="http://schemas.microsoft.com/office/drawing/2014/main" id="{3670EACC-5DE3-4E10-B317-13528E18E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4204127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4401" y="2580653"/>
            <a:ext cx="7575197" cy="4883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Passeu a la pàgina 3 de Justificació de Despeses. Cliqueu al desplegable d’</a:t>
            </a:r>
            <a:r>
              <a:rPr lang="ca-ES" sz="1350" b="1" dirty="0"/>
              <a:t>Acció</a:t>
            </a:r>
            <a:r>
              <a:rPr lang="ca-ES" sz="1350" dirty="0"/>
              <a:t> i seleccioneu el vostre projecte, i cliqueu al desplegable de </a:t>
            </a:r>
            <a:r>
              <a:rPr lang="ca-ES" sz="1350" b="1" dirty="0"/>
              <a:t>Modalitat </a:t>
            </a:r>
            <a:r>
              <a:rPr lang="ca-ES" sz="1350" dirty="0"/>
              <a:t>i seleccioneu </a:t>
            </a:r>
            <a:r>
              <a:rPr lang="ca-ES" sz="1350" b="1" dirty="0"/>
              <a:t>Compte justificatiu.</a:t>
            </a:r>
          </a:p>
        </p:txBody>
      </p:sp>
      <p:pic>
        <p:nvPicPr>
          <p:cNvPr id="4" name="Imatge 3" descr="Captura de pantalla Acció a justificar">
            <a:extLst>
              <a:ext uri="{FF2B5EF4-FFF2-40B4-BE49-F238E27FC236}">
                <a16:creationId xmlns:a16="http://schemas.microsoft.com/office/drawing/2014/main" id="{64ACA50C-9D85-42BD-BF55-368D02507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" y="3463404"/>
            <a:ext cx="7883210" cy="1333748"/>
          </a:xfrm>
          <a:prstGeom prst="rect">
            <a:avLst/>
          </a:prstGeom>
        </p:spPr>
      </p:pic>
      <p:pic>
        <p:nvPicPr>
          <p:cNvPr id="25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A7232E4-A0D5-47CB-B127-A51F5E47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21</a:t>
            </a:fld>
            <a:endParaRPr lang="en-US" sz="1200" dirty="0"/>
          </a:p>
        </p:txBody>
      </p:sp>
      <p:sp>
        <p:nvSpPr>
          <p:cNvPr id="14" name="Contenidor de peu de pàgina 1">
            <a:extLst>
              <a:ext uri="{FF2B5EF4-FFF2-40B4-BE49-F238E27FC236}">
                <a16:creationId xmlns:a16="http://schemas.microsoft.com/office/drawing/2014/main" id="{42A97FAC-15D9-4453-9C7C-8992C4A9C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391772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pic>
        <p:nvPicPr>
          <p:cNvPr id="15" name="Graphic 32" descr="Atenció!">
            <a:extLst>
              <a:ext uri="{FF2B5EF4-FFF2-40B4-BE49-F238E27FC236}">
                <a16:creationId xmlns:a16="http://schemas.microsoft.com/office/drawing/2014/main" id="{3117F833-0D33-4025-A183-E993447D45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5961" y="2856492"/>
            <a:ext cx="261371" cy="261371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4401" y="2580653"/>
            <a:ext cx="7575197" cy="84834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Ompliu </a:t>
            </a:r>
            <a:r>
              <a:rPr lang="ca-ES" sz="1350" b="1" dirty="0">
                <a:solidFill>
                  <a:srgbClr val="FF0000"/>
                </a:solidFill>
              </a:rPr>
              <a:t>només</a:t>
            </a:r>
            <a:r>
              <a:rPr lang="ca-ES" sz="1350" dirty="0">
                <a:solidFill>
                  <a:srgbClr val="FF0000"/>
                </a:solidFill>
              </a:rPr>
              <a:t> el </a:t>
            </a:r>
            <a:r>
              <a:rPr lang="ca-ES" sz="1350" b="1" dirty="0">
                <a:solidFill>
                  <a:srgbClr val="FF0000"/>
                </a:solidFill>
              </a:rPr>
              <a:t>Document A2</a:t>
            </a:r>
            <a:r>
              <a:rPr lang="ca-ES" sz="1350" dirty="0">
                <a:solidFill>
                  <a:srgbClr val="FF0000"/>
                </a:solidFill>
              </a:rPr>
              <a:t> de Despeses de personal ja que és la única despesa subvencionable en el marc d’aquest convocatòria. </a:t>
            </a:r>
            <a:endParaRPr lang="ca-ES" sz="1350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FE6F41-E8FA-48D2-83BF-4A91F93E1AC0}"/>
              </a:ext>
            </a:extLst>
          </p:cNvPr>
          <p:cNvSpPr txBox="1">
            <a:spLocks/>
          </p:cNvSpPr>
          <p:nvPr/>
        </p:nvSpPr>
        <p:spPr>
          <a:xfrm>
            <a:off x="784400" y="4875739"/>
            <a:ext cx="7575197" cy="84834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Cliqueu a </a:t>
            </a:r>
            <a:r>
              <a:rPr lang="ca-ES" sz="1350" b="1" dirty="0"/>
              <a:t>Afegir</a:t>
            </a:r>
            <a:r>
              <a:rPr lang="ca-ES" sz="1350" dirty="0"/>
              <a:t> per a incloure tantes línies de despesa com mesos de nòmina de la persona investigadora.</a:t>
            </a:r>
            <a:endParaRPr lang="ca-ES" sz="1350" b="1" dirty="0"/>
          </a:p>
        </p:txBody>
      </p:sp>
      <p:pic>
        <p:nvPicPr>
          <p:cNvPr id="7" name="Imatge 6" descr="Captura de pantalla Document A2 Despeses de personal">
            <a:extLst>
              <a:ext uri="{FF2B5EF4-FFF2-40B4-BE49-F238E27FC236}">
                <a16:creationId xmlns:a16="http://schemas.microsoft.com/office/drawing/2014/main" id="{8A401044-7776-4B56-9A10-FCAFC453C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1912"/>
            <a:ext cx="9144000" cy="1141059"/>
          </a:xfrm>
          <a:prstGeom prst="rect">
            <a:avLst/>
          </a:prstGeom>
        </p:spPr>
      </p:pic>
      <p:pic>
        <p:nvPicPr>
          <p:cNvPr id="25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A7232E4-A0D5-47CB-B127-A51F5E47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22</a:t>
            </a:fld>
            <a:endParaRPr lang="en-US" sz="1200" dirty="0"/>
          </a:p>
        </p:txBody>
      </p:sp>
      <p:sp>
        <p:nvSpPr>
          <p:cNvPr id="23" name="Contenidor de peu de pàgina 1">
            <a:extLst>
              <a:ext uri="{FF2B5EF4-FFF2-40B4-BE49-F238E27FC236}">
                <a16:creationId xmlns:a16="http://schemas.microsoft.com/office/drawing/2014/main" id="{B5AB8478-2617-4C1D-B5E6-283C90E0F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359121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ED764E3-F5F6-4A2F-BAA6-BBC04648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4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pic>
        <p:nvPicPr>
          <p:cNvPr id="15" name="Graphic 32" descr="Atenció!">
            <a:extLst>
              <a:ext uri="{FF2B5EF4-FFF2-40B4-BE49-F238E27FC236}">
                <a16:creationId xmlns:a16="http://schemas.microsoft.com/office/drawing/2014/main" id="{A6708C26-F4F0-42CA-98EE-0DD9978DB5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632" y="2570368"/>
            <a:ext cx="261371" cy="26137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453D893-B3CA-4777-9E4E-163CAC4AB347}"/>
              </a:ext>
            </a:extLst>
          </p:cNvPr>
          <p:cNvSpPr txBox="1">
            <a:spLocks/>
          </p:cNvSpPr>
          <p:nvPr/>
        </p:nvSpPr>
        <p:spPr>
          <a:xfrm>
            <a:off x="764003" y="2512646"/>
            <a:ext cx="7848871" cy="4188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Ompliu el Document A2 en totes les seves columnes i per cada filera de despeses que afegiu: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2497" y="2996952"/>
            <a:ext cx="7848871" cy="32403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Tipus de despesa</a:t>
            </a:r>
            <a:r>
              <a:rPr lang="ca-ES" sz="1350" dirty="0"/>
              <a:t>: Seleccionar</a:t>
            </a:r>
            <a:r>
              <a:rPr lang="ca-ES" sz="1350" b="1" dirty="0"/>
              <a:t> (2) Directa </a:t>
            </a:r>
          </a:p>
          <a:p>
            <a:pPr marL="0" indent="0" algn="just">
              <a:buNone/>
            </a:pPr>
            <a:r>
              <a:rPr lang="ca-ES" sz="1350" b="1" dirty="0"/>
              <a:t>Acreditació de pagament. Escollir entre:</a:t>
            </a:r>
          </a:p>
          <a:p>
            <a:pPr marL="342900" indent="-342900" algn="just">
              <a:buAutoNum type="arabicParenBoth"/>
            </a:pPr>
            <a:r>
              <a:rPr lang="ca-ES" sz="1350" dirty="0"/>
              <a:t>Rebut bancari.</a:t>
            </a:r>
          </a:p>
          <a:p>
            <a:pPr marL="342900" indent="-342900" algn="just">
              <a:buAutoNum type="arabicParenBoth"/>
            </a:pPr>
            <a:r>
              <a:rPr lang="ca-ES" sz="1350" dirty="0"/>
              <a:t>Justificant de transferència efectivament realitzada. Disposar del document emès per l’entitat bancària.</a:t>
            </a:r>
          </a:p>
          <a:p>
            <a:pPr marL="342900" indent="-342900" algn="just">
              <a:buAutoNum type="arabicParenBoth"/>
            </a:pPr>
            <a:r>
              <a:rPr lang="ca-ES" sz="1350" dirty="0"/>
              <a:t>Pagament amb targeta de crèdit o dèbit. Disposar de la còpia del pagament realitzat amb la targeta i de l’extracte bancari que permeti acreditar el seu càrrec amb identificació del compte i del titular del mateix. </a:t>
            </a:r>
          </a:p>
          <a:p>
            <a:pPr marL="342900" indent="-342900" algn="just">
              <a:buAutoNum type="arabicParenBoth"/>
            </a:pPr>
            <a:r>
              <a:rPr lang="ca-ES" sz="1350" dirty="0"/>
              <a:t>Xec nominatiu.</a:t>
            </a:r>
          </a:p>
          <a:p>
            <a:pPr marL="342900" indent="-342900" algn="just">
              <a:buAutoNum type="arabicParenBoth"/>
            </a:pPr>
            <a:r>
              <a:rPr lang="ca-ES" sz="1350" dirty="0"/>
              <a:t>Altres efectes: lletres, pagarés... Disposar de còpia dels efectes mitjançant els quals es realitza el pagament i extracte bancari on figuri el seu càrrec.</a:t>
            </a:r>
          </a:p>
          <a:p>
            <a:pPr marL="342900" indent="-342900" algn="just">
              <a:buAutoNum type="arabicParenBoth"/>
            </a:pPr>
            <a:r>
              <a:rPr lang="ca-ES" sz="1350" dirty="0"/>
              <a:t>Efectiu: inclou els xecs al portador.</a:t>
            </a:r>
          </a:p>
        </p:txBody>
      </p:sp>
      <p:pic>
        <p:nvPicPr>
          <p:cNvPr id="30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9CDCC4D-7058-4CB2-92AB-76B786668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23</a:t>
            </a:fld>
            <a:endParaRPr lang="en-US" sz="1200" dirty="0"/>
          </a:p>
        </p:txBody>
      </p:sp>
      <p:sp>
        <p:nvSpPr>
          <p:cNvPr id="17" name="Contenidor de peu de pàgina 1">
            <a:extLst>
              <a:ext uri="{FF2B5EF4-FFF2-40B4-BE49-F238E27FC236}">
                <a16:creationId xmlns:a16="http://schemas.microsoft.com/office/drawing/2014/main" id="{057945EF-01FB-4E63-B226-AE5C6C16F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306191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ED764E3-F5F6-4A2F-BAA6-BBC04648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4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2497" y="2406635"/>
            <a:ext cx="7848871" cy="33266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Cognoms, nom i NIF: </a:t>
            </a:r>
            <a:r>
              <a:rPr lang="ca-ES" sz="1350" dirty="0"/>
              <a:t>Nom i cognoms i NIF (NIE quan escaigui) de la persona investigadora.</a:t>
            </a:r>
          </a:p>
          <a:p>
            <a:pPr marL="0" indent="0" algn="just">
              <a:buNone/>
            </a:pPr>
            <a:r>
              <a:rPr lang="ca-ES" sz="1350" b="1" dirty="0"/>
              <a:t>Activitat desenvolupada: </a:t>
            </a:r>
            <a:r>
              <a:rPr lang="ca-ES" sz="1350" dirty="0"/>
              <a:t>Poseu l’acrònim del projecte aprovat en aquesta convocatòria. </a:t>
            </a:r>
          </a:p>
          <a:p>
            <a:pPr marL="0" indent="0" algn="just">
              <a:buNone/>
            </a:pPr>
            <a:r>
              <a:rPr lang="ca-ES" sz="1350" b="1" dirty="0"/>
              <a:t>Mes nòmina i data d’abonament: </a:t>
            </a:r>
            <a:r>
              <a:rPr lang="ca-ES" sz="1350" dirty="0"/>
              <a:t>Mes de la nòmina imputat al projecte i data de pagament de la nòmina. </a:t>
            </a:r>
          </a:p>
          <a:p>
            <a:pPr marL="0" indent="0" algn="just">
              <a:buNone/>
            </a:pPr>
            <a:r>
              <a:rPr lang="ca-ES" sz="1350" b="1" dirty="0"/>
              <a:t>% dedicació: Sempre el 100%. </a:t>
            </a:r>
            <a:r>
              <a:rPr lang="ca-ES" sz="1350" dirty="0"/>
              <a:t>La dedicació a </a:t>
            </a:r>
            <a:r>
              <a:rPr lang="ca-ES" sz="1350" dirty="0" err="1"/>
              <a:t>TECNIOspring</a:t>
            </a:r>
            <a:r>
              <a:rPr lang="ca-ES" sz="1350" dirty="0"/>
              <a:t> PLUS és exclusiva. </a:t>
            </a:r>
          </a:p>
          <a:p>
            <a:pPr marL="0" indent="0" algn="just">
              <a:buNone/>
            </a:pPr>
            <a:r>
              <a:rPr lang="ca-ES" sz="1350" b="1" dirty="0"/>
              <a:t>Import brut nòmina</a:t>
            </a:r>
            <a:r>
              <a:rPr lang="ca-ES" sz="1350" dirty="0"/>
              <a:t>: En aquest cas es tracta de la remuneració total o total meritat en euros més l’aportació de l’empresa a la Seguretat Social o quota patronal en euros. </a:t>
            </a:r>
          </a:p>
          <a:p>
            <a:pPr marL="0" indent="0" algn="just">
              <a:buNone/>
            </a:pPr>
            <a:r>
              <a:rPr lang="ca-ES" sz="1350" b="1" dirty="0"/>
              <a:t>Quota empresarial: </a:t>
            </a:r>
            <a:r>
              <a:rPr lang="ca-ES" sz="1350" dirty="0"/>
              <a:t>L’aportació de l’empresa en euros a la Seguretat Social.</a:t>
            </a:r>
          </a:p>
          <a:p>
            <a:pPr marL="0" indent="0" algn="just">
              <a:buNone/>
            </a:pPr>
            <a:r>
              <a:rPr lang="ca-ES" sz="1350" b="1" dirty="0"/>
              <a:t>Cost Seguretat Social: </a:t>
            </a:r>
            <a:r>
              <a:rPr lang="ca-ES" sz="1350" dirty="0"/>
              <a:t>La Seguretat Social en euros de la persona treballadora (cotització per contingències comunes, formació professional i atur).</a:t>
            </a:r>
          </a:p>
          <a:p>
            <a:pPr marL="0" indent="0" algn="just">
              <a:buNone/>
            </a:pPr>
            <a:r>
              <a:rPr lang="ca-ES" sz="1350" b="1" dirty="0"/>
              <a:t>Cost IRPF</a:t>
            </a:r>
            <a:r>
              <a:rPr lang="ca-ES" sz="1350" dirty="0"/>
              <a:t>: La tributació en euros de l’IRPF de la persona treballadora.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9CDCC4D-7058-4CB2-92AB-76B786668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24</a:t>
            </a:fld>
            <a:endParaRPr lang="en-US" sz="1200" dirty="0"/>
          </a:p>
        </p:txBody>
      </p:sp>
      <p:pic>
        <p:nvPicPr>
          <p:cNvPr id="16" name="Graphic 32" descr="Atenció!">
            <a:extLst>
              <a:ext uri="{FF2B5EF4-FFF2-40B4-BE49-F238E27FC236}">
                <a16:creationId xmlns:a16="http://schemas.microsoft.com/office/drawing/2014/main" id="{AC14097C-D578-4E29-8BE3-85FD27BA51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326" y="5858513"/>
            <a:ext cx="261371" cy="26137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1D8A57-7E66-4908-9254-10E702E228E2}"/>
              </a:ext>
            </a:extLst>
          </p:cNvPr>
          <p:cNvSpPr txBox="1">
            <a:spLocks/>
          </p:cNvSpPr>
          <p:nvPr/>
        </p:nvSpPr>
        <p:spPr>
          <a:xfrm>
            <a:off x="792496" y="5693252"/>
            <a:ext cx="7848871" cy="5918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L’import brut nòmina menys els imports de les columnes quota empresarial, cost Seguretat Social i cost IRPF ha de ser l’import net que percep la persona investigadora de la nòmina.</a:t>
            </a:r>
          </a:p>
        </p:txBody>
      </p:sp>
      <p:pic>
        <p:nvPicPr>
          <p:cNvPr id="30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7" name="Contenidor de peu de pàgina 1">
            <a:extLst>
              <a:ext uri="{FF2B5EF4-FFF2-40B4-BE49-F238E27FC236}">
                <a16:creationId xmlns:a16="http://schemas.microsoft.com/office/drawing/2014/main" id="{76B1F9A9-A66D-443B-A636-9EBD9077F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69667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ED764E3-F5F6-4A2F-BAA6-BBC04648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4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2497" y="2473231"/>
            <a:ext cx="7848871" cy="3764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Import imputat a l’acció</a:t>
            </a:r>
            <a:r>
              <a:rPr lang="ca-ES" sz="1350" dirty="0"/>
              <a:t>: No pot ser superior a la columna Import brut nòmina. En aquest cas ha de coincidir.</a:t>
            </a:r>
          </a:p>
          <a:p>
            <a:pPr marL="0" indent="0" algn="just">
              <a:buNone/>
            </a:pPr>
            <a:r>
              <a:rPr lang="ca-ES" sz="1350" b="1" dirty="0"/>
              <a:t>Import imputat a la subvenció</a:t>
            </a:r>
            <a:r>
              <a:rPr lang="ca-ES" sz="1350" dirty="0"/>
              <a:t>: Ha de coincidir amb l’import imputat a l’acció.</a:t>
            </a:r>
          </a:p>
          <a:p>
            <a:pPr marL="0" indent="0" algn="just">
              <a:buNone/>
            </a:pPr>
            <a:r>
              <a:rPr lang="ca-ES" sz="1350" b="1" dirty="0"/>
              <a:t>% imputat a la subvenció</a:t>
            </a:r>
            <a:r>
              <a:rPr lang="ca-ES" sz="1350" dirty="0"/>
              <a:t>: En aquest cas el 100%.</a:t>
            </a:r>
          </a:p>
          <a:p>
            <a:pPr marL="0" indent="0" algn="just">
              <a:buNone/>
            </a:pPr>
            <a:r>
              <a:rPr lang="ca-ES" sz="1350" b="1" dirty="0"/>
              <a:t>Import imputat a altra subvenció</a:t>
            </a:r>
            <a:r>
              <a:rPr lang="ca-ES" sz="1350" dirty="0"/>
              <a:t>: </a:t>
            </a:r>
            <a:r>
              <a:rPr lang="ca-ES" sz="1350" b="1" dirty="0"/>
              <a:t>Posar a 0</a:t>
            </a:r>
            <a:r>
              <a:rPr lang="ca-ES" sz="1350" dirty="0"/>
              <a:t>, les despeses de personal de </a:t>
            </a:r>
            <a:r>
              <a:rPr lang="ca-ES" sz="1350" dirty="0" err="1"/>
              <a:t>TECNIOspring</a:t>
            </a:r>
            <a:r>
              <a:rPr lang="ca-ES" sz="1350" dirty="0"/>
              <a:t> PLUS no poden ser cobertes per altres ajuts o subvencions.</a:t>
            </a:r>
          </a:p>
          <a:p>
            <a:pPr marL="0" indent="0" algn="just">
              <a:buNone/>
            </a:pPr>
            <a:r>
              <a:rPr lang="ca-ES" sz="1350" b="1" dirty="0"/>
              <a:t>Òrgan </a:t>
            </a:r>
            <a:r>
              <a:rPr lang="ca-ES" sz="1350" b="1" dirty="0" err="1"/>
              <a:t>concedent</a:t>
            </a:r>
            <a:r>
              <a:rPr lang="ca-ES" sz="1350" dirty="0"/>
              <a:t>: </a:t>
            </a:r>
            <a:r>
              <a:rPr lang="ca-ES" sz="1350" b="1" dirty="0"/>
              <a:t>Posar N/A</a:t>
            </a:r>
            <a:r>
              <a:rPr lang="ca-ES" sz="1350" dirty="0"/>
              <a:t>, cap altre organisme pot haver atorgat una subvenció per a les despeses de personal de </a:t>
            </a:r>
            <a:r>
              <a:rPr lang="ca-ES" sz="1350" dirty="0" err="1"/>
              <a:t>TECNIOspring</a:t>
            </a:r>
            <a:r>
              <a:rPr lang="ca-ES" sz="1350" dirty="0"/>
              <a:t> PLUS.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</p:txBody>
      </p:sp>
      <p:pic>
        <p:nvPicPr>
          <p:cNvPr id="30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9CDCC4D-7058-4CB2-92AB-76B786668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25</a:t>
            </a:fld>
            <a:endParaRPr lang="en-US" sz="1200" dirty="0"/>
          </a:p>
        </p:txBody>
      </p:sp>
      <p:sp>
        <p:nvSpPr>
          <p:cNvPr id="13" name="Contenidor de peu de pàgina 1">
            <a:extLst>
              <a:ext uri="{FF2B5EF4-FFF2-40B4-BE49-F238E27FC236}">
                <a16:creationId xmlns:a16="http://schemas.microsoft.com/office/drawing/2014/main" id="{7B592148-FCBA-4D0E-B735-A03D28DF8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868537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497498"/>
            <a:ext cx="7575197" cy="130798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Just després de les seccions de Documents apareixerà la </a:t>
            </a:r>
            <a:r>
              <a:rPr lang="ca-ES" sz="1350" b="1" dirty="0"/>
              <a:t>Desviació pressupostària </a:t>
            </a:r>
            <a:r>
              <a:rPr lang="ca-ES" sz="1350" dirty="0"/>
              <a:t>respecte allò aprovat per resolució.</a:t>
            </a:r>
          </a:p>
        </p:txBody>
      </p:sp>
      <p:pic>
        <p:nvPicPr>
          <p:cNvPr id="3" name="Imatge 2" descr="Captura de pantalla Desviació Pressupostària">
            <a:extLst>
              <a:ext uri="{FF2B5EF4-FFF2-40B4-BE49-F238E27FC236}">
                <a16:creationId xmlns:a16="http://schemas.microsoft.com/office/drawing/2014/main" id="{435ED2BC-A8AB-4413-A71C-E5F8590B2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0" y="3928388"/>
            <a:ext cx="7038975" cy="1457325"/>
          </a:xfrm>
          <a:prstGeom prst="rect">
            <a:avLst/>
          </a:prstGeom>
        </p:spPr>
      </p:pic>
      <p:pic>
        <p:nvPicPr>
          <p:cNvPr id="28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7C91E6E2-606F-4E9A-800E-A79AD295E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26</a:t>
            </a:fld>
            <a:endParaRPr lang="en-US" sz="1200" dirty="0"/>
          </a:p>
        </p:txBody>
      </p:sp>
      <p:sp>
        <p:nvSpPr>
          <p:cNvPr id="14" name="Contenidor de peu de pàgina 1">
            <a:extLst>
              <a:ext uri="{FF2B5EF4-FFF2-40B4-BE49-F238E27FC236}">
                <a16:creationId xmlns:a16="http://schemas.microsoft.com/office/drawing/2014/main" id="{D3CA2748-69AA-45EA-B32F-DB5C3CEA9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357016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497498"/>
            <a:ext cx="7575197" cy="4153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Al final </a:t>
            </a:r>
            <a:r>
              <a:rPr lang="ca-ES" sz="1350" dirty="0"/>
              <a:t>de la secció de </a:t>
            </a:r>
            <a:r>
              <a:rPr lang="ca-ES" sz="1350" b="1" dirty="0"/>
              <a:t>Justificació de Despeses</a:t>
            </a:r>
            <a:r>
              <a:rPr lang="ca-ES" sz="1350" dirty="0"/>
              <a:t>. Hi ha tres opcions:</a:t>
            </a:r>
          </a:p>
        </p:txBody>
      </p:sp>
      <p:pic>
        <p:nvPicPr>
          <p:cNvPr id="23" name="Imatge 22" descr="Netejar Plana">
            <a:extLst>
              <a:ext uri="{FF2B5EF4-FFF2-40B4-BE49-F238E27FC236}">
                <a16:creationId xmlns:a16="http://schemas.microsoft.com/office/drawing/2014/main" id="{97EB0ABA-48B1-4D72-BC68-E49805E4B1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4" y="2956488"/>
            <a:ext cx="2084892" cy="388191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B3C485F-A856-49B6-804F-415A3E91BEBD}"/>
              </a:ext>
            </a:extLst>
          </p:cNvPr>
          <p:cNvSpPr txBox="1">
            <a:spLocks/>
          </p:cNvSpPr>
          <p:nvPr/>
        </p:nvSpPr>
        <p:spPr>
          <a:xfrm>
            <a:off x="314483" y="2953610"/>
            <a:ext cx="6832673" cy="3787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			Esborrarà totes les dades i imports.</a:t>
            </a:r>
          </a:p>
        </p:txBody>
      </p:sp>
      <p:pic>
        <p:nvPicPr>
          <p:cNvPr id="30" name="Imatge 29" descr="Anterior">
            <a:extLst>
              <a:ext uri="{FF2B5EF4-FFF2-40B4-BE49-F238E27FC236}">
                <a16:creationId xmlns:a16="http://schemas.microsoft.com/office/drawing/2014/main" id="{7915552A-5662-4948-A2FD-C1700FA963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40" y="3388365"/>
            <a:ext cx="1367060" cy="41011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5EE2B04-CEAD-4CDA-8BD8-555CB2C7A073}"/>
              </a:ext>
            </a:extLst>
          </p:cNvPr>
          <p:cNvSpPr txBox="1">
            <a:spLocks/>
          </p:cNvSpPr>
          <p:nvPr/>
        </p:nvSpPr>
        <p:spPr>
          <a:xfrm>
            <a:off x="314483" y="3235109"/>
            <a:ext cx="7776497" cy="6624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			Canviarà a la secció de dades d’identificació de l’entitat 				beneficiària.</a:t>
            </a:r>
          </a:p>
        </p:txBody>
      </p:sp>
      <p:pic>
        <p:nvPicPr>
          <p:cNvPr id="32" name="Imatge 31" descr="Següent">
            <a:extLst>
              <a:ext uri="{FF2B5EF4-FFF2-40B4-BE49-F238E27FC236}">
                <a16:creationId xmlns:a16="http://schemas.microsoft.com/office/drawing/2014/main" id="{40BA1BCA-F580-4E63-A21D-FEA4BB9D47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40" y="3811236"/>
            <a:ext cx="1367060" cy="408398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A0F5BF0-093D-4C87-B137-E562CD11A23D}"/>
              </a:ext>
            </a:extLst>
          </p:cNvPr>
          <p:cNvSpPr txBox="1">
            <a:spLocks/>
          </p:cNvSpPr>
          <p:nvPr/>
        </p:nvSpPr>
        <p:spPr>
          <a:xfrm>
            <a:off x="317864" y="3818627"/>
            <a:ext cx="6489765" cy="4070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			Canviarà a la secció de documentació annexa.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7C91E6E2-606F-4E9A-800E-A79AD295E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27</a:t>
            </a:fld>
            <a:endParaRPr lang="en-US" sz="1200" dirty="0"/>
          </a:p>
        </p:txBody>
      </p:sp>
      <p:pic>
        <p:nvPicPr>
          <p:cNvPr id="35" name="Graphic 32" descr="Atenció!">
            <a:extLst>
              <a:ext uri="{FF2B5EF4-FFF2-40B4-BE49-F238E27FC236}">
                <a16:creationId xmlns:a16="http://schemas.microsoft.com/office/drawing/2014/main" id="{B779F887-188E-4EE5-BA59-F887D2EEF3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155" y="5458553"/>
            <a:ext cx="261371" cy="26137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4B29D97-DFDA-4A65-A2DD-E455724607D2}"/>
              </a:ext>
            </a:extLst>
          </p:cNvPr>
          <p:cNvSpPr txBox="1">
            <a:spLocks/>
          </p:cNvSpPr>
          <p:nvPr/>
        </p:nvSpPr>
        <p:spPr>
          <a:xfrm>
            <a:off x="830924" y="5155235"/>
            <a:ext cx="2984533" cy="868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En el cas que cliqueu a</a:t>
            </a:r>
            <a:r>
              <a:rPr lang="ca-ES" sz="1350" b="1" dirty="0">
                <a:solidFill>
                  <a:srgbClr val="FF0000"/>
                </a:solidFill>
              </a:rPr>
              <a:t> Següent </a:t>
            </a:r>
            <a:r>
              <a:rPr lang="ca-ES" sz="1350" dirty="0">
                <a:solidFill>
                  <a:srgbClr val="FF0000"/>
                </a:solidFill>
              </a:rPr>
              <a:t>i hi hagi un error us indicarà els camps que manquen per omplir</a:t>
            </a:r>
          </a:p>
        </p:txBody>
      </p:sp>
      <p:pic>
        <p:nvPicPr>
          <p:cNvPr id="34" name="Imatge 33" descr="Captura de pantalla Error en la secció de Justificació de Despeses">
            <a:extLst>
              <a:ext uri="{FF2B5EF4-FFF2-40B4-BE49-F238E27FC236}">
                <a16:creationId xmlns:a16="http://schemas.microsoft.com/office/drawing/2014/main" id="{EDC7FD43-8DEC-442E-A296-D64702C596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53" y="4309996"/>
            <a:ext cx="4108727" cy="1871301"/>
          </a:xfrm>
          <a:prstGeom prst="rect">
            <a:avLst/>
          </a:prstGeom>
        </p:spPr>
      </p:pic>
      <p:pic>
        <p:nvPicPr>
          <p:cNvPr id="28" name="Graphic 79">
            <a:hlinkClick r:id="rId13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36" name="Contenidor de peu de pàgina 1">
            <a:extLst>
              <a:ext uri="{FF2B5EF4-FFF2-40B4-BE49-F238E27FC236}">
                <a16:creationId xmlns:a16="http://schemas.microsoft.com/office/drawing/2014/main" id="{9AA02521-CD8F-4726-9B39-A92075A59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223483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166" y="2499067"/>
            <a:ext cx="7575197" cy="13986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Passeu a la secció </a:t>
            </a:r>
            <a:r>
              <a:rPr lang="ca-ES" sz="1350" b="1" dirty="0"/>
              <a:t>Documentació annexa</a:t>
            </a:r>
            <a:r>
              <a:rPr lang="ca-ES" sz="1350" dirty="0"/>
              <a:t>. Inclogueu tota la documentació justificativa de la subvenció. </a:t>
            </a:r>
          </a:p>
          <a:p>
            <a:pPr marL="0" indent="0" algn="just">
              <a:buNone/>
            </a:pPr>
            <a:r>
              <a:rPr lang="ca-ES" sz="1350" dirty="0"/>
              <a:t>Memòria econòmica justificativa (obligatòria): </a:t>
            </a:r>
            <a:r>
              <a:rPr lang="ca-ES" sz="1350" dirty="0">
                <a:hlinkClick r:id="rId7" action="ppaction://hlinksldjump"/>
              </a:rPr>
              <a:t>Veure secció específica.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Memòria tècnica justificativa (obligatòria): </a:t>
            </a:r>
            <a:r>
              <a:rPr lang="ca-ES" sz="1350" dirty="0">
                <a:hlinkClick r:id="rId8" action="ppaction://hlinksldjump"/>
              </a:rPr>
              <a:t>Veure secció específica.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Memòria justificativa desviacions (opcional): </a:t>
            </a:r>
            <a:r>
              <a:rPr lang="ca-ES" sz="1350" dirty="0">
                <a:hlinkClick r:id="rId8" action="ppaction://hlinksldjump"/>
              </a:rPr>
              <a:t>Veure secció específica.</a:t>
            </a:r>
            <a:endParaRPr lang="ca-ES" sz="1350" dirty="0"/>
          </a:p>
        </p:txBody>
      </p:sp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12C02605-5B7F-43AB-BCA5-90166628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28</a:t>
            </a:fld>
            <a:endParaRPr lang="en-US" sz="1200" dirty="0"/>
          </a:p>
        </p:txBody>
      </p:sp>
      <p:pic>
        <p:nvPicPr>
          <p:cNvPr id="36" name="Graphic 32" descr="Atenció!">
            <a:extLst>
              <a:ext uri="{FF2B5EF4-FFF2-40B4-BE49-F238E27FC236}">
                <a16:creationId xmlns:a16="http://schemas.microsoft.com/office/drawing/2014/main" id="{09059482-A9F9-4124-8534-CAE345696B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81075" y="4795329"/>
            <a:ext cx="261371" cy="261371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C837F14-BBF0-4699-81CC-FC4581FA7EFB}"/>
              </a:ext>
            </a:extLst>
          </p:cNvPr>
          <p:cNvSpPr txBox="1">
            <a:spLocks/>
          </p:cNvSpPr>
          <p:nvPr/>
        </p:nvSpPr>
        <p:spPr>
          <a:xfrm>
            <a:off x="6383390" y="3615181"/>
            <a:ext cx="2650426" cy="25816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Els noms dels arxius no han de portar ni accents ni caràcters especials (per exemple Justificacio.pdf)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Recordeu, </a:t>
            </a:r>
            <a:r>
              <a:rPr lang="es-ES" sz="1400" dirty="0">
                <a:solidFill>
                  <a:srgbClr val="FF0000"/>
                </a:solidFill>
              </a:rPr>
              <a:t>adjuntar a </a:t>
            </a:r>
            <a:r>
              <a:rPr lang="es-ES" sz="1400" dirty="0" err="1">
                <a:solidFill>
                  <a:srgbClr val="FF0000"/>
                </a:solidFill>
              </a:rPr>
              <a:t>l’espai</a:t>
            </a:r>
            <a:r>
              <a:rPr lang="es-ES" sz="1400" dirty="0">
                <a:solidFill>
                  <a:srgbClr val="FF0000"/>
                </a:solidFill>
              </a:rPr>
              <a:t> “</a:t>
            </a:r>
            <a:r>
              <a:rPr lang="es-ES" sz="1400" dirty="0" err="1">
                <a:solidFill>
                  <a:srgbClr val="FF0000"/>
                </a:solidFill>
              </a:rPr>
              <a:t>Memòria</a:t>
            </a:r>
            <a:r>
              <a:rPr lang="es-ES" sz="1400" dirty="0">
                <a:solidFill>
                  <a:srgbClr val="FF0000"/>
                </a:solidFill>
              </a:rPr>
              <a:t> económica justificativa” </a:t>
            </a:r>
            <a:r>
              <a:rPr lang="es-ES" sz="1400" dirty="0" err="1">
                <a:solidFill>
                  <a:srgbClr val="FF0000"/>
                </a:solidFill>
              </a:rPr>
              <a:t>tot</a:t>
            </a:r>
            <a:r>
              <a:rPr lang="es-ES" sz="1400" dirty="0">
                <a:solidFill>
                  <a:srgbClr val="FF0000"/>
                </a:solidFill>
              </a:rPr>
              <a:t> en un </a:t>
            </a:r>
            <a:r>
              <a:rPr lang="es-ES" sz="1400" dirty="0" err="1">
                <a:solidFill>
                  <a:srgbClr val="FF0000"/>
                </a:solidFill>
              </a:rPr>
              <a:t>únic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document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pdf</a:t>
            </a:r>
            <a:r>
              <a:rPr lang="es-ES" sz="1400" dirty="0">
                <a:solidFill>
                  <a:srgbClr val="FF0000"/>
                </a:solidFill>
              </a:rPr>
              <a:t>, zip o rar (</a:t>
            </a:r>
            <a:r>
              <a:rPr lang="es-ES" sz="1400" dirty="0" err="1">
                <a:solidFill>
                  <a:srgbClr val="FF0000"/>
                </a:solidFill>
              </a:rPr>
              <a:t>nòmines</a:t>
            </a:r>
            <a:r>
              <a:rPr lang="es-ES" sz="1400" dirty="0">
                <a:solidFill>
                  <a:srgbClr val="FF0000"/>
                </a:solidFill>
              </a:rPr>
              <a:t>, RLC, RNT, </a:t>
            </a:r>
            <a:r>
              <a:rPr lang="es-ES" sz="1400" dirty="0" err="1">
                <a:solidFill>
                  <a:srgbClr val="FF0000"/>
                </a:solidFill>
              </a:rPr>
              <a:t>comprovants</a:t>
            </a:r>
            <a:r>
              <a:rPr lang="es-ES" sz="1400" dirty="0">
                <a:solidFill>
                  <a:srgbClr val="FF0000"/>
                </a:solidFill>
              </a:rPr>
              <a:t> de </a:t>
            </a:r>
            <a:r>
              <a:rPr lang="es-ES" sz="1400" dirty="0" err="1">
                <a:solidFill>
                  <a:srgbClr val="FF0000"/>
                </a:solidFill>
              </a:rPr>
              <a:t>pagament</a:t>
            </a:r>
            <a:r>
              <a:rPr lang="es-ES" sz="1400" dirty="0">
                <a:solidFill>
                  <a:srgbClr val="FF0000"/>
                </a:solidFill>
              </a:rPr>
              <a:t> i </a:t>
            </a:r>
            <a:r>
              <a:rPr lang="es-ES" sz="1400" dirty="0" err="1">
                <a:solidFill>
                  <a:srgbClr val="FF0000"/>
                </a:solidFill>
              </a:rPr>
              <a:t>conveni</a:t>
            </a:r>
            <a:r>
              <a:rPr lang="es-ES" sz="1400" dirty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5 MB màxim, incloent el formulari de sol·licitud i els arxius adjunts! En el cas de superar-ho envieu una sol·licitud addicional amb els documents que hi manquen</a:t>
            </a:r>
          </a:p>
        </p:txBody>
      </p:sp>
      <p:pic>
        <p:nvPicPr>
          <p:cNvPr id="3" name="Imatge 2" descr="Captura de pantalla Documentació annexa">
            <a:extLst>
              <a:ext uri="{FF2B5EF4-FFF2-40B4-BE49-F238E27FC236}">
                <a16:creationId xmlns:a16="http://schemas.microsoft.com/office/drawing/2014/main" id="{1ABBEDB2-FB13-4A3C-89D0-7089B6A512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0" y="3934451"/>
            <a:ext cx="5247788" cy="2244498"/>
          </a:xfrm>
          <a:prstGeom prst="rect">
            <a:avLst/>
          </a:prstGeom>
        </p:spPr>
      </p:pic>
      <p:pic>
        <p:nvPicPr>
          <p:cNvPr id="37" name="Gràfic 36">
            <a:extLst>
              <a:ext uri="{FF2B5EF4-FFF2-40B4-BE49-F238E27FC236}">
                <a16:creationId xmlns:a16="http://schemas.microsoft.com/office/drawing/2014/main" id="{B233C4E0-FE5C-4D6D-910A-EFC052299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20063" y="2802528"/>
            <a:ext cx="304890" cy="304890"/>
          </a:xfrm>
          <a:prstGeom prst="rect">
            <a:avLst/>
          </a:prstGeom>
        </p:spPr>
      </p:pic>
      <p:pic>
        <p:nvPicPr>
          <p:cNvPr id="46" name="Graphic 62">
            <a:extLst>
              <a:ext uri="{FF2B5EF4-FFF2-40B4-BE49-F238E27FC236}">
                <a16:creationId xmlns:a16="http://schemas.microsoft.com/office/drawing/2014/main" id="{50D822FF-4F78-4D87-874D-D266D4DBA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40133" y="2783344"/>
            <a:ext cx="343257" cy="343257"/>
          </a:xfrm>
          <a:prstGeom prst="rect">
            <a:avLst/>
          </a:prstGeom>
        </p:spPr>
      </p:pic>
      <p:pic>
        <p:nvPicPr>
          <p:cNvPr id="48" name="Gràfic 47">
            <a:extLst>
              <a:ext uri="{FF2B5EF4-FFF2-40B4-BE49-F238E27FC236}">
                <a16:creationId xmlns:a16="http://schemas.microsoft.com/office/drawing/2014/main" id="{C8722F68-6E85-466E-8FF7-7B1A025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87312" y="2776881"/>
            <a:ext cx="346472" cy="346472"/>
          </a:xfrm>
          <a:prstGeom prst="rect">
            <a:avLst/>
          </a:prstGeom>
        </p:spPr>
      </p:pic>
      <p:grpSp>
        <p:nvGrpSpPr>
          <p:cNvPr id="49" name="Group 52">
            <a:extLst>
              <a:ext uri="{FF2B5EF4-FFF2-40B4-BE49-F238E27FC236}">
                <a16:creationId xmlns:a16="http://schemas.microsoft.com/office/drawing/2014/main" id="{DD59553B-0547-404E-BA4F-A50276B0F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41844" y="2766787"/>
            <a:ext cx="343257" cy="359814"/>
            <a:chOff x="-94408" y="2761858"/>
            <a:chExt cx="1488797" cy="1488797"/>
          </a:xfrm>
        </p:grpSpPr>
        <p:sp>
          <p:nvSpPr>
            <p:cNvPr id="50" name="Rectangle: Rounded Corners 53">
              <a:extLst>
                <a:ext uri="{FF2B5EF4-FFF2-40B4-BE49-F238E27FC236}">
                  <a16:creationId xmlns:a16="http://schemas.microsoft.com/office/drawing/2014/main" id="{69D75438-81BB-4FF0-BA87-2BB54B28E80A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1" name="Graphic 54" descr="Clipboard Mixed with solid fill">
              <a:extLst>
                <a:ext uri="{FF2B5EF4-FFF2-40B4-BE49-F238E27FC236}">
                  <a16:creationId xmlns:a16="http://schemas.microsoft.com/office/drawing/2014/main" id="{E79927BF-0313-4097-BFB8-62CFE8E0C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52" name="Graphic 68">
            <a:extLst>
              <a:ext uri="{FF2B5EF4-FFF2-40B4-BE49-F238E27FC236}">
                <a16:creationId xmlns:a16="http://schemas.microsoft.com/office/drawing/2014/main" id="{5EE2D3BB-1BB0-4544-91D7-68774C335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39435" y="2706873"/>
            <a:ext cx="369240" cy="369240"/>
          </a:xfrm>
          <a:prstGeom prst="rect">
            <a:avLst/>
          </a:prstGeom>
        </p:spPr>
      </p:pic>
      <p:sp>
        <p:nvSpPr>
          <p:cNvPr id="55" name="Arrow: Right 40">
            <a:extLst>
              <a:ext uri="{FF2B5EF4-FFF2-40B4-BE49-F238E27FC236}">
                <a16:creationId xmlns:a16="http://schemas.microsoft.com/office/drawing/2014/main" id="{0F63922F-0451-4E67-BA41-B71B17CF9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4862" y="2872193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56" name="Rectangle: Rounded Corners 73">
            <a:extLst>
              <a:ext uri="{FF2B5EF4-FFF2-40B4-BE49-F238E27FC236}">
                <a16:creationId xmlns:a16="http://schemas.microsoft.com/office/drawing/2014/main" id="{8D2D74A1-E057-4363-9743-572E068FA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0334" y="2743843"/>
            <a:ext cx="750099" cy="19235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ZIP / RAR</a:t>
            </a:r>
            <a:endParaRPr lang="fr-BE" sz="1200" dirty="0"/>
          </a:p>
        </p:txBody>
      </p:sp>
      <p:pic>
        <p:nvPicPr>
          <p:cNvPr id="57" name="Graphic 62">
            <a:extLst>
              <a:ext uri="{FF2B5EF4-FFF2-40B4-BE49-F238E27FC236}">
                <a16:creationId xmlns:a16="http://schemas.microsoft.com/office/drawing/2014/main" id="{B67C458C-C86F-429E-A2CA-012C634D0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92023" y="2783344"/>
            <a:ext cx="343257" cy="343257"/>
          </a:xfrm>
          <a:prstGeom prst="rect">
            <a:avLst/>
          </a:prstGeom>
        </p:spPr>
      </p:pic>
      <p:pic>
        <p:nvPicPr>
          <p:cNvPr id="58" name="Graphic 62">
            <a:extLst>
              <a:ext uri="{FF2B5EF4-FFF2-40B4-BE49-F238E27FC236}">
                <a16:creationId xmlns:a16="http://schemas.microsoft.com/office/drawing/2014/main" id="{AD74E18D-5063-4887-B9EF-7CD57A333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36801" y="2990894"/>
            <a:ext cx="343257" cy="343257"/>
          </a:xfrm>
          <a:prstGeom prst="rect">
            <a:avLst/>
          </a:prstGeom>
        </p:spPr>
      </p:pic>
      <p:sp>
        <p:nvSpPr>
          <p:cNvPr id="54" name="Rectangle: Rounded Corners 66">
            <a:extLst>
              <a:ext uri="{FF2B5EF4-FFF2-40B4-BE49-F238E27FC236}">
                <a16:creationId xmlns:a16="http://schemas.microsoft.com/office/drawing/2014/main" id="{C9DB3AD8-F37F-4CA4-87A0-0F2211753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7661" y="2990894"/>
            <a:ext cx="447896" cy="19472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PDF</a:t>
            </a:r>
            <a:endParaRPr lang="fr-BE" sz="1050" dirty="0"/>
          </a:p>
        </p:txBody>
      </p:sp>
      <p:pic>
        <p:nvPicPr>
          <p:cNvPr id="28" name="Graphic 79">
            <a:hlinkClick r:id="rId22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9" name="Contenidor de peu de pàgina 1">
            <a:extLst>
              <a:ext uri="{FF2B5EF4-FFF2-40B4-BE49-F238E27FC236}">
                <a16:creationId xmlns:a16="http://schemas.microsoft.com/office/drawing/2014/main" id="{55FC879E-E374-4745-AC7D-81CE2D858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1910360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497498"/>
            <a:ext cx="7575197" cy="38819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Al final </a:t>
            </a:r>
            <a:r>
              <a:rPr lang="ca-ES" sz="1350" dirty="0"/>
              <a:t>de la secció de </a:t>
            </a:r>
            <a:r>
              <a:rPr lang="ca-ES" sz="1350" b="1" dirty="0"/>
              <a:t>Documentació annexa</a:t>
            </a:r>
            <a:r>
              <a:rPr lang="ca-ES" sz="1350" dirty="0"/>
              <a:t>. Hi ha tres opcions:</a:t>
            </a:r>
          </a:p>
        </p:txBody>
      </p:sp>
      <p:pic>
        <p:nvPicPr>
          <p:cNvPr id="23" name="Imatge 22" descr="Netejar Plana">
            <a:extLst>
              <a:ext uri="{FF2B5EF4-FFF2-40B4-BE49-F238E27FC236}">
                <a16:creationId xmlns:a16="http://schemas.microsoft.com/office/drawing/2014/main" id="{97EB0ABA-48B1-4D72-BC68-E49805E4B1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4" y="2956488"/>
            <a:ext cx="2084892" cy="388191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8C1CF57-ABA1-4633-B954-E8715FAFD7B6}"/>
              </a:ext>
            </a:extLst>
          </p:cNvPr>
          <p:cNvSpPr txBox="1">
            <a:spLocks/>
          </p:cNvSpPr>
          <p:nvPr/>
        </p:nvSpPr>
        <p:spPr>
          <a:xfrm>
            <a:off x="389458" y="2929376"/>
            <a:ext cx="7575197" cy="38819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			Esborrarà totes les dades i imports.</a:t>
            </a:r>
          </a:p>
        </p:txBody>
      </p:sp>
      <p:pic>
        <p:nvPicPr>
          <p:cNvPr id="30" name="Imatge 29" descr="Anterior">
            <a:extLst>
              <a:ext uri="{FF2B5EF4-FFF2-40B4-BE49-F238E27FC236}">
                <a16:creationId xmlns:a16="http://schemas.microsoft.com/office/drawing/2014/main" id="{7915552A-5662-4948-A2FD-C1700FA963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40" y="3388365"/>
            <a:ext cx="1367060" cy="41011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4BE4020-12E3-476F-94A1-FAE6DBEFFBD9}"/>
              </a:ext>
            </a:extLst>
          </p:cNvPr>
          <p:cNvSpPr txBox="1">
            <a:spLocks/>
          </p:cNvSpPr>
          <p:nvPr/>
        </p:nvSpPr>
        <p:spPr>
          <a:xfrm>
            <a:off x="364739" y="3379187"/>
            <a:ext cx="7575197" cy="3693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			Canviarà a la secció de justificació de la despesa.</a:t>
            </a:r>
          </a:p>
        </p:txBody>
      </p:sp>
      <p:pic>
        <p:nvPicPr>
          <p:cNvPr id="32" name="Imatge 31" descr="Següent">
            <a:extLst>
              <a:ext uri="{FF2B5EF4-FFF2-40B4-BE49-F238E27FC236}">
                <a16:creationId xmlns:a16="http://schemas.microsoft.com/office/drawing/2014/main" id="{40BA1BCA-F580-4E63-A21D-FEA4BB9D47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40" y="3811236"/>
            <a:ext cx="1367060" cy="408398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5B36B7A-5119-4FB5-B130-4530E3BC4967}"/>
              </a:ext>
            </a:extLst>
          </p:cNvPr>
          <p:cNvSpPr txBox="1">
            <a:spLocks/>
          </p:cNvSpPr>
          <p:nvPr/>
        </p:nvSpPr>
        <p:spPr>
          <a:xfrm>
            <a:off x="373867" y="3875383"/>
            <a:ext cx="7575197" cy="3150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			Canviarà a la secció de documentació annexa.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7C91E6E2-606F-4E9A-800E-A79AD295E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29</a:t>
            </a:fld>
            <a:endParaRPr lang="en-US" sz="1200" dirty="0"/>
          </a:p>
        </p:txBody>
      </p:sp>
      <p:pic>
        <p:nvPicPr>
          <p:cNvPr id="35" name="Graphic 32" descr="Atenció!">
            <a:extLst>
              <a:ext uri="{FF2B5EF4-FFF2-40B4-BE49-F238E27FC236}">
                <a16:creationId xmlns:a16="http://schemas.microsoft.com/office/drawing/2014/main" id="{B779F887-188E-4EE5-BA59-F887D2EEF3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155" y="5458553"/>
            <a:ext cx="261371" cy="26137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4B29D97-DFDA-4A65-A2DD-E455724607D2}"/>
              </a:ext>
            </a:extLst>
          </p:cNvPr>
          <p:cNvSpPr txBox="1">
            <a:spLocks/>
          </p:cNvSpPr>
          <p:nvPr/>
        </p:nvSpPr>
        <p:spPr>
          <a:xfrm>
            <a:off x="830924" y="5155235"/>
            <a:ext cx="2984533" cy="8680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En el cas que cliqueu a</a:t>
            </a:r>
            <a:r>
              <a:rPr lang="ca-ES" sz="1350" b="1" dirty="0">
                <a:solidFill>
                  <a:srgbClr val="FF0000"/>
                </a:solidFill>
              </a:rPr>
              <a:t> Següent </a:t>
            </a:r>
            <a:r>
              <a:rPr lang="ca-ES" sz="1350" dirty="0">
                <a:solidFill>
                  <a:srgbClr val="FF0000"/>
                </a:solidFill>
              </a:rPr>
              <a:t>i hi hagi un error us indicarà els camps que manquen per omplir</a:t>
            </a:r>
          </a:p>
        </p:txBody>
      </p:sp>
      <p:pic>
        <p:nvPicPr>
          <p:cNvPr id="3" name="Imatge 2" descr="Captura de pantalla Error secció de Documentació annexa">
            <a:extLst>
              <a:ext uri="{FF2B5EF4-FFF2-40B4-BE49-F238E27FC236}">
                <a16:creationId xmlns:a16="http://schemas.microsoft.com/office/drawing/2014/main" id="{FD1B0ED0-BA92-4A98-A233-C69D1184F6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42" y="4219634"/>
            <a:ext cx="4903048" cy="1967033"/>
          </a:xfrm>
          <a:prstGeom prst="rect">
            <a:avLst/>
          </a:prstGeom>
        </p:spPr>
      </p:pic>
      <p:pic>
        <p:nvPicPr>
          <p:cNvPr id="28" name="Graphic 79">
            <a:hlinkClick r:id="rId13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34" name="Contenidor de peu de pàgina 1">
            <a:extLst>
              <a:ext uri="{FF2B5EF4-FFF2-40B4-BE49-F238E27FC236}">
                <a16:creationId xmlns:a16="http://schemas.microsoft.com/office/drawing/2014/main" id="{B3FE3A7A-453F-4215-A4D9-ACEA0E977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276071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48" y="2015158"/>
            <a:ext cx="8373299" cy="2827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1500" dirty="0"/>
              <a:t>Per a una millor navegació aquesta guia està dissenyada per veure’s en format de Presentació de diapositives (</a:t>
            </a:r>
            <a:r>
              <a:rPr lang="ca-ES" sz="1500" b="1" dirty="0"/>
              <a:t>pantalla completa</a:t>
            </a:r>
            <a:r>
              <a:rPr lang="ca-ES" sz="1500" dirty="0"/>
              <a:t>)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informem que la informació continguda en aquesta guia no té efectes legals. El marc legal són les </a:t>
            </a:r>
            <a:r>
              <a:rPr lang="ca-ES" sz="1500" b="1" dirty="0"/>
              <a:t>bases reguladores </a:t>
            </a:r>
            <a:r>
              <a:rPr lang="ca-ES" sz="1500" dirty="0"/>
              <a:t>de la convocatòria.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Cliqueu sobre la icona per a consultar les bases reguladores</a:t>
            </a:r>
          </a:p>
        </p:txBody>
      </p:sp>
      <p:grpSp>
        <p:nvGrpSpPr>
          <p:cNvPr id="6" name="Group 5" descr="Enllaç cap a les bases reguladores dels ajuts dels cupons a la competitivitat empresarial Indústria 4.0">
            <a:extLst>
              <a:ext uri="{FF2B5EF4-FFF2-40B4-BE49-F238E27FC236}">
                <a16:creationId xmlns:a16="http://schemas.microsoft.com/office/drawing/2014/main" id="{4652E325-53A5-420B-A969-54B692C5F9DF}"/>
              </a:ext>
            </a:extLst>
          </p:cNvPr>
          <p:cNvGrpSpPr>
            <a:grpSpLocks noChangeAspect="1"/>
          </p:cNvGrpSpPr>
          <p:nvPr/>
        </p:nvGrpSpPr>
        <p:grpSpPr>
          <a:xfrm>
            <a:off x="4319968" y="4862207"/>
            <a:ext cx="504057" cy="504057"/>
            <a:chOff x="9381248" y="3637015"/>
            <a:chExt cx="684000" cy="68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23A4F3-4840-4D43-B9DF-FCB9563947B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" name="Graphic 7" descr="Link">
              <a:hlinkClick r:id="rId2"/>
              <a:extLst>
                <a:ext uri="{FF2B5EF4-FFF2-40B4-BE49-F238E27FC236}">
                  <a16:creationId xmlns:a16="http://schemas.microsoft.com/office/drawing/2014/main" id="{7721F2AA-F7DF-49C8-8FAB-8AA286CD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3" name="Graphic 73">
            <a:extLst>
              <a:ext uri="{FF2B5EF4-FFF2-40B4-BE49-F238E27FC236}">
                <a16:creationId xmlns:a16="http://schemas.microsoft.com/office/drawing/2014/main" id="{5B3BB847-7F49-40E7-9958-5E951216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6635" y="2462618"/>
            <a:ext cx="950724" cy="950724"/>
          </a:xfrm>
          <a:prstGeom prst="rect">
            <a:avLst/>
          </a:prstGeom>
        </p:spPr>
      </p:pic>
      <p:sp>
        <p:nvSpPr>
          <p:cNvPr id="9" name="Contenidor de peu de pàgina 1">
            <a:extLst>
              <a:ext uri="{FF2B5EF4-FFF2-40B4-BE49-F238E27FC236}">
                <a16:creationId xmlns:a16="http://schemas.microsoft.com/office/drawing/2014/main" id="{BF342B2C-E3CE-4C0B-91CE-8FC989F20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150768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507934"/>
            <a:ext cx="7824369" cy="3923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Passeu a la següent pàgina i accepteu les condicions de </a:t>
            </a:r>
            <a:r>
              <a:rPr lang="ca-ES" sz="1350" b="1" dirty="0"/>
              <a:t>protecció de dades</a:t>
            </a:r>
            <a:r>
              <a:rPr lang="ca-ES" sz="1350" dirty="0"/>
              <a:t>.</a:t>
            </a:r>
          </a:p>
        </p:txBody>
      </p:sp>
      <p:pic>
        <p:nvPicPr>
          <p:cNvPr id="4" name="Imatge 3" descr="Captura de pantalla secció de Protecció de dades">
            <a:extLst>
              <a:ext uri="{FF2B5EF4-FFF2-40B4-BE49-F238E27FC236}">
                <a16:creationId xmlns:a16="http://schemas.microsoft.com/office/drawing/2014/main" id="{6A7CAB71-FB74-411C-A78F-D35AA62C1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9" y="2980667"/>
            <a:ext cx="7398662" cy="2955882"/>
          </a:xfrm>
          <a:prstGeom prst="rect">
            <a:avLst/>
          </a:prstGeom>
        </p:spPr>
      </p:pic>
      <p:pic>
        <p:nvPicPr>
          <p:cNvPr id="30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2E2B1B1-036C-4FAB-BB71-784B5C283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30</a:t>
            </a:fld>
            <a:endParaRPr lang="en-US" sz="1200" dirty="0"/>
          </a:p>
        </p:txBody>
      </p:sp>
      <p:sp>
        <p:nvSpPr>
          <p:cNvPr id="14" name="Contenidor de peu de pàgina 1">
            <a:extLst>
              <a:ext uri="{FF2B5EF4-FFF2-40B4-BE49-F238E27FC236}">
                <a16:creationId xmlns:a16="http://schemas.microsoft.com/office/drawing/2014/main" id="{99CEAB93-8808-4DB1-A115-17CC48CCF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169246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507934"/>
            <a:ext cx="7824369" cy="3923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Valideu</a:t>
            </a:r>
            <a:r>
              <a:rPr lang="ca-ES" sz="1350" dirty="0"/>
              <a:t> la sol·licitud abans de procedir a la signatura.</a:t>
            </a:r>
          </a:p>
        </p:txBody>
      </p:sp>
      <p:pic>
        <p:nvPicPr>
          <p:cNvPr id="6" name="Imatge 5" descr="Captura de pantalla validació del formulari de sol·licitud">
            <a:extLst>
              <a:ext uri="{FF2B5EF4-FFF2-40B4-BE49-F238E27FC236}">
                <a16:creationId xmlns:a16="http://schemas.microsoft.com/office/drawing/2014/main" id="{6F8C26C5-58EE-458B-8EF1-594577166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7" y="3394881"/>
            <a:ext cx="7724775" cy="2105025"/>
          </a:xfrm>
          <a:prstGeom prst="rect">
            <a:avLst/>
          </a:prstGeom>
        </p:spPr>
      </p:pic>
      <p:pic>
        <p:nvPicPr>
          <p:cNvPr id="30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2E2B1B1-036C-4FAB-BB71-784B5C283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31</a:t>
            </a:fld>
            <a:endParaRPr lang="en-US" sz="1200" dirty="0"/>
          </a:p>
        </p:txBody>
      </p:sp>
      <p:sp>
        <p:nvSpPr>
          <p:cNvPr id="14" name="Contenidor de peu de pàgina 1">
            <a:extLst>
              <a:ext uri="{FF2B5EF4-FFF2-40B4-BE49-F238E27FC236}">
                <a16:creationId xmlns:a16="http://schemas.microsoft.com/office/drawing/2014/main" id="{DE914B3F-6955-45D8-BF16-49ACB44B4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1992824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507934"/>
            <a:ext cx="7824369" cy="6605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Signeu electrònicament </a:t>
            </a:r>
            <a:r>
              <a:rPr lang="ca-ES" sz="1350" dirty="0"/>
              <a:t>el document i </a:t>
            </a:r>
            <a:r>
              <a:rPr lang="ca-ES" sz="1350" b="1" dirty="0"/>
              <a:t>deseu-lo</a:t>
            </a:r>
            <a:r>
              <a:rPr lang="ca-ES" sz="1350" dirty="0"/>
              <a:t> al vostre ordinador.</a:t>
            </a:r>
          </a:p>
          <a:p>
            <a:pPr marL="0" indent="0" algn="just">
              <a:buNone/>
            </a:pPr>
            <a:r>
              <a:rPr lang="ca-ES" sz="1350" dirty="0"/>
              <a:t>Torneu al </a:t>
            </a:r>
            <a:r>
              <a:rPr lang="ca-ES" sz="1350" b="1" dirty="0"/>
              <a:t>tràmit en línia</a:t>
            </a:r>
            <a:r>
              <a:rPr lang="ca-ES" sz="1350" dirty="0"/>
              <a:t>, </a:t>
            </a:r>
            <a:r>
              <a:rPr lang="ca-ES" sz="1350" b="1" dirty="0"/>
              <a:t>adjunteu</a:t>
            </a:r>
            <a:r>
              <a:rPr lang="ca-ES" sz="1350" dirty="0"/>
              <a:t> el </a:t>
            </a:r>
            <a:r>
              <a:rPr lang="ca-ES" sz="1350" b="1" dirty="0"/>
              <a:t>fitxer</a:t>
            </a:r>
            <a:r>
              <a:rPr lang="ca-ES" sz="1350" dirty="0"/>
              <a:t> resultant validat i signat i </a:t>
            </a:r>
            <a:r>
              <a:rPr lang="ca-ES" sz="1350" b="1" dirty="0"/>
              <a:t>envieu a tramitar.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2E2B1B1-036C-4FAB-BB71-784B5C283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32</a:t>
            </a:fld>
            <a:endParaRPr lang="en-US" sz="1200" dirty="0"/>
          </a:p>
        </p:txBody>
      </p:sp>
      <p:pic>
        <p:nvPicPr>
          <p:cNvPr id="23" name="Graphic 32" descr="Atenció!">
            <a:extLst>
              <a:ext uri="{FF2B5EF4-FFF2-40B4-BE49-F238E27FC236}">
                <a16:creationId xmlns:a16="http://schemas.microsoft.com/office/drawing/2014/main" id="{6252ACFE-F1AD-4A8D-AB54-0C784DB3D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8184" y="4128092"/>
            <a:ext cx="261371" cy="26137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E207297-65B1-4C44-BF98-97D7105E12EE}"/>
              </a:ext>
            </a:extLst>
          </p:cNvPr>
          <p:cNvSpPr txBox="1">
            <a:spLocks/>
          </p:cNvSpPr>
          <p:nvPr/>
        </p:nvSpPr>
        <p:spPr>
          <a:xfrm>
            <a:off x="6660232" y="3499542"/>
            <a:ext cx="2252328" cy="16935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La signatura és digital per tant s’han d’utilitzar els mecanismes habilitats per fer-ho.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 de signar una persona de l’entitat beneficiària que tingui un certificat de representació de persona jurídica.</a:t>
            </a:r>
          </a:p>
        </p:txBody>
      </p:sp>
      <p:pic>
        <p:nvPicPr>
          <p:cNvPr id="4" name="Imatge 3" descr="Captura de pantalla de Signatura digital">
            <a:extLst>
              <a:ext uri="{FF2B5EF4-FFF2-40B4-BE49-F238E27FC236}">
                <a16:creationId xmlns:a16="http://schemas.microsoft.com/office/drawing/2014/main" id="{24797790-1FEE-48C5-8498-5B777832CA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4" y="3552994"/>
            <a:ext cx="5287614" cy="2180262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16" name="Contenidor de peu de pàgina 1">
            <a:extLst>
              <a:ext uri="{FF2B5EF4-FFF2-40B4-BE49-F238E27FC236}">
                <a16:creationId xmlns:a16="http://schemas.microsoft.com/office/drawing/2014/main" id="{965A754B-6AEC-4C0F-9650-46FBC501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591866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519822"/>
            <a:ext cx="7824369" cy="52274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enviat us podreu descarregar l’</a:t>
            </a:r>
            <a:r>
              <a:rPr lang="ca-ES" sz="1350" b="1" dirty="0"/>
              <a:t>acusament de rebuda </a:t>
            </a:r>
            <a:r>
              <a:rPr lang="ca-ES" sz="1350" dirty="0"/>
              <a:t>de la sol·licitud de justificació enviada amb codi de tràmit, número de registre i data de registre de la seu electrònica. Conserveu aquest document.</a:t>
            </a:r>
          </a:p>
        </p:txBody>
      </p:sp>
      <p:pic>
        <p:nvPicPr>
          <p:cNvPr id="3" name="Imatge 2" descr="Captura de pantalla Acusament de rebuda de la sol·licitud">
            <a:extLst>
              <a:ext uri="{FF2B5EF4-FFF2-40B4-BE49-F238E27FC236}">
                <a16:creationId xmlns:a16="http://schemas.microsoft.com/office/drawing/2014/main" id="{57B7D0C5-D257-4DE9-9949-08337D0DA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49" y="3140914"/>
            <a:ext cx="3841427" cy="3005877"/>
          </a:xfrm>
          <a:prstGeom prst="rect">
            <a:avLst/>
          </a:prstGeom>
        </p:spPr>
      </p:pic>
      <p:pic>
        <p:nvPicPr>
          <p:cNvPr id="30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2BC609F6-708F-4B89-8F15-A46233CA0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33</a:t>
            </a:fld>
            <a:endParaRPr lang="en-US" sz="1200" dirty="0"/>
          </a:p>
        </p:txBody>
      </p:sp>
      <p:sp>
        <p:nvSpPr>
          <p:cNvPr id="14" name="Contenidor de peu de pàgina 1">
            <a:extLst>
              <a:ext uri="{FF2B5EF4-FFF2-40B4-BE49-F238E27FC236}">
                <a16:creationId xmlns:a16="http://schemas.microsoft.com/office/drawing/2014/main" id="{7BCA2655-02CF-49CB-9215-B6C8F63FB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4087611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3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a-ES"/>
              <a:t>Índex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EE7A34B-6C76-4345-A591-1A2DC856F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r="23655" b="-1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F3FC51-6B02-4908-95CF-5301E1BEA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>
                <a:hlinkClick r:id="rId3" action="ppaction://hlinksldjump"/>
              </a:rPr>
              <a:t>Despeses subvencionables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4" action="ppaction://hlinksldjump"/>
              </a:rPr>
              <a:t>Publicitat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5" action="ppaction://hlinksldjump"/>
              </a:rPr>
              <a:t>Justificació – Documentació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6" action="ppaction://hlinksldjump"/>
              </a:rPr>
              <a:t>Justificació – Presentació</a:t>
            </a:r>
            <a:endParaRPr lang="ca-ES" dirty="0"/>
          </a:p>
        </p:txBody>
      </p:sp>
      <p:sp>
        <p:nvSpPr>
          <p:cNvPr id="8" name="AutoShape 3">
            <a:hlinkClick r:id="rId7"/>
            <a:extLst>
              <a:ext uri="{FF2B5EF4-FFF2-40B4-BE49-F238E27FC236}">
                <a16:creationId xmlns:a16="http://schemas.microsoft.com/office/drawing/2014/main" id="{697E3E8F-BD21-4E1C-9241-11876B449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42310" y="-16671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3" name="Picture 9">
            <a:hlinkClick r:id="rId8" tooltip="Aquest enllaç s'obre en una nova pestanya: ACCIÓ i la Comissió Europea destinen 3,3M€ a la subvenció de contractes d’investigadors per part d’empreses i agents d’R+D catalans"/>
            <a:extLst>
              <a:ext uri="{FF2B5EF4-FFF2-40B4-BE49-F238E27FC236}">
                <a16:creationId xmlns:a16="http://schemas.microsoft.com/office/drawing/2014/main" id="{5061AF05-5C7D-403D-9074-455AEA5A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872" y="9261227"/>
            <a:ext cx="1905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idor de peu de pàgina 1">
            <a:extLst>
              <a:ext uri="{FF2B5EF4-FFF2-40B4-BE49-F238E27FC236}">
                <a16:creationId xmlns:a16="http://schemas.microsoft.com/office/drawing/2014/main" id="{902CF7EF-24B7-4DCE-A263-BB9D657D9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265306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7" y="1124744"/>
            <a:ext cx="3089528" cy="240310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dirty="0"/>
              <a:t>Despeses subvencionables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0BD9B7C-1588-4391-9B6F-73B1C6E6A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5</a:t>
            </a:fld>
            <a:endParaRPr lang="en-US" sz="1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4C2F80B-4D0C-45DA-9BAB-89F17FAD3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r="19133" b="-1"/>
          <a:stretch/>
        </p:blipFill>
        <p:spPr bwMode="auto">
          <a:xfrm>
            <a:off x="2987824" y="617248"/>
            <a:ext cx="6156176" cy="5223912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idor de peu de pàgina 1">
            <a:extLst>
              <a:ext uri="{FF2B5EF4-FFF2-40B4-BE49-F238E27FC236}">
                <a16:creationId xmlns:a16="http://schemas.microsoft.com/office/drawing/2014/main" id="{56FB8DDE-3686-484B-8606-98B147078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53408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32C81-F2A4-4A6D-8859-41339B49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704B4A4-4F35-4012-A7A7-26F708AED501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5 i 6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E2975857-4BB6-4945-AA23-10FF5F06494A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3BD1DE-C52E-4588-90CB-ECA3C8FE564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3"/>
              <a:extLst>
                <a:ext uri="{FF2B5EF4-FFF2-40B4-BE49-F238E27FC236}">
                  <a16:creationId xmlns:a16="http://schemas.microsoft.com/office/drawing/2014/main" id="{EE320C8D-8745-4152-90E1-24F8B3F4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aphicFrame>
        <p:nvGraphicFramePr>
          <p:cNvPr id="20" name="Diagrama 19" descr="Característiques de les despeses subvencionables:&#10;Aprovada per resolució d’atorgament&#10;Incorreguda només per l’empresa beneficiària&#10;Realitzada entre l’01/01/2020 i el 30/11/2021&#10;Necessària per a les activitats del projecte&#10;Identificable i verificable">
            <a:extLst>
              <a:ext uri="{FF2B5EF4-FFF2-40B4-BE49-F238E27FC236}">
                <a16:creationId xmlns:a16="http://schemas.microsoft.com/office/drawing/2014/main" id="{DC9D5D11-5EEE-4F84-8FDD-FC05CCF3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898068"/>
              </p:ext>
            </p:extLst>
          </p:nvPr>
        </p:nvGraphicFramePr>
        <p:xfrm>
          <a:off x="196118" y="1690949"/>
          <a:ext cx="8696362" cy="427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Graphic 4" descr="Atenció!">
            <a:extLst>
              <a:ext uri="{FF2B5EF4-FFF2-40B4-BE49-F238E27FC236}">
                <a16:creationId xmlns:a16="http://schemas.microsoft.com/office/drawing/2014/main" id="{669DA254-7A5D-432C-9985-1A5B6BDE56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48197" y="4554101"/>
            <a:ext cx="344283" cy="344283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D762EC1-310D-4CA1-8B22-C9E7B97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210" y="5645795"/>
            <a:ext cx="2176790" cy="51761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No és possible l’ampliació del termini de realització de la despesa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027E8A-F4C7-4DB5-9238-DE67F6E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59556" y="2673587"/>
            <a:ext cx="349514" cy="3495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BA63E8-B30D-4502-B452-D60A6F72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66643" y="5110260"/>
            <a:ext cx="517618" cy="517618"/>
          </a:xfrm>
          <a:prstGeom prst="rect">
            <a:avLst/>
          </a:prstGeom>
        </p:spPr>
      </p:pic>
      <p:pic>
        <p:nvPicPr>
          <p:cNvPr id="29" name="Content Placeholder 15">
            <a:extLst>
              <a:ext uri="{FF2B5EF4-FFF2-40B4-BE49-F238E27FC236}">
                <a16:creationId xmlns:a16="http://schemas.microsoft.com/office/drawing/2014/main" id="{16DC3CEC-629C-440D-9E7D-3041A361A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276143" y="2610948"/>
            <a:ext cx="513025" cy="513025"/>
          </a:xfrm>
          <a:prstGeom prst="rect">
            <a:avLst/>
          </a:prstGeom>
        </p:spPr>
      </p:pic>
      <p:pic>
        <p:nvPicPr>
          <p:cNvPr id="24" name="Graphic 65">
            <a:extLst>
              <a:ext uri="{FF2B5EF4-FFF2-40B4-BE49-F238E27FC236}">
                <a16:creationId xmlns:a16="http://schemas.microsoft.com/office/drawing/2014/main" id="{B304C113-482B-4CD1-8C98-BEBC542D4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77292" y="3827453"/>
            <a:ext cx="511481" cy="511481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98EEA345-9D48-445B-B290-A834A9476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6</a:t>
            </a:fld>
            <a:endParaRPr lang="en-US" sz="1200" dirty="0"/>
          </a:p>
        </p:txBody>
      </p:sp>
      <p:pic>
        <p:nvPicPr>
          <p:cNvPr id="33" name="Graphic 4" descr="Atenció!">
            <a:extLst>
              <a:ext uri="{FF2B5EF4-FFF2-40B4-BE49-F238E27FC236}">
                <a16:creationId xmlns:a16="http://schemas.microsoft.com/office/drawing/2014/main" id="{0A9C0BDA-E65C-42D4-B121-8B781A2B12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21106" y="4545312"/>
            <a:ext cx="344283" cy="344283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ABD9CB4-D674-41DE-880A-7E8CCD5F4485}"/>
              </a:ext>
            </a:extLst>
          </p:cNvPr>
          <p:cNvSpPr txBox="1">
            <a:spLocks/>
          </p:cNvSpPr>
          <p:nvPr/>
        </p:nvSpPr>
        <p:spPr>
          <a:xfrm>
            <a:off x="4877838" y="5627878"/>
            <a:ext cx="2176790" cy="517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Amb l’excepció de contractes sotmesos a ERTO – Perllongament fins a 6 mesos</a:t>
            </a:r>
          </a:p>
        </p:txBody>
      </p:sp>
      <p:pic>
        <p:nvPicPr>
          <p:cNvPr id="28" name="Graphic 27">
            <a:hlinkClick r:id="rId21" action="ppaction://hlinksldjump"/>
            <a:extLst>
              <a:ext uri="{FF2B5EF4-FFF2-40B4-BE49-F238E27FC236}">
                <a16:creationId xmlns:a16="http://schemas.microsoft.com/office/drawing/2014/main" id="{CA9B5E7A-657D-42EC-978F-F2A7CE83E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19" name="Graphic 65">
            <a:extLst>
              <a:ext uri="{FF2B5EF4-FFF2-40B4-BE49-F238E27FC236}">
                <a16:creationId xmlns:a16="http://schemas.microsoft.com/office/drawing/2014/main" id="{CC931429-6DBF-4306-A6E4-417BA07C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372300" y="2575101"/>
            <a:ext cx="511481" cy="511481"/>
          </a:xfrm>
          <a:prstGeom prst="rect">
            <a:avLst/>
          </a:prstGeom>
        </p:spPr>
      </p:pic>
      <p:pic>
        <p:nvPicPr>
          <p:cNvPr id="21" name="Graphic 16">
            <a:extLst>
              <a:ext uri="{FF2B5EF4-FFF2-40B4-BE49-F238E27FC236}">
                <a16:creationId xmlns:a16="http://schemas.microsoft.com/office/drawing/2014/main" id="{BF3C9428-FB62-4E83-8268-FBE6110BD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42270" y="5095208"/>
            <a:ext cx="517618" cy="517618"/>
          </a:xfrm>
          <a:prstGeom prst="rect">
            <a:avLst/>
          </a:prstGeom>
        </p:spPr>
      </p:pic>
      <p:pic>
        <p:nvPicPr>
          <p:cNvPr id="22" name="Graphic 22">
            <a:extLst>
              <a:ext uri="{FF2B5EF4-FFF2-40B4-BE49-F238E27FC236}">
                <a16:creationId xmlns:a16="http://schemas.microsoft.com/office/drawing/2014/main" id="{C77FA7AD-7C8B-4FFD-9BAF-0DF3CA777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66643" y="3773154"/>
            <a:ext cx="590621" cy="590620"/>
          </a:xfrm>
          <a:prstGeom prst="rect">
            <a:avLst/>
          </a:prstGeom>
        </p:spPr>
      </p:pic>
      <p:pic>
        <p:nvPicPr>
          <p:cNvPr id="32" name="Graphic 16">
            <a:extLst>
              <a:ext uri="{FF2B5EF4-FFF2-40B4-BE49-F238E27FC236}">
                <a16:creationId xmlns:a16="http://schemas.microsoft.com/office/drawing/2014/main" id="{BA074B81-B129-4C79-9063-215B4B29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59556" y="5110260"/>
            <a:ext cx="517618" cy="517618"/>
          </a:xfrm>
          <a:prstGeom prst="rect">
            <a:avLst/>
          </a:prstGeom>
        </p:spPr>
      </p:pic>
      <p:sp>
        <p:nvSpPr>
          <p:cNvPr id="23" name="Contenidor de peu de pàgina 1">
            <a:extLst>
              <a:ext uri="{FF2B5EF4-FFF2-40B4-BE49-F238E27FC236}">
                <a16:creationId xmlns:a16="http://schemas.microsoft.com/office/drawing/2014/main" id="{44E34706-EA84-44D5-A143-05B0F5676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42654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15F0-6259-47AF-BDBA-40C8E48C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6 i l’Annex 2 de les bases reguladores</a:t>
            </a:r>
          </a:p>
        </p:txBody>
      </p:sp>
      <p:grpSp>
        <p:nvGrpSpPr>
          <p:cNvPr id="16" name="Group 5" descr="Enllaç cap a les bases reguladores">
            <a:extLst>
              <a:ext uri="{FF2B5EF4-FFF2-40B4-BE49-F238E27FC236}">
                <a16:creationId xmlns:a16="http://schemas.microsoft.com/office/drawing/2014/main" id="{358996B9-4F27-493E-9730-A3ABEB180249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7AD026-AADD-4181-811F-B37D24B088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8" name="Graphic 7" descr="Link">
              <a:hlinkClick r:id="rId2"/>
              <a:extLst>
                <a:ext uri="{FF2B5EF4-FFF2-40B4-BE49-F238E27FC236}">
                  <a16:creationId xmlns:a16="http://schemas.microsoft.com/office/drawing/2014/main" id="{A299222E-401A-4787-87F0-ED1ADEF39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44" y="2080825"/>
            <a:ext cx="8373299" cy="5671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Única i exclusivament </a:t>
            </a:r>
            <a:r>
              <a:rPr lang="ca-ES" sz="1500" b="1" dirty="0"/>
              <a:t>salari brut i cotitzacions de la Seguretat Social de la persona investigadora contractada en la convocatòria 2017 o 2018 de </a:t>
            </a:r>
            <a:r>
              <a:rPr lang="ca-ES" sz="1500" b="1" dirty="0" err="1"/>
              <a:t>TECNIOspring</a:t>
            </a:r>
            <a:r>
              <a:rPr lang="ca-ES" sz="1500" b="1" dirty="0"/>
              <a:t> PLUS:</a:t>
            </a:r>
            <a:endParaRPr lang="ca-ES" sz="1500" dirty="0"/>
          </a:p>
        </p:txBody>
      </p:sp>
      <p:sp>
        <p:nvSpPr>
          <p:cNvPr id="5" name="Rectangle: Rounded Corners 4" descr="Sortida i retorn&#10;Especificitats per a la fase de Sortida:&#10;El perllongament ha de cobrir els mesos pendents de la fase de sortida fins assolir l’any previst&#10;Coeficient de correcció sobre el cost salarial segons el país de destinació&#10;&#10;3.850 €/mes, 128,33 €/dia (Retorn)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872847" y="3095139"/>
            <a:ext cx="3699153" cy="2278078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900"/>
              </a:spcBef>
            </a:pPr>
            <a:r>
              <a:rPr lang="ca-ES" b="1" dirty="0">
                <a:solidFill>
                  <a:schemeClr val="tx2"/>
                </a:solidFill>
              </a:rPr>
              <a:t>Mobilitat A (Sortida i retorn)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Si s’escau, el perllongament ha de cobrir els mesos pendents de la fase de sortida fins assolir l’any previst</a:t>
            </a:r>
          </a:p>
          <a:p>
            <a:pPr algn="ctr">
              <a:spcBef>
                <a:spcPts val="900"/>
              </a:spcBef>
            </a:pPr>
            <a:r>
              <a:rPr lang="ca-ES" sz="1350" b="1" dirty="0">
                <a:solidFill>
                  <a:schemeClr val="tx1"/>
                </a:solidFill>
              </a:rPr>
              <a:t>Sortida</a:t>
            </a:r>
            <a:r>
              <a:rPr lang="ca-ES" sz="1350" dirty="0">
                <a:solidFill>
                  <a:schemeClr val="tx1"/>
                </a:solidFill>
              </a:rPr>
              <a:t>: 128,33 €/dia o 3.850 €/mes x Coeficient de correcció sobre el cost salarial segons el país de destinació (veure Annex 2)</a:t>
            </a:r>
          </a:p>
          <a:p>
            <a:pPr algn="ctr">
              <a:spcBef>
                <a:spcPts val="900"/>
              </a:spcBef>
            </a:pPr>
            <a:r>
              <a:rPr lang="ca-ES" sz="1350" b="1" dirty="0">
                <a:solidFill>
                  <a:schemeClr val="tx1"/>
                </a:solidFill>
              </a:rPr>
              <a:t>Retorn</a:t>
            </a:r>
            <a:r>
              <a:rPr lang="ca-ES" sz="1350" dirty="0">
                <a:solidFill>
                  <a:schemeClr val="tx1"/>
                </a:solidFill>
              </a:rPr>
              <a:t>:</a:t>
            </a:r>
            <a:r>
              <a:rPr lang="ca-ES" sz="1350" b="1" dirty="0">
                <a:solidFill>
                  <a:schemeClr val="tx1"/>
                </a:solidFill>
              </a:rPr>
              <a:t> </a:t>
            </a:r>
            <a:r>
              <a:rPr lang="ca-ES" sz="1350" dirty="0">
                <a:solidFill>
                  <a:schemeClr val="tx1"/>
                </a:solidFill>
              </a:rPr>
              <a:t>128,33 €/dia o 3.850 €/mes </a:t>
            </a:r>
          </a:p>
          <a:p>
            <a:pPr algn="ctr">
              <a:spcBef>
                <a:spcPts val="900"/>
              </a:spcBef>
            </a:pPr>
            <a:endParaRPr lang="ca-ES" sz="135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 descr="Mobilitat B (Entrada)&#10;&#10;&#10;162,50 € dia o 4.875 €/mes">
            <a:extLst>
              <a:ext uri="{FF2B5EF4-FFF2-40B4-BE49-F238E27FC236}">
                <a16:creationId xmlns:a16="http://schemas.microsoft.com/office/drawing/2014/main" id="{E2124CE8-1B0F-4908-9449-54B5FAB6EF40}"/>
              </a:ext>
            </a:extLst>
          </p:cNvPr>
          <p:cNvSpPr/>
          <p:nvPr/>
        </p:nvSpPr>
        <p:spPr>
          <a:xfrm>
            <a:off x="4791994" y="3132787"/>
            <a:ext cx="3662360" cy="2240430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Mobilitat B (Entrada)</a:t>
            </a:r>
          </a:p>
          <a:p>
            <a:pPr algn="ctr">
              <a:spcBef>
                <a:spcPts val="900"/>
              </a:spcBef>
            </a:pPr>
            <a:endParaRPr lang="ca-ES" sz="1350" dirty="0">
              <a:solidFill>
                <a:schemeClr val="tx1"/>
              </a:solidFill>
            </a:endParaRPr>
          </a:p>
          <a:p>
            <a:pPr algn="ctr">
              <a:spcBef>
                <a:spcPts val="900"/>
              </a:spcBef>
            </a:pPr>
            <a:endParaRPr lang="ca-ES" sz="1350" dirty="0">
              <a:solidFill>
                <a:schemeClr val="tx1"/>
              </a:solidFill>
            </a:endParaRP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162,50 € dia o 4.875 €/mes</a:t>
            </a:r>
          </a:p>
        </p:txBody>
      </p:sp>
      <p:pic>
        <p:nvPicPr>
          <p:cNvPr id="23" name="Graphic 22">
            <a:hlinkClick r:id="rId5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41" name="Slide Number Placeholder 1">
            <a:extLst>
              <a:ext uri="{FF2B5EF4-FFF2-40B4-BE49-F238E27FC236}">
                <a16:creationId xmlns:a16="http://schemas.microsoft.com/office/drawing/2014/main" id="{31A94278-2A10-4AD4-8082-E5C5D5B08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7</a:t>
            </a:fld>
            <a:endParaRPr lang="en-US" sz="1200" dirty="0"/>
          </a:p>
        </p:txBody>
      </p:sp>
      <p:sp>
        <p:nvSpPr>
          <p:cNvPr id="12" name="Contenidor de peu de pàgina 1">
            <a:extLst>
              <a:ext uri="{FF2B5EF4-FFF2-40B4-BE49-F238E27FC236}">
                <a16:creationId xmlns:a16="http://schemas.microsoft.com/office/drawing/2014/main" id="{BD5CCEFE-0408-490E-A090-6BA7DBD0D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2920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no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7312331" y="1289837"/>
            <a:ext cx="1831669" cy="6269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5.4</a:t>
            </a:r>
          </a:p>
        </p:txBody>
      </p:sp>
      <p:grpSp>
        <p:nvGrpSpPr>
          <p:cNvPr id="31" name="Group 5" descr="Enllaç cap a les bases reguladores">
            <a:extLst>
              <a:ext uri="{FF2B5EF4-FFF2-40B4-BE49-F238E27FC236}">
                <a16:creationId xmlns:a16="http://schemas.microsoft.com/office/drawing/2014/main" id="{826C28A7-D550-45A8-9D3E-B106D06C68C9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1BC7D98-CC63-4E4B-BD18-735C7D0449A8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3" name="Graphic 7" descr="Link">
              <a:hlinkClick r:id="rId2"/>
              <a:extLst>
                <a:ext uri="{FF2B5EF4-FFF2-40B4-BE49-F238E27FC236}">
                  <a16:creationId xmlns:a16="http://schemas.microsoft.com/office/drawing/2014/main" id="{4455025C-6B8D-41CB-9933-D1B90CAD8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27337CF-081D-4260-B5D3-C67AAF13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22987"/>
            <a:ext cx="8373299" cy="38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Les següents despeses </a:t>
            </a:r>
            <a:r>
              <a:rPr lang="ca-ES" sz="1500" b="1" dirty="0"/>
              <a:t>no són</a:t>
            </a:r>
            <a:r>
              <a:rPr lang="ca-ES" sz="1500" dirty="0"/>
              <a:t> </a:t>
            </a:r>
            <a:r>
              <a:rPr lang="ca-ES" sz="1500" b="1" dirty="0"/>
              <a:t>subvencionables</a:t>
            </a:r>
            <a:r>
              <a:rPr lang="ca-ES" sz="1500" dirty="0"/>
              <a:t>:</a:t>
            </a:r>
          </a:p>
        </p:txBody>
      </p:sp>
      <p:sp>
        <p:nvSpPr>
          <p:cNvPr id="41" name="Rectangle: Rounded Corners 129" descr="IVA">
            <a:hlinkClick r:id="rId5" action="ppaction://hlinksldjump"/>
            <a:extLst>
              <a:ext uri="{FF2B5EF4-FFF2-40B4-BE49-F238E27FC236}">
                <a16:creationId xmlns:a16="http://schemas.microsoft.com/office/drawing/2014/main" id="{59ACFF7D-6164-459C-884F-2E1E62377493}"/>
              </a:ext>
            </a:extLst>
          </p:cNvPr>
          <p:cNvSpPr/>
          <p:nvPr/>
        </p:nvSpPr>
        <p:spPr>
          <a:xfrm>
            <a:off x="1248017" y="242913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24EB3C5B-C442-4CE9-9289-17A771F683A5}"/>
              </a:ext>
            </a:extLst>
          </p:cNvPr>
          <p:cNvSpPr txBox="1"/>
          <p:nvPr/>
        </p:nvSpPr>
        <p:spPr>
          <a:xfrm>
            <a:off x="1382882" y="3541999"/>
            <a:ext cx="139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MOBILITAT</a:t>
            </a:r>
          </a:p>
        </p:txBody>
      </p:sp>
      <p:sp>
        <p:nvSpPr>
          <p:cNvPr id="42" name="Rectangle: Rounded Corners 129" descr="Subministraments">
            <a:hlinkClick r:id="rId5" action="ppaction://hlinksldjump"/>
            <a:extLst>
              <a:ext uri="{FF2B5EF4-FFF2-40B4-BE49-F238E27FC236}">
                <a16:creationId xmlns:a16="http://schemas.microsoft.com/office/drawing/2014/main" id="{4D9FCAAA-D043-4FC1-93E9-C5123CCCE6BE}"/>
              </a:ext>
            </a:extLst>
          </p:cNvPr>
          <p:cNvSpPr/>
          <p:nvPr/>
        </p:nvSpPr>
        <p:spPr>
          <a:xfrm>
            <a:off x="3442997" y="241067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70" name="TextBox 28">
            <a:extLst>
              <a:ext uri="{FF2B5EF4-FFF2-40B4-BE49-F238E27FC236}">
                <a16:creationId xmlns:a16="http://schemas.microsoft.com/office/drawing/2014/main" id="{735818F7-2704-49B8-A251-B1B689959905}"/>
              </a:ext>
            </a:extLst>
          </p:cNvPr>
          <p:cNvSpPr txBox="1"/>
          <p:nvPr/>
        </p:nvSpPr>
        <p:spPr>
          <a:xfrm>
            <a:off x="3757433" y="3515948"/>
            <a:ext cx="101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RECERCA</a:t>
            </a:r>
          </a:p>
        </p:txBody>
      </p:sp>
      <p:sp>
        <p:nvSpPr>
          <p:cNvPr id="44" name="Rectangle: Rounded Corners 129" descr="Fungibles">
            <a:hlinkClick r:id="rId5" action="ppaction://hlinksldjump"/>
            <a:extLst>
              <a:ext uri="{FF2B5EF4-FFF2-40B4-BE49-F238E27FC236}">
                <a16:creationId xmlns:a16="http://schemas.microsoft.com/office/drawing/2014/main" id="{981B44D3-1B8D-42A2-BBC1-5942EDFB635B}"/>
              </a:ext>
            </a:extLst>
          </p:cNvPr>
          <p:cNvSpPr/>
          <p:nvPr/>
        </p:nvSpPr>
        <p:spPr>
          <a:xfrm>
            <a:off x="5616941" y="241887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E36AC28-0F0F-4084-B07F-BD0B61027BA6}"/>
              </a:ext>
            </a:extLst>
          </p:cNvPr>
          <p:cNvSpPr txBox="1"/>
          <p:nvPr/>
        </p:nvSpPr>
        <p:spPr>
          <a:xfrm>
            <a:off x="5666243" y="3521592"/>
            <a:ext cx="157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DIFUSIÓ</a:t>
            </a:r>
          </a:p>
        </p:txBody>
      </p:sp>
      <p:sp>
        <p:nvSpPr>
          <p:cNvPr id="45" name="Rectangle: Rounded Corners 129" descr="Equipaments">
            <a:hlinkClick r:id="rId5" action="ppaction://hlinksldjump"/>
            <a:extLst>
              <a:ext uri="{FF2B5EF4-FFF2-40B4-BE49-F238E27FC236}">
                <a16:creationId xmlns:a16="http://schemas.microsoft.com/office/drawing/2014/main" id="{2E60196F-9050-443C-AEB5-2FD12E3F36C1}"/>
              </a:ext>
            </a:extLst>
          </p:cNvPr>
          <p:cNvSpPr/>
          <p:nvPr/>
        </p:nvSpPr>
        <p:spPr>
          <a:xfrm>
            <a:off x="1311414" y="409318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82" name="TextBox 66">
            <a:extLst>
              <a:ext uri="{FF2B5EF4-FFF2-40B4-BE49-F238E27FC236}">
                <a16:creationId xmlns:a16="http://schemas.microsoft.com/office/drawing/2014/main" id="{AA861F03-7E43-45B3-BDEA-621A54CB2017}"/>
              </a:ext>
            </a:extLst>
          </p:cNvPr>
          <p:cNvSpPr txBox="1"/>
          <p:nvPr/>
        </p:nvSpPr>
        <p:spPr>
          <a:xfrm>
            <a:off x="1246238" y="4974544"/>
            <a:ext cx="174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DIETES I MANUTENCIÓ</a:t>
            </a:r>
            <a:endParaRPr lang="ca-ES" sz="900" dirty="0"/>
          </a:p>
        </p:txBody>
      </p:sp>
      <p:sp>
        <p:nvSpPr>
          <p:cNvPr id="43" name="Rectangle: Rounded Corners 129" descr="Despeses d'explotació">
            <a:hlinkClick r:id="rId5" action="ppaction://hlinksldjump"/>
            <a:extLst>
              <a:ext uri="{FF2B5EF4-FFF2-40B4-BE49-F238E27FC236}">
                <a16:creationId xmlns:a16="http://schemas.microsoft.com/office/drawing/2014/main" id="{3C79EDA5-B275-4E37-9902-0D33F1EFD42B}"/>
              </a:ext>
            </a:extLst>
          </p:cNvPr>
          <p:cNvSpPr/>
          <p:nvPr/>
        </p:nvSpPr>
        <p:spPr>
          <a:xfrm>
            <a:off x="3478961" y="408074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51A02-0696-44B8-AA01-F88DCF1E592B}"/>
              </a:ext>
            </a:extLst>
          </p:cNvPr>
          <p:cNvSpPr txBox="1"/>
          <p:nvPr/>
        </p:nvSpPr>
        <p:spPr>
          <a:xfrm>
            <a:off x="3693002" y="5032855"/>
            <a:ext cx="124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COSTOS INDIRECTES</a:t>
            </a:r>
            <a:endParaRPr lang="ca-ES" sz="900" dirty="0"/>
          </a:p>
        </p:txBody>
      </p:sp>
      <p:pic>
        <p:nvPicPr>
          <p:cNvPr id="60" name="Graphic 34">
            <a:extLst>
              <a:ext uri="{FF2B5EF4-FFF2-40B4-BE49-F238E27FC236}">
                <a16:creationId xmlns:a16="http://schemas.microsoft.com/office/drawing/2014/main" id="{058688B2-8FD8-4ADA-8DC3-46D42E123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3544" y="2638928"/>
            <a:ext cx="720478" cy="720478"/>
          </a:xfrm>
          <a:prstGeom prst="rect">
            <a:avLst/>
          </a:prstGeom>
        </p:spPr>
      </p:pic>
      <p:pic>
        <p:nvPicPr>
          <p:cNvPr id="62" name="Graphic 30">
            <a:extLst>
              <a:ext uri="{FF2B5EF4-FFF2-40B4-BE49-F238E27FC236}">
                <a16:creationId xmlns:a16="http://schemas.microsoft.com/office/drawing/2014/main" id="{DDC54051-80FB-465B-A35B-BBAFBAE98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0220" y="2462478"/>
            <a:ext cx="845124" cy="845124"/>
          </a:xfrm>
          <a:prstGeom prst="rect">
            <a:avLst/>
          </a:prstGeom>
        </p:spPr>
      </p:pic>
      <p:sp>
        <p:nvSpPr>
          <p:cNvPr id="46" name="Rectangle: Rounded Corners 129" descr="Activitats permanents o periòdiques">
            <a:hlinkClick r:id="rId5" action="ppaction://hlinksldjump"/>
            <a:extLst>
              <a:ext uri="{FF2B5EF4-FFF2-40B4-BE49-F238E27FC236}">
                <a16:creationId xmlns:a16="http://schemas.microsoft.com/office/drawing/2014/main" id="{A1589F07-F675-403C-96D1-B22B714D2095}"/>
              </a:ext>
            </a:extLst>
          </p:cNvPr>
          <p:cNvSpPr/>
          <p:nvPr/>
        </p:nvSpPr>
        <p:spPr>
          <a:xfrm>
            <a:off x="5636676" y="4103264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5584477" y="5005023"/>
            <a:ext cx="174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DETERMINADES DESPESES SALARIALS</a:t>
            </a:r>
          </a:p>
        </p:txBody>
      </p:sp>
      <p:pic>
        <p:nvPicPr>
          <p:cNvPr id="34" name="Graphic 4" descr="Atenció!">
            <a:extLst>
              <a:ext uri="{FF2B5EF4-FFF2-40B4-BE49-F238E27FC236}">
                <a16:creationId xmlns:a16="http://schemas.microsoft.com/office/drawing/2014/main" id="{8FAEF369-5E63-4D15-9B1F-ABC0CD23D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83799" y="4660740"/>
            <a:ext cx="344283" cy="344283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8C0CAF4-A8CC-4F01-9D63-98BCAAECC33A}"/>
              </a:ext>
            </a:extLst>
          </p:cNvPr>
          <p:cNvSpPr txBox="1">
            <a:spLocks/>
          </p:cNvSpPr>
          <p:nvPr/>
        </p:nvSpPr>
        <p:spPr>
          <a:xfrm>
            <a:off x="7729847" y="4000420"/>
            <a:ext cx="1414153" cy="2064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Baixes laborals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Hores extra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Pagaments de beneficis i en espècie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Vacances no efectuades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Indemnitzacions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Complements o plusos si no es troben al conveni o al contracte</a:t>
            </a: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58961C4D-6154-457F-A8E2-F772930C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5192" y="4029873"/>
            <a:ext cx="971532" cy="913034"/>
            <a:chOff x="9432205" y="3821069"/>
            <a:chExt cx="1050236" cy="105023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ED62D3-4E02-4D03-A2F8-C6F6F25874A7}"/>
                </a:ext>
              </a:extLst>
            </p:cNvPr>
            <p:cNvSpPr/>
            <p:nvPr/>
          </p:nvSpPr>
          <p:spPr>
            <a:xfrm>
              <a:off x="9585419" y="4226613"/>
              <a:ext cx="743917" cy="513412"/>
            </a:xfrm>
            <a:custGeom>
              <a:avLst/>
              <a:gdLst>
                <a:gd name="connsiteX0" fmla="*/ 631991 w 743917"/>
                <a:gd name="connsiteY0" fmla="*/ 153 h 513412"/>
                <a:gd name="connsiteX1" fmla="*/ 584336 w 743917"/>
                <a:gd name="connsiteY1" fmla="*/ 55947 h 513412"/>
                <a:gd name="connsiteX2" fmla="*/ 674492 w 743917"/>
                <a:gd name="connsiteY2" fmla="*/ 273652 h 513412"/>
                <a:gd name="connsiteX3" fmla="*/ 469915 w 743917"/>
                <a:gd name="connsiteY3" fmla="*/ 273652 h 513412"/>
                <a:gd name="connsiteX4" fmla="*/ 370495 w 743917"/>
                <a:gd name="connsiteY4" fmla="*/ 370145 h 513412"/>
                <a:gd name="connsiteX5" fmla="*/ 274002 w 743917"/>
                <a:gd name="connsiteY5" fmla="*/ 273652 h 513412"/>
                <a:gd name="connsiteX6" fmla="*/ 69217 w 743917"/>
                <a:gd name="connsiteY6" fmla="*/ 273652 h 513412"/>
                <a:gd name="connsiteX7" fmla="*/ 159450 w 743917"/>
                <a:gd name="connsiteY7" fmla="*/ 55794 h 513412"/>
                <a:gd name="connsiteX8" fmla="*/ 111828 w 743917"/>
                <a:gd name="connsiteY8" fmla="*/ 0 h 513412"/>
                <a:gd name="connsiteX9" fmla="*/ 0 w 743917"/>
                <a:gd name="connsiteY9" fmla="*/ 272733 h 513412"/>
                <a:gd name="connsiteX10" fmla="*/ 0 w 743917"/>
                <a:gd name="connsiteY10" fmla="*/ 513412 h 513412"/>
                <a:gd name="connsiteX11" fmla="*/ 743917 w 743917"/>
                <a:gd name="connsiteY11" fmla="*/ 513412 h 513412"/>
                <a:gd name="connsiteX12" fmla="*/ 743917 w 743917"/>
                <a:gd name="connsiteY12" fmla="*/ 272733 h 51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917" h="513412">
                  <a:moveTo>
                    <a:pt x="631991" y="153"/>
                  </a:moveTo>
                  <a:lnTo>
                    <a:pt x="584336" y="55947"/>
                  </a:lnTo>
                  <a:lnTo>
                    <a:pt x="674492" y="273652"/>
                  </a:lnTo>
                  <a:lnTo>
                    <a:pt x="469915" y="273652"/>
                  </a:lnTo>
                  <a:cubicBezTo>
                    <a:pt x="469107" y="327752"/>
                    <a:pt x="424594" y="370953"/>
                    <a:pt x="370495" y="370145"/>
                  </a:cubicBezTo>
                  <a:cubicBezTo>
                    <a:pt x="317535" y="369353"/>
                    <a:pt x="274794" y="326613"/>
                    <a:pt x="274002" y="273652"/>
                  </a:cubicBezTo>
                  <a:lnTo>
                    <a:pt x="69217" y="273652"/>
                  </a:lnTo>
                  <a:lnTo>
                    <a:pt x="159450" y="55794"/>
                  </a:lnTo>
                  <a:lnTo>
                    <a:pt x="111828" y="0"/>
                  </a:lnTo>
                  <a:lnTo>
                    <a:pt x="0" y="272733"/>
                  </a:lnTo>
                  <a:lnTo>
                    <a:pt x="0" y="513412"/>
                  </a:lnTo>
                  <a:lnTo>
                    <a:pt x="743917" y="513412"/>
                  </a:lnTo>
                  <a:lnTo>
                    <a:pt x="743917" y="272733"/>
                  </a:lnTo>
                  <a:close/>
                </a:path>
              </a:pathLst>
            </a:custGeom>
            <a:solidFill>
              <a:srgbClr val="000000"/>
            </a:solidFill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6F26C15-6B47-4E3A-9675-5979D6DBBBF4}"/>
                </a:ext>
              </a:extLst>
            </p:cNvPr>
            <p:cNvSpPr/>
            <p:nvPr/>
          </p:nvSpPr>
          <p:spPr>
            <a:xfrm>
              <a:off x="9733108" y="3952348"/>
              <a:ext cx="448538" cy="511475"/>
            </a:xfrm>
            <a:custGeom>
              <a:avLst/>
              <a:gdLst>
                <a:gd name="connsiteX0" fmla="*/ 448538 w 448538"/>
                <a:gd name="connsiteY0" fmla="*/ 248917 h 511475"/>
                <a:gd name="connsiteX1" fmla="*/ 311789 w 448538"/>
                <a:gd name="connsiteY1" fmla="*/ 248917 h 511475"/>
                <a:gd name="connsiteX2" fmla="*/ 311789 w 448538"/>
                <a:gd name="connsiteY2" fmla="*/ 0 h 511475"/>
                <a:gd name="connsiteX3" fmla="*/ 136750 w 448538"/>
                <a:gd name="connsiteY3" fmla="*/ 0 h 511475"/>
                <a:gd name="connsiteX4" fmla="*/ 136750 w 448538"/>
                <a:gd name="connsiteY4" fmla="*/ 248917 h 511475"/>
                <a:gd name="connsiteX5" fmla="*/ 0 w 448538"/>
                <a:gd name="connsiteY5" fmla="*/ 248917 h 511475"/>
                <a:gd name="connsiteX6" fmla="*/ 224269 w 448538"/>
                <a:gd name="connsiteY6" fmla="*/ 511476 h 511475"/>
                <a:gd name="connsiteX7" fmla="*/ 448538 w 448538"/>
                <a:gd name="connsiteY7" fmla="*/ 248917 h 5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538" h="511475">
                  <a:moveTo>
                    <a:pt x="448538" y="248917"/>
                  </a:moveTo>
                  <a:lnTo>
                    <a:pt x="311789" y="248917"/>
                  </a:lnTo>
                  <a:lnTo>
                    <a:pt x="311789" y="0"/>
                  </a:lnTo>
                  <a:lnTo>
                    <a:pt x="136750" y="0"/>
                  </a:lnTo>
                  <a:lnTo>
                    <a:pt x="136750" y="248917"/>
                  </a:lnTo>
                  <a:lnTo>
                    <a:pt x="0" y="248917"/>
                  </a:lnTo>
                  <a:lnTo>
                    <a:pt x="224269" y="511476"/>
                  </a:lnTo>
                  <a:lnTo>
                    <a:pt x="448538" y="248917"/>
                  </a:lnTo>
                  <a:close/>
                </a:path>
              </a:pathLst>
            </a:custGeom>
            <a:solidFill>
              <a:schemeClr val="accent1"/>
            </a:solidFill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/>
            </a:p>
          </p:txBody>
        </p:sp>
      </p:grpSp>
      <p:pic>
        <p:nvPicPr>
          <p:cNvPr id="48" name="Graphic 47">
            <a:hlinkClick r:id="rId12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51" name="Slide Number Placeholder 1">
            <a:extLst>
              <a:ext uri="{FF2B5EF4-FFF2-40B4-BE49-F238E27FC236}">
                <a16:creationId xmlns:a16="http://schemas.microsoft.com/office/drawing/2014/main" id="{D977EB68-18A3-4DEF-A727-AE72EC4FF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8</a:t>
            </a:fld>
            <a:endParaRPr lang="en-US" sz="1200" dirty="0"/>
          </a:p>
        </p:txBody>
      </p:sp>
      <p:pic>
        <p:nvPicPr>
          <p:cNvPr id="53" name="Graphic 67">
            <a:extLst>
              <a:ext uri="{FF2B5EF4-FFF2-40B4-BE49-F238E27FC236}">
                <a16:creationId xmlns:a16="http://schemas.microsoft.com/office/drawing/2014/main" id="{738917D0-978D-4FDE-94BF-903553E32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83935" y="2567282"/>
            <a:ext cx="868529" cy="868529"/>
          </a:xfrm>
          <a:prstGeom prst="rect">
            <a:avLst/>
          </a:prstGeom>
        </p:spPr>
      </p:pic>
      <p:pic>
        <p:nvPicPr>
          <p:cNvPr id="54" name="Content Placeholder 6">
            <a:extLst>
              <a:ext uri="{FF2B5EF4-FFF2-40B4-BE49-F238E27FC236}">
                <a16:creationId xmlns:a16="http://schemas.microsoft.com/office/drawing/2014/main" id="{5A1CE230-85AC-4B48-B3CB-4CD129191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3367710">
            <a:off x="1655472" y="2519558"/>
            <a:ext cx="914400" cy="914400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BB19E568-DC2F-4106-BFA0-D20AEF458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81152" y="4103264"/>
            <a:ext cx="914400" cy="914400"/>
          </a:xfrm>
          <a:prstGeom prst="rect">
            <a:avLst/>
          </a:prstGeom>
        </p:spPr>
      </p:pic>
      <p:pic>
        <p:nvPicPr>
          <p:cNvPr id="40" name="Graphic 3">
            <a:extLst>
              <a:ext uri="{FF2B5EF4-FFF2-40B4-BE49-F238E27FC236}">
                <a16:creationId xmlns:a16="http://schemas.microsoft.com/office/drawing/2014/main" id="{FB7A68E2-DC8E-4D07-AA3C-2ADD99DF6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19825" y="4136749"/>
            <a:ext cx="914400" cy="914400"/>
          </a:xfrm>
          <a:prstGeom prst="rect">
            <a:avLst/>
          </a:prstGeom>
        </p:spPr>
      </p:pic>
      <p:sp>
        <p:nvSpPr>
          <p:cNvPr id="36" name="Contenidor de peu de pàgina 1">
            <a:extLst>
              <a:ext uri="{FF2B5EF4-FFF2-40B4-BE49-F238E27FC236}">
                <a16:creationId xmlns:a16="http://schemas.microsoft.com/office/drawing/2014/main" id="{0066F5F9-CF40-4BBE-ACD5-958B036F5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256239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7" y="1124744"/>
            <a:ext cx="3089528" cy="240310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dirty="0"/>
              <a:t>Publicitat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0BD9B7C-1588-4391-9B6F-73B1C6E6A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738" y="6245142"/>
            <a:ext cx="504035" cy="511481"/>
          </a:xfrm>
        </p:spPr>
        <p:txBody>
          <a:bodyPr/>
          <a:lstStyle/>
          <a:p>
            <a:fld id="{B2DC25EE-239B-4C5F-AAD1-255A7D5F1EE2}" type="slidenum">
              <a:rPr lang="en-US" sz="1200" smtClean="0"/>
              <a:t>9</a:t>
            </a:fld>
            <a:endParaRPr lang="en-US" sz="1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4C2F80B-4D0C-45DA-9BAB-89F17FAD3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r="19133" b="-1"/>
          <a:stretch/>
        </p:blipFill>
        <p:spPr bwMode="auto">
          <a:xfrm>
            <a:off x="2987824" y="617248"/>
            <a:ext cx="6156176" cy="5223912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idor de peu de pàgina 1">
            <a:extLst>
              <a:ext uri="{FF2B5EF4-FFF2-40B4-BE49-F238E27FC236}">
                <a16:creationId xmlns:a16="http://schemas.microsoft.com/office/drawing/2014/main" id="{FCD29811-3A4F-432C-B7BA-D1E7DE462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Tecniospring PLUS </a:t>
            </a:r>
            <a:r>
              <a:rPr lang="es-ES" sz="700" dirty="0" err="1"/>
              <a:t>addicional</a:t>
            </a:r>
            <a:r>
              <a:rPr lang="es-ES" sz="700" dirty="0"/>
              <a:t> 2020    </a:t>
            </a:r>
            <a:r>
              <a:rPr lang="es-ES" sz="700" dirty="0" err="1"/>
              <a:t>Versió</a:t>
            </a:r>
            <a:r>
              <a:rPr lang="es-ES" sz="700" dirty="0"/>
              <a:t> 1, 3 de </a:t>
            </a:r>
            <a:r>
              <a:rPr lang="es-ES" sz="700" dirty="0" err="1"/>
              <a:t>març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985490398"/>
      </p:ext>
    </p:extLst>
  </p:cSld>
  <p:clrMapOvr>
    <a:masterClrMapping/>
  </p:clrMapOvr>
</p:sld>
</file>

<file path=ppt/theme/theme1.xml><?xml version="1.0" encoding="utf-8"?>
<a:theme xmlns:a="http://schemas.openxmlformats.org/drawingml/2006/main" name="ACCIÓ c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3073</Words>
  <Application>Microsoft Office PowerPoint</Application>
  <PresentationFormat>Presentació en pantalla (4:3)</PresentationFormat>
  <Paragraphs>363</Paragraphs>
  <Slides>34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34</vt:i4>
      </vt:variant>
    </vt:vector>
  </HeadingPairs>
  <TitlesOfParts>
    <vt:vector size="38" baseType="lpstr">
      <vt:lpstr>Arial</vt:lpstr>
      <vt:lpstr>Calibri</vt:lpstr>
      <vt:lpstr>HelveticaNeueLT Std Thin</vt:lpstr>
      <vt:lpstr>ACCIÓ cat</vt:lpstr>
      <vt:lpstr>Guia de justificació  TECNIOspring PLUS  Finançament addicional projectes 2017 i 2018  26 de febrer de 2021</vt:lpstr>
      <vt:lpstr>Com funciona aquesta guia?</vt:lpstr>
      <vt:lpstr>Com funciona aquesta guia?</vt:lpstr>
      <vt:lpstr>Índex</vt:lpstr>
      <vt:lpstr>Despeses subvencionables</vt:lpstr>
      <vt:lpstr>Despeses subvencionables</vt:lpstr>
      <vt:lpstr>Despeses subvencionables</vt:lpstr>
      <vt:lpstr>Despeses no subvencionables</vt:lpstr>
      <vt:lpstr>Publicitat</vt:lpstr>
      <vt:lpstr>Publicitat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Presentació del PowerPoint</vt:lpstr>
    </vt:vector>
  </TitlesOfParts>
  <Company>ACCIÓ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justificació  TECNIOspring PLUS  Finançament addicional TECSPR17 i TECSRP18 2020</dc:title>
  <dc:creator>Juan Luis Aparicio</dc:creator>
  <cp:keywords>Guia de justificació, TECNIOspring PLUS, convocatòria addcional 2017 i 2018</cp:keywords>
  <cp:lastModifiedBy>Conrad Morales</cp:lastModifiedBy>
  <cp:revision>73</cp:revision>
  <dcterms:created xsi:type="dcterms:W3CDTF">2021-02-15T15:51:39Z</dcterms:created>
  <dcterms:modified xsi:type="dcterms:W3CDTF">2021-03-10T07:53:35Z</dcterms:modified>
</cp:coreProperties>
</file>