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50" r:id="rId3"/>
    <p:sldId id="384" r:id="rId4"/>
    <p:sldId id="390" r:id="rId5"/>
    <p:sldId id="391" r:id="rId6"/>
    <p:sldId id="292" r:id="rId7"/>
    <p:sldId id="352" r:id="rId8"/>
    <p:sldId id="429" r:id="rId9"/>
    <p:sldId id="414" r:id="rId10"/>
    <p:sldId id="412" r:id="rId11"/>
    <p:sldId id="415" r:id="rId12"/>
    <p:sldId id="406" r:id="rId13"/>
    <p:sldId id="396" r:id="rId14"/>
    <p:sldId id="368" r:id="rId15"/>
    <p:sldId id="393" r:id="rId16"/>
    <p:sldId id="369" r:id="rId17"/>
    <p:sldId id="347" r:id="rId18"/>
    <p:sldId id="367" r:id="rId19"/>
    <p:sldId id="430" r:id="rId20"/>
    <p:sldId id="322" r:id="rId21"/>
    <p:sldId id="305" r:id="rId22"/>
    <p:sldId id="417" r:id="rId23"/>
    <p:sldId id="398" r:id="rId24"/>
    <p:sldId id="402" r:id="rId25"/>
    <p:sldId id="403" r:id="rId26"/>
    <p:sldId id="408" r:id="rId27"/>
    <p:sldId id="377" r:id="rId28"/>
    <p:sldId id="349" r:id="rId29"/>
    <p:sldId id="371" r:id="rId30"/>
    <p:sldId id="375" r:id="rId31"/>
    <p:sldId id="373" r:id="rId32"/>
    <p:sldId id="410" r:id="rId33"/>
    <p:sldId id="411" r:id="rId34"/>
    <p:sldId id="428" r:id="rId35"/>
    <p:sldId id="378" r:id="rId36"/>
    <p:sldId id="418" r:id="rId37"/>
    <p:sldId id="385" r:id="rId38"/>
    <p:sldId id="380" r:id="rId39"/>
    <p:sldId id="381" r:id="rId40"/>
    <p:sldId id="388" r:id="rId41"/>
    <p:sldId id="382" r:id="rId42"/>
    <p:sldId id="383" r:id="rId43"/>
    <p:sldId id="427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259" r:id="rId5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286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pPr algn="ctr"/>
          <a:r>
            <a:rPr lang="ca-ES" sz="1600" i="1" dirty="0"/>
            <a:t>Despeses realitzades entre l’01/01/2020 i el 31/12/2021. En projectes estratègics per a l’economia catalana a partir de la data de sol·licitud i fins a dos anys després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pPr algn="ctr"/>
          <a:r>
            <a:rPr lang="ca-ES" sz="1600" i="1" dirty="0"/>
            <a:t>Incorreguda només per l’empresa beneficiària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 custScaleY="60451" custLinFactNeighborX="-69140" custLinFactNeighborY="20835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 custScaleX="125083" custLinFactNeighborX="11265" custLinFactNeighborY="-3808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ScaleX="158724" custLinFactNeighborX="-52146" custLinFactNeighborY="-14690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 custLinFactNeighborX="13828" custLinFactNeighborY="-7960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116069" custLinFactNeighborX="-40570" custLinFactNeighborY="-39043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ScaleY="40583" custLinFactY="-42774" custLinFactNeighborX="53368" custLinFactNeighborY="-100000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912275" y="1005435"/>
          <a:ext cx="4361735" cy="304176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4460645" y="1305601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5082574" y="1783075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641699" y="2341897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259800" y="328296"/>
          <a:ext cx="2056423" cy="4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259800" y="328296"/>
        <a:ext cx="2056423" cy="488699"/>
      </dsp:txXfrm>
    </dsp:sp>
    <dsp:sp modelId="{8096F6FD-4FAE-4DAB-A418-6E7989F305FE}">
      <dsp:nvSpPr>
        <dsp:cNvPr id="0" name=""/>
        <dsp:cNvSpPr/>
      </dsp:nvSpPr>
      <dsp:spPr>
        <a:xfrm>
          <a:off x="5143646" y="648568"/>
          <a:ext cx="3823593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5143646" y="648568"/>
        <a:ext cx="3823593" cy="808421"/>
      </dsp:txXfrm>
    </dsp:sp>
    <dsp:sp modelId="{68CE20B6-40D0-4CF5-8526-846DF1B5C837}">
      <dsp:nvSpPr>
        <dsp:cNvPr id="0" name=""/>
        <dsp:cNvSpPr/>
      </dsp:nvSpPr>
      <dsp:spPr>
        <a:xfrm>
          <a:off x="1005462" y="1315181"/>
          <a:ext cx="3264037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l’empresa beneficiària</a:t>
          </a:r>
        </a:p>
      </dsp:txBody>
      <dsp:txXfrm>
        <a:off x="1005462" y="1315181"/>
        <a:ext cx="3264037" cy="808421"/>
      </dsp:txXfrm>
    </dsp:sp>
    <dsp:sp modelId="{C136FC4D-2D8A-4CD0-A903-B62BA3B9084F}">
      <dsp:nvSpPr>
        <dsp:cNvPr id="0" name=""/>
        <dsp:cNvSpPr/>
      </dsp:nvSpPr>
      <dsp:spPr>
        <a:xfrm>
          <a:off x="6046314" y="2956803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6272471" y="1928409"/>
          <a:ext cx="2446382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6272471" y="1928409"/>
        <a:ext cx="2446382" cy="808421"/>
      </dsp:txXfrm>
    </dsp:sp>
    <dsp:sp modelId="{64491A1F-4333-415F-BDC3-7ABCA706B7BC}">
      <dsp:nvSpPr>
        <dsp:cNvPr id="0" name=""/>
        <dsp:cNvSpPr/>
      </dsp:nvSpPr>
      <dsp:spPr>
        <a:xfrm>
          <a:off x="1195847" y="2292033"/>
          <a:ext cx="3548049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Despeses realitzades entre l’01/01/2020 i el 31/12/2021. En projectes estratègics per a l’economia catalana a partir de la data de sol·licitud i fins a dos anys després</a:t>
          </a:r>
        </a:p>
      </dsp:txBody>
      <dsp:txXfrm>
        <a:off x="1195847" y="2292033"/>
        <a:ext cx="3548049" cy="808421"/>
      </dsp:txXfrm>
    </dsp:sp>
    <dsp:sp modelId="{C0B3AFB5-76AA-4597-AAD5-403D334F4C31}">
      <dsp:nvSpPr>
        <dsp:cNvPr id="0" name=""/>
        <dsp:cNvSpPr/>
      </dsp:nvSpPr>
      <dsp:spPr>
        <a:xfrm>
          <a:off x="6943632" y="3330168"/>
          <a:ext cx="2778950" cy="32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943632" y="3330168"/>
        <a:ext cx="2778950" cy="3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90FD-FE29-417F-B0B3-3C3C7F2DC371}" type="datetimeFigureOut">
              <a:rPr lang="ca-ES" smtClean="0"/>
              <a:t>21/12/2021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DFB0-6B8C-4B42-90CC-E33D0D53C2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6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9483A1-E55C-4A01-938A-3BCF6CFF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859A1E1-83AE-4529-83F4-3ACD8ACF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1BCC52-6227-4384-BA4E-87C3C7A5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D1CB-A93D-4297-9BCA-861FD219F8D4}" type="datetime1">
              <a:rPr lang="ca-ES" smtClean="0"/>
              <a:t>21/12/2021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6DB0B03-FE66-4000-BD67-02A073A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43DD52-C278-4964-B61C-5503DA8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5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55C302-7BAA-4804-A19F-3AFB7759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E9D613B-F0F1-457A-8BD8-DE50ED7F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C31E49-63BC-458C-B08A-DC46DC5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93B-3DB8-4065-B9E5-F087C7D28122}" type="datetime1">
              <a:rPr lang="ca-ES" smtClean="0"/>
              <a:t>21/12/2021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77B438-FC93-4DCC-9C20-8496CA2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CFBA6C-2AE0-4C5D-A38D-F477892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388E5B6-EB5E-42E6-BF24-FF8EE09D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A42D831-BDB7-45FB-B42C-875D25A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E0F75-0C8B-44FF-9D48-6F934B2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CA85-3770-4749-9840-7722EEA9588C}" type="datetime1">
              <a:rPr lang="ca-ES" smtClean="0"/>
              <a:t>21/12/2021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074040-EB47-4174-BB56-2EF4BBD6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36CD9B-AB8B-43E2-A81E-6BE865D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5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1D86AD-0AB4-46E6-B019-B21AD3D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6E42F4-F2D3-4BA4-8D13-584F385D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A542597-EC16-471C-8935-9FD20483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78DC-0351-47C0-90D4-CEE27AF0FD1B}" type="datetime1">
              <a:rPr lang="ca-ES" smtClean="0"/>
              <a:t>21/12/2021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676871-25CE-4DD1-B486-27E2DEC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4393" y="6580187"/>
            <a:ext cx="1637607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713F8BE-4017-4A27-B4A4-DC0CCB4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6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558D1-5084-45A4-BAEB-BEDCC0A6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BDD15CE-B711-422A-AFB2-9ED96890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E3C2A-AF29-424D-A2E4-503E81A3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F6EF-F4EF-4AB3-A2A3-4E85DB0C4CDD}" type="datetime1">
              <a:rPr lang="ca-ES" smtClean="0"/>
              <a:t>21/12/2021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D8DE795-541F-4B97-BC6E-712D981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CAA207C-A18D-44BC-9AD4-A4CACF2F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8C9F3-0158-447E-8D30-1514EBE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B95EBD-68AF-4D52-9291-B82970C69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3C7C5FB-A3E0-4226-BEB9-3D8E1B7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EC3C9F4-BDBB-41EC-AA67-360F1EB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5632-3B6D-4263-97D1-3F15375EB99A}" type="datetime1">
              <a:rPr lang="ca-ES" smtClean="0"/>
              <a:t>21/12/2021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E3A20C-1782-496C-B0DB-0AFFB600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34996" y="6575425"/>
            <a:ext cx="1637607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BAFF1D9-8FFA-45A5-BEDB-E30C783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1346EA-8275-4D75-BA99-9E603938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6DF8BF-7BE1-4149-8B45-F1898D1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F9CE-B63D-4288-ACAD-E5B4B2B1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D38F72E-091D-49BA-A8AB-3126A41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FFB09C8-29D2-4009-B060-C0106C02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416BEBE-DCEC-4E58-93D0-600C78A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8B3D-954B-4B7E-B4F7-3A7EBB536AA7}" type="datetime1">
              <a:rPr lang="ca-ES" smtClean="0"/>
              <a:t>21/12/2021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675AAED-5C38-41A3-AB1C-F309ABE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E692D8-72A4-4D2A-A253-9DA050A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3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BD2AB6-53B3-44F0-AA55-DA569390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C6D297A-E696-4A9F-B64F-8709C4F5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060-9976-48FD-8C57-5A93CEC12A0A}" type="datetime1">
              <a:rPr lang="ca-ES" smtClean="0"/>
              <a:t>21/12/2021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6B71E6-EE2E-4C31-812A-3FF67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3636" y="6616700"/>
            <a:ext cx="1828800" cy="1047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465A988-B6F8-483F-B6A6-A788398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7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7AB4EA3-6C2D-499E-BBB7-85CC2E6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3474-8B42-4E9E-BC5B-17E960CCF8D1}" type="datetime1">
              <a:rPr lang="ca-ES" smtClean="0"/>
              <a:t>21/12/2021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89017C9-C92D-41C6-86EC-27C9A55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a-ES"/>
              <a:t>Guia justificació xarxes inversors privats      Versió 1, 13 d'abril de 2021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AFC26DB-9585-4C41-9126-198720C0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E2FCD9-786A-4126-A237-EFDEFBB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D5011F0-D1E7-4654-920E-1A9BE32D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D4F3907-B5FD-4A04-8E42-7F058FBF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1473D2-1668-4193-858C-8CCB7B5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4072-ADE9-4BB0-B15A-8A6CBAE803D1}" type="datetime1">
              <a:rPr lang="ca-ES" smtClean="0"/>
              <a:t>21/12/2021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466541-1699-44AE-99DE-76403EE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66CBF64-A382-4AAE-93F2-A581566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1FAE52-1C7D-4E9C-BD03-8D50713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1D26E1C-567E-4B08-BB6D-0B8168033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6273CC9-845F-4777-83C7-8742919C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5ECF7CD-E347-433B-9CC6-F5CFE47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6642-C240-4667-AC5A-89E5958AC4BE}" type="datetime1">
              <a:rPr lang="ca-ES" smtClean="0"/>
              <a:t>21/12/2021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306E0F-81A4-43F3-B839-DC0A7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D95876-456D-4534-AFB4-FA2C729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855B0-4441-42A2-99BE-452C87ACA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40A7A5-7D1A-4FD4-B4F5-D2BB9A617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A8A285-3998-4775-9001-9A051EBDB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36589CA-87B7-4B40-A3C8-DE6C512AB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5949B38-B40F-4392-BC22-6D1D7B87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AFB3DF6-0FCA-41FD-A8BD-C8DBF60E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DA1A89-7D0E-479E-9852-9F88D4C1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649AE4C1-C8D1-43B9-AF5E-4E92E926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7CF288-F755-4865-9D06-EF68782F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5B7315-14E5-42B3-B6CE-8675D2DB5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2779-F69F-49E1-9399-CB47107AF2C5}" type="datetime1">
              <a:rPr lang="ca-ES" smtClean="0"/>
              <a:t>21/12/2021</a:t>
            </a:fld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24DE46-5214-40B3-AC5C-6F5E604C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7" name="Picture 2" descr="R:\Premsa\Any 2013\IMATGE CORPORATIVA\05_PPT\Filet per ppt.png">
            <a:extLst>
              <a:ext uri="{FF2B5EF4-FFF2-40B4-BE49-F238E27FC236}">
                <a16:creationId xmlns:a16="http://schemas.microsoft.com/office/drawing/2014/main" id="{4AC2BC2E-F200-45A1-9EB1-EC2BF100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50"/>
            <a:ext cx="12191997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F75EE47-0C6B-48DB-9147-2162D8DFC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464614"/>
            <a:ext cx="1476983" cy="19643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C0E5140-349C-4690-926D-9BABA1AB6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06" y="6240278"/>
            <a:ext cx="2726103" cy="196433"/>
          </a:xfrm>
          <a:prstGeom prst="rect">
            <a:avLst/>
          </a:prstGeom>
        </p:spPr>
      </p:pic>
      <p:pic>
        <p:nvPicPr>
          <p:cNvPr id="11" name="Imatge 10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BEEBE9C4-E765-498B-A40A-D4A986E74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" y="6064953"/>
            <a:ext cx="2743200" cy="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11.svg"/><Relationship Id="rId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11.svg"/><Relationship Id="rId5" Type="http://schemas.openxmlformats.org/officeDocument/2006/relationships/image" Target="../media/image38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12" Type="http://schemas.openxmlformats.org/officeDocument/2006/relationships/image" Target="../media/image37.sv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5" Type="http://schemas.openxmlformats.org/officeDocument/2006/relationships/image" Target="../media/image11.svg"/><Relationship Id="rId10" Type="http://schemas.openxmlformats.org/officeDocument/2006/relationships/image" Target="../media/image33.svg"/><Relationship Id="rId4" Type="http://schemas.openxmlformats.org/officeDocument/2006/relationships/image" Target="../media/image13.svg"/><Relationship Id="rId9" Type="http://schemas.openxmlformats.org/officeDocument/2006/relationships/image" Target="../media/image32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31.svg"/><Relationship Id="rId26" Type="http://schemas.openxmlformats.org/officeDocument/2006/relationships/image" Target="../media/image59.svg"/><Relationship Id="rId3" Type="http://schemas.openxmlformats.org/officeDocument/2006/relationships/image" Target="../media/image12.png"/><Relationship Id="rId21" Type="http://schemas.openxmlformats.org/officeDocument/2006/relationships/image" Target="../media/image54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30.png"/><Relationship Id="rId25" Type="http://schemas.openxmlformats.org/officeDocument/2006/relationships/image" Target="../media/image58.png"/><Relationship Id="rId2" Type="http://schemas.openxmlformats.org/officeDocument/2006/relationships/hyperlink" Target="https://dogc.gencat.cat/ca/document-del-dogc/?documentId=876373" TargetMode="External"/><Relationship Id="rId16" Type="http://schemas.openxmlformats.org/officeDocument/2006/relationships/image" Target="../media/image37.svg"/><Relationship Id="rId20" Type="http://schemas.openxmlformats.org/officeDocument/2006/relationships/image" Target="../media/image19.svg"/><Relationship Id="rId29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57.svg"/><Relationship Id="rId5" Type="http://schemas.openxmlformats.org/officeDocument/2006/relationships/image" Target="../media/image44.png"/><Relationship Id="rId15" Type="http://schemas.openxmlformats.org/officeDocument/2006/relationships/image" Target="../media/image36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image" Target="../media/image49.svg"/><Relationship Id="rId19" Type="http://schemas.openxmlformats.org/officeDocument/2006/relationships/image" Target="../media/image18.png"/><Relationship Id="rId31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55.svg"/><Relationship Id="rId27" Type="http://schemas.openxmlformats.org/officeDocument/2006/relationships/image" Target="../media/image60.png"/><Relationship Id="rId30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11" Type="http://schemas.openxmlformats.org/officeDocument/2006/relationships/image" Target="../media/image10.png"/><Relationship Id="rId5" Type="http://schemas.openxmlformats.org/officeDocument/2006/relationships/image" Target="../media/image62.png"/><Relationship Id="rId10" Type="http://schemas.openxmlformats.org/officeDocument/2006/relationships/slide" Target="slide14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21.sv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11" Type="http://schemas.openxmlformats.org/officeDocument/2006/relationships/image" Target="../media/image20.png"/><Relationship Id="rId5" Type="http://schemas.openxmlformats.org/officeDocument/2006/relationships/image" Target="../media/image64.png"/><Relationship Id="rId15" Type="http://schemas.openxmlformats.org/officeDocument/2006/relationships/image" Target="../media/image11.svg"/><Relationship Id="rId10" Type="http://schemas.openxmlformats.org/officeDocument/2006/relationships/image" Target="../media/image31.svg"/><Relationship Id="rId4" Type="http://schemas.openxmlformats.org/officeDocument/2006/relationships/image" Target="../media/image13.svg"/><Relationship Id="rId9" Type="http://schemas.openxmlformats.org/officeDocument/2006/relationships/image" Target="../media/image30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2.png"/><Relationship Id="rId18" Type="http://schemas.openxmlformats.org/officeDocument/2006/relationships/image" Target="../media/image70.png"/><Relationship Id="rId3" Type="http://schemas.openxmlformats.org/officeDocument/2006/relationships/image" Target="../media/image65.svg"/><Relationship Id="rId21" Type="http://schemas.openxmlformats.org/officeDocument/2006/relationships/image" Target="../media/image10.png"/><Relationship Id="rId7" Type="http://schemas.openxmlformats.org/officeDocument/2006/relationships/slide" Target="slide20.xml"/><Relationship Id="rId12" Type="http://schemas.openxmlformats.org/officeDocument/2006/relationships/image" Target="../media/image43.svg"/><Relationship Id="rId17" Type="http://schemas.openxmlformats.org/officeDocument/2006/relationships/image" Target="../media/image37.svg"/><Relationship Id="rId2" Type="http://schemas.openxmlformats.org/officeDocument/2006/relationships/image" Target="../media/image64.png"/><Relationship Id="rId16" Type="http://schemas.openxmlformats.org/officeDocument/2006/relationships/image" Target="../media/image36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42.png"/><Relationship Id="rId5" Type="http://schemas.openxmlformats.org/officeDocument/2006/relationships/image" Target="../media/image67.png"/><Relationship Id="rId15" Type="http://schemas.openxmlformats.org/officeDocument/2006/relationships/slide" Target="slide25.xml"/><Relationship Id="rId10" Type="http://schemas.openxmlformats.org/officeDocument/2006/relationships/slide" Target="slide24.xml"/><Relationship Id="rId19" Type="http://schemas.openxmlformats.org/officeDocument/2006/relationships/image" Target="../media/image71.svg"/><Relationship Id="rId4" Type="http://schemas.openxmlformats.org/officeDocument/2006/relationships/slide" Target="slide19.xml"/><Relationship Id="rId9" Type="http://schemas.openxmlformats.org/officeDocument/2006/relationships/image" Target="../media/image69.svg"/><Relationship Id="rId14" Type="http://schemas.openxmlformats.org/officeDocument/2006/relationships/image" Target="../media/image33.svg"/><Relationship Id="rId22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slide" Target="slide14.xml"/><Relationship Id="rId3" Type="http://schemas.openxmlformats.org/officeDocument/2006/relationships/hyperlink" Target="https://dogc.gencat.cat/ca/document-del-dogc/?documentId=876373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69.svg"/><Relationship Id="rId12" Type="http://schemas.openxmlformats.org/officeDocument/2006/relationships/image" Target="../media/image76.png"/><Relationship Id="rId17" Type="http://schemas.openxmlformats.org/officeDocument/2006/relationships/hyperlink" Target="https://www.accio.gencat.cat/web/.content/01_Serveis/convocatories-ajuts/justificacio-ajuts/2020/docs/declaracio-concurrencia-ajuts-compatibles.docx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accio.gencat.cat/ca/serveis/convocatories-dajuts/justificacions-dajuts/2020/" TargetMode="Externa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5.svg"/><Relationship Id="rId5" Type="http://schemas.openxmlformats.org/officeDocument/2006/relationships/image" Target="../media/image13.svg"/><Relationship Id="rId15" Type="http://schemas.openxmlformats.org/officeDocument/2006/relationships/image" Target="../media/image15.svg"/><Relationship Id="rId10" Type="http://schemas.openxmlformats.org/officeDocument/2006/relationships/image" Target="../media/image74.png"/><Relationship Id="rId19" Type="http://schemas.openxmlformats.org/officeDocument/2006/relationships/hyperlink" Target="https://www.boe.es/eli/es/l/2003/11/17/38/con#a29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73.svg"/><Relationship Id="rId14" Type="http://schemas.openxmlformats.org/officeDocument/2006/relationships/image" Target="../media/image14.png"/><Relationship Id="rId22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78.png"/><Relationship Id="rId12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slide" Target="slide16.xml"/><Relationship Id="rId5" Type="http://schemas.openxmlformats.org/officeDocument/2006/relationships/image" Target="../media/image67.png"/><Relationship Id="rId10" Type="http://schemas.openxmlformats.org/officeDocument/2006/relationships/image" Target="../media/image81.svg"/><Relationship Id="rId4" Type="http://schemas.openxmlformats.org/officeDocument/2006/relationships/image" Target="../media/image13.sv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slide" Target="slide16.xml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3.sv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13.svg"/><Relationship Id="rId9" Type="http://schemas.openxmlformats.org/officeDocument/2006/relationships/slide" Target="slide12.xml"/><Relationship Id="rId1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83.svg"/><Relationship Id="rId18" Type="http://schemas.openxmlformats.org/officeDocument/2006/relationships/image" Target="../media/image88.png"/><Relationship Id="rId26" Type="http://schemas.openxmlformats.org/officeDocument/2006/relationships/hyperlink" Target="https://www.boe.es/buscar/act.php?id=BOE-A-2012-14696#a6" TargetMode="External"/><Relationship Id="rId3" Type="http://schemas.openxmlformats.org/officeDocument/2006/relationships/image" Target="../media/image12.png"/><Relationship Id="rId21" Type="http://schemas.openxmlformats.org/officeDocument/2006/relationships/image" Target="../media/image91.svg"/><Relationship Id="rId7" Type="http://schemas.openxmlformats.org/officeDocument/2006/relationships/image" Target="../media/image30.pn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5" Type="http://schemas.openxmlformats.org/officeDocument/2006/relationships/image" Target="../media/image93.svg"/><Relationship Id="rId2" Type="http://schemas.openxmlformats.org/officeDocument/2006/relationships/hyperlink" Target="https://dogc.gencat.cat/ca/document-del-dogc/?documentId=876373" TargetMode="Externa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3.svg"/><Relationship Id="rId24" Type="http://schemas.openxmlformats.org/officeDocument/2006/relationships/image" Target="../media/image92.png"/><Relationship Id="rId5" Type="http://schemas.openxmlformats.org/officeDocument/2006/relationships/image" Target="../media/image67.png"/><Relationship Id="rId15" Type="http://schemas.openxmlformats.org/officeDocument/2006/relationships/image" Target="../media/image85.svg"/><Relationship Id="rId23" Type="http://schemas.openxmlformats.org/officeDocument/2006/relationships/image" Target="../media/image51.svg"/><Relationship Id="rId28" Type="http://schemas.openxmlformats.org/officeDocument/2006/relationships/image" Target="../media/image10.png"/><Relationship Id="rId10" Type="http://schemas.openxmlformats.org/officeDocument/2006/relationships/image" Target="../media/image72.png"/><Relationship Id="rId19" Type="http://schemas.openxmlformats.org/officeDocument/2006/relationships/image" Target="../media/image89.svg"/><Relationship Id="rId4" Type="http://schemas.openxmlformats.org/officeDocument/2006/relationships/image" Target="../media/image13.svg"/><Relationship Id="rId9" Type="http://schemas.openxmlformats.org/officeDocument/2006/relationships/slide" Target="slide12.xml"/><Relationship Id="rId14" Type="http://schemas.openxmlformats.org/officeDocument/2006/relationships/image" Target="../media/image84.png"/><Relationship Id="rId22" Type="http://schemas.openxmlformats.org/officeDocument/2006/relationships/image" Target="../media/image50.png"/><Relationship Id="rId27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95.svg"/><Relationship Id="rId1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image" Target="../media/image94.png"/><Relationship Id="rId17" Type="http://schemas.openxmlformats.org/officeDocument/2006/relationships/image" Target="../media/image99.svg"/><Relationship Id="rId2" Type="http://schemas.openxmlformats.org/officeDocument/2006/relationships/hyperlink" Target="https://dogc.gencat.cat/ca/document-del-dogc/?documentId=876373" TargetMode="External"/><Relationship Id="rId16" Type="http://schemas.openxmlformats.org/officeDocument/2006/relationships/image" Target="../media/image98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3.svg"/><Relationship Id="rId5" Type="http://schemas.openxmlformats.org/officeDocument/2006/relationships/image" Target="../media/image67.png"/><Relationship Id="rId15" Type="http://schemas.openxmlformats.org/officeDocument/2006/relationships/image" Target="../media/image97.svg"/><Relationship Id="rId10" Type="http://schemas.openxmlformats.org/officeDocument/2006/relationships/image" Target="../media/image72.pn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12.xml"/><Relationship Id="rId1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slide" Target="slide12.xml"/><Relationship Id="rId18" Type="http://schemas.openxmlformats.org/officeDocument/2006/relationships/image" Target="../media/image11.svg"/><Relationship Id="rId3" Type="http://schemas.openxmlformats.org/officeDocument/2006/relationships/image" Target="../media/image12.png"/><Relationship Id="rId21" Type="http://schemas.openxmlformats.org/officeDocument/2006/relationships/image" Target="../media/image105.svg"/><Relationship Id="rId7" Type="http://schemas.openxmlformats.org/officeDocument/2006/relationships/image" Target="../media/image42.png"/><Relationship Id="rId12" Type="http://schemas.openxmlformats.org/officeDocument/2006/relationships/image" Target="../media/image31.svg"/><Relationship Id="rId17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76373" TargetMode="External"/><Relationship Id="rId16" Type="http://schemas.openxmlformats.org/officeDocument/2006/relationships/slide" Target="slide16.xml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svg"/><Relationship Id="rId11" Type="http://schemas.openxmlformats.org/officeDocument/2006/relationships/image" Target="../media/image30.png"/><Relationship Id="rId5" Type="http://schemas.openxmlformats.org/officeDocument/2006/relationships/image" Target="../media/image100.png"/><Relationship Id="rId15" Type="http://schemas.openxmlformats.org/officeDocument/2006/relationships/image" Target="../media/image103.svg"/><Relationship Id="rId10" Type="http://schemas.openxmlformats.org/officeDocument/2006/relationships/image" Target="../media/image33.svg"/><Relationship Id="rId19" Type="http://schemas.openxmlformats.org/officeDocument/2006/relationships/slide" Target="slide32.xml"/><Relationship Id="rId4" Type="http://schemas.openxmlformats.org/officeDocument/2006/relationships/image" Target="../media/image13.svg"/><Relationship Id="rId9" Type="http://schemas.openxmlformats.org/officeDocument/2006/relationships/image" Target="../media/image32.png"/><Relationship Id="rId14" Type="http://schemas.openxmlformats.org/officeDocument/2006/relationships/image" Target="../media/image102.png"/><Relationship Id="rId22" Type="http://schemas.openxmlformats.org/officeDocument/2006/relationships/hyperlink" Target="https://www.accio.gencat.cat/web/.content/01_Serveis/convocatories-ajuts/justificacio-ajuts/2020/docs/Model-de-calcul-de-despeses-de-personal.xls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03.sv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12" Type="http://schemas.openxmlformats.org/officeDocument/2006/relationships/image" Target="../media/image102.png"/><Relationship Id="rId2" Type="http://schemas.openxmlformats.org/officeDocument/2006/relationships/hyperlink" Target="https://dogc.gencat.cat/ca/document-del-dogc/?documentId=876373" TargetMode="Externa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svg"/><Relationship Id="rId11" Type="http://schemas.openxmlformats.org/officeDocument/2006/relationships/slide" Target="slide12.xml"/><Relationship Id="rId5" Type="http://schemas.openxmlformats.org/officeDocument/2006/relationships/image" Target="../media/image100.png"/><Relationship Id="rId15" Type="http://schemas.openxmlformats.org/officeDocument/2006/relationships/image" Target="../media/image10.png"/><Relationship Id="rId10" Type="http://schemas.openxmlformats.org/officeDocument/2006/relationships/image" Target="../media/image31.svg"/><Relationship Id="rId4" Type="http://schemas.openxmlformats.org/officeDocument/2006/relationships/image" Target="../media/image13.svg"/><Relationship Id="rId9" Type="http://schemas.openxmlformats.org/officeDocument/2006/relationships/image" Target="../media/image30.png"/><Relationship Id="rId1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svg"/><Relationship Id="rId18" Type="http://schemas.openxmlformats.org/officeDocument/2006/relationships/image" Target="../media/image32.png"/><Relationship Id="rId26" Type="http://schemas.openxmlformats.org/officeDocument/2006/relationships/image" Target="../media/image11.svg"/><Relationship Id="rId3" Type="http://schemas.openxmlformats.org/officeDocument/2006/relationships/image" Target="../media/image69.svg"/><Relationship Id="rId21" Type="http://schemas.openxmlformats.org/officeDocument/2006/relationships/image" Target="../media/image81.svg"/><Relationship Id="rId7" Type="http://schemas.openxmlformats.org/officeDocument/2006/relationships/image" Target="../media/image31.svg"/><Relationship Id="rId12" Type="http://schemas.openxmlformats.org/officeDocument/2006/relationships/image" Target="../media/image106.png"/><Relationship Id="rId17" Type="http://schemas.openxmlformats.org/officeDocument/2006/relationships/image" Target="../media/image43.svg"/><Relationship Id="rId25" Type="http://schemas.openxmlformats.org/officeDocument/2006/relationships/image" Target="../media/image10.png"/><Relationship Id="rId2" Type="http://schemas.openxmlformats.org/officeDocument/2006/relationships/image" Target="../media/image67.png"/><Relationship Id="rId16" Type="http://schemas.openxmlformats.org/officeDocument/2006/relationships/image" Target="../media/image42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3.svg"/><Relationship Id="rId24" Type="http://schemas.openxmlformats.org/officeDocument/2006/relationships/slide" Target="slide16.xml"/><Relationship Id="rId5" Type="http://schemas.openxmlformats.org/officeDocument/2006/relationships/image" Target="../media/image37.svg"/><Relationship Id="rId15" Type="http://schemas.openxmlformats.org/officeDocument/2006/relationships/image" Target="../media/image19.svg"/><Relationship Id="rId23" Type="http://schemas.openxmlformats.org/officeDocument/2006/relationships/image" Target="../media/image109.svg"/><Relationship Id="rId10" Type="http://schemas.openxmlformats.org/officeDocument/2006/relationships/image" Target="../media/image82.png"/><Relationship Id="rId19" Type="http://schemas.openxmlformats.org/officeDocument/2006/relationships/image" Target="../media/image33.svg"/><Relationship Id="rId4" Type="http://schemas.openxmlformats.org/officeDocument/2006/relationships/image" Target="../media/image36.png"/><Relationship Id="rId9" Type="http://schemas.openxmlformats.org/officeDocument/2006/relationships/image" Target="../media/image105.svg"/><Relationship Id="rId14" Type="http://schemas.openxmlformats.org/officeDocument/2006/relationships/image" Target="../media/image18.png"/><Relationship Id="rId22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5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s://www.accio.gencat.cat/ca/serveis/convocatories-dajuts/justificacions-dajuts/2020/" TargetMode="External"/><Relationship Id="rId10" Type="http://schemas.openxmlformats.org/officeDocument/2006/relationships/slide" Target="slide27.xml"/><Relationship Id="rId4" Type="http://schemas.openxmlformats.org/officeDocument/2006/relationships/slide" Target="slide16.xml"/><Relationship Id="rId9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10.jp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ogc.gencat.cat/ca/document-del-dogc/?documentId=876373" TargetMode="Externa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image" Target="../media/image31.sv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1.jp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2.png"/><Relationship Id="rId7" Type="http://schemas.openxmlformats.org/officeDocument/2006/relationships/image" Target="../media/image104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11.sv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2.png"/><Relationship Id="rId7" Type="http://schemas.openxmlformats.org/officeDocument/2006/relationships/image" Target="../media/image104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11.sv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2.png"/><Relationship Id="rId7" Type="http://schemas.openxmlformats.org/officeDocument/2006/relationships/image" Target="../media/image104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11.sv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12.jpg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13.jp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14.jpeg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13" Type="http://schemas.openxmlformats.org/officeDocument/2006/relationships/image" Target="../media/image18.png"/><Relationship Id="rId18" Type="http://schemas.openxmlformats.org/officeDocument/2006/relationships/image" Target="../media/image81.svg"/><Relationship Id="rId3" Type="http://schemas.openxmlformats.org/officeDocument/2006/relationships/image" Target="../media/image12.png"/><Relationship Id="rId21" Type="http://schemas.openxmlformats.org/officeDocument/2006/relationships/image" Target="../media/image11.svg"/><Relationship Id="rId7" Type="http://schemas.openxmlformats.org/officeDocument/2006/relationships/image" Target="../media/image104.png"/><Relationship Id="rId12" Type="http://schemas.openxmlformats.org/officeDocument/2006/relationships/image" Target="../media/image107.svg"/><Relationship Id="rId17" Type="http://schemas.openxmlformats.org/officeDocument/2006/relationships/image" Target="../media/image80.png"/><Relationship Id="rId2" Type="http://schemas.openxmlformats.org/officeDocument/2006/relationships/hyperlink" Target="https://www.accio.gencat.cat/ca/serveis/convocatories-dajuts/justificacions-dajuts/2020/" TargetMode="External"/><Relationship Id="rId16" Type="http://schemas.openxmlformats.org/officeDocument/2006/relationships/image" Target="../media/image109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11" Type="http://schemas.openxmlformats.org/officeDocument/2006/relationships/image" Target="../media/image106.png"/><Relationship Id="rId5" Type="http://schemas.openxmlformats.org/officeDocument/2006/relationships/slide" Target="slide18.xml"/><Relationship Id="rId15" Type="http://schemas.openxmlformats.org/officeDocument/2006/relationships/image" Target="../media/image108.png"/><Relationship Id="rId10" Type="http://schemas.openxmlformats.org/officeDocument/2006/relationships/image" Target="../media/image83.svg"/><Relationship Id="rId19" Type="http://schemas.openxmlformats.org/officeDocument/2006/relationships/slide" Target="slide27.xml"/><Relationship Id="rId4" Type="http://schemas.openxmlformats.org/officeDocument/2006/relationships/image" Target="../media/image13.svg"/><Relationship Id="rId9" Type="http://schemas.openxmlformats.org/officeDocument/2006/relationships/image" Target="../media/image82.png"/><Relationship Id="rId14" Type="http://schemas.openxmlformats.org/officeDocument/2006/relationships/image" Target="../media/image19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image" Target="../media/image116.jp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2.png"/><Relationship Id="rId7" Type="http://schemas.openxmlformats.org/officeDocument/2006/relationships/image" Target="../media/image104.png"/><Relationship Id="rId12" Type="http://schemas.openxmlformats.org/officeDocument/2006/relationships/image" Target="../media/image11.sv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0" Type="http://schemas.openxmlformats.org/officeDocument/2006/relationships/slide" Target="slide27.xml"/><Relationship Id="rId4" Type="http://schemas.openxmlformats.org/officeDocument/2006/relationships/image" Target="../media/image13.svg"/><Relationship Id="rId9" Type="http://schemas.openxmlformats.org/officeDocument/2006/relationships/image" Target="../media/image11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image" Target="../media/image118.jpe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accio.gencat.cat/ca/serveis/convocatories-dajuts/justificacions-dajuts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19.jpg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65.svg"/><Relationship Id="rId7" Type="http://schemas.openxmlformats.org/officeDocument/2006/relationships/slide" Target="slide48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31.svg"/><Relationship Id="rId10" Type="http://schemas.openxmlformats.org/officeDocument/2006/relationships/image" Target="../media/image11.sv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5.svg"/><Relationship Id="rId7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1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7.xml"/><Relationship Id="rId4" Type="http://schemas.openxmlformats.org/officeDocument/2006/relationships/image" Target="../media/image1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1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7.xml"/><Relationship Id="rId4" Type="http://schemas.openxmlformats.org/officeDocument/2006/relationships/image" Target="../media/image12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5.svg"/><Relationship Id="rId7" Type="http://schemas.openxmlformats.org/officeDocument/2006/relationships/image" Target="../media/image124.png"/><Relationship Id="rId12" Type="http://schemas.openxmlformats.org/officeDocument/2006/relationships/image" Target="../media/image1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7.xml"/><Relationship Id="rId4" Type="http://schemas.openxmlformats.org/officeDocument/2006/relationships/hyperlink" Target="https://ovt.gencat.cat/gsitgf/AppJava/traint/renderitzar.do?reqCode=inicial&amp;set-locale=ca_ES&amp;idioma=&amp;idServei=ACC003APOR&amp;origen=CE" TargetMode="External"/><Relationship Id="rId9" Type="http://schemas.openxmlformats.org/officeDocument/2006/relationships/image" Target="../media/image31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65.svg"/><Relationship Id="rId7" Type="http://schemas.openxmlformats.org/officeDocument/2006/relationships/image" Target="../media/image13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vt.gencat.cat/gsitgf/AppJava/traint/renderitzar.do?reqCode=inicial&amp;set-locale=ca_ES&amp;idioma=&amp;idServei=ACC003APOR&amp;origen=CE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12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65.svg"/><Relationship Id="rId7" Type="http://schemas.openxmlformats.org/officeDocument/2006/relationships/image" Target="../media/image13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vt.gencat.cat/gsitgf/AppJava/traint/renderitzar.do?reqCode=inicial&amp;set-locale=ca_ES&amp;idioma=&amp;idServei=ACC003APOR&amp;origen=CE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126.png"/><Relationship Id="rId9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10.png"/><Relationship Id="rId3" Type="http://schemas.openxmlformats.org/officeDocument/2006/relationships/hyperlink" Target="https://dogc.gencat.cat/ca/document-del-dogc/?documentId=876373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1.sv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5" Type="http://schemas.openxmlformats.org/officeDocument/2006/relationships/image" Target="../media/image11.sv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11.svg"/><Relationship Id="rId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hyperlink" Target="https://dogc.gencat.cat/ca/document-del-dogc/?documentId=876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11.svg"/><Relationship Id="rId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F2E1F4-FD34-40DF-9D0F-3EE2C0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3729317"/>
          </a:xfrm>
        </p:spPr>
        <p:txBody>
          <a:bodyPr>
            <a:normAutofit fontScale="90000"/>
          </a:bodyPr>
          <a:lstStyle/>
          <a:p>
            <a:r>
              <a:rPr lang="ca-ES" dirty="0"/>
              <a:t>Guia de justificació</a:t>
            </a:r>
            <a:br>
              <a:rPr lang="ca-ES" dirty="0"/>
            </a:br>
            <a:br>
              <a:rPr lang="ca-ES" dirty="0"/>
            </a:br>
            <a:r>
              <a:rPr lang="ca-ES" sz="3600" dirty="0"/>
              <a:t>Inversions empresarials d’alt impacte (ACE002/20)</a:t>
            </a:r>
            <a:br>
              <a:rPr lang="ca-ES" dirty="0"/>
            </a:br>
            <a:br>
              <a:rPr lang="ca-ES" dirty="0"/>
            </a:br>
            <a:r>
              <a:rPr lang="ca-ES" sz="1800" dirty="0"/>
              <a:t>14/06/2021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33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les bases reguladores 4, 5 i annex 2</a:t>
            </a:r>
            <a:endParaRPr lang="ca-ES" sz="1050" dirty="0"/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d’inversió realitzats a Catalunya d’alt impacte d’empreses establertes a Catalunya </a:t>
            </a:r>
            <a:r>
              <a:rPr lang="ca-ES" sz="1500" dirty="0"/>
              <a:t>per a:</a:t>
            </a:r>
          </a:p>
        </p:txBody>
      </p:sp>
      <p:sp>
        <p:nvSpPr>
          <p:cNvPr id="24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42B10351-9E6A-4D7A-97E6-FF71D27A7C7A}"/>
              </a:ext>
            </a:extLst>
          </p:cNvPr>
          <p:cNvSpPr/>
          <p:nvPr/>
        </p:nvSpPr>
        <p:spPr>
          <a:xfrm>
            <a:off x="2216076" y="2582618"/>
            <a:ext cx="7670202" cy="106422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Projectes d’inversió en actius fixes en centres de R+D+I</a:t>
            </a:r>
            <a:endParaRPr lang="ca-ES" sz="1200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Establiments o àrees d’una empresa, dedicades principalment a activitats de recerca, desenvolupament i/o innovació</a:t>
            </a: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Romandre associats amb el projecte </a:t>
            </a:r>
            <a:r>
              <a:rPr lang="ca-ES" sz="1200" b="1" dirty="0">
                <a:solidFill>
                  <a:schemeClr val="tx1"/>
                </a:solidFill>
              </a:rPr>
              <a:t>durant almenys 3 anys</a:t>
            </a:r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Gràfic 5" descr="Robot">
            <a:extLst>
              <a:ext uri="{FF2B5EF4-FFF2-40B4-BE49-F238E27FC236}">
                <a16:creationId xmlns:a16="http://schemas.microsoft.com/office/drawing/2014/main" id="{11E31882-59D4-44F5-8C08-D2BA66B5B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4263" y="2597799"/>
            <a:ext cx="478912" cy="478912"/>
          </a:xfrm>
          <a:prstGeom prst="rect">
            <a:avLst/>
          </a:prstGeom>
        </p:spPr>
      </p:pic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7AAC7491-6D6A-4651-9764-CAF79D268849}"/>
              </a:ext>
            </a:extLst>
          </p:cNvPr>
          <p:cNvSpPr/>
          <p:nvPr/>
        </p:nvSpPr>
        <p:spPr>
          <a:xfrm>
            <a:off x="4391508" y="3661963"/>
            <a:ext cx="3506992" cy="69561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Mínim acceptat en actius fixes materials i immaterials, 500.000 €, finançament màxim 10% i 200.000 €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8440" y="4761779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222723" y="4626695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9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14" name="Contenidor de número de diapositiva 13">
            <a:extLst>
              <a:ext uri="{FF2B5EF4-FFF2-40B4-BE49-F238E27FC236}">
                <a16:creationId xmlns:a16="http://schemas.microsoft.com/office/drawing/2014/main" id="{34D7FD0F-4BF0-4B42-B847-BD71932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441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les bases reguladores 4, 5 i annex 2</a:t>
            </a:r>
            <a:endParaRPr lang="ca-ES" sz="1050" dirty="0"/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d’inversió realitzats a Catalunya d’alt impacte d’empreses establertes a Catalunya </a:t>
            </a:r>
            <a:r>
              <a:rPr lang="ca-ES" sz="1500" dirty="0"/>
              <a:t>per a:</a:t>
            </a:r>
          </a:p>
        </p:txBody>
      </p:sp>
      <p:sp>
        <p:nvSpPr>
          <p:cNvPr id="16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1720437B-6277-438A-B390-075DD40AE6B8}"/>
              </a:ext>
            </a:extLst>
          </p:cNvPr>
          <p:cNvSpPr/>
          <p:nvPr/>
        </p:nvSpPr>
        <p:spPr>
          <a:xfrm>
            <a:off x="1054249" y="2301369"/>
            <a:ext cx="10477949" cy="1958833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Projectes estratègics per a l’economia catalana</a:t>
            </a:r>
            <a:endParaRPr lang="ca-ES" sz="1200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200" b="1" dirty="0">
                <a:solidFill>
                  <a:schemeClr val="tx1"/>
                </a:solidFill>
              </a:rPr>
              <a:t>Implantació de noves empreses a Catalunya o l’obertura de nous emplaçaments o diversificació de l’activitat de les empreses ja presents</a:t>
            </a:r>
            <a:r>
              <a:rPr lang="ca-ES" sz="1200" dirty="0">
                <a:solidFill>
                  <a:schemeClr val="tx1"/>
                </a:solidFill>
              </a:rPr>
              <a:t>:</a:t>
            </a: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Els actius immaterials seran admissibles si s’utilitzen exclusivament en l’establiment beneficiari, ser amortitzables, ser adquirits en condicions de mercat a tercers no relacionats amb el comprador, incloure en els actius de l’empresa i romandre associats amb el projecte durant almenys 5 anys (3 anys en cas de PIMES). En grans empreses només seran subvencionables fins a un límit del 50% del total dels costos d’inversió</a:t>
            </a: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En el cas de diversificació d’un establiment existent, els costos subvencionables hauran de superar com a mínim el 200% del valor comptable dels actius que es reutilitzen, registrats en l’exercici fiscal anterior a l’inici dels treballs</a:t>
            </a:r>
          </a:p>
        </p:txBody>
      </p:sp>
      <p:pic>
        <p:nvPicPr>
          <p:cNvPr id="5" name="Gràfic 4" descr="Mapa amb xinxeta">
            <a:extLst>
              <a:ext uri="{FF2B5EF4-FFF2-40B4-BE49-F238E27FC236}">
                <a16:creationId xmlns:a16="http://schemas.microsoft.com/office/drawing/2014/main" id="{7472EB4C-2A57-4CA9-BD56-1BFF2FEA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6409" y="2192165"/>
            <a:ext cx="628650" cy="628650"/>
          </a:xfrm>
          <a:prstGeom prst="rect">
            <a:avLst/>
          </a:prstGeom>
        </p:spPr>
      </p:pic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7AAC7491-6D6A-4651-9764-CAF79D268849}"/>
              </a:ext>
            </a:extLst>
          </p:cNvPr>
          <p:cNvSpPr/>
          <p:nvPr/>
        </p:nvSpPr>
        <p:spPr>
          <a:xfrm>
            <a:off x="2753957" y="4260109"/>
            <a:ext cx="7078532" cy="712543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L’empresa ha de contribuir almenys en un 25% en el finançament del projecte, projectes en algun dels municipis inclosos en el mapa d’ajuts regional, mínim 5 milions € i creació de 50 llocs de treball, finançament màxim 10% i 500.000 €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3320" y="5299617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511848" y="5206483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9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14" name="Contenidor de número de diapositiva 13">
            <a:extLst>
              <a:ext uri="{FF2B5EF4-FFF2-40B4-BE49-F238E27FC236}">
                <a16:creationId xmlns:a16="http://schemas.microsoft.com/office/drawing/2014/main" id="{34D7FD0F-4BF0-4B42-B847-BD71932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29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02DD500-5D2F-4FFB-BB94-F39755D6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8"/>
            <a:ext cx="3093897" cy="4098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les </a:t>
            </a:r>
            <a:r>
              <a:rPr lang="ca-ES" sz="1050" dirty="0">
                <a:hlinkClick r:id="rId2"/>
              </a:rPr>
              <a:t>bases reguladores 4.1, 4.4, 4.5 i 5.2</a:t>
            </a:r>
            <a:endParaRPr lang="ca-ES" sz="1050" dirty="0"/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08" y="230963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553" y="2369381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651920" y="326005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87958" y="2252542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2512048" y="2699189"/>
            <a:ext cx="2693634" cy="66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Despeses d’auditoria</a:t>
            </a:r>
          </a:p>
          <a:p>
            <a:pPr marL="0" indent="0">
              <a:buNone/>
            </a:pPr>
            <a:r>
              <a:rPr lang="ca-ES" sz="1600" dirty="0"/>
              <a:t>Màxim 100% i 1.500 euros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46" y="437014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58" name="Gràfic 57">
            <a:extLst>
              <a:ext uri="{FF2B5EF4-FFF2-40B4-BE49-F238E27FC236}">
                <a16:creationId xmlns:a16="http://schemas.microsoft.com/office/drawing/2014/main" id="{91C3A448-C39F-4B9A-8E30-E2FE5A92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9" y="4484307"/>
            <a:ext cx="805111" cy="805111"/>
          </a:xfrm>
          <a:prstGeom prst="rect">
            <a:avLst/>
          </a:prstGeom>
        </p:spPr>
      </p:pic>
      <p:pic>
        <p:nvPicPr>
          <p:cNvPr id="59" name="Gràfic 58">
            <a:extLst>
              <a:ext uri="{FF2B5EF4-FFF2-40B4-BE49-F238E27FC236}">
                <a16:creationId xmlns:a16="http://schemas.microsoft.com/office/drawing/2014/main" id="{E7AD915A-2CF0-4249-BF96-E007C9F6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9181" y="4484307"/>
            <a:ext cx="762718" cy="762718"/>
          </a:xfrm>
          <a:prstGeom prst="rect">
            <a:avLst/>
          </a:prstGeom>
        </p:spPr>
      </p:pic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620754" y="5373719"/>
            <a:ext cx="174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HORES DEL PERSONAL</a:t>
            </a:r>
          </a:p>
        </p:txBody>
      </p:sp>
      <p:cxnSp>
        <p:nvCxnSpPr>
          <p:cNvPr id="67" name="Straight Connector 17">
            <a:extLst>
              <a:ext uri="{FF2B5EF4-FFF2-40B4-BE49-F238E27FC236}">
                <a16:creationId xmlns:a16="http://schemas.microsoft.com/office/drawing/2014/main" id="{D26D72DA-C288-4BA9-81E9-1215B31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68499" y="4356130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2433549" y="4484308"/>
            <a:ext cx="2693633" cy="141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Treballadors/es </a:t>
            </a:r>
            <a:endParaRPr lang="ca-ES" sz="1600" dirty="0"/>
          </a:p>
          <a:p>
            <a:pPr>
              <a:buFontTx/>
              <a:buChar char="-"/>
            </a:pPr>
            <a:r>
              <a:rPr lang="ca-ES" sz="1600" dirty="0"/>
              <a:t>Cost laboral dels 6 primers mesos del nou personal contractat (salari brut+ Seguretat Social)</a:t>
            </a:r>
            <a:endParaRPr lang="ca-ES" sz="1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129">
            <a:extLst>
              <a:ext uri="{FF2B5EF4-FFF2-40B4-BE49-F238E27FC236}">
                <a16:creationId xmlns:a16="http://schemas.microsoft.com/office/drawing/2014/main" id="{19812454-7BEC-41CA-9B0B-5D6C6B60F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4669" y="336006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2" name="Gràfic 21" descr="Robot">
            <a:extLst>
              <a:ext uri="{FF2B5EF4-FFF2-40B4-BE49-F238E27FC236}">
                <a16:creationId xmlns:a16="http://schemas.microsoft.com/office/drawing/2014/main" id="{3E45CD53-C408-46B9-AFA8-36B4B6B96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0624" y="3429000"/>
            <a:ext cx="906736" cy="906736"/>
          </a:xfrm>
          <a:prstGeom prst="rect">
            <a:avLst/>
          </a:prstGeom>
        </p:spPr>
      </p:pic>
      <p:sp>
        <p:nvSpPr>
          <p:cNvPr id="23" name="TextBox 28">
            <a:extLst>
              <a:ext uri="{FF2B5EF4-FFF2-40B4-BE49-F238E27FC236}">
                <a16:creationId xmlns:a16="http://schemas.microsoft.com/office/drawing/2014/main" id="{2072AD5B-91A3-414A-B1F9-E3C84D15A863}"/>
              </a:ext>
            </a:extLst>
          </p:cNvPr>
          <p:cNvSpPr txBox="1"/>
          <p:nvPr/>
        </p:nvSpPr>
        <p:spPr>
          <a:xfrm>
            <a:off x="5706543" y="4365256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ACTIUS</a:t>
            </a:r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BFAB0013-8DE5-4C33-BF28-22CA92BC1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84675" y="2017679"/>
            <a:ext cx="0" cy="4092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900A5AC-AFF1-4AE4-A431-74404B5C42C4}"/>
              </a:ext>
            </a:extLst>
          </p:cNvPr>
          <p:cNvSpPr txBox="1">
            <a:spLocks/>
          </p:cNvSpPr>
          <p:nvPr/>
        </p:nvSpPr>
        <p:spPr>
          <a:xfrm>
            <a:off x="7397389" y="1952284"/>
            <a:ext cx="4684000" cy="4265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Actius fixes:</a:t>
            </a:r>
          </a:p>
          <a:p>
            <a:pPr>
              <a:buFontTx/>
              <a:buChar char="-"/>
            </a:pPr>
            <a:r>
              <a:rPr lang="ca-ES" sz="1600" dirty="0"/>
              <a:t>No actius de segona mà</a:t>
            </a:r>
          </a:p>
          <a:p>
            <a:pPr>
              <a:buFontTx/>
              <a:buChar char="-"/>
            </a:pPr>
            <a:r>
              <a:rPr lang="ca-ES" sz="1600" dirty="0"/>
              <a:t>Explotats exclusivament a l’establiment del beneficiari, seran considerats elements d’actiu amortitzable i seran adquirits a un tercer en condicions de mercat</a:t>
            </a:r>
          </a:p>
          <a:p>
            <a:pPr>
              <a:buFontTx/>
              <a:buChar char="-"/>
            </a:pPr>
            <a:r>
              <a:rPr lang="ca-ES" sz="1600" dirty="0"/>
              <a:t>Subcontractació de l’activitat subvencionada permesa fins un 80%, prèvia acceptació expressa d’ACCIÓ</a:t>
            </a:r>
          </a:p>
          <a:p>
            <a:pPr>
              <a:buFontTx/>
              <a:buChar char="-"/>
            </a:pPr>
            <a:r>
              <a:rPr lang="ca-ES" sz="1600" dirty="0"/>
              <a:t>Actius materials: maquinària, equipament instrumental de laboratori i instal·lacions de nova adquisició directament vinculades al procés productiu i inversions que incorporin processos amb alt contingut tecnològic als equips ja existents</a:t>
            </a:r>
          </a:p>
          <a:p>
            <a:pPr>
              <a:buFontTx/>
              <a:buChar char="-"/>
            </a:pPr>
            <a:r>
              <a:rPr lang="ca-ES" sz="1600" dirty="0"/>
              <a:t>Actius immaterials: Inversió en transferència de tecnologia mitjançant l’adquisició de drets de patents, llicències, </a:t>
            </a:r>
            <a:r>
              <a:rPr lang="ca-ES" sz="1600" dirty="0" err="1"/>
              <a:t>know-how</a:t>
            </a:r>
            <a:r>
              <a:rPr lang="ca-ES" sz="1600" dirty="0"/>
              <a:t> o coneixements tècnics no patentats</a:t>
            </a:r>
          </a:p>
          <a:p>
            <a:pPr>
              <a:buFontTx/>
              <a:buChar char="-"/>
            </a:pPr>
            <a:endParaRPr lang="ca-ES" sz="1600" dirty="0"/>
          </a:p>
        </p:txBody>
      </p:sp>
      <p:pic>
        <p:nvPicPr>
          <p:cNvPr id="48" name="Graphic 47">
            <a:hlinkClick r:id="rId13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674000"/>
            <a:ext cx="435961" cy="435961"/>
          </a:xfrm>
          <a:prstGeom prst="rect">
            <a:avLst/>
          </a:prstGeom>
        </p:spPr>
      </p:pic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0EEEAEC-38E8-424B-A696-99716CA9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150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8" y="345288"/>
            <a:ext cx="6959474" cy="1325563"/>
          </a:xfrm>
        </p:spPr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207080" y="1354645"/>
            <a:ext cx="2769514" cy="425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</a:t>
            </a:r>
            <a:r>
              <a:rPr lang="ca-ES" sz="1050" dirty="0">
                <a:hlinkClick r:id="rId2"/>
              </a:rPr>
              <a:t>les bases reguladores 4.1, 4.7, 4.10 i 14.8</a:t>
            </a:r>
            <a:endParaRPr lang="ca-ES" sz="1050" dirty="0"/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812395" y="135464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601" y="218162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1" name="Gràfic 70">
            <a:extLst>
              <a:ext uri="{FF2B5EF4-FFF2-40B4-BE49-F238E27FC236}">
                <a16:creationId xmlns:a16="http://schemas.microsoft.com/office/drawing/2014/main" id="{6B4D5316-413B-4910-867E-AA97CCCC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737" y="2238774"/>
            <a:ext cx="772495" cy="772495"/>
          </a:xfrm>
          <a:prstGeom prst="rect">
            <a:avLst/>
          </a:prstGeom>
        </p:spPr>
      </p:pic>
      <p:sp>
        <p:nvSpPr>
          <p:cNvPr id="69" name="TextBox 28">
            <a:extLst>
              <a:ext uri="{FF2B5EF4-FFF2-40B4-BE49-F238E27FC236}">
                <a16:creationId xmlns:a16="http://schemas.microsoft.com/office/drawing/2014/main" id="{4927453B-6CB9-44CB-B5E5-07546314D366}"/>
              </a:ext>
            </a:extLst>
          </p:cNvPr>
          <p:cNvSpPr txBox="1"/>
          <p:nvPr/>
        </p:nvSpPr>
        <p:spPr>
          <a:xfrm>
            <a:off x="88691" y="2988969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63" name="Rectangle: Rounded Corners 129">
            <a:extLst>
              <a:ext uri="{FF2B5EF4-FFF2-40B4-BE49-F238E27FC236}">
                <a16:creationId xmlns:a16="http://schemas.microsoft.com/office/drawing/2014/main" id="{04B09AC8-1023-4431-82F6-48D18EFE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6356" y="217571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2" name="Gràfic 61">
            <a:extLst>
              <a:ext uri="{FF2B5EF4-FFF2-40B4-BE49-F238E27FC236}">
                <a16:creationId xmlns:a16="http://schemas.microsoft.com/office/drawing/2014/main" id="{D10F6B37-F630-4A47-A57D-D1333E6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9264" y="2146603"/>
            <a:ext cx="914400" cy="914400"/>
          </a:xfrm>
          <a:prstGeom prst="rect">
            <a:avLst/>
          </a:prstGeom>
        </p:spPr>
      </p:pic>
      <p:sp>
        <p:nvSpPr>
          <p:cNvPr id="68" name="TextBox 86">
            <a:extLst>
              <a:ext uri="{FF2B5EF4-FFF2-40B4-BE49-F238E27FC236}">
                <a16:creationId xmlns:a16="http://schemas.microsoft.com/office/drawing/2014/main" id="{6882C717-19C7-4F9B-AD05-CE93B085EB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08880" y="2979316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4970" y="216081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1862" y="2184769"/>
            <a:ext cx="914400" cy="914400"/>
          </a:xfrm>
          <a:prstGeom prst="rect">
            <a:avLst/>
          </a:prstGeom>
        </p:spPr>
      </p:pic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3791782" y="3008263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747" y="21851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5773" y="2174947"/>
            <a:ext cx="811976" cy="811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5448812" y="2959809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66" name="Rectangle: Rounded Corners 129">
            <a:extLst>
              <a:ext uri="{FF2B5EF4-FFF2-40B4-BE49-F238E27FC236}">
                <a16:creationId xmlns:a16="http://schemas.microsoft.com/office/drawing/2014/main" id="{7AF01A94-759A-4E34-B86D-DF268DCEE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0126" y="216639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7" name="Gràfic 66" descr="Cartera">
            <a:extLst>
              <a:ext uri="{FF2B5EF4-FFF2-40B4-BE49-F238E27FC236}">
                <a16:creationId xmlns:a16="http://schemas.microsoft.com/office/drawing/2014/main" id="{D3C7CF98-5358-4890-8CBF-C4EDF0C97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21776" y="2234471"/>
            <a:ext cx="738664" cy="738664"/>
          </a:xfrm>
          <a:prstGeom prst="rect">
            <a:avLst/>
          </a:prstGeom>
        </p:spPr>
      </p:pic>
      <p:sp>
        <p:nvSpPr>
          <p:cNvPr id="70" name="TextBox 17">
            <a:extLst>
              <a:ext uri="{FF2B5EF4-FFF2-40B4-BE49-F238E27FC236}">
                <a16:creationId xmlns:a16="http://schemas.microsoft.com/office/drawing/2014/main" id="{C42218D0-9856-4729-960A-6D2BB524094A}"/>
              </a:ext>
            </a:extLst>
          </p:cNvPr>
          <p:cNvSpPr txBox="1"/>
          <p:nvPr/>
        </p:nvSpPr>
        <p:spPr>
          <a:xfrm>
            <a:off x="7181574" y="2985707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PAGAMENTS EN EFECTIU SUPERIORS A 100 EUROS</a:t>
            </a:r>
            <a:endParaRPr lang="ca-ES" sz="900" dirty="0"/>
          </a:p>
        </p:txBody>
      </p:sp>
      <p:sp>
        <p:nvSpPr>
          <p:cNvPr id="40" name="Rectangle: Rounded Corners 129">
            <a:extLst>
              <a:ext uri="{FF2B5EF4-FFF2-40B4-BE49-F238E27FC236}">
                <a16:creationId xmlns:a16="http://schemas.microsoft.com/office/drawing/2014/main" id="{FF9C9D8E-3FE0-47A4-BB5A-DFDF5DD26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5505" y="215379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1" name="Gràfic 40" descr="Robot">
            <a:extLst>
              <a:ext uri="{FF2B5EF4-FFF2-40B4-BE49-F238E27FC236}">
                <a16:creationId xmlns:a16="http://schemas.microsoft.com/office/drawing/2014/main" id="{C98DC52F-DF03-4CDD-BF26-3097AB34D9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2198" y="2268852"/>
            <a:ext cx="906736" cy="906736"/>
          </a:xfrm>
          <a:prstGeom prst="rect">
            <a:avLst/>
          </a:prstGeom>
        </p:spPr>
      </p:pic>
      <p:sp>
        <p:nvSpPr>
          <p:cNvPr id="46" name="TextBox 28">
            <a:extLst>
              <a:ext uri="{FF2B5EF4-FFF2-40B4-BE49-F238E27FC236}">
                <a16:creationId xmlns:a16="http://schemas.microsoft.com/office/drawing/2014/main" id="{751A3C19-893D-4B62-A793-9C8B96A201EA}"/>
              </a:ext>
            </a:extLst>
          </p:cNvPr>
          <p:cNvSpPr txBox="1"/>
          <p:nvPr/>
        </p:nvSpPr>
        <p:spPr>
          <a:xfrm>
            <a:off x="9246968" y="3191898"/>
            <a:ext cx="122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DETERMINATS ACTIUS</a:t>
            </a:r>
          </a:p>
        </p:txBody>
      </p:sp>
      <p:pic>
        <p:nvPicPr>
          <p:cNvPr id="64" name="Graphic 4" descr="Atenció!">
            <a:extLst>
              <a:ext uri="{FF2B5EF4-FFF2-40B4-BE49-F238E27FC236}">
                <a16:creationId xmlns:a16="http://schemas.microsoft.com/office/drawing/2014/main" id="{E4D3B1EC-8C3E-4F9D-B744-8A94DD2E28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67159" y="2193683"/>
            <a:ext cx="344283" cy="344283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88A512F-0418-4C45-ABC1-754A3B7378DD}"/>
              </a:ext>
            </a:extLst>
          </p:cNvPr>
          <p:cNvSpPr txBox="1">
            <a:spLocks/>
          </p:cNvSpPr>
          <p:nvPr/>
        </p:nvSpPr>
        <p:spPr>
          <a:xfrm>
            <a:off x="10638023" y="2119494"/>
            <a:ext cx="1553978" cy="1707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100" i="1" dirty="0">
                <a:solidFill>
                  <a:srgbClr val="FF0000"/>
                </a:solidFill>
              </a:rPr>
              <a:t>- Actius immobiliaris</a:t>
            </a:r>
          </a:p>
          <a:p>
            <a:pPr marL="0" indent="0">
              <a:buNone/>
            </a:pPr>
            <a:r>
              <a:rPr lang="ca-ES" sz="1100" i="1" dirty="0">
                <a:solidFill>
                  <a:srgbClr val="FF0000"/>
                </a:solidFill>
              </a:rPr>
              <a:t>- Obra civil i instal·lacions</a:t>
            </a:r>
          </a:p>
          <a:p>
            <a:pPr marL="0" indent="0">
              <a:buNone/>
            </a:pPr>
            <a:r>
              <a:rPr lang="ca-ES" sz="1100" i="1" dirty="0">
                <a:solidFill>
                  <a:srgbClr val="FF0000"/>
                </a:solidFill>
              </a:rPr>
              <a:t>- Enginyeria</a:t>
            </a:r>
          </a:p>
          <a:p>
            <a:pPr marL="0" indent="0">
              <a:buNone/>
            </a:pPr>
            <a:r>
              <a:rPr lang="ca-ES" sz="1100" i="1" dirty="0">
                <a:solidFill>
                  <a:srgbClr val="FF0000"/>
                </a:solidFill>
              </a:rPr>
              <a:t>- Instal·lacions no vinculades a línia productiva, o diversificació d’activitat</a:t>
            </a:r>
          </a:p>
          <a:p>
            <a:pPr marL="0" indent="0">
              <a:buNone/>
            </a:pPr>
            <a:r>
              <a:rPr lang="ca-ES" sz="1100" i="1" dirty="0">
                <a:solidFill>
                  <a:srgbClr val="FF0000"/>
                </a:solidFill>
              </a:rPr>
              <a:t>- Inversions de manteniment o substitució d’equipaments obsolets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775" y="391279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" name="Gràfic 6" descr="Contracte de dreta a esquerra">
            <a:extLst>
              <a:ext uri="{FF2B5EF4-FFF2-40B4-BE49-F238E27FC236}">
                <a16:creationId xmlns:a16="http://schemas.microsoft.com/office/drawing/2014/main" id="{6088FF4F-D01A-444C-BC80-FC0653105D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78085" y="3941925"/>
            <a:ext cx="671087" cy="671087"/>
          </a:xfrm>
          <a:prstGeom prst="rect">
            <a:avLst/>
          </a:prstGeom>
        </p:spPr>
      </p:pic>
      <p:sp>
        <p:nvSpPr>
          <p:cNvPr id="54" name="TextBox 28">
            <a:extLst>
              <a:ext uri="{FF2B5EF4-FFF2-40B4-BE49-F238E27FC236}">
                <a16:creationId xmlns:a16="http://schemas.microsoft.com/office/drawing/2014/main" id="{8D3E084C-9EEC-4BC4-91A4-45CE2FEC236D}"/>
              </a:ext>
            </a:extLst>
          </p:cNvPr>
          <p:cNvSpPr txBox="1"/>
          <p:nvPr/>
        </p:nvSpPr>
        <p:spPr>
          <a:xfrm>
            <a:off x="652047" y="4737367"/>
            <a:ext cx="192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FACTURES ANTERIORS O POSTERIORS AL PROJECTE</a:t>
            </a:r>
          </a:p>
        </p:txBody>
      </p:sp>
      <p:pic>
        <p:nvPicPr>
          <p:cNvPr id="59" name="Graphic 4" descr="Atenció!">
            <a:extLst>
              <a:ext uri="{FF2B5EF4-FFF2-40B4-BE49-F238E27FC236}">
                <a16:creationId xmlns:a16="http://schemas.microsoft.com/office/drawing/2014/main" id="{C41FA62C-CFEC-4B7E-BFCE-E284F5D0BB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95521" y="3964446"/>
            <a:ext cx="344283" cy="344283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9F705950-BCF9-4B97-BCED-84B051DEE524}"/>
              </a:ext>
            </a:extLst>
          </p:cNvPr>
          <p:cNvSpPr txBox="1">
            <a:spLocks/>
          </p:cNvSpPr>
          <p:nvPr/>
        </p:nvSpPr>
        <p:spPr>
          <a:xfrm>
            <a:off x="854061" y="5512697"/>
            <a:ext cx="6193204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200" i="1" dirty="0">
                <a:solidFill>
                  <a:srgbClr val="FF0000"/>
                </a:solidFill>
              </a:rPr>
              <a:t>Menys la factura d’auditoria quan la justificació es presenti per compte justificatiu</a:t>
            </a:r>
          </a:p>
        </p:txBody>
      </p:sp>
      <p:sp>
        <p:nvSpPr>
          <p:cNvPr id="61" name="Rectangle: Rounded Corners 129">
            <a:extLst>
              <a:ext uri="{FF2B5EF4-FFF2-40B4-BE49-F238E27FC236}">
                <a16:creationId xmlns:a16="http://schemas.microsoft.com/office/drawing/2014/main" id="{96B77867-6C74-4319-845E-202475B7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5320" y="387900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19708" y="3793612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2713987" y="4696319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6410" y="387190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30469" y="3838860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4378901" y="4654292"/>
            <a:ext cx="1770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IMPOSTOS INDIRECTES RECUPERABLES I IRPF</a:t>
            </a:r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5EF09724-E314-4C57-AAEA-FD792F3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7500" y="385135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 descr="Sala de juntes">
            <a:extLst>
              <a:ext uri="{FF2B5EF4-FFF2-40B4-BE49-F238E27FC236}">
                <a16:creationId xmlns:a16="http://schemas.microsoft.com/office/drawing/2014/main" id="{8D05B969-9258-42B2-85B2-C5FCD0487D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7932" y="3755924"/>
            <a:ext cx="848231" cy="848231"/>
          </a:xfrm>
          <a:prstGeom prst="rect">
            <a:avLst/>
          </a:prstGeom>
        </p:spPr>
      </p:pic>
      <p:sp>
        <p:nvSpPr>
          <p:cNvPr id="60" name="TextBox 17">
            <a:extLst>
              <a:ext uri="{FF2B5EF4-FFF2-40B4-BE49-F238E27FC236}">
                <a16:creationId xmlns:a16="http://schemas.microsoft.com/office/drawing/2014/main" id="{E7AF8A2C-C3D8-4E31-A06E-F53CC58A750F}"/>
              </a:ext>
            </a:extLst>
          </p:cNvPr>
          <p:cNvSpPr txBox="1"/>
          <p:nvPr/>
        </p:nvSpPr>
        <p:spPr>
          <a:xfrm>
            <a:off x="6267708" y="4647049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VINCULACIÓ PROVEÏDOR-  SOL·LICITANT</a:t>
            </a:r>
            <a:endParaRPr lang="ca-ES" sz="900" dirty="0"/>
          </a:p>
        </p:txBody>
      </p:sp>
      <p:sp>
        <p:nvSpPr>
          <p:cNvPr id="73" name="Rectangle: Rounded Corners 129">
            <a:extLst>
              <a:ext uri="{FF2B5EF4-FFF2-40B4-BE49-F238E27FC236}">
                <a16:creationId xmlns:a16="http://schemas.microsoft.com/office/drawing/2014/main" id="{57E07914-9E38-426F-943C-2D095263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5652" y="385135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55" name="Graphic 3">
            <a:extLst>
              <a:ext uri="{FF2B5EF4-FFF2-40B4-BE49-F238E27FC236}">
                <a16:creationId xmlns:a16="http://schemas.microsoft.com/office/drawing/2014/main" id="{ED99D2E8-7B74-4513-8DDE-C8AF325FA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86310" y="3910712"/>
            <a:ext cx="914400" cy="914400"/>
          </a:xfrm>
          <a:prstGeom prst="rect">
            <a:avLst/>
          </a:prstGeom>
        </p:spPr>
      </p:pic>
      <p:sp>
        <p:nvSpPr>
          <p:cNvPr id="51" name="TextBox 86">
            <a:extLst>
              <a:ext uri="{FF2B5EF4-FFF2-40B4-BE49-F238E27FC236}">
                <a16:creationId xmlns:a16="http://schemas.microsoft.com/office/drawing/2014/main" id="{43FA1002-19B2-4A7B-A244-955731148E86}"/>
              </a:ext>
            </a:extLst>
          </p:cNvPr>
          <p:cNvSpPr txBox="1"/>
          <p:nvPr/>
        </p:nvSpPr>
        <p:spPr>
          <a:xfrm>
            <a:off x="8183207" y="4677648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57" name="Graphic 4" descr="Atenció!">
            <a:extLst>
              <a:ext uri="{FF2B5EF4-FFF2-40B4-BE49-F238E27FC236}">
                <a16:creationId xmlns:a16="http://schemas.microsoft.com/office/drawing/2014/main" id="{B340FD85-8E96-4723-826B-6AC0EA185D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13927" y="3881723"/>
            <a:ext cx="344283" cy="344283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C0A0BA0-EC37-438F-A5DB-0BF7BD7B3786}"/>
              </a:ext>
            </a:extLst>
          </p:cNvPr>
          <p:cNvSpPr txBox="1">
            <a:spLocks/>
          </p:cNvSpPr>
          <p:nvPr/>
        </p:nvSpPr>
        <p:spPr>
          <a:xfrm>
            <a:off x="9814449" y="3861720"/>
            <a:ext cx="2400354" cy="1749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Dietes, transport i locomoció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si no es troben al conveni o al contracte</a:t>
            </a:r>
          </a:p>
        </p:txBody>
      </p:sp>
      <p:pic>
        <p:nvPicPr>
          <p:cNvPr id="48" name="Graphic 47">
            <a:hlinkClick r:id="rId29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0" y="5611489"/>
            <a:ext cx="435961" cy="435961"/>
          </a:xfrm>
          <a:prstGeom prst="rect">
            <a:avLst/>
          </a:prstGeom>
        </p:spPr>
      </p:pic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E72F34F9-8A29-4C57-9ED7-86F82B55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Publicitat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92845935-50D6-48DB-9690-D7FA9A7A6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05"/>
            <a:ext cx="7261412" cy="4066390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91702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48287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13BE8325-8F20-468E-8C99-998BCFB3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56" y="417770"/>
            <a:ext cx="2357173" cy="1325563"/>
          </a:xfrm>
        </p:spPr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9143144" y="1272236"/>
            <a:ext cx="2723959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la</a:t>
            </a:r>
            <a:r>
              <a:rPr lang="ca-ES" sz="1050" dirty="0">
                <a:hlinkClick r:id="rId2"/>
              </a:rPr>
              <a:t> base reguladora 21</a:t>
            </a:r>
            <a:endParaRPr lang="ca-ES" sz="1050" dirty="0"/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8836330" y="1272236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8982" y="3054675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6239" y="2022634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3" y="2127527"/>
            <a:ext cx="8551139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4685" y="395391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976908" y="3953912"/>
            <a:ext cx="7218934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5498888" y="4763998"/>
            <a:ext cx="2203588" cy="284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9"/>
              </a:rPr>
              <a:t>Descarregueu-vos el </a:t>
            </a:r>
            <a:r>
              <a:rPr lang="ca-ES" sz="1050" dirty="0" err="1">
                <a:hlinkClick r:id="rId9"/>
              </a:rPr>
              <a:t>logo</a:t>
            </a:r>
            <a:r>
              <a:rPr lang="ca-ES" sz="1050" dirty="0">
                <a:hlinkClick r:id="rId9"/>
              </a:rPr>
              <a:t> d’ACCIÓ</a:t>
            </a:r>
            <a:endParaRPr lang="ca-ES" sz="1050" dirty="0"/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5097212" y="473227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106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1A4127F-6913-4C38-9FD8-20D743D1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2726583"/>
            <a:ext cx="4823209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Documentació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36A8645-8F20-4B5C-A99E-11EA99B9D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05"/>
            <a:ext cx="7261412" cy="4066390"/>
          </a:xfrm>
          <a:prstGeom prst="flowChartOnlineStorage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4461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1789A108-68A1-4043-8DBB-8E4D1D94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8977961" y="1289839"/>
            <a:ext cx="2696303" cy="48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les</a:t>
            </a:r>
            <a:r>
              <a:rPr lang="ca-ES" sz="1050" dirty="0">
                <a:hlinkClick r:id="rId2"/>
              </a:rPr>
              <a:t> bases reguladores 4.11 i 14.1 a 14.3</a:t>
            </a:r>
            <a:endParaRPr lang="ca-ES" sz="1050" dirty="0"/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838200" y="200629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pic>
        <p:nvPicPr>
          <p:cNvPr id="19" name="Gràfic 18">
            <a:extLst>
              <a:ext uri="{FF2B5EF4-FFF2-40B4-BE49-F238E27FC236}">
                <a16:creationId xmlns:a16="http://schemas.microsoft.com/office/drawing/2014/main" id="{7671F6A6-B8B7-40B2-8F17-6B375BB5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067" y="2499711"/>
            <a:ext cx="650031" cy="650031"/>
          </a:xfrm>
          <a:prstGeom prst="rect">
            <a:avLst/>
          </a:prstGeom>
        </p:spPr>
      </p:pic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770098" y="2564151"/>
            <a:ext cx="6577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</a:t>
            </a:r>
            <a:r>
              <a:rPr lang="ca-ES" sz="1500" b="1" dirty="0"/>
              <a:t>28/02/2022</a:t>
            </a:r>
            <a:r>
              <a:rPr lang="ca-ES" sz="1500" dirty="0"/>
              <a:t> per a projectes </a:t>
            </a:r>
            <a:r>
              <a:rPr lang="ca-ES" sz="1500" b="1" dirty="0"/>
              <a:t>d’inversió empresarials en actius</a:t>
            </a:r>
          </a:p>
          <a:p>
            <a:endParaRPr lang="ca-ES" sz="1500" b="1" dirty="0"/>
          </a:p>
          <a:p>
            <a:r>
              <a:rPr lang="ca-ES" sz="1500" dirty="0"/>
              <a:t>Com a màxim el </a:t>
            </a:r>
            <a:r>
              <a:rPr lang="ca-ES" sz="1500" b="1" dirty="0"/>
              <a:t>30/09/2022</a:t>
            </a:r>
            <a:r>
              <a:rPr lang="ca-ES" sz="1500" dirty="0"/>
              <a:t> per a projectes </a:t>
            </a:r>
            <a:r>
              <a:rPr lang="ca-ES" sz="1500" b="1" dirty="0"/>
              <a:t>de creació d’ocupació</a:t>
            </a:r>
          </a:p>
          <a:p>
            <a:endParaRPr lang="ca-ES" sz="1500" dirty="0"/>
          </a:p>
          <a:p>
            <a:r>
              <a:rPr lang="ca-ES" sz="1500" dirty="0"/>
              <a:t>Com a màxim </a:t>
            </a:r>
            <a:r>
              <a:rPr lang="ca-ES" sz="1500" b="1" dirty="0"/>
              <a:t>dos anys i dos mesos després a la data de sol·licitud</a:t>
            </a:r>
            <a:r>
              <a:rPr lang="ca-ES" sz="1500" dirty="0"/>
              <a:t> de la subvenció per a projectes </a:t>
            </a:r>
            <a:r>
              <a:rPr lang="ca-ES" sz="1500" b="1" dirty="0"/>
              <a:t>estratègics per a l’economia catalana</a:t>
            </a:r>
          </a:p>
        </p:txBody>
      </p:sp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5EA37FF0-F291-45B6-95D1-364A4CB4B6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9062" y="2298468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31E0103-8D6A-4F31-8E2F-B91236C4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845" y="2733963"/>
            <a:ext cx="3474721" cy="7284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En el cas que s’hagi sol·licitat una ampliació del termini de justificació, el termini per a presentar la justificació finalitzarà la data establerta per la resolució d’aprovació de l’ampliació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838200" y="4158456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20" name="Gràfic 19" descr="Fàbrica">
            <a:extLst>
              <a:ext uri="{FF2B5EF4-FFF2-40B4-BE49-F238E27FC236}">
                <a16:creationId xmlns:a16="http://schemas.microsoft.com/office/drawing/2014/main" id="{A3EB5117-E205-47D3-9923-BA7591389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5438" y="4659997"/>
            <a:ext cx="739287" cy="739287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900787" y="4848565"/>
            <a:ext cx="6316457" cy="4616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dirty="0"/>
              <a:t>L’empresa beneficiària de la subvenció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9063" y="4191278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8573845" y="4614142"/>
            <a:ext cx="3474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8518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AA189DB8-3C70-4D92-9D26-4000490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DD4B945-540D-4F7D-8EC5-B4ABB1A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1843581" y="1646456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686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2419" y="2328939"/>
            <a:ext cx="841772" cy="841772"/>
          </a:xfrm>
          <a:prstGeom prst="rect">
            <a:avLst/>
          </a:prstGeom>
        </p:spPr>
      </p:pic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1994127" y="3170712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7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6264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7" name="Graphic 134">
            <a:hlinkClick r:id="rId7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2888" y="2300144"/>
            <a:ext cx="841772" cy="841772"/>
          </a:xfrm>
          <a:prstGeom prst="rect">
            <a:avLst/>
          </a:prstGeom>
        </p:spPr>
      </p:pic>
      <p:sp>
        <p:nvSpPr>
          <p:cNvPr id="38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3958208" y="3313475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8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202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35" name="Graphic 134">
            <a:hlinkClick r:id="rId8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5692" y="2328939"/>
            <a:ext cx="841772" cy="841772"/>
          </a:xfrm>
          <a:prstGeom prst="rect">
            <a:avLst/>
          </a:prstGeom>
        </p:spPr>
      </p:pic>
      <p:sp>
        <p:nvSpPr>
          <p:cNvPr id="133" name="TextBox 132">
            <a:hlinkClick r:id="rId8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5992732" y="3249937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INFORME D’AUDITORIA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2" name="Rectangle: Rounded Corners 102">
            <a:hlinkClick r:id="rId10" action="ppaction://hlinksldjump"/>
            <a:extLst>
              <a:ext uri="{FF2B5EF4-FFF2-40B4-BE49-F238E27FC236}">
                <a16:creationId xmlns:a16="http://schemas.microsoft.com/office/drawing/2014/main" id="{51549BCA-DF54-4F38-9B91-E281D3FC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4882" y="4095746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9" name="Gràfic 28">
            <a:hlinkClick r:id="rId10" action="ppaction://hlinksldjump"/>
            <a:extLst>
              <a:ext uri="{FF2B5EF4-FFF2-40B4-BE49-F238E27FC236}">
                <a16:creationId xmlns:a16="http://schemas.microsoft.com/office/drawing/2014/main" id="{CFF4E0A9-D65A-4361-AEDB-0C7665B0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65485" y="4275430"/>
            <a:ext cx="805111" cy="805111"/>
          </a:xfrm>
          <a:prstGeom prst="rect">
            <a:avLst/>
          </a:prstGeom>
        </p:spPr>
      </p:pic>
      <p:pic>
        <p:nvPicPr>
          <p:cNvPr id="32" name="Gràfic 31">
            <a:hlinkClick r:id="rId10" action="ppaction://hlinksldjump"/>
            <a:extLst>
              <a:ext uri="{FF2B5EF4-FFF2-40B4-BE49-F238E27FC236}">
                <a16:creationId xmlns:a16="http://schemas.microsoft.com/office/drawing/2014/main" id="{4BC5C3F1-B9E7-48BC-A92C-C1BF9EBF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3228" y="4283792"/>
            <a:ext cx="762718" cy="762718"/>
          </a:xfrm>
          <a:prstGeom prst="rect">
            <a:avLst/>
          </a:prstGeom>
        </p:spPr>
      </p:pic>
      <p:sp>
        <p:nvSpPr>
          <p:cNvPr id="23" name="TextBox 133">
            <a:hlinkClick r:id="rId10" action="ppaction://hlinksldjump"/>
            <a:extLst>
              <a:ext uri="{FF2B5EF4-FFF2-40B4-BE49-F238E27FC236}">
                <a16:creationId xmlns:a16="http://schemas.microsoft.com/office/drawing/2014/main" id="{E797723F-9ECD-4A12-9EC9-CC5B0CAFF249}"/>
              </a:ext>
            </a:extLst>
          </p:cNvPr>
          <p:cNvSpPr txBox="1"/>
          <p:nvPr/>
        </p:nvSpPr>
        <p:spPr>
          <a:xfrm>
            <a:off x="3981815" y="5226354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HORES DEL PERSONAL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4" name="Rectangle: Rounded Corners 102">
            <a:hlinkClick r:id="rId15" action="ppaction://hlinksldjump"/>
            <a:extLst>
              <a:ext uri="{FF2B5EF4-FFF2-40B4-BE49-F238E27FC236}">
                <a16:creationId xmlns:a16="http://schemas.microsoft.com/office/drawing/2014/main" id="{E55B844D-A4EC-4236-ABDC-5BB59326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9282" y="4095609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33" name="Gràfic 32" descr="Robot">
            <a:hlinkClick r:id="rId15" action="ppaction://hlinksldjump"/>
            <a:extLst>
              <a:ext uri="{FF2B5EF4-FFF2-40B4-BE49-F238E27FC236}">
                <a16:creationId xmlns:a16="http://schemas.microsoft.com/office/drawing/2014/main" id="{626DF438-A7B6-4EF2-9439-4DBD0357C4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5692" y="4186258"/>
            <a:ext cx="906736" cy="906736"/>
          </a:xfrm>
          <a:prstGeom prst="rect">
            <a:avLst/>
          </a:prstGeom>
        </p:spPr>
      </p:pic>
      <p:sp>
        <p:nvSpPr>
          <p:cNvPr id="26" name="TextBox 133">
            <a:hlinkClick r:id="rId15" action="ppaction://hlinksldjump"/>
            <a:extLst>
              <a:ext uri="{FF2B5EF4-FFF2-40B4-BE49-F238E27FC236}">
                <a16:creationId xmlns:a16="http://schemas.microsoft.com/office/drawing/2014/main" id="{40C1150E-87F9-49AE-9B67-E7281ACEACD9}"/>
              </a:ext>
            </a:extLst>
          </p:cNvPr>
          <p:cNvSpPr txBox="1"/>
          <p:nvPr/>
        </p:nvSpPr>
        <p:spPr>
          <a:xfrm>
            <a:off x="5952349" y="5226354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ACTIUS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27119" y="3500458"/>
            <a:ext cx="685800" cy="685800"/>
          </a:xfrm>
          <a:prstGeom prst="rect">
            <a:avLst/>
          </a:prstGeom>
        </p:spPr>
      </p:pic>
      <p:pic>
        <p:nvPicPr>
          <p:cNvPr id="34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576632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03B7531-2661-4ED9-AB00-423131BF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A4EF58B-68FA-4EDD-9BF4-B881A25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8793857" y="1291978"/>
            <a:ext cx="2701457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3"/>
              </a:rPr>
              <a:t>Consulteu la</a:t>
            </a:r>
            <a:r>
              <a:rPr lang="ca-ES" sz="1050" dirty="0">
                <a:hlinkClick r:id="rId3"/>
              </a:rPr>
              <a:t> base reguladora 14</a:t>
            </a:r>
            <a:endParaRPr lang="ca-ES" sz="1050" dirty="0"/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7859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0646" y="2334896"/>
            <a:ext cx="0" cy="35602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16">
            <a:extLst>
              <a:ext uri="{FF2B5EF4-FFF2-40B4-BE49-F238E27FC236}">
                <a16:creationId xmlns:a16="http://schemas.microsoft.com/office/drawing/2014/main" id="{9491120D-CFCD-4D7F-9E41-F204EA5F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5148" y="2231337"/>
            <a:ext cx="426557" cy="426557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94E2EB4-567B-4668-BCEF-8AD84CFD67B1}"/>
              </a:ext>
            </a:extLst>
          </p:cNvPr>
          <p:cNvSpPr txBox="1">
            <a:spLocks/>
          </p:cNvSpPr>
          <p:nvPr/>
        </p:nvSpPr>
        <p:spPr>
          <a:xfrm>
            <a:off x="2775433" y="2275983"/>
            <a:ext cx="8530468" cy="5535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Memòria tècnica</a:t>
            </a:r>
            <a:endParaRPr lang="ca-ES" sz="1350" dirty="0"/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7EB06414-5662-49A0-AE0D-19D4F817E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911719" y="2580810"/>
            <a:ext cx="640792" cy="623248"/>
            <a:chOff x="731578" y="1599665"/>
            <a:chExt cx="1489108" cy="1448339"/>
          </a:xfrm>
        </p:grpSpPr>
        <p:grpSp>
          <p:nvGrpSpPr>
            <p:cNvPr id="72" name="Group 21">
              <a:extLst>
                <a:ext uri="{FF2B5EF4-FFF2-40B4-BE49-F238E27FC236}">
                  <a16:creationId xmlns:a16="http://schemas.microsoft.com/office/drawing/2014/main" id="{11197E64-A95B-4FEC-8356-72A4DBE469EF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74" name="Flowchart: Delay 23">
                <a:extLst>
                  <a:ext uri="{FF2B5EF4-FFF2-40B4-BE49-F238E27FC236}">
                    <a16:creationId xmlns:a16="http://schemas.microsoft.com/office/drawing/2014/main" id="{1260E9BA-FD0E-4B6E-9AE1-059ED86FF45D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5" name="Group 24">
                <a:extLst>
                  <a:ext uri="{FF2B5EF4-FFF2-40B4-BE49-F238E27FC236}">
                    <a16:creationId xmlns:a16="http://schemas.microsoft.com/office/drawing/2014/main" id="{88F4EC9D-C771-4E7F-8237-F77164DFB538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6" name="Freeform: Shape 25">
                  <a:extLst>
                    <a:ext uri="{FF2B5EF4-FFF2-40B4-BE49-F238E27FC236}">
                      <a16:creationId xmlns:a16="http://schemas.microsoft.com/office/drawing/2014/main" id="{75D4F993-CA49-41BE-B600-7647BAD5D10C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7" name="Freeform: Shape 27">
                  <a:extLst>
                    <a:ext uri="{FF2B5EF4-FFF2-40B4-BE49-F238E27FC236}">
                      <a16:creationId xmlns:a16="http://schemas.microsoft.com/office/drawing/2014/main" id="{ECFB0AEE-6D08-498C-B472-5515200ADC4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8" name="Freeform: Shape 28">
                  <a:extLst>
                    <a:ext uri="{FF2B5EF4-FFF2-40B4-BE49-F238E27FC236}">
                      <a16:creationId xmlns:a16="http://schemas.microsoft.com/office/drawing/2014/main" id="{697E2DFA-6CF8-4CB1-890F-7FEB7CB65D3F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9" name="Freeform: Shape 29">
                  <a:extLst>
                    <a:ext uri="{FF2B5EF4-FFF2-40B4-BE49-F238E27FC236}">
                      <a16:creationId xmlns:a16="http://schemas.microsoft.com/office/drawing/2014/main" id="{8D51C860-CA1A-43F1-A904-E410C82943C1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73" name="Graphic 49" descr="Employee badge">
              <a:extLst>
                <a:ext uri="{FF2B5EF4-FFF2-40B4-BE49-F238E27FC236}">
                  <a16:creationId xmlns:a16="http://schemas.microsoft.com/office/drawing/2014/main" id="{AD889CED-DBBC-485F-9179-B1CE88FD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5" name="Graphic 66">
            <a:extLst>
              <a:ext uri="{FF2B5EF4-FFF2-40B4-BE49-F238E27FC236}">
                <a16:creationId xmlns:a16="http://schemas.microsoft.com/office/drawing/2014/main" id="{DA3ADADA-A116-46B2-B9B5-58403B396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582452" y="2712132"/>
            <a:ext cx="367615" cy="394994"/>
          </a:xfrm>
          <a:prstGeom prst="rect">
            <a:avLst/>
          </a:prstGeom>
        </p:spPr>
      </p:pic>
      <p:pic>
        <p:nvPicPr>
          <p:cNvPr id="83" name="Graphic 51">
            <a:extLst>
              <a:ext uri="{FF2B5EF4-FFF2-40B4-BE49-F238E27FC236}">
                <a16:creationId xmlns:a16="http://schemas.microsoft.com/office/drawing/2014/main" id="{36DAE04A-5A1E-49B7-BC7A-2B38F460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0649" y="2719672"/>
            <a:ext cx="592005" cy="592005"/>
          </a:xfrm>
          <a:prstGeom prst="rect">
            <a:avLst/>
          </a:prstGeom>
        </p:spPr>
      </p:pic>
      <p:grpSp>
        <p:nvGrpSpPr>
          <p:cNvPr id="6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EF4CE830-9678-48A5-B545-1637A4CD0853}"/>
              </a:ext>
            </a:extLst>
          </p:cNvPr>
          <p:cNvGrpSpPr>
            <a:grpSpLocks noChangeAspect="1"/>
          </p:cNvGrpSpPr>
          <p:nvPr/>
        </p:nvGrpSpPr>
        <p:grpSpPr>
          <a:xfrm>
            <a:off x="4556891" y="2865551"/>
            <a:ext cx="308142" cy="308142"/>
            <a:chOff x="9381248" y="3637015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311FD2-0CFC-4679-8A66-E5CA752073D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9" name="Graphic 66" descr="Link">
              <a:hlinkClick r:id="rId16"/>
              <a:extLst>
                <a:ext uri="{FF2B5EF4-FFF2-40B4-BE49-F238E27FC236}">
                  <a16:creationId xmlns:a16="http://schemas.microsoft.com/office/drawing/2014/main" id="{4B052EB2-6244-4AD6-A678-EAB26BBD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0" name="TextBox 79">
            <a:extLst>
              <a:ext uri="{FF2B5EF4-FFF2-40B4-BE49-F238E27FC236}">
                <a16:creationId xmlns:a16="http://schemas.microsoft.com/office/drawing/2014/main" id="{5C194449-7D85-49D2-8D46-9EF936978049}"/>
              </a:ext>
            </a:extLst>
          </p:cNvPr>
          <p:cNvSpPr txBox="1"/>
          <p:nvPr/>
        </p:nvSpPr>
        <p:spPr>
          <a:xfrm>
            <a:off x="4865033" y="2863150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hlinkClick r:id="rId16"/>
              </a:rPr>
              <a:t>Model disponible</a:t>
            </a:r>
            <a:endParaRPr lang="ca-ES" sz="105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1594" y="3295460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912" y="3348096"/>
            <a:ext cx="7428682" cy="10913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l’empresa beneficiària i la proveïdora</a:t>
            </a:r>
          </a:p>
          <a:p>
            <a:pPr algn="just"/>
            <a:r>
              <a:rPr lang="ca-ES" sz="1350" b="1" dirty="0"/>
              <a:t>Concurrència </a:t>
            </a:r>
            <a:r>
              <a:rPr lang="ca-ES" sz="1350" dirty="0"/>
              <a:t>amb d’altres ajuts compatible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9130103" y="372201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hlinkClick r:id="rId16"/>
              </a:rPr>
              <a:t>Model disponible</a:t>
            </a:r>
            <a:endParaRPr lang="ca-ES" sz="1050" dirty="0"/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8810397" y="3685706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6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6692489" y="406505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hlinkClick r:id="rId17"/>
              </a:rPr>
              <a:t>Model disponible</a:t>
            </a:r>
            <a:endParaRPr lang="ca-ES" sz="1050" dirty="0"/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6361722" y="4060326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17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49141" y="3295460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18040" y="3428559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1147162" y="3428559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2352" y="4457927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2806738" y="4531146"/>
            <a:ext cx="8356705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98448" y="4124367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09686" y="4310216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1218508" y="4318969"/>
            <a:ext cx="367615" cy="394994"/>
          </a:xfrm>
          <a:prstGeom prst="rect">
            <a:avLst/>
          </a:prstGeom>
        </p:spPr>
      </p:pic>
      <p:pic>
        <p:nvPicPr>
          <p:cNvPr id="110" name="Graphic 16">
            <a:extLst>
              <a:ext uri="{FF2B5EF4-FFF2-40B4-BE49-F238E27FC236}">
                <a16:creationId xmlns:a16="http://schemas.microsoft.com/office/drawing/2014/main" id="{7C83D0E3-E5F4-4BEA-98A3-D9EE07973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903" y="5011870"/>
            <a:ext cx="426557" cy="426557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16529F06-2365-40A6-826D-B34BCECC39AC}"/>
              </a:ext>
            </a:extLst>
          </p:cNvPr>
          <p:cNvSpPr txBox="1">
            <a:spLocks/>
          </p:cNvSpPr>
          <p:nvPr/>
        </p:nvSpPr>
        <p:spPr>
          <a:xfrm>
            <a:off x="2843747" y="5038965"/>
            <a:ext cx="818141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8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111" name="Graphic 16">
            <a:extLst>
              <a:ext uri="{FF2B5EF4-FFF2-40B4-BE49-F238E27FC236}">
                <a16:creationId xmlns:a16="http://schemas.microsoft.com/office/drawing/2014/main" id="{5B0D3DB1-0A3F-4226-8DF8-590700E72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8139" y="5538995"/>
            <a:ext cx="426557" cy="426557"/>
          </a:xfrm>
          <a:prstGeom prst="rect">
            <a:avLst/>
          </a:prstGeom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FEEDE10D-4921-4941-B834-17DBE4E7AE2B}"/>
              </a:ext>
            </a:extLst>
          </p:cNvPr>
          <p:cNvSpPr txBox="1">
            <a:spLocks/>
          </p:cNvSpPr>
          <p:nvPr/>
        </p:nvSpPr>
        <p:spPr>
          <a:xfrm>
            <a:off x="2857765" y="5566022"/>
            <a:ext cx="818141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En cas d’existència de subcontractació, </a:t>
            </a:r>
            <a:r>
              <a:rPr lang="ca-ES" sz="1350" dirty="0"/>
              <a:t>aportar la documentació establerta per la Llei 38/2003, de 17 de novembre, General de Subvencions. </a:t>
            </a:r>
            <a:endParaRPr lang="ca-ES" sz="1350" b="1" dirty="0"/>
          </a:p>
        </p:txBody>
      </p:sp>
      <p:grpSp>
        <p:nvGrpSpPr>
          <p:cNvPr id="114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D211C6E0-C097-467E-AD44-EA6B3FC367C3}"/>
              </a:ext>
            </a:extLst>
          </p:cNvPr>
          <p:cNvGrpSpPr>
            <a:grpSpLocks noChangeAspect="1"/>
          </p:cNvGrpSpPr>
          <p:nvPr/>
        </p:nvGrpSpPr>
        <p:grpSpPr>
          <a:xfrm>
            <a:off x="4952916" y="5893953"/>
            <a:ext cx="308142" cy="308142"/>
            <a:chOff x="9381248" y="3637015"/>
            <a:chExt cx="684000" cy="68400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2FE4296-0294-4E87-B3CC-64AB8CA37D86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116" name="Graphic 66" descr="Link">
              <a:hlinkClick r:id="rId19"/>
              <a:extLst>
                <a:ext uri="{FF2B5EF4-FFF2-40B4-BE49-F238E27FC236}">
                  <a16:creationId xmlns:a16="http://schemas.microsoft.com/office/drawing/2014/main" id="{56D073CF-1758-4EDE-9915-432306E6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30C5D44-226D-4928-AD35-849F787AD933}"/>
              </a:ext>
            </a:extLst>
          </p:cNvPr>
          <p:cNvSpPr/>
          <p:nvPr/>
        </p:nvSpPr>
        <p:spPr>
          <a:xfrm>
            <a:off x="5253940" y="5904571"/>
            <a:ext cx="13156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hlinkClick r:id="rId19"/>
              </a:rPr>
              <a:t>Consulteu </a:t>
            </a:r>
            <a:r>
              <a:rPr lang="ca-ES" sz="1050" dirty="0">
                <a:hlinkClick r:id="rId19"/>
              </a:rPr>
              <a:t>la Llei</a:t>
            </a:r>
            <a:endParaRPr lang="ca-ES" sz="1050" dirty="0"/>
          </a:p>
        </p:txBody>
      </p:sp>
      <p:pic>
        <p:nvPicPr>
          <p:cNvPr id="8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646887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6333251-7F92-4A8D-AE16-9A82084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4078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F14F05-A7DD-4C57-BA70-0FA9DF326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38" y="1676728"/>
            <a:ext cx="8373299" cy="4690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l’</a:t>
            </a:r>
            <a:r>
              <a:rPr lang="ca-ES" sz="1500" b="1" dirty="0"/>
              <a:t>índex</a:t>
            </a:r>
          </a:p>
          <a:p>
            <a:pPr marL="0" indent="0" algn="ctr">
              <a:buNone/>
            </a:pPr>
            <a:endParaRPr lang="ca-ES" sz="15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la pàgina d’</a:t>
            </a:r>
            <a:r>
              <a:rPr lang="ca-ES" sz="1500" b="1" dirty="0"/>
              <a:t>inici </a:t>
            </a:r>
            <a:r>
              <a:rPr lang="ca-ES" sz="1500" dirty="0"/>
              <a:t>de la </a:t>
            </a:r>
            <a:r>
              <a:rPr lang="ca-ES" sz="1500" b="1" dirty="0"/>
              <a:t>secció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407" y="214830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3038" y="3164963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87" y="5178303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90E9208-3B63-4F7A-B8BD-57D632B5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D21BB05-9E40-481C-B187-12827CD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139300" cy="468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</a:t>
            </a:r>
            <a:r>
              <a:rPr lang="ca-ES" sz="1050" dirty="0">
                <a:hlinkClick r:id="rId2"/>
              </a:rPr>
              <a:t>les bases reguladores 4.4 i 14.5</a:t>
            </a:r>
            <a:endParaRPr lang="ca-ES" sz="1050" dirty="0"/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2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807612"/>
            <a:ext cx="10707651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 i no hi hagi tres ofertes sol·licitades a diferents proveïdors s’ha d’aportar:</a:t>
            </a:r>
          </a:p>
        </p:txBody>
      </p:sp>
      <p:pic>
        <p:nvPicPr>
          <p:cNvPr id="37" name="Graphic 5">
            <a:extLst>
              <a:ext uri="{FF2B5EF4-FFF2-40B4-BE49-F238E27FC236}">
                <a16:creationId xmlns:a16="http://schemas.microsoft.com/office/drawing/2014/main" id="{E227C324-6ADF-4E29-A4E1-C0242AB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2E02FDB3-82A2-41C7-A0AF-2A831E431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cxnSp>
        <p:nvCxnSpPr>
          <p:cNvPr id="40" name="Straight Connector 6">
            <a:extLst>
              <a:ext uri="{FF2B5EF4-FFF2-40B4-BE49-F238E27FC236}">
                <a16:creationId xmlns:a16="http://schemas.microsoft.com/office/drawing/2014/main" id="{018DC26F-7435-4FD4-9D59-D2CD81D51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316" y="2516294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5282" y="2526294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400" b="1" dirty="0"/>
              <a:t>Documentació demostrativa </a:t>
            </a:r>
            <a:r>
              <a:rPr lang="ca-ES" sz="1400" dirty="0"/>
              <a:t>que la despesa s’ha realitzat amb anterioritat a la data de concessió de la subvenció (veure resolució d’atorgament)</a:t>
            </a:r>
            <a:endParaRPr lang="ca-ES" sz="1400" b="1" dirty="0"/>
          </a:p>
        </p:txBody>
      </p:sp>
      <p:pic>
        <p:nvPicPr>
          <p:cNvPr id="43" name="Graphic 62">
            <a:extLst>
              <a:ext uri="{FF2B5EF4-FFF2-40B4-BE49-F238E27FC236}">
                <a16:creationId xmlns:a16="http://schemas.microsoft.com/office/drawing/2014/main" id="{3007AE33-E72C-42A1-9680-03F25C5A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9186" y="2800059"/>
            <a:ext cx="383997" cy="383997"/>
          </a:xfrm>
          <a:prstGeom prst="rect">
            <a:avLst/>
          </a:prstGeom>
        </p:spPr>
      </p:pic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316" y="3516863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2710201" y="3556538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400" dirty="0"/>
              <a:t>Certificat d’una entitat externa especialista en la matèria que motivi que no existeixen en el mercat </a:t>
            </a:r>
            <a:r>
              <a:rPr lang="ca-ES" sz="1400" b="1" dirty="0"/>
              <a:t>suficients entitats </a:t>
            </a:r>
            <a:r>
              <a:rPr lang="ca-ES" sz="1400" dirty="0"/>
              <a:t>que realitzin, presten o subministrin el servei</a:t>
            </a:r>
          </a:p>
        </p:txBody>
      </p:sp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6000" y="3853122"/>
            <a:ext cx="383997" cy="383997"/>
          </a:xfrm>
          <a:prstGeom prst="rect">
            <a:avLst/>
          </a:prstGeom>
        </p:spPr>
      </p:pic>
      <p:pic>
        <p:nvPicPr>
          <p:cNvPr id="44" name="Graphic 15">
            <a:extLst>
              <a:ext uri="{FF2B5EF4-FFF2-40B4-BE49-F238E27FC236}">
                <a16:creationId xmlns:a16="http://schemas.microsoft.com/office/drawing/2014/main" id="{A392138A-AC65-4DF9-889A-2C10036A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1588" y="4393477"/>
            <a:ext cx="426557" cy="426557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17F7324-1F34-4773-A616-F76FEB238CF2}"/>
              </a:ext>
            </a:extLst>
          </p:cNvPr>
          <p:cNvSpPr txBox="1">
            <a:spLocks/>
          </p:cNvSpPr>
          <p:nvPr/>
        </p:nvSpPr>
        <p:spPr>
          <a:xfrm>
            <a:off x="2735282" y="4424953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400" b="1" dirty="0"/>
              <a:t>Memòria</a:t>
            </a:r>
            <a:r>
              <a:rPr lang="ca-ES" sz="1400" dirty="0"/>
              <a:t> on la persona representant legal de de l’empresa justifiqui la selecció, si dels tres pressupostos no se selecciona l’oferta més avantatjosa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3031" y="4707394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1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641445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82319AD9-D426-492F-92F5-F56DA1F0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8" y="1277386"/>
            <a:ext cx="2305878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</a:t>
            </a:r>
            <a:r>
              <a:rPr lang="ca-ES" sz="1050" dirty="0">
                <a:hlinkClick r:id="rId2"/>
              </a:rPr>
              <a:t>la base reguladora 14.5</a:t>
            </a:r>
            <a:endParaRPr lang="ca-ES" sz="1050" dirty="0"/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754931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b="1" dirty="0"/>
              <a:t>Característiques</a:t>
            </a:r>
            <a:r>
              <a:rPr lang="ca-ES" sz="1500" dirty="0"/>
              <a:t> de l’informe d’auditoria</a:t>
            </a:r>
          </a:p>
        </p:txBody>
      </p:sp>
      <p:pic>
        <p:nvPicPr>
          <p:cNvPr id="54" name="Graphic 5">
            <a:extLst>
              <a:ext uri="{FF2B5EF4-FFF2-40B4-BE49-F238E27FC236}">
                <a16:creationId xmlns:a16="http://schemas.microsoft.com/office/drawing/2014/main" id="{CD1CB486-7075-465A-A9E4-DAC673C5C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681" y="2016977"/>
            <a:ext cx="1247711" cy="1247711"/>
          </a:xfrm>
          <a:prstGeom prst="rect">
            <a:avLst/>
          </a:prstGeom>
        </p:spPr>
      </p:pic>
      <p:sp>
        <p:nvSpPr>
          <p:cNvPr id="55" name="TextBox 7">
            <a:extLst>
              <a:ext uri="{FF2B5EF4-FFF2-40B4-BE49-F238E27FC236}">
                <a16:creationId xmlns:a16="http://schemas.microsoft.com/office/drawing/2014/main" id="{F2DDC8CB-8412-4409-873D-32FE06CD5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2502" y="3214148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Informe d’auditoria</a:t>
            </a:r>
          </a:p>
        </p:txBody>
      </p:sp>
      <p:pic>
        <p:nvPicPr>
          <p:cNvPr id="56" name="Graphic 4" descr="Atenció!">
            <a:extLst>
              <a:ext uri="{FF2B5EF4-FFF2-40B4-BE49-F238E27FC236}">
                <a16:creationId xmlns:a16="http://schemas.microsoft.com/office/drawing/2014/main" id="{2C1753FD-20F2-418C-951E-FC5A472BB8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204" y="4363852"/>
            <a:ext cx="344283" cy="344283"/>
          </a:xfrm>
          <a:prstGeom prst="rect">
            <a:avLst/>
          </a:prstGeom>
        </p:spPr>
      </p:pic>
      <p:sp>
        <p:nvSpPr>
          <p:cNvPr id="57" name="TextBox 2">
            <a:extLst>
              <a:ext uri="{FF2B5EF4-FFF2-40B4-BE49-F238E27FC236}">
                <a16:creationId xmlns:a16="http://schemas.microsoft.com/office/drawing/2014/main" id="{60182B06-1652-4988-AFDB-ED802495F8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5197" y="4709098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BEFE71C9-6B7D-4C09-A8CF-45F6BD98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7778" y="2282626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4016" y="2311966"/>
            <a:ext cx="9022023" cy="4135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Realitzat per una persona auditora de comptes </a:t>
            </a:r>
            <a:r>
              <a:rPr lang="ca-ES" sz="1350" b="1" dirty="0"/>
              <a:t>inscrita com a exercitant </a:t>
            </a:r>
            <a:r>
              <a:rPr lang="ca-ES" sz="1350" dirty="0"/>
              <a:t>en el Registre Oficial d’Auditors de Comptes </a:t>
            </a:r>
            <a:r>
              <a:rPr lang="ca-ES" sz="1350" b="1" dirty="0"/>
              <a:t>(ROAC)</a:t>
            </a:r>
          </a:p>
        </p:txBody>
      </p:sp>
      <p:pic>
        <p:nvPicPr>
          <p:cNvPr id="38" name="Graphic 16">
            <a:extLst>
              <a:ext uri="{FF2B5EF4-FFF2-40B4-BE49-F238E27FC236}">
                <a16:creationId xmlns:a16="http://schemas.microsoft.com/office/drawing/2014/main" id="{4C630B89-599F-4A99-AC1B-0FFE867E8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8638" y="2875078"/>
            <a:ext cx="426557" cy="426557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062A8E1-905E-42EE-8D86-15C57912C191}"/>
              </a:ext>
            </a:extLst>
          </p:cNvPr>
          <p:cNvSpPr txBox="1">
            <a:spLocks/>
          </p:cNvSpPr>
          <p:nvPr/>
        </p:nvSpPr>
        <p:spPr>
          <a:xfrm>
            <a:off x="2754876" y="2926595"/>
            <a:ext cx="9022023" cy="4135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Elaborat d’acord amb</a:t>
            </a:r>
            <a:r>
              <a:rPr lang="ca-ES" sz="1350" dirty="0"/>
              <a:t> l’Ordre EHA/1434/2007, de 17 de maig, ECO/172/2015, de 3 de juny i VEH/79/2020, de 9 de juny</a:t>
            </a:r>
            <a:endParaRPr lang="ca-ES" sz="1350" b="1" dirty="0"/>
          </a:p>
        </p:txBody>
      </p:sp>
      <p:pic>
        <p:nvPicPr>
          <p:cNvPr id="40" name="Graphic 16">
            <a:extLst>
              <a:ext uri="{FF2B5EF4-FFF2-40B4-BE49-F238E27FC236}">
                <a16:creationId xmlns:a16="http://schemas.microsoft.com/office/drawing/2014/main" id="{13A57E7C-6D57-4CD1-B765-608F5298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8638" y="3448547"/>
            <a:ext cx="426557" cy="426557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E5D9FFF-C9A9-4DD3-A638-7320CED8A3B9}"/>
              </a:ext>
            </a:extLst>
          </p:cNvPr>
          <p:cNvSpPr txBox="1">
            <a:spLocks/>
          </p:cNvSpPr>
          <p:nvPr/>
        </p:nvSpPr>
        <p:spPr>
          <a:xfrm>
            <a:off x="2754875" y="3481795"/>
            <a:ext cx="9022023" cy="5370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Les </a:t>
            </a:r>
            <a:r>
              <a:rPr lang="ca-ES" sz="1350" b="1" dirty="0"/>
              <a:t>despeses</a:t>
            </a:r>
            <a:r>
              <a:rPr lang="ca-ES" sz="1350" dirty="0"/>
              <a:t> d’aquest informe es podran considerar </a:t>
            </a:r>
            <a:r>
              <a:rPr lang="ca-ES" sz="1350" b="1" dirty="0"/>
              <a:t>subvencionables</a:t>
            </a:r>
            <a:r>
              <a:rPr lang="ca-ES" sz="1350" dirty="0"/>
              <a:t>, i la data de la seva factura justificativa podrà ser posterior al termini que estableixi la resolució d’atorgament</a:t>
            </a:r>
            <a:endParaRPr lang="ca-ES" sz="1350" b="1" dirty="0"/>
          </a:p>
        </p:txBody>
      </p:sp>
      <p:pic>
        <p:nvPicPr>
          <p:cNvPr id="51" name="Graphic 16">
            <a:extLst>
              <a:ext uri="{FF2B5EF4-FFF2-40B4-BE49-F238E27FC236}">
                <a16:creationId xmlns:a16="http://schemas.microsoft.com/office/drawing/2014/main" id="{E3C6F6C2-57F9-46CB-99CE-25C79A5E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2741" y="4166436"/>
            <a:ext cx="426557" cy="42655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10E5EC3-6E60-489E-B2A7-9ED80E382AEA}"/>
              </a:ext>
            </a:extLst>
          </p:cNvPr>
          <p:cNvSpPr txBox="1">
            <a:spLocks/>
          </p:cNvSpPr>
          <p:nvPr/>
        </p:nvSpPr>
        <p:spPr>
          <a:xfrm>
            <a:off x="2746648" y="4243100"/>
            <a:ext cx="9022023" cy="5585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D’acord amb les </a:t>
            </a:r>
            <a:r>
              <a:rPr lang="ca-ES" sz="1350" b="1" dirty="0"/>
              <a:t>pautes</a:t>
            </a:r>
            <a:r>
              <a:rPr lang="ca-ES" sz="1350" dirty="0"/>
              <a:t> marcades en el document “Abast de l’informe d’auditoria ACIAI 2020”</a:t>
            </a:r>
            <a:endParaRPr lang="ca-ES" sz="1350" b="1" dirty="0"/>
          </a:p>
        </p:txBody>
      </p:sp>
      <p:pic>
        <p:nvPicPr>
          <p:cNvPr id="52" name="Graphic 16">
            <a:extLst>
              <a:ext uri="{FF2B5EF4-FFF2-40B4-BE49-F238E27FC236}">
                <a16:creationId xmlns:a16="http://schemas.microsoft.com/office/drawing/2014/main" id="{729964FE-0DBB-4A3E-B159-9EF258F1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0968" y="4739905"/>
            <a:ext cx="426557" cy="42655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39695FAD-47A0-4EC4-8679-ECEBB0E5E022}"/>
              </a:ext>
            </a:extLst>
          </p:cNvPr>
          <p:cNvSpPr txBox="1">
            <a:spLocks/>
          </p:cNvSpPr>
          <p:nvPr/>
        </p:nvSpPr>
        <p:spPr>
          <a:xfrm>
            <a:off x="2754875" y="4801631"/>
            <a:ext cx="9022023" cy="70265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Si l’empresa està obligada a auditar els seus comptes anuals d’acord amb el Reial Decret Legislatiu 1/2011, d’1 de juliol, l’informe el durà a terme el mateix auditor (a petició de l’empresa ACCIÓ podrà designar un altre auditor), sinó està obligada la designació la realitzarà l’empresa</a:t>
            </a:r>
            <a:endParaRPr lang="ca-ES" sz="1350" b="1" dirty="0"/>
          </a:p>
        </p:txBody>
      </p:sp>
      <p:pic>
        <p:nvPicPr>
          <p:cNvPr id="49" name="Graphic 79">
            <a:hlinkClick r:id="rId12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AF61C57-FB34-4B00-BA27-17A80DC8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8" y="1277386"/>
            <a:ext cx="2714668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</a:t>
            </a:r>
            <a:r>
              <a:rPr lang="ca-ES" sz="1050" dirty="0">
                <a:hlinkClick r:id="rId2"/>
              </a:rPr>
              <a:t>les bases reguladores 14.7 i 14.8</a:t>
            </a:r>
            <a:endParaRPr lang="ca-ES" sz="1050" dirty="0"/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754931"/>
            <a:ext cx="10774467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En la revisió realitzada per part de l’</a:t>
            </a:r>
            <a:r>
              <a:rPr lang="ca-ES" sz="1500" b="1" dirty="0"/>
              <a:t>auditoria</a:t>
            </a:r>
            <a:r>
              <a:rPr lang="ca-ES" sz="1500" dirty="0"/>
              <a:t> s’ha de tenir en compte:</a:t>
            </a:r>
          </a:p>
        </p:txBody>
      </p:sp>
      <p:pic>
        <p:nvPicPr>
          <p:cNvPr id="42" name="Graphic 5">
            <a:extLst>
              <a:ext uri="{FF2B5EF4-FFF2-40B4-BE49-F238E27FC236}">
                <a16:creationId xmlns:a16="http://schemas.microsoft.com/office/drawing/2014/main" id="{C99C4FC7-8987-4E25-B8CC-02CD6E99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681" y="2016977"/>
            <a:ext cx="1247711" cy="124771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329840C-4909-44E9-835C-CC4C1D62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2502" y="3214148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Informe d’auditoria</a:t>
            </a:r>
          </a:p>
        </p:txBody>
      </p:sp>
      <p:pic>
        <p:nvPicPr>
          <p:cNvPr id="52" name="Graphic 4" descr="Atenció!">
            <a:extLst>
              <a:ext uri="{FF2B5EF4-FFF2-40B4-BE49-F238E27FC236}">
                <a16:creationId xmlns:a16="http://schemas.microsoft.com/office/drawing/2014/main" id="{D5FBED42-EC82-44C2-BBBB-6916219E76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204" y="4363852"/>
            <a:ext cx="344283" cy="344283"/>
          </a:xfrm>
          <a:prstGeom prst="rect">
            <a:avLst/>
          </a:prstGeom>
        </p:spPr>
      </p:pic>
      <p:sp>
        <p:nvSpPr>
          <p:cNvPr id="53" name="TextBox 2">
            <a:extLst>
              <a:ext uri="{FF2B5EF4-FFF2-40B4-BE49-F238E27FC236}">
                <a16:creationId xmlns:a16="http://schemas.microsoft.com/office/drawing/2014/main" id="{FFAD7FE0-9117-4EBA-8E31-6940B7978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5197" y="4709098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BEFE71C9-6B7D-4C09-A8CF-45F6BD98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8479" y="2281981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4016" y="2311966"/>
            <a:ext cx="9022023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106" y="306076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720271" y="2980774"/>
            <a:ext cx="4535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Identificació de la entitat beneficiària (NIF i denominació social)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Concepte i referència al número de factura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el document no fa referència a les factures, acompanyar de documentació complementària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un pagament engloba a diverses factures aportar una relació de les factures amb els imports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5122" y="256454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1" name="Graphic 4" descr="Atenció!">
            <a:extLst>
              <a:ext uri="{FF2B5EF4-FFF2-40B4-BE49-F238E27FC236}">
                <a16:creationId xmlns:a16="http://schemas.microsoft.com/office/drawing/2014/main" id="{5FEBC603-ABFD-4F6B-A384-61F500722C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0324" y="2697736"/>
            <a:ext cx="344283" cy="344283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F30C954B-3C36-427D-8AC4-9B91C3CBBCDA}"/>
              </a:ext>
            </a:extLst>
          </p:cNvPr>
          <p:cNvSpPr txBox="1"/>
          <p:nvPr/>
        </p:nvSpPr>
        <p:spPr>
          <a:xfrm>
            <a:off x="5410789" y="2734937"/>
            <a:ext cx="513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El comprovant de pagament sempre ha de ser a nom de l’entitat beneficiària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4467" y="307687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7864289" y="3029442"/>
            <a:ext cx="4003655" cy="1247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algn="just"/>
            <a:r>
              <a:rPr lang="ca-ES" sz="1350" dirty="0"/>
              <a:t>Document bancari en el que consti el tipus de canvi aplicat a la data de la factura</a:t>
            </a:r>
          </a:p>
        </p:txBody>
      </p: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27330" y="4185707"/>
            <a:ext cx="247288" cy="247288"/>
          </a:xfrm>
          <a:prstGeom prst="rect">
            <a:avLst/>
          </a:prstGeom>
        </p:spPr>
      </p:pic>
      <p:pic>
        <p:nvPicPr>
          <p:cNvPr id="4" name="Gràfic 3" descr="Rupia">
            <a:extLst>
              <a:ext uri="{FF2B5EF4-FFF2-40B4-BE49-F238E27FC236}">
                <a16:creationId xmlns:a16="http://schemas.microsoft.com/office/drawing/2014/main" id="{7BB0CBA3-CA22-44EB-9F86-002A0671DF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33370" y="4207221"/>
            <a:ext cx="247289" cy="247289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27265" y="4185709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48760" y="4185705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94978" y="4185704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3811" y="4234796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24330" y="4160181"/>
            <a:ext cx="283574" cy="283574"/>
          </a:xfrm>
          <a:prstGeom prst="rect">
            <a:avLst/>
          </a:prstGeom>
        </p:spPr>
      </p:pic>
      <p:pic>
        <p:nvPicPr>
          <p:cNvPr id="38" name="Graphic 16">
            <a:extLst>
              <a:ext uri="{FF2B5EF4-FFF2-40B4-BE49-F238E27FC236}">
                <a16:creationId xmlns:a16="http://schemas.microsoft.com/office/drawing/2014/main" id="{0081306A-ABD9-4247-9838-71C8C3A0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459" y="4956193"/>
            <a:ext cx="426557" cy="426557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9936010-7B0B-4DE3-A319-724A08A8DE63}"/>
              </a:ext>
            </a:extLst>
          </p:cNvPr>
          <p:cNvSpPr txBox="1">
            <a:spLocks/>
          </p:cNvSpPr>
          <p:nvPr/>
        </p:nvSpPr>
        <p:spPr>
          <a:xfrm>
            <a:off x="2795256" y="4990185"/>
            <a:ext cx="8921955" cy="4885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500" b="1" dirty="0"/>
              <a:t>Factures </a:t>
            </a:r>
            <a:r>
              <a:rPr lang="ca-ES" sz="1500" dirty="0"/>
              <a:t>en el format que estableix el Reial Decret 1619/2012</a:t>
            </a:r>
          </a:p>
        </p:txBody>
      </p:sp>
      <p:grpSp>
        <p:nvGrpSpPr>
          <p:cNvPr id="4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30ACF22-23F7-4C24-9432-E748FD5056CA}"/>
              </a:ext>
            </a:extLst>
          </p:cNvPr>
          <p:cNvGrpSpPr>
            <a:grpSpLocks noChangeAspect="1"/>
          </p:cNvGrpSpPr>
          <p:nvPr/>
        </p:nvGrpSpPr>
        <p:grpSpPr>
          <a:xfrm>
            <a:off x="2924917" y="5382771"/>
            <a:ext cx="308142" cy="308142"/>
            <a:chOff x="9381248" y="3637015"/>
            <a:chExt cx="684000" cy="684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68A07B2-FAB6-4F08-947F-CCBFA860953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0" name="Graphic 66" descr="Link">
              <a:hlinkClick r:id="rId26"/>
              <a:extLst>
                <a:ext uri="{FF2B5EF4-FFF2-40B4-BE49-F238E27FC236}">
                  <a16:creationId xmlns:a16="http://schemas.microsoft.com/office/drawing/2014/main" id="{AD134AFD-D4BC-4EB7-8EC0-0154D616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9E08534-4E84-49F0-96EB-E32E3AC9208D}"/>
              </a:ext>
            </a:extLst>
          </p:cNvPr>
          <p:cNvSpPr/>
          <p:nvPr/>
        </p:nvSpPr>
        <p:spPr>
          <a:xfrm>
            <a:off x="3259940" y="5414835"/>
            <a:ext cx="2804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pic>
        <p:nvPicPr>
          <p:cNvPr id="49" name="Graphic 79">
            <a:hlinkClick r:id="rId27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AF61C57-FB34-4B00-BA27-17A80DC8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3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C402888-511D-4D0E-8DA4-E395D18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672104" y="1277385"/>
            <a:ext cx="2031756" cy="4561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>
                <a:hlinkClick r:id="rId2"/>
              </a:rPr>
              <a:t>Consulteu </a:t>
            </a:r>
            <a:r>
              <a:rPr lang="ca-ES" sz="1050" dirty="0">
                <a:hlinkClick r:id="rId2"/>
              </a:rPr>
              <a:t>la base reguladora 14.7</a:t>
            </a:r>
            <a:endParaRPr lang="ca-ES" sz="1050" dirty="0"/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8261013" y="1263114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9" name="Graphic 5">
            <a:extLst>
              <a:ext uri="{FF2B5EF4-FFF2-40B4-BE49-F238E27FC236}">
                <a16:creationId xmlns:a16="http://schemas.microsoft.com/office/drawing/2014/main" id="{B9197139-682E-44C9-BA7B-7723C0A83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681" y="2016977"/>
            <a:ext cx="1247711" cy="1247711"/>
          </a:xfrm>
          <a:prstGeom prst="rect">
            <a:avLst/>
          </a:prstGeom>
        </p:spPr>
      </p:pic>
      <p:sp>
        <p:nvSpPr>
          <p:cNvPr id="40" name="TextBox 7">
            <a:extLst>
              <a:ext uri="{FF2B5EF4-FFF2-40B4-BE49-F238E27FC236}">
                <a16:creationId xmlns:a16="http://schemas.microsoft.com/office/drawing/2014/main" id="{6DA0EF36-8088-49BB-9A07-BA7A83A99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2502" y="3214148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Informe d’auditoria</a:t>
            </a:r>
          </a:p>
        </p:txBody>
      </p:sp>
      <p:pic>
        <p:nvPicPr>
          <p:cNvPr id="41" name="Graphic 4" descr="Atenció!">
            <a:extLst>
              <a:ext uri="{FF2B5EF4-FFF2-40B4-BE49-F238E27FC236}">
                <a16:creationId xmlns:a16="http://schemas.microsoft.com/office/drawing/2014/main" id="{B590FD63-8AFD-4140-B726-4F5F47DD7C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204" y="4363852"/>
            <a:ext cx="344283" cy="344283"/>
          </a:xfrm>
          <a:prstGeom prst="rect">
            <a:avLst/>
          </a:prstGeom>
        </p:spPr>
      </p:pic>
      <p:sp>
        <p:nvSpPr>
          <p:cNvPr id="42" name="TextBox 2">
            <a:extLst>
              <a:ext uri="{FF2B5EF4-FFF2-40B4-BE49-F238E27FC236}">
                <a16:creationId xmlns:a16="http://schemas.microsoft.com/office/drawing/2014/main" id="{025D3F67-E469-40EB-BA34-A3D518FE59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5197" y="4709098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4B0C2EF3-483E-4AB0-9A14-2191FE05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6697" y="1951035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21247" y="197236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dirty="0"/>
              <a:t>Casuística: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0473" y="2905099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181883" y="2843711"/>
            <a:ext cx="34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3864" y="2630503"/>
            <a:ext cx="549191" cy="54919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348" y="485958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1883" y="4763818"/>
            <a:ext cx="33167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05089" y="4554556"/>
            <a:ext cx="610053" cy="61005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291" y="290612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7238137" y="2820510"/>
            <a:ext cx="4521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09936" y="250328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0578" y="5613574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64D90AA-D4DC-4590-9836-BC095548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C672B1A-D178-4D71-A24D-12FF5441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6" y="1289838"/>
            <a:ext cx="221244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la base reguladora 14.6</a:t>
            </a:r>
            <a:endParaRPr lang="ca-ES" sz="1050" dirty="0"/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680709" y="1729140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Hores del personal</a:t>
            </a:r>
          </a:p>
        </p:txBody>
      </p:sp>
      <p:pic>
        <p:nvPicPr>
          <p:cNvPr id="38" name="Graphic 5">
            <a:extLst>
              <a:ext uri="{FF2B5EF4-FFF2-40B4-BE49-F238E27FC236}">
                <a16:creationId xmlns:a16="http://schemas.microsoft.com/office/drawing/2014/main" id="{747A0697-7863-4679-AE83-C4CDD5A0D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3" y="1761399"/>
            <a:ext cx="3424746" cy="3735407"/>
          </a:xfrm>
          <a:prstGeom prst="rect">
            <a:avLst/>
          </a:prstGeom>
        </p:spPr>
      </p:pic>
      <p:pic>
        <p:nvPicPr>
          <p:cNvPr id="18" name="Gràfic 17">
            <a:extLst>
              <a:ext uri="{FF2B5EF4-FFF2-40B4-BE49-F238E27FC236}">
                <a16:creationId xmlns:a16="http://schemas.microsoft.com/office/drawing/2014/main" id="{E7277F0D-E407-4CFE-9583-4A2FDC4B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463" y="3149516"/>
            <a:ext cx="731136" cy="731136"/>
          </a:xfrm>
          <a:prstGeom prst="rect">
            <a:avLst/>
          </a:prstGeom>
        </p:spPr>
      </p:pic>
      <p:pic>
        <p:nvPicPr>
          <p:cNvPr id="57" name="Gràfic 56">
            <a:extLst>
              <a:ext uri="{FF2B5EF4-FFF2-40B4-BE49-F238E27FC236}">
                <a16:creationId xmlns:a16="http://schemas.microsoft.com/office/drawing/2014/main" id="{87A7CFE9-3CDC-4F91-9756-7D71EF27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99940" y="3102264"/>
            <a:ext cx="762718" cy="762718"/>
          </a:xfrm>
          <a:prstGeom prst="rect">
            <a:avLst/>
          </a:prstGeom>
        </p:spPr>
      </p:pic>
      <p:pic>
        <p:nvPicPr>
          <p:cNvPr id="35" name="Graphic 4" descr="Atenció!">
            <a:extLst>
              <a:ext uri="{FF2B5EF4-FFF2-40B4-BE49-F238E27FC236}">
                <a16:creationId xmlns:a16="http://schemas.microsoft.com/office/drawing/2014/main" id="{72DEDA90-1350-40A4-A220-0EC90AE30F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F04B930A-722F-4A64-BE4D-E8C38737E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25869" y="2526105"/>
            <a:ext cx="0" cy="333490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8294" y="2992905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3783510" y="2998550"/>
            <a:ext cx="806888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Salari brut, incloent pagues extraordinàries i complements salarials fixats al conveni laboral o al contracte laboral (veure excepcions de despeses laborals no subvencionables)</a:t>
            </a:r>
            <a:endParaRPr lang="ca-ES" sz="1350" dirty="0"/>
          </a:p>
        </p:txBody>
      </p:sp>
      <p:pic>
        <p:nvPicPr>
          <p:cNvPr id="97" name="Graphic 79">
            <a:hlinkClick r:id="rId16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5643029"/>
            <a:ext cx="435961" cy="435961"/>
          </a:xfrm>
          <a:prstGeom prst="rect">
            <a:avLst/>
          </a:prstGeom>
        </p:spPr>
      </p:pic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6EE59ED-DF54-4318-B4FE-DB9C3EF4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24</a:t>
            </a:fld>
            <a:endParaRPr lang="ca-ES"/>
          </a:p>
        </p:txBody>
      </p:sp>
      <p:pic>
        <p:nvPicPr>
          <p:cNvPr id="21" name="Graphic 11">
            <a:extLst>
              <a:ext uri="{FF2B5EF4-FFF2-40B4-BE49-F238E27FC236}">
                <a16:creationId xmlns:a16="http://schemas.microsoft.com/office/drawing/2014/main" id="{36A64158-A48A-40BB-BE9E-1E1CD821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4539" y="4050439"/>
            <a:ext cx="426557" cy="42655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D4B2533-FB26-4F43-A06A-8A4A968192A6}"/>
              </a:ext>
            </a:extLst>
          </p:cNvPr>
          <p:cNvSpPr txBox="1">
            <a:spLocks/>
          </p:cNvSpPr>
          <p:nvPr/>
        </p:nvSpPr>
        <p:spPr>
          <a:xfrm>
            <a:off x="3806146" y="4095306"/>
            <a:ext cx="6452228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Model d’Excel disponible de càlcul de despeses de personal</a:t>
            </a:r>
            <a:r>
              <a:rPr lang="ca-ES" sz="1350" dirty="0"/>
              <a:t>. </a:t>
            </a:r>
            <a:r>
              <a:rPr lang="ca-ES" sz="1350" dirty="0">
                <a:hlinkClick r:id="rId19" action="ppaction://hlinksldjump"/>
              </a:rPr>
              <a:t>Veure secció específica</a:t>
            </a:r>
            <a:endParaRPr lang="ca-ES" sz="1350" dirty="0"/>
          </a:p>
        </p:txBody>
      </p:sp>
      <p:pic>
        <p:nvPicPr>
          <p:cNvPr id="23" name="Graphic 49">
            <a:extLst>
              <a:ext uri="{FF2B5EF4-FFF2-40B4-BE49-F238E27FC236}">
                <a16:creationId xmlns:a16="http://schemas.microsoft.com/office/drawing/2014/main" id="{44E1E975-155D-4653-B084-921596FDE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948894" y="4652613"/>
            <a:ext cx="435786" cy="435786"/>
          </a:xfrm>
          <a:prstGeom prst="rect">
            <a:avLst/>
          </a:prstGeom>
        </p:spPr>
      </p:pic>
      <p:sp>
        <p:nvSpPr>
          <p:cNvPr id="24" name="Rectangle: Rounded Corners 52">
            <a:extLst>
              <a:ext uri="{FF2B5EF4-FFF2-40B4-BE49-F238E27FC236}">
                <a16:creationId xmlns:a16="http://schemas.microsoft.com/office/drawing/2014/main" id="{F64B51F0-53CB-4095-BC6B-3B9E27A7F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2593" y="4611358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5" name="TextBox 79">
            <a:extLst>
              <a:ext uri="{FF2B5EF4-FFF2-40B4-BE49-F238E27FC236}">
                <a16:creationId xmlns:a16="http://schemas.microsoft.com/office/drawing/2014/main" id="{417397AA-18FE-48D2-856D-209DA4D2F0CF}"/>
              </a:ext>
            </a:extLst>
          </p:cNvPr>
          <p:cNvSpPr txBox="1"/>
          <p:nvPr/>
        </p:nvSpPr>
        <p:spPr>
          <a:xfrm>
            <a:off x="4684061" y="4650879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2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05BA7CE-B061-400F-9D2A-FA214535740C}"/>
              </a:ext>
            </a:extLst>
          </p:cNvPr>
          <p:cNvGrpSpPr>
            <a:grpSpLocks noChangeAspect="1"/>
          </p:cNvGrpSpPr>
          <p:nvPr/>
        </p:nvGrpSpPr>
        <p:grpSpPr>
          <a:xfrm>
            <a:off x="4444251" y="4662205"/>
            <a:ext cx="308142" cy="308142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1D954F-CF60-46D6-8AF3-534733A27FA6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28" name="Graphic 66" descr="Link">
              <a:hlinkClick r:id="rId22"/>
              <a:extLst>
                <a:ext uri="{FF2B5EF4-FFF2-40B4-BE49-F238E27FC236}">
                  <a16:creationId xmlns:a16="http://schemas.microsoft.com/office/drawing/2014/main" id="{3EFC86DF-F596-456C-B566-709FB072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825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9C8AE09-B5FC-48EC-B1AC-610C467B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716107" y="185026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Actius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7" y="1289838"/>
            <a:ext cx="337250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la base reguladora 14.7</a:t>
            </a:r>
            <a:endParaRPr lang="ca-ES" sz="1050" dirty="0"/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3" name="Graphic 5">
            <a:extLst>
              <a:ext uri="{FF2B5EF4-FFF2-40B4-BE49-F238E27FC236}">
                <a16:creationId xmlns:a16="http://schemas.microsoft.com/office/drawing/2014/main" id="{AF1BD01C-2675-4C17-8FE0-B7A11E396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6" y="1850262"/>
            <a:ext cx="3531683" cy="3735407"/>
          </a:xfrm>
          <a:prstGeom prst="rect">
            <a:avLst/>
          </a:prstGeom>
        </p:spPr>
      </p:pic>
      <p:pic>
        <p:nvPicPr>
          <p:cNvPr id="16" name="Gràfic 15" descr="Robot">
            <a:extLst>
              <a:ext uri="{FF2B5EF4-FFF2-40B4-BE49-F238E27FC236}">
                <a16:creationId xmlns:a16="http://schemas.microsoft.com/office/drawing/2014/main" id="{F87093FA-4BF8-42A3-9C88-2FB7B48B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8021" y="2985497"/>
            <a:ext cx="906736" cy="906736"/>
          </a:xfrm>
          <a:prstGeom prst="rect">
            <a:avLst/>
          </a:prstGeom>
        </p:spPr>
      </p:pic>
      <p:pic>
        <p:nvPicPr>
          <p:cNvPr id="28" name="Graphic 4" descr="Atenció!">
            <a:extLst>
              <a:ext uri="{FF2B5EF4-FFF2-40B4-BE49-F238E27FC236}">
                <a16:creationId xmlns:a16="http://schemas.microsoft.com/office/drawing/2014/main" id="{C200A90C-F7C0-48ED-8E38-033B2EADF2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5426A805-4862-4EF4-823A-F9301B52A4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1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36903" y="2429315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27387" y="2429315"/>
            <a:ext cx="426557" cy="426557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23F007-00DC-4787-8D1B-50559E862AA7}"/>
              </a:ext>
            </a:extLst>
          </p:cNvPr>
          <p:cNvSpPr txBox="1">
            <a:spLocks/>
          </p:cNvSpPr>
          <p:nvPr/>
        </p:nvSpPr>
        <p:spPr>
          <a:xfrm>
            <a:off x="3983585" y="2477107"/>
            <a:ext cx="6377264" cy="26732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Adquisició mitjançant lísing</a:t>
            </a:r>
          </a:p>
          <a:p>
            <a:pPr algn="just"/>
            <a:r>
              <a:rPr lang="ca-ES" sz="1350" b="1" dirty="0"/>
              <a:t>Còpia </a:t>
            </a:r>
            <a:r>
              <a:rPr lang="ca-ES" sz="1350" dirty="0"/>
              <a:t>del contracte on consti l’opció de compra</a:t>
            </a:r>
          </a:p>
          <a:p>
            <a:pPr algn="just"/>
            <a:r>
              <a:rPr lang="ca-ES" sz="1350" b="1" dirty="0"/>
              <a:t>Còpia </a:t>
            </a:r>
            <a:r>
              <a:rPr lang="ca-ES" sz="1350" dirty="0"/>
              <a:t>de les factures o factures proforma que acreditin el contracte</a:t>
            </a:r>
          </a:p>
          <a:p>
            <a:pPr algn="just"/>
            <a:r>
              <a:rPr lang="ca-ES" sz="1350" b="1" dirty="0"/>
              <a:t>Documentació</a:t>
            </a:r>
            <a:r>
              <a:rPr lang="ca-ES" sz="1350" dirty="0"/>
              <a:t> que demostri la constitució d’una fiança per l’import de la subvenció proporció a la despesa fiançada amb lísing, i mantenir-la vigent fins que es provi el pagament de les quotes i l’exercici del dret d’opció</a:t>
            </a:r>
          </a:p>
          <a:p>
            <a:pPr algn="just"/>
            <a:r>
              <a:rPr lang="ca-ES" sz="1350" b="1" dirty="0"/>
              <a:t>Transferència</a:t>
            </a:r>
            <a:r>
              <a:rPr lang="ca-ES" sz="1350" dirty="0"/>
              <a:t> al beneficiari del domini sobre l’objecte del lísing</a:t>
            </a:r>
          </a:p>
        </p:txBody>
      </p:sp>
      <p:pic>
        <p:nvPicPr>
          <p:cNvPr id="97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9093" y="5617140"/>
            <a:ext cx="435961" cy="435961"/>
          </a:xfrm>
          <a:prstGeom prst="rect">
            <a:avLst/>
          </a:prstGeom>
        </p:spPr>
      </p:pic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0DD1537F-3A78-42C7-9EA2-7CA22581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239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D985052A-0B81-44F6-8F70-BEB5355E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Justificació - Documentació</a:t>
            </a:r>
          </a:p>
        </p:txBody>
      </p:sp>
      <p:sp>
        <p:nvSpPr>
          <p:cNvPr id="35" name="Rectangle: Rounded Corners 129">
            <a:extLst>
              <a:ext uri="{FF2B5EF4-FFF2-40B4-BE49-F238E27FC236}">
                <a16:creationId xmlns:a16="http://schemas.microsoft.com/office/drawing/2014/main" id="{5D0E95FD-E808-4ECC-9E59-DF7BBF37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433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9" name="Graphic 5">
            <a:extLst>
              <a:ext uri="{FF2B5EF4-FFF2-40B4-BE49-F238E27FC236}">
                <a16:creationId xmlns:a16="http://schemas.microsoft.com/office/drawing/2014/main" id="{76043A3C-8DEC-4786-8198-925BF4ED9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272" y="2124379"/>
            <a:ext cx="1247711" cy="1247711"/>
          </a:xfrm>
          <a:prstGeom prst="rect">
            <a:avLst/>
          </a:prstGeom>
        </p:spPr>
      </p:pic>
      <p:sp>
        <p:nvSpPr>
          <p:cNvPr id="36" name="TextBox 51">
            <a:extLst>
              <a:ext uri="{FF2B5EF4-FFF2-40B4-BE49-F238E27FC236}">
                <a16:creationId xmlns:a16="http://schemas.microsoft.com/office/drawing/2014/main" id="{03C9A590-EFA1-4FF1-AAC3-FFF48A3D1856}"/>
              </a:ext>
            </a:extLst>
          </p:cNvPr>
          <p:cNvSpPr txBox="1"/>
          <p:nvPr/>
        </p:nvSpPr>
        <p:spPr>
          <a:xfrm>
            <a:off x="3662678" y="318129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DOCUMENTACIÓ GENERAL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7225" y="220559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5387184" y="3308810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sp>
        <p:nvSpPr>
          <p:cNvPr id="49" name="Rectangle: Rounded Corners 129">
            <a:extLst>
              <a:ext uri="{FF2B5EF4-FFF2-40B4-BE49-F238E27FC236}">
                <a16:creationId xmlns:a16="http://schemas.microsoft.com/office/drawing/2014/main" id="{9C086311-CD96-4A62-B604-CE18CEB19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3802" y="21371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0" name="Gràfic 39" descr="Robot">
            <a:extLst>
              <a:ext uri="{FF2B5EF4-FFF2-40B4-BE49-F238E27FC236}">
                <a16:creationId xmlns:a16="http://schemas.microsoft.com/office/drawing/2014/main" id="{25ACF00C-20F4-4732-83DC-45779BEC0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1693" y="2284396"/>
            <a:ext cx="906736" cy="906736"/>
          </a:xfrm>
          <a:prstGeom prst="rect">
            <a:avLst/>
          </a:prstGeom>
        </p:spPr>
      </p:pic>
      <p:sp>
        <p:nvSpPr>
          <p:cNvPr id="51" name="TextBox 28">
            <a:extLst>
              <a:ext uri="{FF2B5EF4-FFF2-40B4-BE49-F238E27FC236}">
                <a16:creationId xmlns:a16="http://schemas.microsoft.com/office/drawing/2014/main" id="{F7DEFC18-94DD-4FAB-A21F-34735F0DA893}"/>
              </a:ext>
            </a:extLst>
          </p:cNvPr>
          <p:cNvSpPr txBox="1"/>
          <p:nvPr/>
        </p:nvSpPr>
        <p:spPr>
          <a:xfrm>
            <a:off x="7677803" y="3303438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ACTIUS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65" y="4037124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3578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8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4499" y="4925417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8588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3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4668" y="4955652"/>
            <a:ext cx="517867" cy="517867"/>
          </a:xfrm>
          <a:prstGeom prst="rect">
            <a:avLst/>
          </a:prstGeom>
        </p:spPr>
      </p:pic>
      <p:pic>
        <p:nvPicPr>
          <p:cNvPr id="43" name="Gràfic 42">
            <a:extLst>
              <a:ext uri="{FF2B5EF4-FFF2-40B4-BE49-F238E27FC236}">
                <a16:creationId xmlns:a16="http://schemas.microsoft.com/office/drawing/2014/main" id="{394B80DC-6EE9-403B-9098-08E31FFD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57916" y="2284397"/>
            <a:ext cx="805111" cy="805111"/>
          </a:xfrm>
          <a:prstGeom prst="rect">
            <a:avLst/>
          </a:prstGeom>
        </p:spPr>
      </p:pic>
      <p:pic>
        <p:nvPicPr>
          <p:cNvPr id="47" name="Gràfic 46">
            <a:extLst>
              <a:ext uri="{FF2B5EF4-FFF2-40B4-BE49-F238E27FC236}">
                <a16:creationId xmlns:a16="http://schemas.microsoft.com/office/drawing/2014/main" id="{8A3355B2-D9C6-4DE3-8A3F-2282AF677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25091" y="2284396"/>
            <a:ext cx="762718" cy="762718"/>
          </a:xfrm>
          <a:prstGeom prst="rect">
            <a:avLst/>
          </a:prstGeom>
        </p:spPr>
      </p:pic>
      <p:pic>
        <p:nvPicPr>
          <p:cNvPr id="57" name="Graphic 49">
            <a:extLst>
              <a:ext uri="{FF2B5EF4-FFF2-40B4-BE49-F238E27FC236}">
                <a16:creationId xmlns:a16="http://schemas.microsoft.com/office/drawing/2014/main" id="{312289D3-49D9-4278-87D5-96BE599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337786" y="4955652"/>
            <a:ext cx="503805" cy="503805"/>
          </a:xfrm>
          <a:prstGeom prst="rect">
            <a:avLst/>
          </a:prstGeom>
        </p:spPr>
      </p:pic>
      <p:sp>
        <p:nvSpPr>
          <p:cNvPr id="58" name="Rectangle: Rounded Corners 52">
            <a:extLst>
              <a:ext uri="{FF2B5EF4-FFF2-40B4-BE49-F238E27FC236}">
                <a16:creationId xmlns:a16="http://schemas.microsoft.com/office/drawing/2014/main" id="{698D8A8A-4595-479F-95DF-C9CF46AD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716" y="4938970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2418" y="5103115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52950" y="5138796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50140" y="4634740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883" y="4751053"/>
            <a:ext cx="831011" cy="1717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97" name="Graphic 79">
            <a:hlinkClick r:id="rId2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5591753"/>
            <a:ext cx="435961" cy="435961"/>
          </a:xfrm>
          <a:prstGeom prst="rect">
            <a:avLst/>
          </a:prstGeom>
        </p:spPr>
      </p:pic>
      <p:sp>
        <p:nvSpPr>
          <p:cNvPr id="10" name="Contenidor de número de diapositiva 9">
            <a:extLst>
              <a:ext uri="{FF2B5EF4-FFF2-40B4-BE49-F238E27FC236}">
                <a16:creationId xmlns:a16="http://schemas.microsoft.com/office/drawing/2014/main" id="{90C2DF37-27C7-489B-8A35-5A44C0D0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42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Presentació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870255F-E986-41A1-A6B0-C2179AE75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05"/>
            <a:ext cx="7261412" cy="4066390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8DB1AF56-13A2-4BC8-BAE7-7FDCCF53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95A6E29-18DE-409F-88C3-1F4E1DE9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435961" y="1683660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86431" y="222997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841993" y="2256199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2766576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1278138" y="2725952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523127" y="358546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878689" y="3585467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285663" y="3585467"/>
            <a:ext cx="2471524" cy="4107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5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7092312" y="3569730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4257548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311775" y="4169599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Accedir al formulari, en format </a:t>
            </a:r>
            <a:r>
              <a:rPr lang="ca-ES" sz="1350" b="1" dirty="0" err="1"/>
              <a:t>html</a:t>
            </a:r>
            <a:r>
              <a:rPr lang="ca-ES" sz="1350" b="1" dirty="0"/>
              <a:t>, de justificació en línia</a:t>
            </a:r>
            <a:endParaRPr lang="ca-ES" sz="1350" dirty="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689" y="504365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278138" y="4479067"/>
            <a:ext cx="10211029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5929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8B85DE02-DB56-48B6-BB90-9C7A7A05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1F3FEF-C5D6-40AE-9E58-5D39452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8881495" y="1561880"/>
            <a:ext cx="195778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1AFCB59-2726-4FB6-B297-09BCE0739453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6654EB-47D1-4A71-B387-A9D40E78BD21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39538"/>
            <a:ext cx="9216128" cy="5424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3" name="Imatge 2" descr="Captura de pantalla del procés per a recuperar dades de l'expedient a justificar.">
            <a:extLst>
              <a:ext uri="{FF2B5EF4-FFF2-40B4-BE49-F238E27FC236}">
                <a16:creationId xmlns:a16="http://schemas.microsoft.com/office/drawing/2014/main" id="{7CEF52BC-8830-4217-9423-CB58EC72E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8" y="2759034"/>
            <a:ext cx="8085054" cy="3222812"/>
          </a:xfrm>
          <a:prstGeom prst="rect">
            <a:avLst/>
          </a:prstGeom>
        </p:spPr>
      </p:pic>
      <p:pic>
        <p:nvPicPr>
          <p:cNvPr id="29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4790533D-120D-4CB3-938E-6B67757E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158"/>
            <a:ext cx="10365711" cy="2827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609" y="2316573"/>
            <a:ext cx="950724" cy="950724"/>
          </a:xfrm>
          <a:prstGeom prst="rect">
            <a:avLst/>
          </a:prstGeom>
        </p:spPr>
      </p:pic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5591943" y="4915283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8" name="Graphic 7" descr="Link">
              <a:hlinkClick r:id="rId5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2077F2B-CD4F-433C-BED5-F98DB486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0F9F2-14B0-49AA-9005-B8D77D7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8908888" y="1575300"/>
            <a:ext cx="1859517" cy="49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2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0CD8029-B9F2-4CAB-803F-44D4FA814565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C96DEC-7E46-4965-9C5A-A1CDDB50760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2958"/>
            <a:ext cx="10813920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ACE002/20/XXXXXX) i clicar sobre </a:t>
            </a:r>
            <a:r>
              <a:rPr lang="ca-ES" sz="1350" b="1" dirty="0"/>
              <a:t>Cercar accions. </a:t>
            </a: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justificatiu.</a:t>
            </a:r>
            <a:endParaRPr lang="ca-ES" sz="1350" dirty="0"/>
          </a:p>
        </p:txBody>
      </p:sp>
      <p:pic>
        <p:nvPicPr>
          <p:cNvPr id="5" name="Imatge 4" descr="Captura de pantalla d'identificació de l'expedient i descàrrega del compte justificatiu.">
            <a:extLst>
              <a:ext uri="{FF2B5EF4-FFF2-40B4-BE49-F238E27FC236}">
                <a16:creationId xmlns:a16="http://schemas.microsoft.com/office/drawing/2014/main" id="{8995866E-B539-4212-8426-3B22D9DED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5" y="2929259"/>
            <a:ext cx="6639896" cy="3141740"/>
          </a:xfrm>
          <a:prstGeom prst="rect">
            <a:avLst/>
          </a:prstGeom>
        </p:spPr>
      </p:pic>
      <p:pic>
        <p:nvPicPr>
          <p:cNvPr id="13" name="Graphic 32" descr="Atenció!">
            <a:extLst>
              <a:ext uri="{FF2B5EF4-FFF2-40B4-BE49-F238E27FC236}">
                <a16:creationId xmlns:a16="http://schemas.microsoft.com/office/drawing/2014/main" id="{C822580C-338F-4558-82AE-6D6E87342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8614" y="4092748"/>
            <a:ext cx="261371" cy="261371"/>
          </a:xfrm>
          <a:prstGeom prst="rect">
            <a:avLst/>
          </a:prstGeom>
        </p:spPr>
      </p:pic>
      <p:pic>
        <p:nvPicPr>
          <p:cNvPr id="1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63388"/>
            <a:ext cx="435961" cy="435961"/>
          </a:xfrm>
          <a:prstGeom prst="rect">
            <a:avLst/>
          </a:prstGeom>
        </p:spPr>
      </p:pic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64AC9E8-6258-4EC8-B933-5F83170E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097629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20" name="Graphic 32" descr="Atenció!">
            <a:extLst>
              <a:ext uri="{FF2B5EF4-FFF2-40B4-BE49-F238E27FC236}">
                <a16:creationId xmlns:a16="http://schemas.microsoft.com/office/drawing/2014/main" id="{B256FA3A-6763-415D-9C98-70AC3DEDA7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292" y="2449071"/>
            <a:ext cx="261371" cy="261371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F4701329-8C23-43F0-87CD-2E7C27AB0555}"/>
              </a:ext>
            </a:extLst>
          </p:cNvPr>
          <p:cNvSpPr txBox="1"/>
          <p:nvPr/>
        </p:nvSpPr>
        <p:spPr>
          <a:xfrm>
            <a:off x="1162663" y="2404812"/>
            <a:ext cx="77446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S’han de traslladar totes les despeses validades per l’informe d’auditoria una a una al compte justificatiu. Factura per factura i despesa de personal per persona i mes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901292" y="2932680"/>
            <a:ext cx="10801718" cy="34338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(Auditoria), despesa personal (Hores del personal) o serveis generals (Actius)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</a:t>
            </a:r>
            <a:r>
              <a:rPr lang="ca-ES" sz="1350" dirty="0"/>
              <a:t> per a </a:t>
            </a:r>
            <a:r>
              <a:rPr lang="ca-ES" sz="1350" b="1" dirty="0"/>
              <a:t>l’auditoria </a:t>
            </a:r>
            <a:r>
              <a:rPr lang="ca-ES" sz="1350" dirty="0"/>
              <a:t>i per a </a:t>
            </a:r>
            <a:r>
              <a:rPr lang="ca-ES" sz="1350" b="1" dirty="0"/>
              <a:t>despeses d’actius</a:t>
            </a:r>
            <a:r>
              <a:rPr lang="ca-ES" sz="1350" dirty="0"/>
              <a:t>. </a:t>
            </a:r>
            <a:r>
              <a:rPr lang="ca-ES" sz="1350" b="1" dirty="0"/>
              <a:t>Per a despeses de personal introduir la nòmina del personal de la següent manera</a:t>
            </a:r>
            <a:r>
              <a:rPr lang="ca-ES" sz="1350" dirty="0"/>
              <a:t>: Per exemple, la nòmina del mes de març de 2020 seria 03N/2020, la nòmina de l’extra de juny 2020 seria 06E/2020 i el </a:t>
            </a:r>
            <a:r>
              <a:rPr lang="ca-ES" sz="1350" dirty="0" err="1"/>
              <a:t>bonus</a:t>
            </a:r>
            <a:r>
              <a:rPr lang="ca-ES" sz="1350" dirty="0"/>
              <a:t> d’octubre de 2020 seria 10B/2020.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DD/MM/AAAA. Per a despeses de personal, data del darrer dia del mes de la nòmina que s'imputa en format DD/MM/AAAA.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DD/MM/AAAA. Per a despeses de personal, data de pagament de la nòmina en format DD/MM/AAAA.</a:t>
            </a:r>
            <a:endParaRPr lang="ca-ES" sz="1350" b="1" dirty="0"/>
          </a:p>
          <a:p>
            <a:pPr marL="0" indent="0" algn="just">
              <a:buNone/>
            </a:pPr>
            <a:endParaRPr lang="ca-ES" sz="1350" dirty="0"/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879416" y="2824035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6942" y="282403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C20AEFF-1ABA-44AE-B92F-90E3FD71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7" y="1591110"/>
            <a:ext cx="1947021" cy="480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368768"/>
            <a:ext cx="10801718" cy="18422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o del titular de la nòmina (màxim 255 caràcters</a:t>
            </a:r>
            <a:r>
              <a:rPr lang="es-ES" sz="1350" dirty="0"/>
              <a:t>)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o del titular de la nòmina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350" b="1" dirty="0"/>
              <a:t>Columna I </a:t>
            </a:r>
            <a:r>
              <a:rPr lang="ca-ES" sz="1350" dirty="0"/>
              <a:t>Import total justificant: Per a despeses amb</a:t>
            </a:r>
            <a:r>
              <a:rPr lang="ca-ES" sz="1350" b="1" dirty="0"/>
              <a:t> factura</a:t>
            </a:r>
            <a:r>
              <a:rPr lang="ca-ES" sz="1350" dirty="0"/>
              <a:t>: Import total base de la factura, sense IVA. Per a despeses de personal, imputació per persona i mes validades per l’informe d’auditoria</a:t>
            </a:r>
          </a:p>
          <a:p>
            <a:pPr marL="0" indent="0" algn="just">
              <a:buNone/>
            </a:pPr>
            <a:endParaRPr lang="ca-ES" sz="13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740721-3DA5-47E9-82B4-94FD641A2D63}"/>
              </a:ext>
            </a:extLst>
          </p:cNvPr>
          <p:cNvSpPr txBox="1">
            <a:spLocks/>
          </p:cNvSpPr>
          <p:nvPr/>
        </p:nvSpPr>
        <p:spPr>
          <a:xfrm>
            <a:off x="1235761" y="3578693"/>
            <a:ext cx="10451477" cy="24520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Com informar de la Columna I per a despeses de personal?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1) Utilitzar el model d’Excel de càlcul de despeses de personal disponible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2) Per a cada mes incloure a l’Excel del compte justificatiu descarregat del sistema de justificació l’import total justificant a la Columna I</a:t>
            </a:r>
          </a:p>
        </p:txBody>
      </p:sp>
      <p:pic>
        <p:nvPicPr>
          <p:cNvPr id="13" name="Graphic 32" descr="Atenció!">
            <a:extLst>
              <a:ext uri="{FF2B5EF4-FFF2-40B4-BE49-F238E27FC236}">
                <a16:creationId xmlns:a16="http://schemas.microsoft.com/office/drawing/2014/main" id="{688B6273-BB3E-4CEB-B16B-E776E2FAB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273" y="4589321"/>
            <a:ext cx="355562" cy="355562"/>
          </a:xfrm>
          <a:prstGeom prst="rect">
            <a:avLst/>
          </a:prstGeom>
        </p:spPr>
      </p:pic>
      <p:sp>
        <p:nvSpPr>
          <p:cNvPr id="14" name="Rectangle: Rounded Corners 52">
            <a:extLst>
              <a:ext uri="{FF2B5EF4-FFF2-40B4-BE49-F238E27FC236}">
                <a16:creationId xmlns:a16="http://schemas.microsoft.com/office/drawing/2014/main" id="{CA8928DD-A2AE-440D-A43B-2A7B382E0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5364" y="5377169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A3F73359-252E-4E81-ABB9-00B8F33E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347842" y="5380713"/>
            <a:ext cx="564958" cy="564958"/>
          </a:xfrm>
          <a:prstGeom prst="rect">
            <a:avLst/>
          </a:prstGeom>
        </p:spPr>
      </p:pic>
      <p:grpSp>
        <p:nvGrpSpPr>
          <p:cNvPr id="18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7FFF6623-3F18-43DD-838C-71377C1CC74C}"/>
              </a:ext>
            </a:extLst>
          </p:cNvPr>
          <p:cNvGrpSpPr>
            <a:grpSpLocks noChangeAspect="1"/>
          </p:cNvGrpSpPr>
          <p:nvPr/>
        </p:nvGrpSpPr>
        <p:grpSpPr>
          <a:xfrm>
            <a:off x="9120309" y="3911635"/>
            <a:ext cx="308142" cy="308142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EFFC4C-5F41-4926-9969-BEBB3371F948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21" name="Graphic 66" descr="Link">
              <a:hlinkClick r:id="rId2"/>
              <a:extLst>
                <a:ext uri="{FF2B5EF4-FFF2-40B4-BE49-F238E27FC236}">
                  <a16:creationId xmlns:a16="http://schemas.microsoft.com/office/drawing/2014/main" id="{82B7E7AC-16D5-498C-9AD1-E220D8A1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TextBox 79">
            <a:extLst>
              <a:ext uri="{FF2B5EF4-FFF2-40B4-BE49-F238E27FC236}">
                <a16:creationId xmlns:a16="http://schemas.microsoft.com/office/drawing/2014/main" id="{F7780269-DAA2-4049-A1E1-17BA6918CE42}"/>
              </a:ext>
            </a:extLst>
          </p:cNvPr>
          <p:cNvSpPr txBox="1"/>
          <p:nvPr/>
        </p:nvSpPr>
        <p:spPr>
          <a:xfrm>
            <a:off x="9428451" y="3937490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hlinkClick r:id="rId2"/>
              </a:rPr>
              <a:t>Model disponible</a:t>
            </a:r>
            <a:endParaRPr lang="ca-ES" sz="1050" dirty="0"/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5F144AB-20CD-49FE-8DEB-BD73428A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522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F2FEEE2-7547-40BC-BB20-3F35E043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8CF6E0-07E7-416A-A408-F73F697DBA4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0090EC-610B-4386-8D10-31AE7A26EDA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2CD9D3-F779-4C62-99A9-67CEB65F6350}"/>
              </a:ext>
            </a:extLst>
          </p:cNvPr>
          <p:cNvSpPr txBox="1">
            <a:spLocks/>
          </p:cNvSpPr>
          <p:nvPr/>
        </p:nvSpPr>
        <p:spPr>
          <a:xfrm>
            <a:off x="834273" y="2286400"/>
            <a:ext cx="2379767" cy="38318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>
                <a:solidFill>
                  <a:srgbClr val="FF0000"/>
                </a:solidFill>
              </a:rPr>
              <a:t>Excel de càlcul de despeses de personal</a:t>
            </a:r>
          </a:p>
          <a:p>
            <a:pPr marL="0" indent="0" algn="just">
              <a:buNone/>
            </a:pPr>
            <a:r>
              <a:rPr lang="ca-ES" sz="1350" b="1" dirty="0">
                <a:solidFill>
                  <a:srgbClr val="FF0000"/>
                </a:solidFill>
              </a:rPr>
              <a:t>Instruccions generals</a:t>
            </a:r>
          </a:p>
          <a:p>
            <a:pPr marL="0" indent="0" algn="just">
              <a:buNone/>
            </a:pPr>
            <a:r>
              <a:rPr lang="ca-ES" sz="1350" dirty="0"/>
              <a:t>Llegir les notes en la capçalera de cada columna per a més detall i informació.</a:t>
            </a:r>
          </a:p>
          <a:p>
            <a:pPr marL="0" indent="0" algn="just">
              <a:buNone/>
            </a:pPr>
            <a:r>
              <a:rPr lang="ca-ES" sz="1350" dirty="0"/>
              <a:t>Realitzar un únic full per any i per persona treballadora. En cas de diverses persones treballadores i/o anys utilitzar diferents pestanyes.</a:t>
            </a:r>
          </a:p>
          <a:p>
            <a:pPr marL="0" indent="0" algn="just">
              <a:buNone/>
            </a:pPr>
            <a:r>
              <a:rPr lang="ca-ES" sz="1350" dirty="0"/>
              <a:t>No modificar les fórmules presents (caselles blaves o grogues)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846E27-A5F9-432D-975A-5D8F8AE6BB7F}"/>
              </a:ext>
            </a:extLst>
          </p:cNvPr>
          <p:cNvSpPr/>
          <p:nvPr/>
        </p:nvSpPr>
        <p:spPr>
          <a:xfrm>
            <a:off x="3353044" y="2286399"/>
            <a:ext cx="8544914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350" b="1" dirty="0">
                <a:solidFill>
                  <a:srgbClr val="FF0000"/>
                </a:solidFill>
              </a:rPr>
              <a:t>Taula Salari mensual</a:t>
            </a:r>
          </a:p>
          <a:p>
            <a:pPr algn="just"/>
            <a:r>
              <a:rPr lang="ca-ES" sz="1350" dirty="0"/>
              <a:t>Salari brut: La remuneració total o total meritat en euros present a la nòmina.</a:t>
            </a:r>
          </a:p>
          <a:p>
            <a:pPr algn="just"/>
            <a:r>
              <a:rPr lang="ca-ES" sz="1350" dirty="0"/>
              <a:t>Contingències comuns: L’import mensual que es declara a la Seguretat Social per a cada persona treballadora i es troba present a la Relació Nominal de Treballadors.</a:t>
            </a:r>
          </a:p>
          <a:p>
            <a:pPr algn="just"/>
            <a:r>
              <a:rPr lang="ca-ES" sz="1350" dirty="0"/>
              <a:t>Bonificacions: Si s’escau, l’import de les bonificacions mensuals a la Seguretat Social que pugui tenir la persona treballadora.</a:t>
            </a:r>
          </a:p>
          <a:p>
            <a:pPr algn="just"/>
            <a:r>
              <a:rPr lang="ca-ES" sz="1350" dirty="0"/>
              <a:t>Quota patronal: El percentatge d’aportació a la Seguretat Social mensual per part de l’empresa per a cada persona treballadora.</a:t>
            </a:r>
          </a:p>
          <a:p>
            <a:pPr algn="just"/>
            <a:r>
              <a:rPr lang="ca-ES" sz="1350" dirty="0"/>
              <a:t>Hores treballades: El número d’hores laborables d’acord amb el conveni o el contracte treballades mensualment per la persona treballadora (detreure del còmput mensual les hores de vacances o baixes laborals).</a:t>
            </a:r>
          </a:p>
          <a:p>
            <a:pPr algn="just"/>
            <a:r>
              <a:rPr lang="ca-ES" sz="1350" dirty="0"/>
              <a:t>Hores imputades: Del número total d’hores laborables mensuals aquelles que es dediquen al mes concret a l’actuació subvencionada.</a:t>
            </a:r>
          </a:p>
          <a:p>
            <a:pPr algn="just"/>
            <a:endParaRPr lang="ca-ES" sz="1350" dirty="0"/>
          </a:p>
          <a:p>
            <a:pPr algn="just"/>
            <a:r>
              <a:rPr lang="ca-ES" sz="1350" b="1" dirty="0">
                <a:solidFill>
                  <a:srgbClr val="FF0000"/>
                </a:solidFill>
              </a:rPr>
              <a:t>Taula pagues extra i taula </a:t>
            </a:r>
            <a:r>
              <a:rPr lang="ca-ES" sz="1350" b="1" dirty="0" err="1">
                <a:solidFill>
                  <a:srgbClr val="FF0000"/>
                </a:solidFill>
              </a:rPr>
              <a:t>bonus</a:t>
            </a:r>
            <a:endParaRPr lang="ca-ES" sz="1350" b="1" dirty="0">
              <a:solidFill>
                <a:srgbClr val="FF0000"/>
              </a:solidFill>
            </a:endParaRPr>
          </a:p>
          <a:p>
            <a:pPr algn="just"/>
            <a:r>
              <a:rPr lang="ca-ES" sz="1350" dirty="0"/>
              <a:t>En el cas que hi hagi pagues extra al llarg de l’any complimentar únicament el salari brut. En el cas de </a:t>
            </a:r>
            <a:r>
              <a:rPr lang="ca-ES" sz="1350" dirty="0" err="1"/>
              <a:t>bonus</a:t>
            </a:r>
            <a:r>
              <a:rPr lang="ca-ES" sz="1350" dirty="0"/>
              <a:t> salari brut i contingències comuns.</a:t>
            </a:r>
          </a:p>
          <a:p>
            <a:pPr algn="just"/>
            <a:r>
              <a:rPr lang="ca-ES" sz="1350" dirty="0"/>
              <a:t>El cost/hora serà únic per a tot l’any d’acord amb la informació introduïda.</a:t>
            </a:r>
          </a:p>
          <a:p>
            <a:pPr algn="just"/>
            <a:r>
              <a:rPr lang="ca-ES" sz="1350" dirty="0"/>
              <a:t>Introduir a l’Excel del compte justificatiu els imports per a cada mes o paga extra que apareguin a la columna K de l'Excel de despeses de personal. </a:t>
            </a:r>
          </a:p>
        </p:txBody>
      </p:sp>
      <p:pic>
        <p:nvPicPr>
          <p:cNvPr id="30" name="Graphic 79">
            <a:hlinkClick r:id="rId3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14962"/>
            <a:ext cx="435961" cy="435961"/>
          </a:xfrm>
          <a:prstGeom prst="rect">
            <a:avLst/>
          </a:prstGeom>
        </p:spPr>
      </p:pic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3B37E5A8-4958-470B-BD80-A83E713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88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36428" y="1552623"/>
            <a:ext cx="197929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368768"/>
            <a:ext cx="10801718" cy="19880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  <a:endParaRPr lang="ca-ES" sz="1350" b="1" dirty="0"/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</a:t>
            </a:r>
            <a:r>
              <a:rPr lang="ca-ES" sz="1350" b="1" dirty="0"/>
              <a:t>o de la despesa de personal </a:t>
            </a:r>
            <a:r>
              <a:rPr lang="ca-ES" sz="1350" dirty="0"/>
              <a:t>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o despesa de personal</a:t>
            </a:r>
            <a:r>
              <a:rPr lang="ca-ES" sz="1350" dirty="0"/>
              <a:t> (Import de la Columna K multiplicat pel percentatge de subvenció. Aquest percentatge s’obté, en base a la resolució d’atorgament, import total de l’ajut / cost subvencionable acceptat)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 (màxim 255 caràcters)</a:t>
            </a:r>
          </a:p>
        </p:txBody>
      </p:sp>
      <p:pic>
        <p:nvPicPr>
          <p:cNvPr id="17" name="Graphic 32" descr="Atenció!">
            <a:extLst>
              <a:ext uri="{FF2B5EF4-FFF2-40B4-BE49-F238E27FC236}">
                <a16:creationId xmlns:a16="http://schemas.microsoft.com/office/drawing/2014/main" id="{103518AC-580B-4C52-8AE8-3171B67EC0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354" y="5493129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D3A694DA-BE68-4327-B4AC-BDF4969CCB1B}"/>
              </a:ext>
            </a:extLst>
          </p:cNvPr>
          <p:cNvSpPr txBox="1"/>
          <p:nvPr/>
        </p:nvSpPr>
        <p:spPr>
          <a:xfrm>
            <a:off x="1311301" y="5452736"/>
            <a:ext cx="6496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20" name="Graphic 49">
            <a:extLst>
              <a:ext uri="{FF2B5EF4-FFF2-40B4-BE49-F238E27FC236}">
                <a16:creationId xmlns:a16="http://schemas.microsoft.com/office/drawing/2014/main" id="{D6F92319-A98F-4AC2-B54D-2519D7FF6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524947" y="5291892"/>
            <a:ext cx="564958" cy="564958"/>
          </a:xfrm>
          <a:prstGeom prst="rect">
            <a:avLst/>
          </a:prstGeom>
        </p:spPr>
      </p:pic>
      <p:sp>
        <p:nvSpPr>
          <p:cNvPr id="21" name="Rectangle: Rounded Corners 52">
            <a:extLst>
              <a:ext uri="{FF2B5EF4-FFF2-40B4-BE49-F238E27FC236}">
                <a16:creationId xmlns:a16="http://schemas.microsoft.com/office/drawing/2014/main" id="{71369C44-718A-4F7F-B5F6-E49B8DF0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3818" y="5319271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5F144AB-20CD-49FE-8DEB-BD73428A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0766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62951" y="1532633"/>
            <a:ext cx="1990053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3" y="3168545"/>
            <a:ext cx="10425783" cy="2880564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3C217195-E5B5-4CBC-96C9-508872A0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566650"/>
            <a:ext cx="188247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Apareixerà la pestanya d'</a:t>
            </a:r>
            <a:r>
              <a:rPr lang="ca-ES" sz="1350" b="1" dirty="0"/>
              <a:t>altres dades a justificar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Es tracta dels indicadors de resultat que es van presentar a la sol·licitud i que es van validar amb la resolució. Ara s’ha d’</a:t>
            </a:r>
            <a:r>
              <a:rPr lang="ca-ES" sz="1350" b="1" dirty="0"/>
              <a:t>informar</a:t>
            </a:r>
            <a:r>
              <a:rPr lang="ca-ES" sz="1350" dirty="0"/>
              <a:t> a </a:t>
            </a:r>
            <a:r>
              <a:rPr lang="ca-ES" sz="1350" b="1" dirty="0"/>
              <a:t>Justificat</a:t>
            </a:r>
            <a:r>
              <a:rPr lang="ca-ES" sz="1350" dirty="0"/>
              <a:t> dels </a:t>
            </a:r>
            <a:r>
              <a:rPr lang="ca-ES" sz="1350" b="1" dirty="0"/>
              <a:t>resultats obtinguts amb l’execució del projecte per a cada soci.</a:t>
            </a:r>
          </a:p>
        </p:txBody>
      </p:sp>
      <p:pic>
        <p:nvPicPr>
          <p:cNvPr id="6" name="Imatge 5" descr="Captura de pantalla d'altres dades a justificar ">
            <a:extLst>
              <a:ext uri="{FF2B5EF4-FFF2-40B4-BE49-F238E27FC236}">
                <a16:creationId xmlns:a16="http://schemas.microsoft.com/office/drawing/2014/main" id="{D697025B-D808-4788-B53E-F46454889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4" y="3241400"/>
            <a:ext cx="7607312" cy="2837858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3C217195-E5B5-4CBC-96C9-508872A0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9217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83FD5B-B1B7-464F-9E96-B5E8490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541772"/>
            <a:ext cx="183944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9F764E9-350D-4253-8BD3-9E8B7FE5431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CEE2AF-8D18-41A5-9E35-558DCDECC3B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6924"/>
            <a:ext cx="9307493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2865231"/>
            <a:ext cx="5427274" cy="3448945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39345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B5D0FC16-6514-4C3C-92EC-35C8794D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AFC8D-39D8-44C9-B55E-23EC302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8938537" y="1558168"/>
            <a:ext cx="183944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7D137-4E55-4A48-B87E-B58D59219E8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C00FE1-0932-456B-BEE4-A1315D2FB6B6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016034" y="2808442"/>
            <a:ext cx="2768721" cy="28310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tècnica justificativa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Informe d’auditoria, personal, actius...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1DAEB9-8783-4E61-AA37-574B72F64F72}"/>
              </a:ext>
            </a:extLst>
          </p:cNvPr>
          <p:cNvSpPr txBox="1">
            <a:spLocks/>
          </p:cNvSpPr>
          <p:nvPr/>
        </p:nvSpPr>
        <p:spPr>
          <a:xfrm>
            <a:off x="8120722" y="2809106"/>
            <a:ext cx="3475076" cy="33286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Inclogueu tota la documentació justificativa a cada bloc de documentació. </a:t>
            </a:r>
            <a:r>
              <a:rPr lang="ca-ES" sz="1350" dirty="0">
                <a:hlinkClick r:id="rId5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4" y="2548008"/>
            <a:ext cx="3972554" cy="3802688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2D19F4F1-0AAA-4457-8D3C-EDFF96A1C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4027" y="5109174"/>
            <a:ext cx="425342" cy="425342"/>
          </a:xfrm>
          <a:prstGeom prst="rect">
            <a:avLst/>
          </a:prstGeom>
        </p:spPr>
      </p:pic>
      <p:grpSp>
        <p:nvGrpSpPr>
          <p:cNvPr id="17" name="Group 52">
            <a:extLst>
              <a:ext uri="{FF2B5EF4-FFF2-40B4-BE49-F238E27FC236}">
                <a16:creationId xmlns:a16="http://schemas.microsoft.com/office/drawing/2014/main" id="{5EC8A00D-6C35-47EB-9C5F-24191EF4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27303" y="5067929"/>
            <a:ext cx="443997" cy="464277"/>
            <a:chOff x="-94408" y="2761858"/>
            <a:chExt cx="1488797" cy="1488797"/>
          </a:xfrm>
        </p:grpSpPr>
        <p:sp>
          <p:nvSpPr>
            <p:cNvPr id="19" name="Rectangle: Rounded Corners 53">
              <a:extLst>
                <a:ext uri="{FF2B5EF4-FFF2-40B4-BE49-F238E27FC236}">
                  <a16:creationId xmlns:a16="http://schemas.microsoft.com/office/drawing/2014/main" id="{7AAED85A-AAA1-4011-8E70-0631009AD1E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3" name="Graphic 54" descr="Clipboard Mixed with solid fill">
              <a:extLst>
                <a:ext uri="{FF2B5EF4-FFF2-40B4-BE49-F238E27FC236}">
                  <a16:creationId xmlns:a16="http://schemas.microsoft.com/office/drawing/2014/main" id="{3C786BD4-6EFC-4EB4-B88F-0C862CF6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D3C33D18-ABDB-49C6-9D24-77D3C84D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16526" y="5113717"/>
            <a:ext cx="269286" cy="394482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358749BB-FC00-4373-899A-5E6BB8F164C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084CEEBD-87F2-45B2-8B32-516F513EBF7E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2" name="Gràfic 31">
            <a:extLst>
              <a:ext uri="{FF2B5EF4-FFF2-40B4-BE49-F238E27FC236}">
                <a16:creationId xmlns:a16="http://schemas.microsoft.com/office/drawing/2014/main" id="{D30C1C2B-51BB-40E8-9DEC-4C1AC26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0432" y="5089710"/>
            <a:ext cx="442496" cy="442496"/>
          </a:xfrm>
          <a:prstGeom prst="rect">
            <a:avLst/>
          </a:prstGeom>
        </p:spPr>
      </p:pic>
      <p:pic>
        <p:nvPicPr>
          <p:cNvPr id="33" name="Graphic 65">
            <a:extLst>
              <a:ext uri="{FF2B5EF4-FFF2-40B4-BE49-F238E27FC236}">
                <a16:creationId xmlns:a16="http://schemas.microsoft.com/office/drawing/2014/main" id="{982993F2-FBE3-443B-A03C-1A78E715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2535" y="5084920"/>
            <a:ext cx="445188" cy="445188"/>
          </a:xfrm>
          <a:prstGeom prst="rect">
            <a:avLst/>
          </a:prstGeom>
        </p:spPr>
      </p:pic>
      <p:sp>
        <p:nvSpPr>
          <p:cNvPr id="37" name="Arrow: Right 40">
            <a:extLst>
              <a:ext uri="{FF2B5EF4-FFF2-40B4-BE49-F238E27FC236}">
                <a16:creationId xmlns:a16="http://schemas.microsoft.com/office/drawing/2014/main" id="{93BF07B7-495C-49AB-969C-78B935A2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7612" y="5232026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4" name="Graphic 68">
            <a:extLst>
              <a:ext uri="{FF2B5EF4-FFF2-40B4-BE49-F238E27FC236}">
                <a16:creationId xmlns:a16="http://schemas.microsoft.com/office/drawing/2014/main" id="{C3C619C7-B487-4CC4-B75F-1E8DAFB5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67243" y="4669967"/>
            <a:ext cx="455767" cy="45576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220F2C79-3D57-447C-AAF9-2FB0A0BE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12612" y="5223212"/>
            <a:ext cx="489374" cy="489374"/>
          </a:xfrm>
          <a:prstGeom prst="rect">
            <a:avLst/>
          </a:prstGeom>
        </p:spPr>
      </p:pic>
      <p:sp>
        <p:nvSpPr>
          <p:cNvPr id="36" name="Rectangle: Rounded Corners 66">
            <a:extLst>
              <a:ext uri="{FF2B5EF4-FFF2-40B4-BE49-F238E27FC236}">
                <a16:creationId xmlns:a16="http://schemas.microsoft.com/office/drawing/2014/main" id="{34C2BC40-2356-4125-8CF1-C17051CA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523202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73">
            <a:extLst>
              <a:ext uri="{FF2B5EF4-FFF2-40B4-BE49-F238E27FC236}">
                <a16:creationId xmlns:a16="http://schemas.microsoft.com/office/drawing/2014/main" id="{38473AFA-82B2-4115-BF3B-6EA701D5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4753640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28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53E1BE3-203A-4AEC-8D08-57C07BA0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0FCD79-F4D1-46C7-A64A-DA9D1F56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909500" y="1555135"/>
            <a:ext cx="189900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420519C-552C-416B-9223-98901B174411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482C13-3A51-4767-BB88-97CE2D22719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49043" y="2403651"/>
            <a:ext cx="10650882" cy="9568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117289" y="3114716"/>
            <a:ext cx="491516" cy="491516"/>
          </a:xfrm>
          <a:prstGeom prst="rect">
            <a:avLst/>
          </a:prstGeom>
        </p:spPr>
      </p:pic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5885F160-B9A4-4F87-A4F8-81B313CF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2916" y="311471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0" y="3429001"/>
            <a:ext cx="5750978" cy="2738561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F193182-F796-4425-94F9-3F01F726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Índex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623531DB-2E4C-4852-8E44-D62CEF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 b="1911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714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ca-ES" sz="1500" dirty="0">
                <a:hlinkClick r:id="rId3" action="ppaction://hlinksldjump"/>
              </a:rPr>
              <a:t>Despeses subvencionables</a:t>
            </a:r>
            <a:endParaRPr lang="ca-ES" sz="1500" dirty="0"/>
          </a:p>
          <a:p>
            <a:pPr marL="0"/>
            <a:r>
              <a:rPr lang="ca-ES" sz="1500" dirty="0">
                <a:hlinkClick r:id="rId4" action="ppaction://hlinksldjump"/>
              </a:rPr>
              <a:t>Publicitat</a:t>
            </a:r>
            <a:endParaRPr lang="ca-ES" sz="1500" dirty="0"/>
          </a:p>
          <a:p>
            <a:pPr marL="0"/>
            <a:r>
              <a:rPr lang="ca-ES" sz="1500" dirty="0">
                <a:hlinkClick r:id="rId5" action="ppaction://hlinksldjump"/>
              </a:rPr>
              <a:t>Justificació – Documentació</a:t>
            </a:r>
            <a:endParaRPr lang="ca-ES" sz="1500" dirty="0"/>
          </a:p>
          <a:p>
            <a:pPr marL="0"/>
            <a:r>
              <a:rPr lang="ca-ES" sz="1500" dirty="0">
                <a:hlinkClick r:id="rId6" action="ppaction://hlinksldjump"/>
              </a:rPr>
              <a:t>Justificació – Presentació</a:t>
            </a:r>
            <a:endParaRPr lang="ca-ES" sz="1500" dirty="0"/>
          </a:p>
          <a:p>
            <a:pPr marL="0"/>
            <a:r>
              <a:rPr lang="ca-ES" sz="1500" dirty="0">
                <a:hlinkClick r:id="rId7" action="ppaction://hlinksldjump"/>
              </a:rPr>
              <a:t>Justificació </a:t>
            </a:r>
            <a:r>
              <a:rPr lang="ca-ES" sz="1500" dirty="0">
                <a:hlinkClick r:id="rId6" action="ppaction://hlinksldjump"/>
              </a:rPr>
              <a:t>–</a:t>
            </a:r>
            <a:r>
              <a:rPr lang="ca-ES" sz="1500" dirty="0">
                <a:hlinkClick r:id="rId7" action="ppaction://hlinksldjump"/>
              </a:rPr>
              <a:t> Requeriments</a:t>
            </a:r>
            <a:endParaRPr lang="ca-ES" sz="1500" dirty="0"/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D6F101F8-74C7-4EBC-88E5-228F597D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2FC38D1-C016-48B1-AD2E-16DC68DB7F83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07D9C67-6BF7-423B-BA18-E569599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888481" y="1536155"/>
            <a:ext cx="1944470" cy="5192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4FD5960E-7DD4-4232-ACCA-BFD12010653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5EE7DE-3B3A-436E-8F82-48EE885BBCA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48" y="2674475"/>
            <a:ext cx="261371" cy="26137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280802" y="2469833"/>
            <a:ext cx="7824369" cy="9591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No introduïu fórmules ni vinculacions a les caselles de l’Excel, perquè generarà errors.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937996" y="2542691"/>
            <a:ext cx="491516" cy="491516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B0A73ECC-7B07-4D00-8A92-F6CBAC10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9600" y="252829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22" y="3429000"/>
            <a:ext cx="5325906" cy="3370538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64189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0141A7B-9FEA-49D9-BCAB-4D0D4893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7E900CE-A109-4586-A2E6-90EAA99A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8896457" y="1536141"/>
            <a:ext cx="1925507" cy="3588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72ECF73-1385-4593-B76B-321560F5BC2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9B8906-1526-4335-8DC9-63212DDABF82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484726"/>
            <a:ext cx="10811767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043" y="355302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171663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14294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64B9BFE-99CA-4DE6-A521-B21D9034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8903864" y="1536155"/>
            <a:ext cx="1886056" cy="546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Accediu a la justificació en línia</a:t>
            </a:r>
            <a:endParaRPr lang="ca-ES" sz="1050" dirty="0"/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2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8D848C1-B222-40C4-B4E9-FE2A63B9420C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52ADA9-6D56-49CA-95FD-0AFCFA1C2F8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667" y="237708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755355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Requeriments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870255F-E986-41A1-A6B0-C2179AE75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05"/>
            <a:ext cx="7261412" cy="4066390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8DB1AF56-13A2-4BC8-BAE7-7FDCCF53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0917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77517" y="1491022"/>
            <a:ext cx="10915373" cy="5963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600" dirty="0"/>
              <a:t>Quan l’àrea d’Incentius d’ACCIÓ revisi la justificació presentada, i d’acord amb les bases reguladores, podrà fer </a:t>
            </a:r>
            <a:r>
              <a:rPr lang="ca-ES" sz="1600" b="1" dirty="0"/>
              <a:t>requeriments quan detecti defectes o mançanes a la documentació presentada</a:t>
            </a:r>
            <a:r>
              <a:rPr lang="ca-ES" sz="1600" dirty="0"/>
              <a:t>. 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2123224"/>
            <a:ext cx="400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Com arribarà la notificació?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4709215" y="2163505"/>
            <a:ext cx="702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Per notificació electrònica a l’adreça de correu electrònic habilitada per a rebre notificacions referida a la sol·licitud de subvenció</a:t>
            </a:r>
            <a:endParaRPr lang="fr-BE" sz="1600" dirty="0"/>
          </a:p>
        </p:txBody>
      </p:sp>
      <p:sp>
        <p:nvSpPr>
          <p:cNvPr id="18" name="TextBox 93">
            <a:extLst>
              <a:ext uri="{FF2B5EF4-FFF2-40B4-BE49-F238E27FC236}">
                <a16:creationId xmlns:a16="http://schemas.microsoft.com/office/drawing/2014/main" id="{C9C6FDCD-F202-40FA-B182-429E5BE48154}"/>
              </a:ext>
            </a:extLst>
          </p:cNvPr>
          <p:cNvSpPr txBox="1"/>
          <p:nvPr/>
        </p:nvSpPr>
        <p:spPr>
          <a:xfrm>
            <a:off x="751833" y="2901842"/>
            <a:ext cx="403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De quin termini es disposa</a:t>
            </a:r>
            <a:r>
              <a:rPr lang="es-ES" sz="2400" b="1" dirty="0"/>
              <a:t>?</a:t>
            </a:r>
          </a:p>
        </p:txBody>
      </p:sp>
      <p:sp>
        <p:nvSpPr>
          <p:cNvPr id="21" name="TextBox 93">
            <a:extLst>
              <a:ext uri="{FF2B5EF4-FFF2-40B4-BE49-F238E27FC236}">
                <a16:creationId xmlns:a16="http://schemas.microsoft.com/office/drawing/2014/main" id="{95C9546D-75C0-4782-A805-F1C45F8B08E9}"/>
              </a:ext>
            </a:extLst>
          </p:cNvPr>
          <p:cNvSpPr txBox="1"/>
          <p:nvPr/>
        </p:nvSpPr>
        <p:spPr>
          <a:xfrm>
            <a:off x="4671630" y="2970791"/>
            <a:ext cx="702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10 dies hàbils (dissabtes, diumenges i festius exclosos) des de l’endemà de l’accés a la notificació</a:t>
            </a:r>
            <a:endParaRPr lang="fr-BE" sz="1600" dirty="0"/>
          </a:p>
        </p:txBody>
      </p:sp>
      <p:pic>
        <p:nvPicPr>
          <p:cNvPr id="29" name="Graphic 32">
            <a:extLst>
              <a:ext uri="{FF2B5EF4-FFF2-40B4-BE49-F238E27FC236}">
                <a16:creationId xmlns:a16="http://schemas.microsoft.com/office/drawing/2014/main" id="{0AD30DC6-4FAA-4851-BAD1-94B6A9E4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9215" y="3768344"/>
            <a:ext cx="261371" cy="261371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E4C44D19-50F2-4E86-A17D-488A79B98AB2}"/>
              </a:ext>
            </a:extLst>
          </p:cNvPr>
          <p:cNvSpPr txBox="1"/>
          <p:nvPr/>
        </p:nvSpPr>
        <p:spPr>
          <a:xfrm>
            <a:off x="5144193" y="3647141"/>
            <a:ext cx="66636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Si no és presenta en termini es considerarà que es desisteix de la petició per part de l’entitat, afectant a part o la totalitat de la subvenció concedida. S’iniciaria expedient de revocació de </a:t>
            </a:r>
            <a:r>
              <a:rPr lang="ca-ES" sz="1350">
                <a:solidFill>
                  <a:srgbClr val="FF0000"/>
                </a:solidFill>
              </a:rPr>
              <a:t>la subvenció, </a:t>
            </a:r>
            <a:r>
              <a:rPr lang="ca-ES" sz="1350" dirty="0">
                <a:solidFill>
                  <a:srgbClr val="FF0000"/>
                </a:solidFill>
              </a:rPr>
              <a:t>el qual es notificaria a l’entitat</a:t>
            </a:r>
          </a:p>
        </p:txBody>
      </p:sp>
      <p:sp>
        <p:nvSpPr>
          <p:cNvPr id="14" name="TextBox 93">
            <a:extLst>
              <a:ext uri="{FF2B5EF4-FFF2-40B4-BE49-F238E27FC236}">
                <a16:creationId xmlns:a16="http://schemas.microsoft.com/office/drawing/2014/main" id="{8E7C59DE-96FB-4612-A533-311DC35ABDC0}"/>
              </a:ext>
            </a:extLst>
          </p:cNvPr>
          <p:cNvSpPr txBox="1"/>
          <p:nvPr/>
        </p:nvSpPr>
        <p:spPr>
          <a:xfrm>
            <a:off x="764623" y="4575500"/>
            <a:ext cx="390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Per quins canals es pot donar compliment als requeriments?</a:t>
            </a:r>
            <a:endParaRPr lang="ca-ES" sz="1600" dirty="0"/>
          </a:p>
        </p:txBody>
      </p:sp>
      <p:sp>
        <p:nvSpPr>
          <p:cNvPr id="15" name="TextBox 93">
            <a:extLst>
              <a:ext uri="{FF2B5EF4-FFF2-40B4-BE49-F238E27FC236}">
                <a16:creationId xmlns:a16="http://schemas.microsoft.com/office/drawing/2014/main" id="{18573B06-DE16-4267-94AF-50271B75D4B9}"/>
              </a:ext>
            </a:extLst>
          </p:cNvPr>
          <p:cNvSpPr txBox="1"/>
          <p:nvPr/>
        </p:nvSpPr>
        <p:spPr>
          <a:xfrm>
            <a:off x="4671630" y="4640248"/>
            <a:ext cx="702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Si es tracta d’una </a:t>
            </a:r>
            <a:r>
              <a:rPr lang="ca-ES" sz="1600" b="1" dirty="0"/>
              <a:t>empresa, associació o entitat </a:t>
            </a:r>
            <a:r>
              <a:rPr lang="ca-ES" sz="1600" dirty="0"/>
              <a:t>que no depengui d’una administració pública catalana: Oficina Virtual de Tràmits – Canal Empresa –</a:t>
            </a:r>
            <a:r>
              <a:rPr lang="ca-ES" sz="1600" b="1" dirty="0"/>
              <a:t> </a:t>
            </a:r>
            <a:r>
              <a:rPr lang="ca-ES" sz="1600" b="1" dirty="0">
                <a:hlinkClick r:id="rId6" action="ppaction://hlinksldjump"/>
              </a:rPr>
              <a:t>Àrea Privada</a:t>
            </a:r>
            <a:endParaRPr lang="ca-ES" sz="1600" b="1" dirty="0"/>
          </a:p>
          <a:p>
            <a:pPr algn="just"/>
            <a:r>
              <a:rPr lang="ca-ES" sz="1600" dirty="0"/>
              <a:t>Només en casos </a:t>
            </a:r>
            <a:r>
              <a:rPr lang="ca-ES" sz="1600" b="1" dirty="0"/>
              <a:t>pautats </a:t>
            </a:r>
            <a:r>
              <a:rPr lang="ca-ES" sz="1600" dirty="0"/>
              <a:t>es podrà aportar mitjançant </a:t>
            </a:r>
            <a:r>
              <a:rPr lang="ca-ES" sz="1600" b="1" dirty="0">
                <a:hlinkClick r:id="rId7" action="ppaction://hlinksldjump"/>
              </a:rPr>
              <a:t>formulari d’aportació</a:t>
            </a:r>
            <a:endParaRPr lang="ca-ES" sz="1600" dirty="0"/>
          </a:p>
        </p:txBody>
      </p:sp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7255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Amb la notificació que es rebrà al correu electrònic habilitat per l’entitat beneficiària per a rebre notificacions, es podrà accedir a l’espai per a carregar la documentació i donar requeriment a les mancances </a:t>
            </a:r>
            <a:endParaRPr lang="fr-BE" sz="1600" dirty="0"/>
          </a:p>
        </p:txBody>
      </p:sp>
      <p:pic>
        <p:nvPicPr>
          <p:cNvPr id="3" name="Imatge 2" descr="Correu electrònic de notificació">
            <a:extLst>
              <a:ext uri="{FF2B5EF4-FFF2-40B4-BE49-F238E27FC236}">
                <a16:creationId xmlns:a16="http://schemas.microsoft.com/office/drawing/2014/main" id="{49A4DC67-437B-408F-AD0D-03D32786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8" y="2512978"/>
            <a:ext cx="5463461" cy="3512223"/>
          </a:xfrm>
          <a:prstGeom prst="rect">
            <a:avLst/>
          </a:prstGeom>
        </p:spPr>
      </p:pic>
      <p:pic>
        <p:nvPicPr>
          <p:cNvPr id="4" name="Imatge 3" descr="Correu electrònic de notificació e-notum">
            <a:extLst>
              <a:ext uri="{FF2B5EF4-FFF2-40B4-BE49-F238E27FC236}">
                <a16:creationId xmlns:a16="http://schemas.microsoft.com/office/drawing/2014/main" id="{A463FCBF-453C-4958-A70C-9B5940AC6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63" y="2170481"/>
            <a:ext cx="4570237" cy="3922810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6399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 descr="Captura de pantalla d'accés al requeriment i aportació de decoumentació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Una vegada dins i identificat es podrà accedir al requeriment i la documentació que s’ha d’aportar</a:t>
            </a:r>
            <a:endParaRPr lang="fr-BE" sz="1600" dirty="0"/>
          </a:p>
        </p:txBody>
      </p:sp>
      <p:pic>
        <p:nvPicPr>
          <p:cNvPr id="5" name="Imatge 4" descr="Captura de pantalla de requeriment i documentació a aportar">
            <a:extLst>
              <a:ext uri="{FF2B5EF4-FFF2-40B4-BE49-F238E27FC236}">
                <a16:creationId xmlns:a16="http://schemas.microsoft.com/office/drawing/2014/main" id="{0A327DBB-846C-4BDB-82C9-90670C61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3" y="2152021"/>
            <a:ext cx="11147367" cy="3671521"/>
          </a:xfrm>
          <a:prstGeom prst="rect">
            <a:avLst/>
          </a:prstGeom>
        </p:spPr>
      </p:pic>
      <p:pic>
        <p:nvPicPr>
          <p:cNvPr id="22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366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Una vegada enviat el requeriment el sistema confirmarà l’enviament i es podrà descarregar l’acusament de rebuda</a:t>
            </a:r>
            <a:endParaRPr lang="fr-BE" sz="1600" dirty="0"/>
          </a:p>
        </p:txBody>
      </p:sp>
      <p:pic>
        <p:nvPicPr>
          <p:cNvPr id="3" name="Imatge 2" descr="Captura de pantalla de confirmació d'enviament i acusament de rebuda">
            <a:extLst>
              <a:ext uri="{FF2B5EF4-FFF2-40B4-BE49-F238E27FC236}">
                <a16:creationId xmlns:a16="http://schemas.microsoft.com/office/drawing/2014/main" id="{A08513EA-9A94-44BB-958C-B076AFE5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922" y="2152021"/>
            <a:ext cx="5523156" cy="4089983"/>
          </a:xfrm>
          <a:prstGeom prst="rect">
            <a:avLst/>
          </a:prstGeom>
        </p:spPr>
      </p:pic>
      <p:pic>
        <p:nvPicPr>
          <p:cNvPr id="22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962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Exclusivament per a tràmits no directament relacionats amb la justificació de despeses com </a:t>
            </a:r>
            <a:r>
              <a:rPr lang="ca-ES" sz="1600" b="1" dirty="0"/>
              <a:t>sol·licitud de bestretes, canvis de proveïdor, renúncies a la subvenció...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2518140" y="2685293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4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1261811" y="3169352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hlinkClick r:id="rId4"/>
              </a:rPr>
              <a:t>Accés directe al formulari d’aportació per a la convocatòria de projectes d’alt impacte 2020</a:t>
            </a:r>
            <a:endParaRPr lang="it-IT" sz="1600" dirty="0"/>
          </a:p>
        </p:txBody>
      </p:sp>
      <p:pic>
        <p:nvPicPr>
          <p:cNvPr id="3" name="Imatge 2" descr="Captura de pantalla de descàrrega de formulari d'aportació">
            <a:extLst>
              <a:ext uri="{FF2B5EF4-FFF2-40B4-BE49-F238E27FC236}">
                <a16:creationId xmlns:a16="http://schemas.microsoft.com/office/drawing/2014/main" id="{76F86DAB-B6DE-4EA0-A22E-CF83E5EEA4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00" t="9500" r="14313" b="28333"/>
          <a:stretch/>
        </p:blipFill>
        <p:spPr>
          <a:xfrm>
            <a:off x="4357834" y="2097978"/>
            <a:ext cx="7810130" cy="3783349"/>
          </a:xfrm>
          <a:prstGeom prst="rect">
            <a:avLst/>
          </a:prstGeom>
        </p:spPr>
      </p:pic>
      <p:pic>
        <p:nvPicPr>
          <p:cNvPr id="14" name="Graphic 32">
            <a:extLst>
              <a:ext uri="{FF2B5EF4-FFF2-40B4-BE49-F238E27FC236}">
                <a16:creationId xmlns:a16="http://schemas.microsoft.com/office/drawing/2014/main" id="{E0C0ED39-6888-44E4-B789-516963EC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8140" y="3930577"/>
            <a:ext cx="261371" cy="261371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30920A2E-DAA7-446F-BC91-68C654CA9E18}"/>
              </a:ext>
            </a:extLst>
          </p:cNvPr>
          <p:cNvSpPr txBox="1"/>
          <p:nvPr/>
        </p:nvSpPr>
        <p:spPr>
          <a:xfrm>
            <a:off x="1152312" y="4302040"/>
            <a:ext cx="3205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Dues opcions, descarregar el formulari amb dades incorporades (amb identificació digital) o descarregar el formulari i omplir-ho manualment. 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CF6C40F-B4A0-46F0-89D1-2D1E34C65D56}"/>
              </a:ext>
            </a:extLst>
          </p:cNvPr>
          <p:cNvSpPr txBox="1"/>
          <p:nvPr/>
        </p:nvSpPr>
        <p:spPr>
          <a:xfrm>
            <a:off x="1152312" y="5231450"/>
            <a:ext cx="32055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És recomanable que s’entri en mode incògnit pel navegador per a assegurar que s’agafa la darrera versió del formulari.</a:t>
            </a:r>
          </a:p>
        </p:txBody>
      </p:sp>
      <p:pic>
        <p:nvPicPr>
          <p:cNvPr id="22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3623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344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8" y="1813467"/>
            <a:ext cx="3160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/>
              <a:t>Omplir el formulari </a:t>
            </a:r>
            <a:r>
              <a:rPr lang="ca-ES" sz="1600" dirty="0"/>
              <a:t>(pàgina 1), </a:t>
            </a:r>
            <a:r>
              <a:rPr lang="ca-ES" sz="1600" b="1" dirty="0"/>
              <a:t>adjuntar els documents </a:t>
            </a:r>
            <a:r>
              <a:rPr lang="ca-ES" sz="1600" dirty="0"/>
              <a:t>que aporteu (pàgina 2) i a la darrera pàgina:</a:t>
            </a:r>
          </a:p>
          <a:p>
            <a:pPr algn="just"/>
            <a:r>
              <a:rPr lang="ca-ES" sz="1600" b="1" dirty="0"/>
              <a:t>1) </a:t>
            </a:r>
            <a:r>
              <a:rPr lang="ca-ES" sz="1600" dirty="0"/>
              <a:t>Acceptar les condicions de proteccions de dades</a:t>
            </a:r>
          </a:p>
          <a:p>
            <a:pPr algn="just"/>
            <a:r>
              <a:rPr lang="ca-ES" sz="1600" b="1" dirty="0"/>
              <a:t>2) </a:t>
            </a:r>
            <a:r>
              <a:rPr lang="ca-ES" sz="1600" dirty="0"/>
              <a:t>Validar el document</a:t>
            </a:r>
          </a:p>
          <a:p>
            <a:pPr algn="just"/>
            <a:r>
              <a:rPr lang="ca-ES" sz="1600" b="1" dirty="0"/>
              <a:t>3) </a:t>
            </a:r>
            <a:r>
              <a:rPr lang="ca-ES" sz="1600" dirty="0"/>
              <a:t>Signar digitalment (per la persona representant legal de l'entitat)</a:t>
            </a:r>
          </a:p>
          <a:p>
            <a:pPr algn="just"/>
            <a:r>
              <a:rPr lang="ca-ES" sz="1600" b="1" dirty="0"/>
              <a:t>4) </a:t>
            </a:r>
            <a:r>
              <a:rPr lang="ca-ES" sz="1600" dirty="0"/>
              <a:t>Desar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pic>
        <p:nvPicPr>
          <p:cNvPr id="4" name="Imatge 3" descr="Captura de pantalla de validació i signatura del formulari d'aportació">
            <a:extLst>
              <a:ext uri="{FF2B5EF4-FFF2-40B4-BE49-F238E27FC236}">
                <a16:creationId xmlns:a16="http://schemas.microsoft.com/office/drawing/2014/main" id="{73D75EF8-B35E-4C03-BFAD-AB2E60972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43" t="1991" r="30719" b="23499"/>
          <a:stretch/>
        </p:blipFill>
        <p:spPr>
          <a:xfrm>
            <a:off x="4429016" y="1268759"/>
            <a:ext cx="4674177" cy="5109846"/>
          </a:xfrm>
          <a:prstGeom prst="rect">
            <a:avLst/>
          </a:prstGeom>
        </p:spPr>
      </p:pic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10279110" y="4195256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5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9103193" y="4862333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hlinkClick r:id="rId5"/>
              </a:rPr>
              <a:t>Accés directe al formulari d’aportació per a la convocatòria d’alt impacte 2020</a:t>
            </a:r>
            <a:endParaRPr lang="it-IT" sz="1600" dirty="0"/>
          </a:p>
        </p:txBody>
      </p:sp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928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13" y="1551784"/>
            <a:ext cx="4669060" cy="20656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Despeses subvencionables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E19512E-FF2B-4BCB-B8AD-FE18A1A06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05"/>
            <a:ext cx="7261412" cy="4066390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45508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93158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A6F3D38A-8BBC-45BA-BCAD-D2F3E053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344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8" y="1813467"/>
            <a:ext cx="2843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/>
              <a:t>Una vegada desat el document al vostre ordinador:</a:t>
            </a:r>
          </a:p>
          <a:p>
            <a:pPr algn="just"/>
            <a:r>
              <a:rPr lang="ca-ES" sz="1600" b="1" dirty="0"/>
              <a:t>1) </a:t>
            </a:r>
            <a:r>
              <a:rPr lang="ca-ES" sz="1600" dirty="0"/>
              <a:t>Seleccioneu el fitxer a </a:t>
            </a:r>
            <a:r>
              <a:rPr lang="ca-ES" sz="1600" b="1" dirty="0"/>
              <a:t>Tria un Fitxer</a:t>
            </a:r>
          </a:p>
          <a:p>
            <a:pPr algn="just"/>
            <a:r>
              <a:rPr lang="ca-ES" sz="1600" b="1" dirty="0"/>
              <a:t>2) </a:t>
            </a:r>
            <a:r>
              <a:rPr lang="ca-ES" sz="1600" dirty="0"/>
              <a:t>Clicar a</a:t>
            </a:r>
            <a:r>
              <a:rPr lang="ca-ES" sz="1600" b="1" dirty="0"/>
              <a:t> Envia </a:t>
            </a:r>
            <a:r>
              <a:rPr lang="ca-ES" sz="1600" dirty="0"/>
              <a:t>per a trametre l’aportació documental 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pic>
        <p:nvPicPr>
          <p:cNvPr id="3" name="Imatge 2" descr="Captura de pantalla de càrrega de formulari i enviament">
            <a:extLst>
              <a:ext uri="{FF2B5EF4-FFF2-40B4-BE49-F238E27FC236}">
                <a16:creationId xmlns:a16="http://schemas.microsoft.com/office/drawing/2014/main" id="{61771681-E66D-4C99-9814-AF6FBE611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25" t="-1333" r="14219" b="1991"/>
          <a:stretch/>
        </p:blipFill>
        <p:spPr>
          <a:xfrm>
            <a:off x="4305808" y="1294991"/>
            <a:ext cx="6377263" cy="4904777"/>
          </a:xfrm>
          <a:prstGeom prst="rect">
            <a:avLst/>
          </a:prstGeom>
        </p:spPr>
      </p:pic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2091955" y="3543746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5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889314" y="4314058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hlinkClick r:id="rId5"/>
              </a:rPr>
              <a:t>Accés directe al formulari d’aportació per a la convocatòria d’alt impacte 2020</a:t>
            </a:r>
            <a:endParaRPr lang="it-IT" sz="1600" dirty="0"/>
          </a:p>
        </p:txBody>
      </p:sp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7A80023-210C-4D6A-87A6-E8FF0CA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1810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62CFF6B-BC2E-4413-914C-D1B54324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>
                <a:latin typeface="Calibri" panose="020F0502020204030204" pitchFamily="34" charset="0"/>
                <a:ea typeface="ヒラギノ角ゴ Pro W3" pitchFamily="64" charset="-128"/>
              </a:rPr>
              <a:t>Servei d’Orientació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CAAA62E-99DB-45E7-87F7-0766D0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A01659-71F1-407D-A389-9ACDEE7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817B74-1683-4EE3-9BB6-92EB677E77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64" charset="-128"/>
                <a:cs typeface="+mn-cs"/>
              </a:rPr>
              <a:t>Crèdits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8F24CA-DC0F-456B-B875-DEEA2FE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E1B8786-357F-4A45-99C0-65642346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6EEA52D-9F62-40C9-AD96-F18CFBA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6C8D3E3D-D49F-437F-A10C-1C24E415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pPr/>
              <a:t>51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359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76647D4-4C3A-41B6-8130-99A6A67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8859787" y="1351131"/>
            <a:ext cx="3027413" cy="496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3"/>
              </a:rPr>
              <a:t>Consulteu les bases reguladores 4, 5, 6, 14 i 19</a:t>
            </a:r>
            <a:endParaRPr lang="ca-ES" sz="1050" dirty="0"/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8481682" y="1395533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017407"/>
              </p:ext>
            </p:extLst>
          </p:nvPr>
        </p:nvGraphicFramePr>
        <p:xfrm>
          <a:off x="650907" y="1805362"/>
          <a:ext cx="10700692" cy="5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303" y="1940146"/>
            <a:ext cx="739287" cy="739287"/>
          </a:xfrm>
          <a:prstGeom prst="rect">
            <a:avLst/>
          </a:prstGeom>
        </p:spPr>
      </p:pic>
      <p:pic>
        <p:nvPicPr>
          <p:cNvPr id="6" name="Gràfic 5" descr="Fàbrica">
            <a:extLst>
              <a:ext uri="{FF2B5EF4-FFF2-40B4-BE49-F238E27FC236}">
                <a16:creationId xmlns:a16="http://schemas.microsoft.com/office/drawing/2014/main" id="{CB8C9C48-1825-4306-BBE4-55B707D8A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4301" y="3047133"/>
            <a:ext cx="739287" cy="73928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708" y="4178567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4485" y="3637516"/>
            <a:ext cx="784294" cy="784293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49071" y="2482383"/>
            <a:ext cx="669709" cy="6697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59668" y="4988646"/>
            <a:ext cx="518223" cy="518223"/>
          </a:xfrm>
          <a:prstGeom prst="rect">
            <a:avLst/>
          </a:prstGeom>
        </p:spPr>
      </p:pic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1802" y="5187837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459" y="5088449"/>
            <a:ext cx="3646306" cy="7421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És possible l’ampliació del termini de realització de la despesa si es realitza la petició d'ampliació anterior o igual a la data de finalització del període per dur a terme l’actuació</a:t>
            </a:r>
          </a:p>
        </p:txBody>
      </p:sp>
      <p:pic>
        <p:nvPicPr>
          <p:cNvPr id="28" name="Graphic 27">
            <a:hlinkClick r:id="rId25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8855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3436C9C-69D0-47B4-9378-754FD73B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les bases reguladores 4, 5 i annex 2</a:t>
            </a:r>
            <a:endParaRPr lang="ca-ES" sz="1050" dirty="0"/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342052" cy="456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d’inversió realitzats a Catalunya d’alt impacte d’empreses establertes a Catalunya </a:t>
            </a:r>
            <a:r>
              <a:rPr lang="ca-ES" sz="1500" dirty="0"/>
              <a:t>per a:</a:t>
            </a:r>
          </a:p>
        </p:txBody>
      </p:sp>
      <p:pic>
        <p:nvPicPr>
          <p:cNvPr id="4" name="Gràfic 3" descr="Connexions">
            <a:extLst>
              <a:ext uri="{FF2B5EF4-FFF2-40B4-BE49-F238E27FC236}">
                <a16:creationId xmlns:a16="http://schemas.microsoft.com/office/drawing/2014/main" id="{AABA1C29-4FD0-491F-96D0-6BC5485D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4885" y="2176651"/>
            <a:ext cx="665170" cy="665170"/>
          </a:xfrm>
          <a:prstGeom prst="rect">
            <a:avLst/>
          </a:prstGeom>
        </p:spPr>
      </p:pic>
      <p:pic>
        <p:nvPicPr>
          <p:cNvPr id="8" name="Gràfic 7" descr="Creixement empresarial">
            <a:extLst>
              <a:ext uri="{FF2B5EF4-FFF2-40B4-BE49-F238E27FC236}">
                <a16:creationId xmlns:a16="http://schemas.microsoft.com/office/drawing/2014/main" id="{3D8CFD43-E2ED-47D6-80C4-D558E1313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623" y="2183968"/>
            <a:ext cx="577404" cy="577404"/>
          </a:xfrm>
          <a:prstGeom prst="rect">
            <a:avLst/>
          </a:prstGeom>
        </p:spPr>
      </p:pic>
      <p:pic>
        <p:nvPicPr>
          <p:cNvPr id="11" name="Gràfic 10" descr="Fàbrica">
            <a:extLst>
              <a:ext uri="{FF2B5EF4-FFF2-40B4-BE49-F238E27FC236}">
                <a16:creationId xmlns:a16="http://schemas.microsoft.com/office/drawing/2014/main" id="{033BE886-5794-4704-9D0C-F53C1FE73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9786" y="2194502"/>
            <a:ext cx="577404" cy="577404"/>
          </a:xfrm>
          <a:prstGeom prst="rect">
            <a:avLst/>
          </a:prstGeom>
        </p:spPr>
      </p:pic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604221" y="2183968"/>
            <a:ext cx="10983557" cy="306090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Projectes de creació d’ocupació</a:t>
            </a:r>
          </a:p>
          <a:p>
            <a:pPr algn="ctr"/>
            <a:endParaRPr lang="ca-ES" sz="1200" b="1" dirty="0">
              <a:solidFill>
                <a:schemeClr val="tx2"/>
              </a:solidFill>
            </a:endParaRPr>
          </a:p>
          <a:p>
            <a:pPr algn="ctr"/>
            <a:r>
              <a:rPr lang="ca-ES" sz="1200" b="1" dirty="0">
                <a:solidFill>
                  <a:schemeClr val="tx1"/>
                </a:solidFill>
              </a:rPr>
              <a:t>Cost laboral dels primers 6 mesos de nou personal </a:t>
            </a:r>
            <a:r>
              <a:rPr lang="ca-ES" sz="1200" dirty="0">
                <a:solidFill>
                  <a:schemeClr val="tx1"/>
                </a:solidFill>
              </a:rPr>
              <a:t>contractat a:</a:t>
            </a:r>
          </a:p>
          <a:p>
            <a:pPr marL="171450" indent="-1714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Centres de serveis en l’àmbit de les tecnologies de la informació i les comunicacions (centres de desenvolupament de programari, centre d’anàlisi de dades o centres de desenvolupament de videojocs) (mínim 25 llocs)</a:t>
            </a:r>
          </a:p>
          <a:p>
            <a:pPr marL="171450" indent="-1714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Centres de decisió d’àmbit </a:t>
            </a:r>
            <a:r>
              <a:rPr lang="ca-ES" sz="1200" dirty="0" err="1">
                <a:solidFill>
                  <a:schemeClr val="tx1"/>
                </a:solidFill>
              </a:rPr>
              <a:t>supraregional</a:t>
            </a:r>
            <a:r>
              <a:rPr lang="ca-ES" sz="1200" dirty="0">
                <a:solidFill>
                  <a:schemeClr val="tx1"/>
                </a:solidFill>
              </a:rPr>
              <a:t> (lligats a un centre de decisió empresarial establert a Catalunya amb capacitat decisòria sobre l’empresa o el grup) (mínim 15 llocs)</a:t>
            </a:r>
          </a:p>
          <a:p>
            <a:pPr marL="171450" indent="-1714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Projectes industrials (producció de béns per l’assemblatge o la transformació de matèries primeres o activitats de serveis a la indústria) (mínim 15 llocs)</a:t>
            </a:r>
          </a:p>
          <a:p>
            <a:pPr marL="171450" indent="-1714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Centres logístics (centres amb activitats de distribució desenvolupar tasques de manipulació i fase d’acabament de producte) (mínim 25 llocs)</a:t>
            </a:r>
          </a:p>
          <a:p>
            <a:pPr marL="171450" indent="-1714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Centres de R+D+I (establiments o àrees d’una empresa) (mínim 8 llocs)</a:t>
            </a: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Els llocs de treball creats subvencionats s’han de mantenir </a:t>
            </a:r>
            <a:r>
              <a:rPr lang="ca-ES" sz="1200" b="1" dirty="0">
                <a:solidFill>
                  <a:schemeClr val="tx1"/>
                </a:solidFill>
              </a:rPr>
              <a:t>un mínim de 3 anys des de la data de finalització del projecte </a:t>
            </a:r>
            <a:r>
              <a:rPr lang="ca-ES" sz="1200" dirty="0">
                <a:solidFill>
                  <a:schemeClr val="tx1"/>
                </a:solidFill>
              </a:rPr>
              <a:t>que consti en la resolució d’atorgament de l’ajut</a:t>
            </a:r>
          </a:p>
        </p:txBody>
      </p:sp>
      <p:sp>
        <p:nvSpPr>
          <p:cNvPr id="19" name="Rectangle: Top Corners Rounded 13">
            <a:extLst>
              <a:ext uri="{FF2B5EF4-FFF2-40B4-BE49-F238E27FC236}">
                <a16:creationId xmlns:a16="http://schemas.microsoft.com/office/drawing/2014/main" id="{A24B20DA-2CF0-478B-85E6-1CA3E1C9E87B}"/>
              </a:ext>
            </a:extLst>
          </p:cNvPr>
          <p:cNvSpPr/>
          <p:nvPr/>
        </p:nvSpPr>
        <p:spPr>
          <a:xfrm>
            <a:off x="4718356" y="5264132"/>
            <a:ext cx="3506992" cy="270845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Finançament màxim 30% i 200.000 €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4073" y="5798876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593512" y="5612609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13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14" name="Contenidor de número de diapositiva 13">
            <a:extLst>
              <a:ext uri="{FF2B5EF4-FFF2-40B4-BE49-F238E27FC236}">
                <a16:creationId xmlns:a16="http://schemas.microsoft.com/office/drawing/2014/main" id="{34D7FD0F-4BF0-4B42-B847-BD71932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les bases reguladores 4, 5 i annex 2</a:t>
            </a:r>
            <a:endParaRPr lang="ca-ES" sz="1050" dirty="0"/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d’inversió realitzats a Catalunya d’alt impacte d’empreses establertes a Catalunya </a:t>
            </a:r>
            <a:r>
              <a:rPr lang="ca-ES" sz="1500" dirty="0"/>
              <a:t>per a:</a:t>
            </a:r>
          </a:p>
        </p:txBody>
      </p:sp>
      <p:sp>
        <p:nvSpPr>
          <p:cNvPr id="24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42B10351-9E6A-4D7A-97E6-FF71D27A7C7A}"/>
              </a:ext>
            </a:extLst>
          </p:cNvPr>
          <p:cNvSpPr/>
          <p:nvPr/>
        </p:nvSpPr>
        <p:spPr>
          <a:xfrm>
            <a:off x="2216076" y="2582618"/>
            <a:ext cx="7670202" cy="1261277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Projectes d’inversió empresarial en actius fixes</a:t>
            </a:r>
            <a:endParaRPr lang="ca-ES" sz="1200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Que incorporin una nova activitat per a l’empresa a Catalunya o una ampliació de la capacitat productiva:</a:t>
            </a: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Romandre associats amb el projecte </a:t>
            </a:r>
            <a:r>
              <a:rPr lang="ca-ES" sz="1200" b="1" dirty="0">
                <a:solidFill>
                  <a:schemeClr val="tx1"/>
                </a:solidFill>
              </a:rPr>
              <a:t>durant almenys 5 anys (3 anys en cas de PIMES)</a:t>
            </a:r>
            <a:r>
              <a:rPr lang="ca-ES" sz="1200" dirty="0">
                <a:solidFill>
                  <a:schemeClr val="tx1"/>
                </a:solidFill>
              </a:rPr>
              <a:t>. En grans empreses només seran subvencionables fins a un límit del 50% del total dels costos d’inversió</a:t>
            </a:r>
          </a:p>
        </p:txBody>
      </p:sp>
      <p:pic>
        <p:nvPicPr>
          <p:cNvPr id="6" name="Gràfic 5" descr="Robot">
            <a:extLst>
              <a:ext uri="{FF2B5EF4-FFF2-40B4-BE49-F238E27FC236}">
                <a16:creationId xmlns:a16="http://schemas.microsoft.com/office/drawing/2014/main" id="{11E31882-59D4-44F5-8C08-D2BA66B5B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0614" y="2582438"/>
            <a:ext cx="478912" cy="478912"/>
          </a:xfrm>
          <a:prstGeom prst="rect">
            <a:avLst/>
          </a:prstGeom>
        </p:spPr>
      </p:pic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7AAC7491-6D6A-4651-9764-CAF79D268849}"/>
              </a:ext>
            </a:extLst>
          </p:cNvPr>
          <p:cNvSpPr/>
          <p:nvPr/>
        </p:nvSpPr>
        <p:spPr>
          <a:xfrm>
            <a:off x="4297681" y="3843895"/>
            <a:ext cx="3506992" cy="69561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Mínim acceptat en actius fixes materials i immaterials, 2.500.000 €, finançament màxim 8% i 200.000 €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3398" y="492798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297681" y="4925327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9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14" name="Contenidor de número de diapositiva 13">
            <a:extLst>
              <a:ext uri="{FF2B5EF4-FFF2-40B4-BE49-F238E27FC236}">
                <a16:creationId xmlns:a16="http://schemas.microsoft.com/office/drawing/2014/main" id="{34D7FD0F-4BF0-4B42-B847-BD71932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193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>
                <a:hlinkClick r:id="rId2"/>
              </a:rPr>
              <a:t>Consulteu les bases reguladores 4, 5 i annex 2</a:t>
            </a:r>
            <a:endParaRPr lang="ca-ES" sz="1050" dirty="0"/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d’inversió realitzats a Catalunya d’alt impacte d’empreses establertes a Catalunya </a:t>
            </a:r>
            <a:r>
              <a:rPr lang="ca-ES" sz="1500" dirty="0"/>
              <a:t>per a:</a:t>
            </a:r>
          </a:p>
        </p:txBody>
      </p:sp>
      <p:sp>
        <p:nvSpPr>
          <p:cNvPr id="24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42B10351-9E6A-4D7A-97E6-FF71D27A7C7A}"/>
              </a:ext>
            </a:extLst>
          </p:cNvPr>
          <p:cNvSpPr/>
          <p:nvPr/>
        </p:nvSpPr>
        <p:spPr>
          <a:xfrm>
            <a:off x="1936376" y="2412954"/>
            <a:ext cx="8842785" cy="2563251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Projectes d’inversió en actius fixes d’empreses que hagin adquirit Unitats Productives d’empreses </a:t>
            </a:r>
          </a:p>
          <a:p>
            <a:pPr algn="ctr"/>
            <a:endParaRPr lang="ca-ES" sz="1200" dirty="0">
              <a:solidFill>
                <a:schemeClr val="tx1"/>
              </a:solidFill>
            </a:endParaRPr>
          </a:p>
          <a:p>
            <a:pPr algn="ctr"/>
            <a:r>
              <a:rPr lang="ca-ES" sz="1200" b="1" dirty="0">
                <a:solidFill>
                  <a:schemeClr val="tx1"/>
                </a:solidFill>
              </a:rPr>
              <a:t>En concurs de creditors o que es trobin en situació concursal </a:t>
            </a:r>
            <a:r>
              <a:rPr lang="ca-ES" sz="1200" dirty="0">
                <a:solidFill>
                  <a:schemeClr val="tx1"/>
                </a:solidFill>
              </a:rPr>
              <a:t>i disposin d’una sentència aprovatòria de conveni de creditors (empreses del sector industrial o de serveis a la indústria i mantenir-se fins a la data de justificació de la subvenció)</a:t>
            </a:r>
          </a:p>
          <a:p>
            <a:pPr algn="ctr"/>
            <a:endParaRPr lang="ca-ES" sz="1200" dirty="0">
              <a:solidFill>
                <a:schemeClr val="tx1"/>
              </a:solidFill>
            </a:endParaRP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Els llocs de treball de la Unitat Productiva adquirida o de l'empresa que està subjecta al compliment de les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condicions d'un conveni de creditors, s'hauran de mantenir com a mínim, fins a la data de justificació de l'ajut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que s'estableixi en la resolució d'atorgament de l'ajut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La data de l'auto del jutge adjudicant la Unitat Productiva o la data de la sentència aprovatòria del conveni ha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d'estar entre el 1 de gener de 2014 i la data de tancament de la convocatòria corresponent</a:t>
            </a:r>
          </a:p>
          <a:p>
            <a:pPr marL="171450" indent="-171450" algn="ctr">
              <a:buFontTx/>
              <a:buChar char="-"/>
            </a:pPr>
            <a:endParaRPr lang="ca-ES" sz="1200" dirty="0">
              <a:solidFill>
                <a:schemeClr val="tx1"/>
              </a:solidFill>
            </a:endParaRPr>
          </a:p>
          <a:p>
            <a:pPr algn="ctr"/>
            <a:r>
              <a:rPr lang="ca-ES" sz="1200" dirty="0">
                <a:solidFill>
                  <a:schemeClr val="tx1"/>
                </a:solidFill>
              </a:rPr>
              <a:t>Romandre associats amb el projecte durant </a:t>
            </a:r>
            <a:r>
              <a:rPr lang="ca-ES" sz="1200" b="1" dirty="0">
                <a:solidFill>
                  <a:schemeClr val="tx1"/>
                </a:solidFill>
              </a:rPr>
              <a:t>almenys 3 anys</a:t>
            </a:r>
          </a:p>
        </p:txBody>
      </p:sp>
      <p:pic>
        <p:nvPicPr>
          <p:cNvPr id="15" name="Gràfic 14" descr="Robot">
            <a:extLst>
              <a:ext uri="{FF2B5EF4-FFF2-40B4-BE49-F238E27FC236}">
                <a16:creationId xmlns:a16="http://schemas.microsoft.com/office/drawing/2014/main" id="{1D63427E-0C32-4B3A-8B1E-D129D25A9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3988" y="4242853"/>
            <a:ext cx="478912" cy="478912"/>
          </a:xfrm>
          <a:prstGeom prst="rect">
            <a:avLst/>
          </a:prstGeom>
        </p:spPr>
      </p:pic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7AAC7491-6D6A-4651-9764-CAF79D268849}"/>
              </a:ext>
            </a:extLst>
          </p:cNvPr>
          <p:cNvSpPr/>
          <p:nvPr/>
        </p:nvSpPr>
        <p:spPr>
          <a:xfrm>
            <a:off x="4762296" y="4976923"/>
            <a:ext cx="3506992" cy="34428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Finançament màxim 20% i 200.000 €</a:t>
            </a: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9229" y="5589266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593512" y="5496132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9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14" name="Contenidor de número de diapositiva 13">
            <a:extLst>
              <a:ext uri="{FF2B5EF4-FFF2-40B4-BE49-F238E27FC236}">
                <a16:creationId xmlns:a16="http://schemas.microsoft.com/office/drawing/2014/main" id="{34D7FD0F-4BF0-4B42-B847-BD71932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1461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4914</Words>
  <Application>Microsoft Office PowerPoint</Application>
  <PresentationFormat>Pantalla panoràmica</PresentationFormat>
  <Paragraphs>567</Paragraphs>
  <Slides>51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Tema de l'Office</vt:lpstr>
      <vt:lpstr>Guia de justificació  Inversions empresarials d’alt impacte (ACE002/20)  14/06/2021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Crèdits</vt:lpstr>
    </vt:vector>
  </TitlesOfParts>
  <Company>Agència per a la Competitivitat de l'Empresa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Inversions empresarials d’alt impacte (ACE002/20)</dc:title>
  <dc:subject>Guia de justificació d'inversions d'alt impacte 2020</dc:subject>
  <dc:creator>Agència per a la Competitivitat de l'Empresa</dc:creator>
  <cp:keywords>Guia, justificació, inversions empresarials alt impacte</cp:keywords>
  <cp:lastModifiedBy>Mireia Raurell</cp:lastModifiedBy>
  <cp:revision>97</cp:revision>
  <dcterms:created xsi:type="dcterms:W3CDTF">2021-06-07T07:32:07Z</dcterms:created>
  <dcterms:modified xsi:type="dcterms:W3CDTF">2021-12-21T11:58:18Z</dcterms:modified>
</cp:coreProperties>
</file>