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1" r:id="rId3"/>
    <p:sldId id="293" r:id="rId4"/>
    <p:sldId id="295" r:id="rId5"/>
    <p:sldId id="286" r:id="rId6"/>
    <p:sldId id="294" r:id="rId7"/>
    <p:sldId id="297" r:id="rId8"/>
    <p:sldId id="289" r:id="rId9"/>
    <p:sldId id="290" r:id="rId10"/>
    <p:sldId id="292" r:id="rId11"/>
    <p:sldId id="291" r:id="rId12"/>
    <p:sldId id="298" r:id="rId13"/>
    <p:sldId id="282" r:id="rId14"/>
    <p:sldId id="284" r:id="rId15"/>
    <p:sldId id="299" r:id="rId16"/>
    <p:sldId id="300" r:id="rId17"/>
    <p:sldId id="301" r:id="rId18"/>
    <p:sldId id="302" r:id="rId19"/>
    <p:sldId id="303" r:id="rId20"/>
    <p:sldId id="270" r:id="rId21"/>
    <p:sldId id="310" r:id="rId22"/>
    <p:sldId id="304" r:id="rId23"/>
    <p:sldId id="305" r:id="rId24"/>
    <p:sldId id="306" r:id="rId25"/>
    <p:sldId id="307" r:id="rId26"/>
    <p:sldId id="308" r:id="rId27"/>
    <p:sldId id="309" r:id="rId2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1" autoAdjust="0"/>
    <p:restoredTop sz="94660"/>
  </p:normalViewPr>
  <p:slideViewPr>
    <p:cSldViewPr>
      <p:cViewPr>
        <p:scale>
          <a:sx n="54" d="100"/>
          <a:sy n="54" d="100"/>
        </p:scale>
        <p:origin x="-156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8" d="100"/>
          <a:sy n="98" d="100"/>
        </p:scale>
        <p:origin x="-1656" y="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0B8F9-6264-471D-82F6-229A23220149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4FB1233-222E-4246-B227-631B75F2948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ES" sz="1400" b="1" noProof="0" dirty="0">
              <a:latin typeface="Helvetica" pitchFamily="34" charset="0"/>
              <a:cs typeface="Helvetica" pitchFamily="34" charset="0"/>
            </a:rPr>
            <a:t>Estabilidad  Económica</a:t>
          </a:r>
          <a:endParaRPr lang="es-ES" sz="1400" noProof="0" dirty="0">
            <a:latin typeface="Helvetica" pitchFamily="34" charset="0"/>
            <a:cs typeface="Helvetica" pitchFamily="34" charset="0"/>
          </a:endParaRPr>
        </a:p>
      </dgm:t>
    </dgm:pt>
    <dgm:pt modelId="{951F7F82-A040-4E31-BD20-C28C3D792670}" type="parTrans" cxnId="{AF3534F6-1232-4B90-8DDA-9CCF9E41D1D0}">
      <dgm:prSet/>
      <dgm:spPr/>
      <dgm:t>
        <a:bodyPr/>
        <a:lstStyle/>
        <a:p>
          <a:endParaRPr lang="es-ES" noProof="0" dirty="0"/>
        </a:p>
      </dgm:t>
    </dgm:pt>
    <dgm:pt modelId="{86C0352D-054F-4E1C-B236-49904F19FFC0}" type="sibTrans" cxnId="{AF3534F6-1232-4B90-8DDA-9CCF9E41D1D0}">
      <dgm:prSet/>
      <dgm:spPr/>
      <dgm:t>
        <a:bodyPr/>
        <a:lstStyle/>
        <a:p>
          <a:endParaRPr lang="es-ES" noProof="0" dirty="0"/>
        </a:p>
      </dgm:t>
    </dgm:pt>
    <dgm:pt modelId="{631F5860-C9F4-4947-A342-00F9C46DB38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ES" sz="1300" b="0" noProof="0" dirty="0">
              <a:latin typeface="Helvetica" pitchFamily="34" charset="0"/>
              <a:cs typeface="Helvetica" pitchFamily="34" charset="0"/>
            </a:rPr>
            <a:t>Una población muy joven  </a:t>
          </a:r>
        </a:p>
      </dgm:t>
    </dgm:pt>
    <dgm:pt modelId="{EB4D7E29-7D67-4F8E-A481-10DB97B7DF32}" type="parTrans" cxnId="{7C6381C5-C2B2-4C41-90AB-7B60AEE1F75D}">
      <dgm:prSet/>
      <dgm:spPr/>
      <dgm:t>
        <a:bodyPr/>
        <a:lstStyle/>
        <a:p>
          <a:endParaRPr lang="es-ES" noProof="0" dirty="0"/>
        </a:p>
      </dgm:t>
    </dgm:pt>
    <dgm:pt modelId="{E92197C8-BC3D-4E25-8FC0-5D99304F647C}" type="sibTrans" cxnId="{7C6381C5-C2B2-4C41-90AB-7B60AEE1F75D}">
      <dgm:prSet/>
      <dgm:spPr/>
      <dgm:t>
        <a:bodyPr/>
        <a:lstStyle/>
        <a:p>
          <a:endParaRPr lang="es-ES" noProof="0" dirty="0"/>
        </a:p>
      </dgm:t>
    </dgm:pt>
    <dgm:pt modelId="{AAE72CBC-98FB-49CC-906D-70E774BA128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sz="12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Resistente a la crisis financiera mundial. </a:t>
          </a:r>
          <a:endParaRPr lang="es-ES" sz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  <a:cs typeface="Helvetica" pitchFamily="34" charset="0"/>
          </a:endParaRPr>
        </a:p>
      </dgm:t>
    </dgm:pt>
    <dgm:pt modelId="{C4B2E3FF-182F-4BE2-AECF-4722464AD654}" type="parTrans" cxnId="{2B5763A9-BD89-49F5-AEFF-F29344D1F71B}">
      <dgm:prSet/>
      <dgm:spPr/>
      <dgm:t>
        <a:bodyPr/>
        <a:lstStyle/>
        <a:p>
          <a:endParaRPr lang="es-ES" noProof="0" dirty="0"/>
        </a:p>
      </dgm:t>
    </dgm:pt>
    <dgm:pt modelId="{9A1352FB-102F-4218-84EB-12F004D1B327}" type="sibTrans" cxnId="{2B5763A9-BD89-49F5-AEFF-F29344D1F71B}">
      <dgm:prSet/>
      <dgm:spPr/>
      <dgm:t>
        <a:bodyPr/>
        <a:lstStyle/>
        <a:p>
          <a:endParaRPr lang="es-ES" noProof="0" dirty="0"/>
        </a:p>
      </dgm:t>
    </dgm:pt>
    <dgm:pt modelId="{45528042-C296-4882-B860-4AF47CE58223}" type="pres">
      <dgm:prSet presAssocID="{D230B8F9-6264-471D-82F6-229A232201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9CAF28-9228-490B-94AB-7FAF70D972C4}" type="pres">
      <dgm:prSet presAssocID="{A4FB1233-222E-4246-B227-631B75F294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E395AF-74D8-4300-9705-CB70906BE754}" type="pres">
      <dgm:prSet presAssocID="{86C0352D-054F-4E1C-B236-49904F19FFC0}" presName="sibTrans" presStyleCnt="0"/>
      <dgm:spPr/>
    </dgm:pt>
    <dgm:pt modelId="{60AF6D7B-CC25-4935-983E-DF3139F2A732}" type="pres">
      <dgm:prSet presAssocID="{631F5860-C9F4-4947-A342-00F9C46DB38F}" presName="node" presStyleLbl="node1" presStyleIdx="1" presStyleCnt="3" custScaleX="1210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DC1CB2-8352-493C-8D4C-7419BFF3BCF3}" type="pres">
      <dgm:prSet presAssocID="{E92197C8-BC3D-4E25-8FC0-5D99304F647C}" presName="sibTrans" presStyleCnt="0"/>
      <dgm:spPr/>
    </dgm:pt>
    <dgm:pt modelId="{2CBD2AF9-F0B0-46B7-9868-9D2C726EEC60}" type="pres">
      <dgm:prSet presAssocID="{AAE72CBC-98FB-49CC-906D-70E774BA12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3534F6-1232-4B90-8DDA-9CCF9E41D1D0}" srcId="{D230B8F9-6264-471D-82F6-229A23220149}" destId="{A4FB1233-222E-4246-B227-631B75F29488}" srcOrd="0" destOrd="0" parTransId="{951F7F82-A040-4E31-BD20-C28C3D792670}" sibTransId="{86C0352D-054F-4E1C-B236-49904F19FFC0}"/>
    <dgm:cxn modelId="{701C2ED2-91C3-4F3D-ABC9-0926DB8EDE22}" type="presOf" srcId="{D230B8F9-6264-471D-82F6-229A23220149}" destId="{45528042-C296-4882-B860-4AF47CE58223}" srcOrd="0" destOrd="0" presId="urn:microsoft.com/office/officeart/2005/8/layout/hList6"/>
    <dgm:cxn modelId="{2B5763A9-BD89-49F5-AEFF-F29344D1F71B}" srcId="{D230B8F9-6264-471D-82F6-229A23220149}" destId="{AAE72CBC-98FB-49CC-906D-70E774BA1280}" srcOrd="2" destOrd="0" parTransId="{C4B2E3FF-182F-4BE2-AECF-4722464AD654}" sibTransId="{9A1352FB-102F-4218-84EB-12F004D1B327}"/>
    <dgm:cxn modelId="{B91675B0-C96F-467E-8353-BF25C879A4EE}" type="presOf" srcId="{AAE72CBC-98FB-49CC-906D-70E774BA1280}" destId="{2CBD2AF9-F0B0-46B7-9868-9D2C726EEC60}" srcOrd="0" destOrd="0" presId="urn:microsoft.com/office/officeart/2005/8/layout/hList6"/>
    <dgm:cxn modelId="{10E0AC78-8C68-45F9-9CB9-3CCF58150234}" type="presOf" srcId="{631F5860-C9F4-4947-A342-00F9C46DB38F}" destId="{60AF6D7B-CC25-4935-983E-DF3139F2A732}" srcOrd="0" destOrd="0" presId="urn:microsoft.com/office/officeart/2005/8/layout/hList6"/>
    <dgm:cxn modelId="{7C6381C5-C2B2-4C41-90AB-7B60AEE1F75D}" srcId="{D230B8F9-6264-471D-82F6-229A23220149}" destId="{631F5860-C9F4-4947-A342-00F9C46DB38F}" srcOrd="1" destOrd="0" parTransId="{EB4D7E29-7D67-4F8E-A481-10DB97B7DF32}" sibTransId="{E92197C8-BC3D-4E25-8FC0-5D99304F647C}"/>
    <dgm:cxn modelId="{CB5062C4-3E77-4E27-9F04-10328BCCAFD3}" type="presOf" srcId="{A4FB1233-222E-4246-B227-631B75F29488}" destId="{139CAF28-9228-490B-94AB-7FAF70D972C4}" srcOrd="0" destOrd="0" presId="urn:microsoft.com/office/officeart/2005/8/layout/hList6"/>
    <dgm:cxn modelId="{5ABEBCE1-C6C2-40B7-A4AC-AC76B5D0578E}" type="presParOf" srcId="{45528042-C296-4882-B860-4AF47CE58223}" destId="{139CAF28-9228-490B-94AB-7FAF70D972C4}" srcOrd="0" destOrd="0" presId="urn:microsoft.com/office/officeart/2005/8/layout/hList6"/>
    <dgm:cxn modelId="{31AEA65F-C2DC-46C0-99F7-1540560C492F}" type="presParOf" srcId="{45528042-C296-4882-B860-4AF47CE58223}" destId="{16E395AF-74D8-4300-9705-CB70906BE754}" srcOrd="1" destOrd="0" presId="urn:microsoft.com/office/officeart/2005/8/layout/hList6"/>
    <dgm:cxn modelId="{DBCB641C-229E-4CBA-BBE6-F5A90F830FD7}" type="presParOf" srcId="{45528042-C296-4882-B860-4AF47CE58223}" destId="{60AF6D7B-CC25-4935-983E-DF3139F2A732}" srcOrd="2" destOrd="0" presId="urn:microsoft.com/office/officeart/2005/8/layout/hList6"/>
    <dgm:cxn modelId="{F227554D-BD83-4E1A-9648-9628330D0800}" type="presParOf" srcId="{45528042-C296-4882-B860-4AF47CE58223}" destId="{97DC1CB2-8352-493C-8D4C-7419BFF3BCF3}" srcOrd="3" destOrd="0" presId="urn:microsoft.com/office/officeart/2005/8/layout/hList6"/>
    <dgm:cxn modelId="{4BAD33CD-311C-4FA4-9245-F7D5AFD2AF00}" type="presParOf" srcId="{45528042-C296-4882-B860-4AF47CE58223}" destId="{2CBD2AF9-F0B0-46B7-9868-9D2C726EEC60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BEE743-EA20-432E-81FE-E40E9260E3A7}" type="doc">
      <dgm:prSet loTypeId="urn:microsoft.com/office/officeart/2005/8/layout/hList6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FCB35A9-F157-4B36-BFD0-13F3F6BA1221}">
      <dgm:prSet phldrT="[Metin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800" b="1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EXPORTACIONES</a:t>
          </a:r>
        </a:p>
        <a:p>
          <a:r>
            <a:rPr lang="es-ES" sz="1400" b="0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Las exportaciones catalanas a Irán mejoran por segundo año consecutivo tras la fuerte caída de 2014. </a:t>
          </a:r>
        </a:p>
        <a:p>
          <a:r>
            <a:rPr lang="es-ES" sz="1400" b="0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En el año 2016 ascienden a 85,6 millones de euros, un 20% más que el año anterior.</a:t>
          </a:r>
        </a:p>
        <a:p>
          <a:r>
            <a:rPr lang="es-ES" sz="1400" b="0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Cataluña exporta principalmente a Irán maquinaria (15,5%), papel y cartón (10,8%) y productos farmacéuticos (10,4%).</a:t>
          </a:r>
        </a:p>
        <a:p>
          <a:r>
            <a:rPr lang="es-ES" sz="1400" b="0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Las exportaciones catalanas a Irán representan el 0,1% del total de las exportaciones catalanas.</a:t>
          </a:r>
        </a:p>
        <a:p>
          <a:r>
            <a:rPr lang="es-ES" sz="1400" b="0" noProof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Las exportaciones catalanas representan el 23,5% de las exportaciones de España a Irán</a:t>
          </a:r>
          <a:r>
            <a:rPr lang="es-ES" sz="1400" b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26D531FA-0D05-4D24-8DBB-19A524DA86E2}" type="parTrans" cxnId="{8C279D76-2F42-4613-9FF8-8B44B3073218}">
      <dgm:prSet/>
      <dgm:spPr/>
      <dgm:t>
        <a:bodyPr/>
        <a:lstStyle/>
        <a:p>
          <a:endParaRPr lang="es-ES" noProof="0" dirty="0"/>
        </a:p>
      </dgm:t>
    </dgm:pt>
    <dgm:pt modelId="{FCD561D5-615F-44A2-8B91-E027D8980E48}" type="sibTrans" cxnId="{8C279D76-2F42-4613-9FF8-8B44B3073218}">
      <dgm:prSet/>
      <dgm:spPr/>
      <dgm:t>
        <a:bodyPr/>
        <a:lstStyle/>
        <a:p>
          <a:endParaRPr lang="es-ES" noProof="0" dirty="0"/>
        </a:p>
      </dgm:t>
    </dgm:pt>
    <dgm:pt modelId="{A8731D3F-84B9-4861-882D-9556F0164F76}">
      <dgm:prSet phldrT="[Metin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S" sz="1800" b="1" kern="1200" noProof="0" dirty="0">
              <a:solidFill>
                <a:prstClr val="black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IMPORTACIONES</a:t>
          </a:r>
          <a:endParaRPr lang="es-ES" sz="1600" b="1" kern="1200" noProof="0" dirty="0">
            <a:effectLst/>
          </a:endParaRPr>
        </a:p>
        <a:p>
          <a:pPr algn="l"/>
          <a:r>
            <a:rPr lang="es-ES" sz="1400" b="0" kern="1200" noProof="0" dirty="0">
              <a:solidFill>
                <a:prstClr val="black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Las importaciones catalanas a Irán sufrieron una fuerte caída en 2012, y a partir de 2014 volvieron a crecer pero a niveles inferiores. </a:t>
          </a:r>
        </a:p>
        <a:p>
          <a:pPr algn="l"/>
          <a:r>
            <a:rPr lang="es-ES" sz="1400" b="0" kern="1200" noProof="0" dirty="0">
              <a:solidFill>
                <a:prstClr val="black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2016 ascienden a 12,6 millones de euros, un 8,3% más que en 2015.</a:t>
          </a:r>
        </a:p>
        <a:p>
          <a:pPr algn="l"/>
          <a:r>
            <a:rPr lang="es-ES" sz="1400" b="0" kern="1200" noProof="0" dirty="0">
              <a:solidFill>
                <a:prstClr val="black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Cataluña importa principalmente de Irán fundición de hierro y acero (52,8%), azafrán (9,3%) y pistachos (7,3%).</a:t>
          </a:r>
        </a:p>
        <a:p>
          <a:pPr algn="l"/>
          <a:r>
            <a:rPr lang="es-ES" sz="1400" b="0" kern="1200" noProof="0" dirty="0">
              <a:solidFill>
                <a:prstClr val="black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Las importaciones catalanas de Irán representan el 0,02% del total de las importaciones catalanas.</a:t>
          </a:r>
        </a:p>
        <a:p>
          <a:pPr algn="l"/>
          <a:r>
            <a:rPr lang="es-ES" sz="1400" b="0" kern="1200" noProof="0" dirty="0">
              <a:solidFill>
                <a:prstClr val="black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Las importaciones catalanas representan el 1,4% de las importaciones a España de Irán.</a:t>
          </a:r>
        </a:p>
      </dgm:t>
    </dgm:pt>
    <dgm:pt modelId="{3785BB8D-8E34-4F8C-898A-BBEB208035DD}" type="parTrans" cxnId="{051B262D-3214-4DAE-8A8E-1362F9B6E573}">
      <dgm:prSet/>
      <dgm:spPr/>
      <dgm:t>
        <a:bodyPr/>
        <a:lstStyle/>
        <a:p>
          <a:endParaRPr lang="es-ES" noProof="0" dirty="0"/>
        </a:p>
      </dgm:t>
    </dgm:pt>
    <dgm:pt modelId="{328B6214-FEAA-4B74-B743-582583B0E658}" type="sibTrans" cxnId="{051B262D-3214-4DAE-8A8E-1362F9B6E573}">
      <dgm:prSet/>
      <dgm:spPr/>
      <dgm:t>
        <a:bodyPr/>
        <a:lstStyle/>
        <a:p>
          <a:endParaRPr lang="es-ES" noProof="0" dirty="0"/>
        </a:p>
      </dgm:t>
    </dgm:pt>
    <dgm:pt modelId="{3672776F-BDB7-472A-9B0E-82DBDA822AE3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 sz="1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DE958-261B-42B3-97EE-7634BEF05B48}" type="sibTrans" cxnId="{AE52073F-1A13-4B38-BC1B-380E0529AB85}">
      <dgm:prSet/>
      <dgm:spPr/>
      <dgm:t>
        <a:bodyPr/>
        <a:lstStyle/>
        <a:p>
          <a:endParaRPr lang="es-ES" noProof="0" dirty="0"/>
        </a:p>
      </dgm:t>
    </dgm:pt>
    <dgm:pt modelId="{C430220A-4DAF-4CD6-9FBD-EC8B9EBDDB7B}" type="parTrans" cxnId="{AE52073F-1A13-4B38-BC1B-380E0529AB85}">
      <dgm:prSet/>
      <dgm:spPr/>
      <dgm:t>
        <a:bodyPr/>
        <a:lstStyle/>
        <a:p>
          <a:endParaRPr lang="es-ES" noProof="0" dirty="0"/>
        </a:p>
      </dgm:t>
    </dgm:pt>
    <dgm:pt modelId="{4EA7B850-1167-48FA-A0D9-00BDA32F79BF}" type="pres">
      <dgm:prSet presAssocID="{6EBEE743-EA20-432E-81FE-E40E9260E3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F44A91-75E9-4729-9FB1-5CCAC8CB0EA3}" type="pres">
      <dgm:prSet presAssocID="{2FCB35A9-F157-4B36-BFD0-13F3F6BA1221}" presName="node" presStyleLbl="node1" presStyleIdx="0" presStyleCnt="2" custLinFactNeighborX="-25679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31D2C-DFAF-49D4-85CB-5236A630D83F}" type="pres">
      <dgm:prSet presAssocID="{FCD561D5-615F-44A2-8B91-E027D8980E48}" presName="sibTrans" presStyleCnt="0"/>
      <dgm:spPr/>
    </dgm:pt>
    <dgm:pt modelId="{FFCA50DC-ECC6-408F-8850-DF3273CCFAE2}" type="pres">
      <dgm:prSet presAssocID="{A8731D3F-84B9-4861-882D-9556F0164F76}" presName="node" presStyleLbl="node1" presStyleIdx="1" presStyleCnt="2" custLinFactNeighborX="-25706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52073F-1A13-4B38-BC1B-380E0529AB85}" srcId="{2FCB35A9-F157-4B36-BFD0-13F3F6BA1221}" destId="{3672776F-BDB7-472A-9B0E-82DBDA822AE3}" srcOrd="0" destOrd="0" parTransId="{C430220A-4DAF-4CD6-9FBD-EC8B9EBDDB7B}" sibTransId="{2EBDE958-261B-42B3-97EE-7634BEF05B48}"/>
    <dgm:cxn modelId="{051B262D-3214-4DAE-8A8E-1362F9B6E573}" srcId="{6EBEE743-EA20-432E-81FE-E40E9260E3A7}" destId="{A8731D3F-84B9-4861-882D-9556F0164F76}" srcOrd="1" destOrd="0" parTransId="{3785BB8D-8E34-4F8C-898A-BBEB208035DD}" sibTransId="{328B6214-FEAA-4B74-B743-582583B0E658}"/>
    <dgm:cxn modelId="{98297CAA-42AF-4891-A9FF-03A42003AFFF}" type="presOf" srcId="{2FCB35A9-F157-4B36-BFD0-13F3F6BA1221}" destId="{1CF44A91-75E9-4729-9FB1-5CCAC8CB0EA3}" srcOrd="0" destOrd="0" presId="urn:microsoft.com/office/officeart/2005/8/layout/hList6"/>
    <dgm:cxn modelId="{8C279D76-2F42-4613-9FF8-8B44B3073218}" srcId="{6EBEE743-EA20-432E-81FE-E40E9260E3A7}" destId="{2FCB35A9-F157-4B36-BFD0-13F3F6BA1221}" srcOrd="0" destOrd="0" parTransId="{26D531FA-0D05-4D24-8DBB-19A524DA86E2}" sibTransId="{FCD561D5-615F-44A2-8B91-E027D8980E48}"/>
    <dgm:cxn modelId="{85680E31-33D1-4750-8FC9-6C46205E0607}" type="presOf" srcId="{6EBEE743-EA20-432E-81FE-E40E9260E3A7}" destId="{4EA7B850-1167-48FA-A0D9-00BDA32F79BF}" srcOrd="0" destOrd="0" presId="urn:microsoft.com/office/officeart/2005/8/layout/hList6"/>
    <dgm:cxn modelId="{89637014-D0B6-4E01-8438-EF029E840CAA}" type="presOf" srcId="{A8731D3F-84B9-4861-882D-9556F0164F76}" destId="{FFCA50DC-ECC6-408F-8850-DF3273CCFAE2}" srcOrd="0" destOrd="0" presId="urn:microsoft.com/office/officeart/2005/8/layout/hList6"/>
    <dgm:cxn modelId="{FD6888B0-2094-4897-9CA7-4C78211D831F}" type="presOf" srcId="{3672776F-BDB7-472A-9B0E-82DBDA822AE3}" destId="{1CF44A91-75E9-4729-9FB1-5CCAC8CB0EA3}" srcOrd="0" destOrd="1" presId="urn:microsoft.com/office/officeart/2005/8/layout/hList6"/>
    <dgm:cxn modelId="{5F26B483-A564-4D82-95BE-7B4045A3914F}" type="presParOf" srcId="{4EA7B850-1167-48FA-A0D9-00BDA32F79BF}" destId="{1CF44A91-75E9-4729-9FB1-5CCAC8CB0EA3}" srcOrd="0" destOrd="0" presId="urn:microsoft.com/office/officeart/2005/8/layout/hList6"/>
    <dgm:cxn modelId="{9D43D6C1-0732-4066-9F30-BB5A34C49523}" type="presParOf" srcId="{4EA7B850-1167-48FA-A0D9-00BDA32F79BF}" destId="{75A31D2C-DFAF-49D4-85CB-5236A630D83F}" srcOrd="1" destOrd="0" presId="urn:microsoft.com/office/officeart/2005/8/layout/hList6"/>
    <dgm:cxn modelId="{EADF6501-DC2D-4ED2-87B1-DE7581355A87}" type="presParOf" srcId="{4EA7B850-1167-48FA-A0D9-00BDA32F79BF}" destId="{FFCA50DC-ECC6-408F-8850-DF3273CCFAE2}" srcOrd="2" destOrd="0" presId="urn:microsoft.com/office/officeart/2005/8/layout/hList6"/>
  </dgm:cxnLst>
  <dgm:bg>
    <a:effectLst>
      <a:glow rad="1397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4F1747-B77B-4185-A190-906B698E4D49}" type="doc">
      <dgm:prSet loTypeId="urn:microsoft.com/office/officeart/2005/8/layout/chevron2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EF7BF83-C2F9-4309-8D07-A9BA55B74B16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kumimoji="0" lang="es-ES" sz="1800" b="1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ヒラギノ角ゴ Pro W3"/>
              <a:cs typeface="Arial" pitchFamily="34" charset="0"/>
            </a:rPr>
            <a:t>Similitudes</a:t>
          </a:r>
          <a:r>
            <a:rPr kumimoji="0" lang="tr-TR" sz="1800" b="1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ヒラギノ角ゴ Pro W3"/>
              <a:cs typeface="Arial" pitchFamily="34" charset="0"/>
            </a:rPr>
            <a:t> culturales y climáticas facilita relaciónes respectivamente</a:t>
          </a:r>
          <a:endParaRPr lang="en-US" sz="1800" b="1" dirty="0">
            <a:latin typeface="+mj-lt"/>
            <a:cs typeface="Arial" pitchFamily="34" charset="0"/>
          </a:endParaRPr>
        </a:p>
      </dgm:t>
    </dgm:pt>
    <dgm:pt modelId="{0DEADA91-9DBA-46C0-AD01-CD28D069D7DD}" type="parTrans" cxnId="{F92B8D3C-3512-4240-A014-CF6A179FFC33}">
      <dgm:prSet/>
      <dgm:spPr/>
      <dgm:t>
        <a:bodyPr/>
        <a:lstStyle/>
        <a:p>
          <a:endParaRPr lang="en-US"/>
        </a:p>
      </dgm:t>
    </dgm:pt>
    <dgm:pt modelId="{E9C4739D-0BDE-4DC9-8C65-243F370F763A}" type="sibTrans" cxnId="{F92B8D3C-3512-4240-A014-CF6A179FFC33}">
      <dgm:prSet/>
      <dgm:spPr/>
      <dgm:t>
        <a:bodyPr/>
        <a:lstStyle/>
        <a:p>
          <a:endParaRPr lang="en-US"/>
        </a:p>
      </dgm:t>
    </dgm:pt>
    <dgm:pt modelId="{126DF37D-7486-4B6C-8C03-DF7A528EA7CD}">
      <dgm:prSet phldrT="[Metin]" custT="1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endParaRPr lang="tr-TR" sz="1800" dirty="0"/>
        </a:p>
        <a:p>
          <a:r>
            <a:rPr lang="tr-TR" sz="1600" b="1" dirty="0"/>
            <a:t>La red </a:t>
          </a:r>
          <a:r>
            <a:rPr lang="es-ES" sz="1600" b="1" noProof="0" dirty="0"/>
            <a:t>comercial</a:t>
          </a:r>
          <a:r>
            <a:rPr lang="tr-TR" sz="1600" b="1" dirty="0"/>
            <a:t> en torno a la región</a:t>
          </a:r>
          <a:endParaRPr lang="en-US" sz="1600" b="1" dirty="0"/>
        </a:p>
      </dgm:t>
    </dgm:pt>
    <dgm:pt modelId="{E92AF253-8FC8-4096-BD8B-CE08E9266D28}" type="parTrans" cxnId="{1BAAD09C-8C76-40E0-BE2D-DF558584A934}">
      <dgm:prSet/>
      <dgm:spPr/>
      <dgm:t>
        <a:bodyPr/>
        <a:lstStyle/>
        <a:p>
          <a:endParaRPr lang="en-US"/>
        </a:p>
      </dgm:t>
    </dgm:pt>
    <dgm:pt modelId="{CBE31A27-BB3D-4B33-A010-5ED9D8F4CDCA}" type="sibTrans" cxnId="{1BAAD09C-8C76-40E0-BE2D-DF558584A934}">
      <dgm:prSet/>
      <dgm:spPr/>
      <dgm:t>
        <a:bodyPr/>
        <a:lstStyle/>
        <a:p>
          <a:endParaRPr lang="en-US"/>
        </a:p>
      </dgm:t>
    </dgm:pt>
    <dgm:pt modelId="{23F085A3-D6E2-4F1F-B318-5900768BB454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noProof="0" dirty="0">
              <a:effectLst/>
              <a:latin typeface="+mj-lt"/>
              <a:cs typeface="Arial" pitchFamily="34" charset="0"/>
            </a:rPr>
            <a:t>Negocio</a:t>
          </a:r>
          <a:r>
            <a:rPr lang="tr-TR" sz="1800" b="1" dirty="0">
              <a:effectLst/>
              <a:latin typeface="+mj-lt"/>
              <a:cs typeface="Arial" pitchFamily="34" charset="0"/>
            </a:rPr>
            <a:t> con Iran,  lo significa coger probables oportunidades de trabajo  procedente de Asía Central,  Los Países Caucásicos , Medio Oriente </a:t>
          </a:r>
          <a:endParaRPr lang="en-US" sz="1800" b="1" dirty="0">
            <a:latin typeface="+mj-lt"/>
            <a:cs typeface="Arial" pitchFamily="34" charset="0"/>
          </a:endParaRPr>
        </a:p>
      </dgm:t>
    </dgm:pt>
    <dgm:pt modelId="{9269DADF-10AE-4A63-AA76-ADB97741D6C8}" type="parTrans" cxnId="{DB95E802-043F-45C8-9D00-16E444E6A737}">
      <dgm:prSet/>
      <dgm:spPr/>
      <dgm:t>
        <a:bodyPr/>
        <a:lstStyle/>
        <a:p>
          <a:endParaRPr lang="en-US"/>
        </a:p>
      </dgm:t>
    </dgm:pt>
    <dgm:pt modelId="{0DEF6030-6534-49AE-825A-2E1F520A844C}" type="sibTrans" cxnId="{DB95E802-043F-45C8-9D00-16E444E6A737}">
      <dgm:prSet/>
      <dgm:spPr/>
      <dgm:t>
        <a:bodyPr/>
        <a:lstStyle/>
        <a:p>
          <a:endParaRPr lang="en-US"/>
        </a:p>
      </dgm:t>
    </dgm:pt>
    <dgm:pt modelId="{76240C6C-692B-416E-B941-2B4ADAB21651}">
      <dgm:prSet phldrT="[Metin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endParaRPr lang="tr-TR" sz="1800" b="1" dirty="0">
            <a:effectLst/>
          </a:endParaRPr>
        </a:p>
        <a:p>
          <a:r>
            <a:rPr lang="tr-TR" sz="1700" b="1" spc="-150" dirty="0">
              <a:solidFill>
                <a:schemeClr val="tx1"/>
              </a:solidFill>
              <a:effectLst/>
            </a:rPr>
            <a:t>La</a:t>
          </a:r>
          <a:r>
            <a:rPr lang="tr-TR" sz="1800" b="1" dirty="0">
              <a:solidFill>
                <a:schemeClr val="tx1"/>
              </a:solidFill>
              <a:effectLst/>
            </a:rPr>
            <a:t> </a:t>
          </a:r>
          <a:r>
            <a:rPr lang="tr-TR" sz="1700" b="1" spc="-150" dirty="0">
              <a:solidFill>
                <a:schemeClr val="tx1"/>
              </a:solidFill>
              <a:effectLst/>
            </a:rPr>
            <a:t>importancia </a:t>
          </a:r>
          <a:r>
            <a:rPr lang="es-ES" sz="1700" b="1" spc="-150" noProof="0" dirty="0">
              <a:solidFill>
                <a:schemeClr val="tx1"/>
              </a:solidFill>
              <a:effectLst/>
            </a:rPr>
            <a:t>del</a:t>
          </a:r>
          <a:r>
            <a:rPr lang="tr-TR" sz="1700" b="1" spc="-150" dirty="0">
              <a:solidFill>
                <a:schemeClr val="tx1"/>
              </a:solidFill>
              <a:effectLst/>
            </a:rPr>
            <a:t> asesoramiento local</a:t>
          </a:r>
          <a:endParaRPr lang="en-US" sz="1700" b="1" spc="-150" dirty="0">
            <a:solidFill>
              <a:schemeClr val="tx1"/>
            </a:solidFill>
          </a:endParaRPr>
        </a:p>
      </dgm:t>
    </dgm:pt>
    <dgm:pt modelId="{9F931EAD-57E0-4AA4-9D55-A7A9F1226D6E}" type="parTrans" cxnId="{1C004F9E-847E-49B1-9CEC-C90F9CEE5B96}">
      <dgm:prSet/>
      <dgm:spPr/>
      <dgm:t>
        <a:bodyPr/>
        <a:lstStyle/>
        <a:p>
          <a:endParaRPr lang="en-US"/>
        </a:p>
      </dgm:t>
    </dgm:pt>
    <dgm:pt modelId="{A759C6D1-6526-4A5D-A372-E5B90633AE8A}" type="sibTrans" cxnId="{1C004F9E-847E-49B1-9CEC-C90F9CEE5B96}">
      <dgm:prSet/>
      <dgm:spPr/>
      <dgm:t>
        <a:bodyPr/>
        <a:lstStyle/>
        <a:p>
          <a:endParaRPr lang="en-US"/>
        </a:p>
      </dgm:t>
    </dgm:pt>
    <dgm:pt modelId="{B0AFE500-4309-40E5-A1D7-3CC9595E054D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noProof="0" dirty="0">
              <a:effectLst/>
              <a:latin typeface="+mj-lt"/>
              <a:cs typeface="Arial" pitchFamily="34" charset="0"/>
            </a:rPr>
            <a:t>Representantes locales, agentes,  distribuidores </a:t>
          </a:r>
          <a:endParaRPr lang="es-ES" sz="1800" b="1" noProof="0" dirty="0">
            <a:latin typeface="+mj-lt"/>
            <a:cs typeface="Arial" pitchFamily="34" charset="0"/>
          </a:endParaRPr>
        </a:p>
      </dgm:t>
    </dgm:pt>
    <dgm:pt modelId="{740F5A54-15C7-4DA4-A1ED-0F12874A3199}" type="parTrans" cxnId="{0D464A59-D798-4898-9633-55AC931C2831}">
      <dgm:prSet/>
      <dgm:spPr/>
      <dgm:t>
        <a:bodyPr/>
        <a:lstStyle/>
        <a:p>
          <a:endParaRPr lang="en-US"/>
        </a:p>
      </dgm:t>
    </dgm:pt>
    <dgm:pt modelId="{95C42FCB-2AFC-4F79-8704-BAAD81DD11F8}" type="sibTrans" cxnId="{0D464A59-D798-4898-9633-55AC931C2831}">
      <dgm:prSet/>
      <dgm:spPr/>
      <dgm:t>
        <a:bodyPr/>
        <a:lstStyle/>
        <a:p>
          <a:endParaRPr lang="en-US"/>
        </a:p>
      </dgm:t>
    </dgm:pt>
    <dgm:pt modelId="{1022906C-56E2-4DEC-9598-76D79E5C43FE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b="1" noProof="0" dirty="0"/>
            <a:t>Similitudes</a:t>
          </a:r>
        </a:p>
      </dgm:t>
    </dgm:pt>
    <dgm:pt modelId="{F61F5C28-8A46-437B-8E10-558B1FEA6653}" type="sibTrans" cxnId="{1BEFAA33-12A6-4643-A071-4F00E7DC6E98}">
      <dgm:prSet/>
      <dgm:spPr/>
      <dgm:t>
        <a:bodyPr/>
        <a:lstStyle/>
        <a:p>
          <a:endParaRPr lang="en-US"/>
        </a:p>
      </dgm:t>
    </dgm:pt>
    <dgm:pt modelId="{E880AF79-67D6-48AB-B6EE-835862F2EDBC}" type="parTrans" cxnId="{1BEFAA33-12A6-4643-A071-4F00E7DC6E98}">
      <dgm:prSet/>
      <dgm:spPr/>
      <dgm:t>
        <a:bodyPr/>
        <a:lstStyle/>
        <a:p>
          <a:endParaRPr lang="en-US"/>
        </a:p>
      </dgm:t>
    </dgm:pt>
    <dgm:pt modelId="{1EC1C917-E8C1-4BA1-B60A-80B8F7A97DC8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noProof="0" dirty="0">
              <a:effectLst/>
              <a:latin typeface="+mj-lt"/>
              <a:cs typeface="Arial" pitchFamily="34" charset="0"/>
            </a:rPr>
            <a:t>Excepto una asistencia de lengua ;  El socio nativo mantiene información referente a la filosofía del mercado,  a las  normas jurídicas, , mercantiles  gubernamentales y a los  contactos correctos. </a:t>
          </a:r>
          <a:endParaRPr lang="es-ES" sz="1800" b="1" noProof="0" dirty="0">
            <a:latin typeface="+mj-lt"/>
            <a:cs typeface="Arial" pitchFamily="34" charset="0"/>
          </a:endParaRPr>
        </a:p>
      </dgm:t>
    </dgm:pt>
    <dgm:pt modelId="{937254ED-6751-43B7-857C-297D51841FBF}" type="parTrans" cxnId="{2D913422-C181-46C1-ACAB-83B9C6AC110F}">
      <dgm:prSet/>
      <dgm:spPr/>
      <dgm:t>
        <a:bodyPr/>
        <a:lstStyle/>
        <a:p>
          <a:endParaRPr lang="en-US"/>
        </a:p>
      </dgm:t>
    </dgm:pt>
    <dgm:pt modelId="{B61BAAAD-9BD7-4343-BF8A-DC42323A0F31}" type="sibTrans" cxnId="{2D913422-C181-46C1-ACAB-83B9C6AC110F}">
      <dgm:prSet/>
      <dgm:spPr/>
      <dgm:t>
        <a:bodyPr/>
        <a:lstStyle/>
        <a:p>
          <a:endParaRPr lang="en-US"/>
        </a:p>
      </dgm:t>
    </dgm:pt>
    <dgm:pt modelId="{8F16BF81-CECA-4E36-B9A0-93184E4C93B5}" type="pres">
      <dgm:prSet presAssocID="{834F1747-B77B-4185-A190-906B698E4D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B86440-04C9-451B-8FA1-5AC288D479DE}" type="pres">
      <dgm:prSet presAssocID="{1022906C-56E2-4DEC-9598-76D79E5C43FE}" presName="composite" presStyleCnt="0"/>
      <dgm:spPr/>
    </dgm:pt>
    <dgm:pt modelId="{E4EA8500-D217-4A0F-BA35-EB2F30CDA220}" type="pres">
      <dgm:prSet presAssocID="{1022906C-56E2-4DEC-9598-76D79E5C43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68A9E2-717F-4098-AFA5-149660887A05}" type="pres">
      <dgm:prSet presAssocID="{1022906C-56E2-4DEC-9598-76D79E5C43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82E762-79A7-474A-8582-7BEB961C50FB}" type="pres">
      <dgm:prSet presAssocID="{F61F5C28-8A46-437B-8E10-558B1FEA6653}" presName="sp" presStyleCnt="0"/>
      <dgm:spPr/>
    </dgm:pt>
    <dgm:pt modelId="{41F366DC-C4CB-4DB9-9F75-CD9D32F74FAD}" type="pres">
      <dgm:prSet presAssocID="{126DF37D-7486-4B6C-8C03-DF7A528EA7CD}" presName="composite" presStyleCnt="0"/>
      <dgm:spPr/>
    </dgm:pt>
    <dgm:pt modelId="{DA49466C-5A70-4E2B-A4F7-989BAA34691D}" type="pres">
      <dgm:prSet presAssocID="{126DF37D-7486-4B6C-8C03-DF7A528EA7C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D19ACC-212F-4C4C-B5CE-0AC9E2D82618}" type="pres">
      <dgm:prSet presAssocID="{126DF37D-7486-4B6C-8C03-DF7A528EA7C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D3271-87B6-4121-8666-4E4F0D343DDA}" type="pres">
      <dgm:prSet presAssocID="{CBE31A27-BB3D-4B33-A010-5ED9D8F4CDCA}" presName="sp" presStyleCnt="0"/>
      <dgm:spPr/>
    </dgm:pt>
    <dgm:pt modelId="{03F757DE-B9F1-44FA-B388-46E6048BB319}" type="pres">
      <dgm:prSet presAssocID="{76240C6C-692B-416E-B941-2B4ADAB21651}" presName="composite" presStyleCnt="0"/>
      <dgm:spPr/>
    </dgm:pt>
    <dgm:pt modelId="{403C1F49-D275-483C-A222-92153EACCC1E}" type="pres">
      <dgm:prSet presAssocID="{76240C6C-692B-416E-B941-2B4ADAB21651}" presName="parentText" presStyleLbl="alignNode1" presStyleIdx="2" presStyleCnt="3" custLinFactNeighborX="-767" custLinFactNeighborY="-1957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9AF388-4515-4EFE-93B2-07628908F2AA}" type="pres">
      <dgm:prSet presAssocID="{76240C6C-692B-416E-B941-2B4ADAB21651}" presName="descendantText" presStyleLbl="alignAcc1" presStyleIdx="2" presStyleCnt="3" custScaleY="137748" custLinFactNeighborX="-197" custLinFactNeighborY="-102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CA391E-5F2A-4837-B734-5076358C7343}" type="presOf" srcId="{B0AFE500-4309-40E5-A1D7-3CC9595E054D}" destId="{AE9AF388-4515-4EFE-93B2-07628908F2AA}" srcOrd="0" destOrd="0" presId="urn:microsoft.com/office/officeart/2005/8/layout/chevron2"/>
    <dgm:cxn modelId="{DB95E802-043F-45C8-9D00-16E444E6A737}" srcId="{126DF37D-7486-4B6C-8C03-DF7A528EA7CD}" destId="{23F085A3-D6E2-4F1F-B318-5900768BB454}" srcOrd="0" destOrd="0" parTransId="{9269DADF-10AE-4A63-AA76-ADB97741D6C8}" sibTransId="{0DEF6030-6534-49AE-825A-2E1F520A844C}"/>
    <dgm:cxn modelId="{1BEFAA33-12A6-4643-A071-4F00E7DC6E98}" srcId="{834F1747-B77B-4185-A190-906B698E4D49}" destId="{1022906C-56E2-4DEC-9598-76D79E5C43FE}" srcOrd="0" destOrd="0" parTransId="{E880AF79-67D6-48AB-B6EE-835862F2EDBC}" sibTransId="{F61F5C28-8A46-437B-8E10-558B1FEA6653}"/>
    <dgm:cxn modelId="{2D913422-C181-46C1-ACAB-83B9C6AC110F}" srcId="{76240C6C-692B-416E-B941-2B4ADAB21651}" destId="{1EC1C917-E8C1-4BA1-B60A-80B8F7A97DC8}" srcOrd="1" destOrd="0" parTransId="{937254ED-6751-43B7-857C-297D51841FBF}" sibTransId="{B61BAAAD-9BD7-4343-BF8A-DC42323A0F31}"/>
    <dgm:cxn modelId="{F92B8D3C-3512-4240-A014-CF6A179FFC33}" srcId="{1022906C-56E2-4DEC-9598-76D79E5C43FE}" destId="{4EF7BF83-C2F9-4309-8D07-A9BA55B74B16}" srcOrd="0" destOrd="0" parTransId="{0DEADA91-9DBA-46C0-AD01-CD28D069D7DD}" sibTransId="{E9C4739D-0BDE-4DC9-8C65-243F370F763A}"/>
    <dgm:cxn modelId="{A7A6A4A4-9965-46E2-A10B-73E80B5E86CA}" type="presOf" srcId="{834F1747-B77B-4185-A190-906B698E4D49}" destId="{8F16BF81-CECA-4E36-B9A0-93184E4C93B5}" srcOrd="0" destOrd="0" presId="urn:microsoft.com/office/officeart/2005/8/layout/chevron2"/>
    <dgm:cxn modelId="{1B238F01-BCDE-4D07-9B5E-FEF5C026109A}" type="presOf" srcId="{4EF7BF83-C2F9-4309-8D07-A9BA55B74B16}" destId="{1768A9E2-717F-4098-AFA5-149660887A05}" srcOrd="0" destOrd="0" presId="urn:microsoft.com/office/officeart/2005/8/layout/chevron2"/>
    <dgm:cxn modelId="{0D464A59-D798-4898-9633-55AC931C2831}" srcId="{76240C6C-692B-416E-B941-2B4ADAB21651}" destId="{B0AFE500-4309-40E5-A1D7-3CC9595E054D}" srcOrd="0" destOrd="0" parTransId="{740F5A54-15C7-4DA4-A1ED-0F12874A3199}" sibTransId="{95C42FCB-2AFC-4F79-8704-BAAD81DD11F8}"/>
    <dgm:cxn modelId="{1BAAD09C-8C76-40E0-BE2D-DF558584A934}" srcId="{834F1747-B77B-4185-A190-906B698E4D49}" destId="{126DF37D-7486-4B6C-8C03-DF7A528EA7CD}" srcOrd="1" destOrd="0" parTransId="{E92AF253-8FC8-4096-BD8B-CE08E9266D28}" sibTransId="{CBE31A27-BB3D-4B33-A010-5ED9D8F4CDCA}"/>
    <dgm:cxn modelId="{3D1429DD-F082-4D41-BFD3-6A089F3DE87F}" type="presOf" srcId="{23F085A3-D6E2-4F1F-B318-5900768BB454}" destId="{1ED19ACC-212F-4C4C-B5CE-0AC9E2D82618}" srcOrd="0" destOrd="0" presId="urn:microsoft.com/office/officeart/2005/8/layout/chevron2"/>
    <dgm:cxn modelId="{1C004F9E-847E-49B1-9CEC-C90F9CEE5B96}" srcId="{834F1747-B77B-4185-A190-906B698E4D49}" destId="{76240C6C-692B-416E-B941-2B4ADAB21651}" srcOrd="2" destOrd="0" parTransId="{9F931EAD-57E0-4AA4-9D55-A7A9F1226D6E}" sibTransId="{A759C6D1-6526-4A5D-A372-E5B90633AE8A}"/>
    <dgm:cxn modelId="{B4B04052-4857-430A-8DD3-F257C57D2306}" type="presOf" srcId="{1EC1C917-E8C1-4BA1-B60A-80B8F7A97DC8}" destId="{AE9AF388-4515-4EFE-93B2-07628908F2AA}" srcOrd="0" destOrd="1" presId="urn:microsoft.com/office/officeart/2005/8/layout/chevron2"/>
    <dgm:cxn modelId="{42F58E54-49BF-44D6-BA9E-3B77B7106E8F}" type="presOf" srcId="{76240C6C-692B-416E-B941-2B4ADAB21651}" destId="{403C1F49-D275-483C-A222-92153EACCC1E}" srcOrd="0" destOrd="0" presId="urn:microsoft.com/office/officeart/2005/8/layout/chevron2"/>
    <dgm:cxn modelId="{7807DD50-80B2-4282-9E42-B952C33F6A7E}" type="presOf" srcId="{1022906C-56E2-4DEC-9598-76D79E5C43FE}" destId="{E4EA8500-D217-4A0F-BA35-EB2F30CDA220}" srcOrd="0" destOrd="0" presId="urn:microsoft.com/office/officeart/2005/8/layout/chevron2"/>
    <dgm:cxn modelId="{C2FCB5AC-1A3A-46CD-A529-2DC732E91240}" type="presOf" srcId="{126DF37D-7486-4B6C-8C03-DF7A528EA7CD}" destId="{DA49466C-5A70-4E2B-A4F7-989BAA34691D}" srcOrd="0" destOrd="0" presId="urn:microsoft.com/office/officeart/2005/8/layout/chevron2"/>
    <dgm:cxn modelId="{8471A2B4-4A6C-4996-AD0E-7295AA4F563B}" type="presParOf" srcId="{8F16BF81-CECA-4E36-B9A0-93184E4C93B5}" destId="{9CB86440-04C9-451B-8FA1-5AC288D479DE}" srcOrd="0" destOrd="0" presId="urn:microsoft.com/office/officeart/2005/8/layout/chevron2"/>
    <dgm:cxn modelId="{15A553A9-F357-4970-BBF0-04EFCC216F14}" type="presParOf" srcId="{9CB86440-04C9-451B-8FA1-5AC288D479DE}" destId="{E4EA8500-D217-4A0F-BA35-EB2F30CDA220}" srcOrd="0" destOrd="0" presId="urn:microsoft.com/office/officeart/2005/8/layout/chevron2"/>
    <dgm:cxn modelId="{D1DDA4C3-CE72-47C1-A3EB-60FF3831BD9E}" type="presParOf" srcId="{9CB86440-04C9-451B-8FA1-5AC288D479DE}" destId="{1768A9E2-717F-4098-AFA5-149660887A05}" srcOrd="1" destOrd="0" presId="urn:microsoft.com/office/officeart/2005/8/layout/chevron2"/>
    <dgm:cxn modelId="{41408325-96CF-4097-A860-2A55495B31CB}" type="presParOf" srcId="{8F16BF81-CECA-4E36-B9A0-93184E4C93B5}" destId="{2382E762-79A7-474A-8582-7BEB961C50FB}" srcOrd="1" destOrd="0" presId="urn:microsoft.com/office/officeart/2005/8/layout/chevron2"/>
    <dgm:cxn modelId="{3EEAE0E0-6378-463C-9700-570373FCECBE}" type="presParOf" srcId="{8F16BF81-CECA-4E36-B9A0-93184E4C93B5}" destId="{41F366DC-C4CB-4DB9-9F75-CD9D32F74FAD}" srcOrd="2" destOrd="0" presId="urn:microsoft.com/office/officeart/2005/8/layout/chevron2"/>
    <dgm:cxn modelId="{A788E302-5135-4C8B-BBCD-DD310C07C974}" type="presParOf" srcId="{41F366DC-C4CB-4DB9-9F75-CD9D32F74FAD}" destId="{DA49466C-5A70-4E2B-A4F7-989BAA34691D}" srcOrd="0" destOrd="0" presId="urn:microsoft.com/office/officeart/2005/8/layout/chevron2"/>
    <dgm:cxn modelId="{2376FE74-3AD4-44FB-8D9E-40A286DFA017}" type="presParOf" srcId="{41F366DC-C4CB-4DB9-9F75-CD9D32F74FAD}" destId="{1ED19ACC-212F-4C4C-B5CE-0AC9E2D82618}" srcOrd="1" destOrd="0" presId="urn:microsoft.com/office/officeart/2005/8/layout/chevron2"/>
    <dgm:cxn modelId="{AE6FA078-003C-4247-A295-AFBE50734E0A}" type="presParOf" srcId="{8F16BF81-CECA-4E36-B9A0-93184E4C93B5}" destId="{F09D3271-87B6-4121-8666-4E4F0D343DDA}" srcOrd="3" destOrd="0" presId="urn:microsoft.com/office/officeart/2005/8/layout/chevron2"/>
    <dgm:cxn modelId="{28028712-06CD-4A78-8A7E-567A9E432B71}" type="presParOf" srcId="{8F16BF81-CECA-4E36-B9A0-93184E4C93B5}" destId="{03F757DE-B9F1-44FA-B388-46E6048BB319}" srcOrd="4" destOrd="0" presId="urn:microsoft.com/office/officeart/2005/8/layout/chevron2"/>
    <dgm:cxn modelId="{735B5567-9D93-4F2E-AE42-CA672C2017A2}" type="presParOf" srcId="{03F757DE-B9F1-44FA-B388-46E6048BB319}" destId="{403C1F49-D275-483C-A222-92153EACCC1E}" srcOrd="0" destOrd="0" presId="urn:microsoft.com/office/officeart/2005/8/layout/chevron2"/>
    <dgm:cxn modelId="{80342C84-E46B-4EC7-8D02-8D261C2A5C2C}" type="presParOf" srcId="{03F757DE-B9F1-44FA-B388-46E6048BB319}" destId="{AE9AF388-4515-4EFE-93B2-07628908F2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5003BC-56A3-4BF4-9FE9-1F449B239BA5}" type="doc">
      <dgm:prSet loTypeId="urn:microsoft.com/office/officeart/2005/8/layout/target3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A60D508C-82D8-44C0-B754-43C1F6242D0E}">
      <dgm:prSet phldrT="[Metin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b="1"/>
            <a:t>We-Me</a:t>
          </a:r>
          <a:endParaRPr lang="en-US" b="1" dirty="0"/>
        </a:p>
      </dgm:t>
    </dgm:pt>
    <dgm:pt modelId="{814F62EE-0E1F-427F-A69B-F3484D5D6910}" type="parTrans" cxnId="{1ADF5358-0A4F-464E-BC6E-7237663E792D}">
      <dgm:prSet/>
      <dgm:spPr/>
      <dgm:t>
        <a:bodyPr/>
        <a:lstStyle/>
        <a:p>
          <a:endParaRPr lang="en-US"/>
        </a:p>
      </dgm:t>
    </dgm:pt>
    <dgm:pt modelId="{7BEC2175-9BA3-473C-BD87-A05C8321A005}" type="sibTrans" cxnId="{1ADF5358-0A4F-464E-BC6E-7237663E792D}">
      <dgm:prSet/>
      <dgm:spPr/>
      <dgm:t>
        <a:bodyPr/>
        <a:lstStyle/>
        <a:p>
          <a:endParaRPr lang="en-US"/>
        </a:p>
      </dgm:t>
    </dgm:pt>
    <dgm:pt modelId="{0D058A33-9D3D-4092-9858-19DBB752672D}">
      <dgm:prSet phldrT="[Metin]"/>
      <dgm:spPr/>
      <dgm:t>
        <a:bodyPr/>
        <a:lstStyle/>
        <a:p>
          <a:r>
            <a:rPr lang="es-ES" dirty="0"/>
            <a:t>Colectivismo en la toma de decisione</a:t>
          </a:r>
          <a:r>
            <a:rPr lang="tr-TR" dirty="0"/>
            <a:t>s</a:t>
          </a:r>
          <a:endParaRPr lang="en-US" dirty="0"/>
        </a:p>
      </dgm:t>
    </dgm:pt>
    <dgm:pt modelId="{877F59E8-3DC4-434A-8F83-429077A3DA60}" type="parTrans" cxnId="{07DB99C6-BC22-49B5-9254-1DEE9637F1F1}">
      <dgm:prSet/>
      <dgm:spPr/>
      <dgm:t>
        <a:bodyPr/>
        <a:lstStyle/>
        <a:p>
          <a:endParaRPr lang="en-US"/>
        </a:p>
      </dgm:t>
    </dgm:pt>
    <dgm:pt modelId="{66B0EBFD-7A6C-474D-B848-E99538DD2368}" type="sibTrans" cxnId="{07DB99C6-BC22-49B5-9254-1DEE9637F1F1}">
      <dgm:prSet/>
      <dgm:spPr/>
      <dgm:t>
        <a:bodyPr/>
        <a:lstStyle/>
        <a:p>
          <a:endParaRPr lang="en-US"/>
        </a:p>
      </dgm:t>
    </dgm:pt>
    <dgm:pt modelId="{452FDF04-5A57-41D9-8268-85E766204416}">
      <dgm:prSet phldrT="[Metin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b="1"/>
            <a:t>Identidad y orgullo nacional</a:t>
          </a:r>
          <a:endParaRPr lang="en-US" b="1" dirty="0"/>
        </a:p>
      </dgm:t>
    </dgm:pt>
    <dgm:pt modelId="{66D8A014-B57F-43F1-B59F-EF84B8878097}" type="parTrans" cxnId="{9575BC71-673C-4065-B152-ED4F926748C3}">
      <dgm:prSet/>
      <dgm:spPr/>
      <dgm:t>
        <a:bodyPr/>
        <a:lstStyle/>
        <a:p>
          <a:endParaRPr lang="en-US"/>
        </a:p>
      </dgm:t>
    </dgm:pt>
    <dgm:pt modelId="{7E2E9770-617D-4D00-941A-733D1D08914B}" type="sibTrans" cxnId="{9575BC71-673C-4065-B152-ED4F926748C3}">
      <dgm:prSet/>
      <dgm:spPr/>
      <dgm:t>
        <a:bodyPr/>
        <a:lstStyle/>
        <a:p>
          <a:endParaRPr lang="en-US"/>
        </a:p>
      </dgm:t>
    </dgm:pt>
    <dgm:pt modelId="{2BD6BF81-ADB8-4A1E-BE9B-1154F4AC1F70}">
      <dgm:prSet phldrT="[Metin]"/>
      <dgm:spPr/>
      <dgm:t>
        <a:bodyPr/>
        <a:lstStyle/>
        <a:p>
          <a:r>
            <a:rPr lang="tr-TR" dirty="0"/>
            <a:t>A</a:t>
          </a:r>
          <a:r>
            <a:rPr lang="es-ES" dirty="0"/>
            <a:t>palancamiento en la imagen marca-país</a:t>
          </a:r>
          <a:endParaRPr lang="en-US" dirty="0"/>
        </a:p>
      </dgm:t>
    </dgm:pt>
    <dgm:pt modelId="{83523B34-0BAD-494B-9722-E61837C4B0A9}" type="parTrans" cxnId="{80BB968F-3111-49C7-A75B-8F76EE81E167}">
      <dgm:prSet/>
      <dgm:spPr/>
      <dgm:t>
        <a:bodyPr/>
        <a:lstStyle/>
        <a:p>
          <a:endParaRPr lang="en-US"/>
        </a:p>
      </dgm:t>
    </dgm:pt>
    <dgm:pt modelId="{00CC0765-4CAB-4FBC-BF72-FEEC1875E55A}" type="sibTrans" cxnId="{80BB968F-3111-49C7-A75B-8F76EE81E167}">
      <dgm:prSet/>
      <dgm:spPr/>
      <dgm:t>
        <a:bodyPr/>
        <a:lstStyle/>
        <a:p>
          <a:endParaRPr lang="en-US"/>
        </a:p>
      </dgm:t>
    </dgm:pt>
    <dgm:pt modelId="{16A92216-811D-45E6-B6AC-3A63319DAE47}">
      <dgm:prSet phldrT="[Metin]"/>
      <dgm:spPr/>
      <dgm:t>
        <a:bodyPr/>
        <a:lstStyle/>
        <a:p>
          <a:r>
            <a:rPr lang="es-ES" b="1"/>
            <a:t>Protocolo</a:t>
          </a:r>
          <a:r>
            <a:rPr lang="tr-TR" b="1"/>
            <a:t> / J</a:t>
          </a:r>
          <a:r>
            <a:rPr lang="es-ES" b="1"/>
            <a:t>erarquía</a:t>
          </a:r>
          <a:endParaRPr lang="en-US" b="1" dirty="0"/>
        </a:p>
      </dgm:t>
    </dgm:pt>
    <dgm:pt modelId="{54DC843A-4F52-4BAA-89B7-A150D75B4D65}" type="parTrans" cxnId="{EF1C9038-EB06-40DD-A950-C7A778B30E80}">
      <dgm:prSet/>
      <dgm:spPr/>
      <dgm:t>
        <a:bodyPr/>
        <a:lstStyle/>
        <a:p>
          <a:endParaRPr lang="en-US"/>
        </a:p>
      </dgm:t>
    </dgm:pt>
    <dgm:pt modelId="{497C9995-305B-4684-A936-464BFE2CC861}" type="sibTrans" cxnId="{EF1C9038-EB06-40DD-A950-C7A778B30E80}">
      <dgm:prSet/>
      <dgm:spPr/>
      <dgm:t>
        <a:bodyPr/>
        <a:lstStyle/>
        <a:p>
          <a:endParaRPr lang="en-US"/>
        </a:p>
      </dgm:t>
    </dgm:pt>
    <dgm:pt modelId="{7BD1859C-1AF6-4F95-9512-C26EA51863AE}">
      <dgm:prSet phldrT="[Metin]"/>
      <dgm:spPr/>
      <dgm:t>
        <a:bodyPr/>
        <a:lstStyle/>
        <a:p>
          <a:r>
            <a:rPr lang="tr-TR" dirty="0"/>
            <a:t>S</a:t>
          </a:r>
          <a:r>
            <a:rPr lang="es-ES" dirty="0"/>
            <a:t>aludo, tarjetas, obsequios, </a:t>
          </a:r>
          <a:r>
            <a:rPr lang="tr-TR" dirty="0"/>
            <a:t>notas de </a:t>
          </a:r>
          <a:r>
            <a:rPr lang="es-ES" dirty="0"/>
            <a:t> reunión</a:t>
          </a:r>
          <a:br>
            <a:rPr lang="es-ES" dirty="0"/>
          </a:br>
          <a:endParaRPr lang="en-US" dirty="0"/>
        </a:p>
      </dgm:t>
    </dgm:pt>
    <dgm:pt modelId="{9DD5C7B5-3029-4889-A548-16D0E688DD1D}" type="parTrans" cxnId="{DDCCEBED-1B0F-4659-9B47-9EB2E6145DA8}">
      <dgm:prSet/>
      <dgm:spPr/>
      <dgm:t>
        <a:bodyPr/>
        <a:lstStyle/>
        <a:p>
          <a:endParaRPr lang="en-US"/>
        </a:p>
      </dgm:t>
    </dgm:pt>
    <dgm:pt modelId="{5155ED22-09D0-47FE-A813-DB84F3F97052}" type="sibTrans" cxnId="{DDCCEBED-1B0F-4659-9B47-9EB2E6145DA8}">
      <dgm:prSet/>
      <dgm:spPr/>
      <dgm:t>
        <a:bodyPr/>
        <a:lstStyle/>
        <a:p>
          <a:endParaRPr lang="en-US"/>
        </a:p>
      </dgm:t>
    </dgm:pt>
    <dgm:pt modelId="{F7912D38-F10B-476E-A955-CD0D616511A5}">
      <dgm:prSet phldrT="[Metin]"/>
      <dgm:spPr/>
      <dgm:t>
        <a:bodyPr/>
        <a:lstStyle/>
        <a:p>
          <a:r>
            <a:rPr lang="tr-TR" dirty="0"/>
            <a:t>C</a:t>
          </a:r>
          <a:r>
            <a:rPr lang="es-ES" dirty="0"/>
            <a:t>ondicionante de las relaciones sociales</a:t>
          </a:r>
          <a:endParaRPr lang="en-US" dirty="0"/>
        </a:p>
      </dgm:t>
    </dgm:pt>
    <dgm:pt modelId="{34117111-FAE8-415E-9E11-96637062DCC0}" type="parTrans" cxnId="{9C2B9791-A289-425D-9B85-4140C6539EB1}">
      <dgm:prSet/>
      <dgm:spPr/>
      <dgm:t>
        <a:bodyPr/>
        <a:lstStyle/>
        <a:p>
          <a:endParaRPr lang="en-US"/>
        </a:p>
      </dgm:t>
    </dgm:pt>
    <dgm:pt modelId="{0CC64B4F-244A-498A-BDBC-BDE3C342E503}" type="sibTrans" cxnId="{9C2B9791-A289-425D-9B85-4140C6539EB1}">
      <dgm:prSet/>
      <dgm:spPr/>
      <dgm:t>
        <a:bodyPr/>
        <a:lstStyle/>
        <a:p>
          <a:endParaRPr lang="en-US"/>
        </a:p>
      </dgm:t>
    </dgm:pt>
    <dgm:pt modelId="{051BA0E4-380A-4218-956D-23431EFF5BDB}" type="pres">
      <dgm:prSet presAssocID="{9B5003BC-56A3-4BF4-9FE9-1F449B239BA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39562B-521E-4989-BF2D-6C32237CF32C}" type="pres">
      <dgm:prSet presAssocID="{A60D508C-82D8-44C0-B754-43C1F6242D0E}" presName="circle1" presStyleLbl="node1" presStyleIdx="0" presStyleCnt="3"/>
      <dgm:spPr>
        <a:solidFill>
          <a:srgbClr val="C00000"/>
        </a:solidFill>
      </dgm:spPr>
    </dgm:pt>
    <dgm:pt modelId="{C10CEBDF-1BE6-4CB6-A338-44C472321C6C}" type="pres">
      <dgm:prSet presAssocID="{A60D508C-82D8-44C0-B754-43C1F6242D0E}" presName="space" presStyleCnt="0"/>
      <dgm:spPr/>
    </dgm:pt>
    <dgm:pt modelId="{0DA02A36-E37E-4586-BCBF-D6510CDD2E13}" type="pres">
      <dgm:prSet presAssocID="{A60D508C-82D8-44C0-B754-43C1F6242D0E}" presName="rect1" presStyleLbl="alignAcc1" presStyleIdx="0" presStyleCnt="3" custLinFactNeighborX="547" custLinFactNeighborY="-787"/>
      <dgm:spPr/>
      <dgm:t>
        <a:bodyPr/>
        <a:lstStyle/>
        <a:p>
          <a:endParaRPr lang="es-ES"/>
        </a:p>
      </dgm:t>
    </dgm:pt>
    <dgm:pt modelId="{A442FA24-17F8-4756-BCCF-E8C8BEAA574E}" type="pres">
      <dgm:prSet presAssocID="{452FDF04-5A57-41D9-8268-85E766204416}" presName="vertSpace2" presStyleLbl="node1" presStyleIdx="0" presStyleCnt="3"/>
      <dgm:spPr/>
    </dgm:pt>
    <dgm:pt modelId="{CCD72493-AFBA-41E1-99A9-9B6C5DA9820D}" type="pres">
      <dgm:prSet presAssocID="{452FDF04-5A57-41D9-8268-85E766204416}" presName="circle2" presStyleLbl="node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0F6D99D7-A5E4-4686-A423-D6C1AF397D1E}" type="pres">
      <dgm:prSet presAssocID="{452FDF04-5A57-41D9-8268-85E766204416}" presName="rect2" presStyleLbl="alignAcc1" presStyleIdx="1" presStyleCnt="3"/>
      <dgm:spPr/>
      <dgm:t>
        <a:bodyPr/>
        <a:lstStyle/>
        <a:p>
          <a:endParaRPr lang="es-ES"/>
        </a:p>
      </dgm:t>
    </dgm:pt>
    <dgm:pt modelId="{15A04065-2192-4FF3-BB7E-BD5EF3D7437F}" type="pres">
      <dgm:prSet presAssocID="{16A92216-811D-45E6-B6AC-3A63319DAE47}" presName="vertSpace3" presStyleLbl="node1" presStyleIdx="1" presStyleCnt="3"/>
      <dgm:spPr/>
    </dgm:pt>
    <dgm:pt modelId="{9121F3B1-A762-4478-A3AA-B90E19EB692D}" type="pres">
      <dgm:prSet presAssocID="{16A92216-811D-45E6-B6AC-3A63319DAE47}" presName="circle3" presStyleLbl="node1" presStyleIdx="2" presStyleCnt="3"/>
      <dgm:spPr>
        <a:solidFill>
          <a:schemeClr val="accent2">
            <a:lumMod val="40000"/>
            <a:lumOff val="60000"/>
          </a:schemeClr>
        </a:solidFill>
      </dgm:spPr>
    </dgm:pt>
    <dgm:pt modelId="{529BC5DC-0A9C-4F20-BDF1-C05D2341EDFB}" type="pres">
      <dgm:prSet presAssocID="{16A92216-811D-45E6-B6AC-3A63319DAE47}" presName="rect3" presStyleLbl="alignAcc1" presStyleIdx="2" presStyleCnt="3"/>
      <dgm:spPr/>
      <dgm:t>
        <a:bodyPr/>
        <a:lstStyle/>
        <a:p>
          <a:endParaRPr lang="es-ES"/>
        </a:p>
      </dgm:t>
    </dgm:pt>
    <dgm:pt modelId="{B2314734-A88B-4315-A40C-E3F5532F087C}" type="pres">
      <dgm:prSet presAssocID="{A60D508C-82D8-44C0-B754-43C1F6242D0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14EF9F-F6E1-497C-B4DA-F02026F010F1}" type="pres">
      <dgm:prSet presAssocID="{A60D508C-82D8-44C0-B754-43C1F6242D0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3ABE28-D726-436F-80D6-6E233DA61635}" type="pres">
      <dgm:prSet presAssocID="{452FDF04-5A57-41D9-8268-85E76620441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C6DF2-4390-43F6-979E-BEB00DF14A47}" type="pres">
      <dgm:prSet presAssocID="{452FDF04-5A57-41D9-8268-85E766204416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BA2095-D8B9-4ACF-8FF6-FF754ACA4021}" type="pres">
      <dgm:prSet presAssocID="{16A92216-811D-45E6-B6AC-3A63319DAE4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20007-910B-4793-A7BA-F54114DD7941}" type="pres">
      <dgm:prSet presAssocID="{16A92216-811D-45E6-B6AC-3A63319DAE4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4D1A2C-D621-49CF-B9B5-7550BE8BC662}" type="presOf" srcId="{A60D508C-82D8-44C0-B754-43C1F6242D0E}" destId="{0DA02A36-E37E-4586-BCBF-D6510CDD2E13}" srcOrd="0" destOrd="0" presId="urn:microsoft.com/office/officeart/2005/8/layout/target3"/>
    <dgm:cxn modelId="{9575BC71-673C-4065-B152-ED4F926748C3}" srcId="{9B5003BC-56A3-4BF4-9FE9-1F449B239BA5}" destId="{452FDF04-5A57-41D9-8268-85E766204416}" srcOrd="1" destOrd="0" parTransId="{66D8A014-B57F-43F1-B59F-EF84B8878097}" sibTransId="{7E2E9770-617D-4D00-941A-733D1D08914B}"/>
    <dgm:cxn modelId="{B8BBA545-01F7-46C3-BE3F-2DB54385208C}" type="presOf" srcId="{452FDF04-5A57-41D9-8268-85E766204416}" destId="{753ABE28-D726-436F-80D6-6E233DA61635}" srcOrd="1" destOrd="0" presId="urn:microsoft.com/office/officeart/2005/8/layout/target3"/>
    <dgm:cxn modelId="{1ADF5358-0A4F-464E-BC6E-7237663E792D}" srcId="{9B5003BC-56A3-4BF4-9FE9-1F449B239BA5}" destId="{A60D508C-82D8-44C0-B754-43C1F6242D0E}" srcOrd="0" destOrd="0" parTransId="{814F62EE-0E1F-427F-A69B-F3484D5D6910}" sibTransId="{7BEC2175-9BA3-473C-BD87-A05C8321A005}"/>
    <dgm:cxn modelId="{F97B4BF3-3217-4C33-A714-115D76194EC4}" type="presOf" srcId="{F7912D38-F10B-476E-A955-CD0D616511A5}" destId="{E2820007-910B-4793-A7BA-F54114DD7941}" srcOrd="0" destOrd="1" presId="urn:microsoft.com/office/officeart/2005/8/layout/target3"/>
    <dgm:cxn modelId="{BF4E212F-E195-4A19-8B0F-F38FD47851BC}" type="presOf" srcId="{452FDF04-5A57-41D9-8268-85E766204416}" destId="{0F6D99D7-A5E4-4686-A423-D6C1AF397D1E}" srcOrd="0" destOrd="0" presId="urn:microsoft.com/office/officeart/2005/8/layout/target3"/>
    <dgm:cxn modelId="{CFDE6FBB-0D5D-4527-9334-B93082AE6954}" type="presOf" srcId="{A60D508C-82D8-44C0-B754-43C1F6242D0E}" destId="{B2314734-A88B-4315-A40C-E3F5532F087C}" srcOrd="1" destOrd="0" presId="urn:microsoft.com/office/officeart/2005/8/layout/target3"/>
    <dgm:cxn modelId="{9C2B9791-A289-425D-9B85-4140C6539EB1}" srcId="{16A92216-811D-45E6-B6AC-3A63319DAE47}" destId="{F7912D38-F10B-476E-A955-CD0D616511A5}" srcOrd="1" destOrd="0" parTransId="{34117111-FAE8-415E-9E11-96637062DCC0}" sibTransId="{0CC64B4F-244A-498A-BDBC-BDE3C342E503}"/>
    <dgm:cxn modelId="{74610D40-41F8-4A24-B71B-B4C935771860}" type="presOf" srcId="{2BD6BF81-ADB8-4A1E-BE9B-1154F4AC1F70}" destId="{4E2C6DF2-4390-43F6-979E-BEB00DF14A47}" srcOrd="0" destOrd="0" presId="urn:microsoft.com/office/officeart/2005/8/layout/target3"/>
    <dgm:cxn modelId="{81759845-1FE4-4907-9B0D-3FB4FAA9B85F}" type="presOf" srcId="{0D058A33-9D3D-4092-9858-19DBB752672D}" destId="{8714EF9F-F6E1-497C-B4DA-F02026F010F1}" srcOrd="0" destOrd="0" presId="urn:microsoft.com/office/officeart/2005/8/layout/target3"/>
    <dgm:cxn modelId="{DDCCEBED-1B0F-4659-9B47-9EB2E6145DA8}" srcId="{16A92216-811D-45E6-B6AC-3A63319DAE47}" destId="{7BD1859C-1AF6-4F95-9512-C26EA51863AE}" srcOrd="0" destOrd="0" parTransId="{9DD5C7B5-3029-4889-A548-16D0E688DD1D}" sibTransId="{5155ED22-09D0-47FE-A813-DB84F3F97052}"/>
    <dgm:cxn modelId="{07DB99C6-BC22-49B5-9254-1DEE9637F1F1}" srcId="{A60D508C-82D8-44C0-B754-43C1F6242D0E}" destId="{0D058A33-9D3D-4092-9858-19DBB752672D}" srcOrd="0" destOrd="0" parTransId="{877F59E8-3DC4-434A-8F83-429077A3DA60}" sibTransId="{66B0EBFD-7A6C-474D-B848-E99538DD2368}"/>
    <dgm:cxn modelId="{F844EA36-3BAF-4F15-9081-1D1DFDF78395}" type="presOf" srcId="{16A92216-811D-45E6-B6AC-3A63319DAE47}" destId="{529BC5DC-0A9C-4F20-BDF1-C05D2341EDFB}" srcOrd="0" destOrd="0" presId="urn:microsoft.com/office/officeart/2005/8/layout/target3"/>
    <dgm:cxn modelId="{FEE5C348-5492-4BA4-A97B-BCDCD52A8735}" type="presOf" srcId="{16A92216-811D-45E6-B6AC-3A63319DAE47}" destId="{A6BA2095-D8B9-4ACF-8FF6-FF754ACA4021}" srcOrd="1" destOrd="0" presId="urn:microsoft.com/office/officeart/2005/8/layout/target3"/>
    <dgm:cxn modelId="{921318DF-7D26-444D-9615-8DB892505C0B}" type="presOf" srcId="{7BD1859C-1AF6-4F95-9512-C26EA51863AE}" destId="{E2820007-910B-4793-A7BA-F54114DD7941}" srcOrd="0" destOrd="0" presId="urn:microsoft.com/office/officeart/2005/8/layout/target3"/>
    <dgm:cxn modelId="{EF1C9038-EB06-40DD-A950-C7A778B30E80}" srcId="{9B5003BC-56A3-4BF4-9FE9-1F449B239BA5}" destId="{16A92216-811D-45E6-B6AC-3A63319DAE47}" srcOrd="2" destOrd="0" parTransId="{54DC843A-4F52-4BAA-89B7-A150D75B4D65}" sibTransId="{497C9995-305B-4684-A936-464BFE2CC861}"/>
    <dgm:cxn modelId="{D72F9A48-9E40-4956-865B-BC3B39F8BA60}" type="presOf" srcId="{9B5003BC-56A3-4BF4-9FE9-1F449B239BA5}" destId="{051BA0E4-380A-4218-956D-23431EFF5BDB}" srcOrd="0" destOrd="0" presId="urn:microsoft.com/office/officeart/2005/8/layout/target3"/>
    <dgm:cxn modelId="{80BB968F-3111-49C7-A75B-8F76EE81E167}" srcId="{452FDF04-5A57-41D9-8268-85E766204416}" destId="{2BD6BF81-ADB8-4A1E-BE9B-1154F4AC1F70}" srcOrd="0" destOrd="0" parTransId="{83523B34-0BAD-494B-9722-E61837C4B0A9}" sibTransId="{00CC0765-4CAB-4FBC-BF72-FEEC1875E55A}"/>
    <dgm:cxn modelId="{D2A30464-733E-4315-9537-8148B9C89622}" type="presParOf" srcId="{051BA0E4-380A-4218-956D-23431EFF5BDB}" destId="{A739562B-521E-4989-BF2D-6C32237CF32C}" srcOrd="0" destOrd="0" presId="urn:microsoft.com/office/officeart/2005/8/layout/target3"/>
    <dgm:cxn modelId="{F8DC901E-4877-44B9-BCBA-D7F9FEE3EF3C}" type="presParOf" srcId="{051BA0E4-380A-4218-956D-23431EFF5BDB}" destId="{C10CEBDF-1BE6-4CB6-A338-44C472321C6C}" srcOrd="1" destOrd="0" presId="urn:microsoft.com/office/officeart/2005/8/layout/target3"/>
    <dgm:cxn modelId="{65626F7E-3366-4AFD-95AB-1F053445703A}" type="presParOf" srcId="{051BA0E4-380A-4218-956D-23431EFF5BDB}" destId="{0DA02A36-E37E-4586-BCBF-D6510CDD2E13}" srcOrd="2" destOrd="0" presId="urn:microsoft.com/office/officeart/2005/8/layout/target3"/>
    <dgm:cxn modelId="{B03F32B2-A58D-48E6-9356-2E703002747A}" type="presParOf" srcId="{051BA0E4-380A-4218-956D-23431EFF5BDB}" destId="{A442FA24-17F8-4756-BCCF-E8C8BEAA574E}" srcOrd="3" destOrd="0" presId="urn:microsoft.com/office/officeart/2005/8/layout/target3"/>
    <dgm:cxn modelId="{3B0243EE-5C12-44F2-86EB-F6767B495C37}" type="presParOf" srcId="{051BA0E4-380A-4218-956D-23431EFF5BDB}" destId="{CCD72493-AFBA-41E1-99A9-9B6C5DA9820D}" srcOrd="4" destOrd="0" presId="urn:microsoft.com/office/officeart/2005/8/layout/target3"/>
    <dgm:cxn modelId="{8E7128B4-34F1-49AB-8126-F1AC29A5C5E4}" type="presParOf" srcId="{051BA0E4-380A-4218-956D-23431EFF5BDB}" destId="{0F6D99D7-A5E4-4686-A423-D6C1AF397D1E}" srcOrd="5" destOrd="0" presId="urn:microsoft.com/office/officeart/2005/8/layout/target3"/>
    <dgm:cxn modelId="{F41BCC4E-F471-4C1C-8AAE-12D4D6BB711F}" type="presParOf" srcId="{051BA0E4-380A-4218-956D-23431EFF5BDB}" destId="{15A04065-2192-4FF3-BB7E-BD5EF3D7437F}" srcOrd="6" destOrd="0" presId="urn:microsoft.com/office/officeart/2005/8/layout/target3"/>
    <dgm:cxn modelId="{1685C69B-CEC6-4F6A-94C9-DBF2628DD9C1}" type="presParOf" srcId="{051BA0E4-380A-4218-956D-23431EFF5BDB}" destId="{9121F3B1-A762-4478-A3AA-B90E19EB692D}" srcOrd="7" destOrd="0" presId="urn:microsoft.com/office/officeart/2005/8/layout/target3"/>
    <dgm:cxn modelId="{4EA81F40-0345-4DDC-B15F-86708697F669}" type="presParOf" srcId="{051BA0E4-380A-4218-956D-23431EFF5BDB}" destId="{529BC5DC-0A9C-4F20-BDF1-C05D2341EDFB}" srcOrd="8" destOrd="0" presId="urn:microsoft.com/office/officeart/2005/8/layout/target3"/>
    <dgm:cxn modelId="{61F37936-E2D2-44AB-BF5F-BC147B2CAD1D}" type="presParOf" srcId="{051BA0E4-380A-4218-956D-23431EFF5BDB}" destId="{B2314734-A88B-4315-A40C-E3F5532F087C}" srcOrd="9" destOrd="0" presId="urn:microsoft.com/office/officeart/2005/8/layout/target3"/>
    <dgm:cxn modelId="{9450C730-4958-4AB8-A004-4CC1050E96E8}" type="presParOf" srcId="{051BA0E4-380A-4218-956D-23431EFF5BDB}" destId="{8714EF9F-F6E1-497C-B4DA-F02026F010F1}" srcOrd="10" destOrd="0" presId="urn:microsoft.com/office/officeart/2005/8/layout/target3"/>
    <dgm:cxn modelId="{3686105E-0642-43B8-B69C-2DDD65C78560}" type="presParOf" srcId="{051BA0E4-380A-4218-956D-23431EFF5BDB}" destId="{753ABE28-D726-436F-80D6-6E233DA61635}" srcOrd="11" destOrd="0" presId="urn:microsoft.com/office/officeart/2005/8/layout/target3"/>
    <dgm:cxn modelId="{B17473F5-1C57-4736-BC82-8C129A759EBF}" type="presParOf" srcId="{051BA0E4-380A-4218-956D-23431EFF5BDB}" destId="{4E2C6DF2-4390-43F6-979E-BEB00DF14A47}" srcOrd="12" destOrd="0" presId="urn:microsoft.com/office/officeart/2005/8/layout/target3"/>
    <dgm:cxn modelId="{2F4E9BF9-3FCD-4184-8D78-7B08852EAEF1}" type="presParOf" srcId="{051BA0E4-380A-4218-956D-23431EFF5BDB}" destId="{A6BA2095-D8B9-4ACF-8FF6-FF754ACA4021}" srcOrd="13" destOrd="0" presId="urn:microsoft.com/office/officeart/2005/8/layout/target3"/>
    <dgm:cxn modelId="{8BD85CC9-2E21-4F45-89B7-F6EC969C2CDF}" type="presParOf" srcId="{051BA0E4-380A-4218-956D-23431EFF5BDB}" destId="{E2820007-910B-4793-A7BA-F54114DD794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C03C2A-1C20-43A9-AD3D-A77F2699FBC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_tradnl"/>
        </a:p>
      </dgm:t>
    </dgm:pt>
    <dgm:pt modelId="{5746D295-D8F8-440D-97F1-FAB38F6C4EE4}">
      <dgm:prSet phldrT="[Metin]"/>
      <dgm:spPr/>
      <dgm:t>
        <a:bodyPr/>
        <a:lstStyle/>
        <a:p>
          <a:r>
            <a:rPr lang="es-ES_tradnl" dirty="0"/>
            <a:t>reunión larga y seria</a:t>
          </a:r>
        </a:p>
      </dgm:t>
    </dgm:pt>
    <dgm:pt modelId="{716AA521-69F0-40A8-83A2-A220D8437DDF}" type="parTrans" cxnId="{5C6842B9-0E46-45FC-8DF2-8116CAA6B3B0}">
      <dgm:prSet/>
      <dgm:spPr/>
      <dgm:t>
        <a:bodyPr/>
        <a:lstStyle/>
        <a:p>
          <a:endParaRPr lang="es-ES_tradnl"/>
        </a:p>
      </dgm:t>
    </dgm:pt>
    <dgm:pt modelId="{E5324A92-D9F1-4E1F-9666-AFB8BD42CE77}" type="sibTrans" cxnId="{5C6842B9-0E46-45FC-8DF2-8116CAA6B3B0}">
      <dgm:prSet/>
      <dgm:spPr/>
      <dgm:t>
        <a:bodyPr/>
        <a:lstStyle/>
        <a:p>
          <a:endParaRPr lang="es-ES_tradnl"/>
        </a:p>
      </dgm:t>
    </dgm:pt>
    <dgm:pt modelId="{C416C722-DA72-4EBC-A25B-631D9B8E01F6}">
      <dgm:prSet phldrT="[Metin]"/>
      <dgm:spPr/>
      <dgm:t>
        <a:bodyPr/>
        <a:lstStyle/>
        <a:p>
          <a:r>
            <a:rPr lang="es-ES_tradnl" dirty="0">
              <a:solidFill>
                <a:schemeClr val="tx1"/>
              </a:solidFill>
            </a:rPr>
            <a:t>orientado al detalle</a:t>
          </a:r>
        </a:p>
      </dgm:t>
    </dgm:pt>
    <dgm:pt modelId="{D1BEE564-670E-4B34-8286-32756E8639FF}" type="parTrans" cxnId="{A20D4D9F-EED4-42EC-8798-C09AFBCD7D77}">
      <dgm:prSet/>
      <dgm:spPr/>
      <dgm:t>
        <a:bodyPr/>
        <a:lstStyle/>
        <a:p>
          <a:endParaRPr lang="es-ES_tradnl"/>
        </a:p>
      </dgm:t>
    </dgm:pt>
    <dgm:pt modelId="{040D635C-A06B-45DB-9501-22D2A07155E4}" type="sibTrans" cxnId="{A20D4D9F-EED4-42EC-8798-C09AFBCD7D77}">
      <dgm:prSet/>
      <dgm:spPr/>
      <dgm:t>
        <a:bodyPr/>
        <a:lstStyle/>
        <a:p>
          <a:endParaRPr lang="es-ES_tradnl"/>
        </a:p>
      </dgm:t>
    </dgm:pt>
    <dgm:pt modelId="{3DEAFE05-458D-45D1-8775-D2420963ED92}">
      <dgm:prSet phldrT="[Metin]" custT="1"/>
      <dgm:spPr/>
      <dgm:t>
        <a:bodyPr/>
        <a:lstStyle/>
        <a:p>
          <a:pPr algn="ctr"/>
          <a:r>
            <a:rPr lang="tr-TR" sz="2400" b="1" dirty="0"/>
            <a:t>CULTURA DE NEGOCIO</a:t>
          </a:r>
          <a:endParaRPr lang="es-ES_tradnl" sz="2400" b="1" dirty="0"/>
        </a:p>
      </dgm:t>
    </dgm:pt>
    <dgm:pt modelId="{BA6A3E2A-8A2F-40D8-AB68-199D48255CD1}" type="parTrans" cxnId="{54C2858E-1924-497E-B1A2-8B3C1906B192}">
      <dgm:prSet/>
      <dgm:spPr/>
      <dgm:t>
        <a:bodyPr/>
        <a:lstStyle/>
        <a:p>
          <a:endParaRPr lang="es-ES_tradnl"/>
        </a:p>
      </dgm:t>
    </dgm:pt>
    <dgm:pt modelId="{68A2DFAD-7A72-40A8-BE99-8BBDB7DDE011}" type="sibTrans" cxnId="{54C2858E-1924-497E-B1A2-8B3C1906B192}">
      <dgm:prSet/>
      <dgm:spPr/>
      <dgm:t>
        <a:bodyPr/>
        <a:lstStyle/>
        <a:p>
          <a:endParaRPr lang="es-ES_tradnl"/>
        </a:p>
      </dgm:t>
    </dgm:pt>
    <dgm:pt modelId="{CA778B95-0962-4C18-9491-D20E7526E6A1}">
      <dgm:prSet phldrT="[Metin]"/>
      <dgm:spPr/>
      <dgm:t>
        <a:bodyPr/>
        <a:lstStyle/>
        <a:p>
          <a:r>
            <a:rPr lang="es-ES_tradnl" dirty="0">
              <a:solidFill>
                <a:schemeClr val="tx1"/>
              </a:solidFill>
            </a:rPr>
            <a:t>familiar a los valores occidentales</a:t>
          </a:r>
        </a:p>
      </dgm:t>
    </dgm:pt>
    <dgm:pt modelId="{9FE5D97E-F210-4232-8530-902D52394839}" type="parTrans" cxnId="{1A04CB0A-0E1A-4892-BAC9-25B1BE5FD706}">
      <dgm:prSet/>
      <dgm:spPr/>
      <dgm:t>
        <a:bodyPr/>
        <a:lstStyle/>
        <a:p>
          <a:endParaRPr lang="es-ES_tradnl"/>
        </a:p>
      </dgm:t>
    </dgm:pt>
    <dgm:pt modelId="{B08EFC36-8778-4B7B-ACFF-587BA2AC2A0B}" type="sibTrans" cxnId="{1A04CB0A-0E1A-4892-BAC9-25B1BE5FD706}">
      <dgm:prSet/>
      <dgm:spPr/>
      <dgm:t>
        <a:bodyPr/>
        <a:lstStyle/>
        <a:p>
          <a:endParaRPr lang="es-ES_tradnl"/>
        </a:p>
      </dgm:t>
    </dgm:pt>
    <dgm:pt modelId="{B3C20BDA-F4FC-4CF0-AF7C-DA359D7DE60C}" type="pres">
      <dgm:prSet presAssocID="{57C03C2A-1C20-43A9-AD3D-A77F2699FBC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197DA7B-E006-4A2B-B2E0-637496C55A9D}" type="pres">
      <dgm:prSet presAssocID="{5746D295-D8F8-440D-97F1-FAB38F6C4EE4}" presName="composite" presStyleCnt="0"/>
      <dgm:spPr/>
    </dgm:pt>
    <dgm:pt modelId="{DF1BC5B7-60B7-4870-B5D6-7CBBF6F5F82C}" type="pres">
      <dgm:prSet presAssocID="{5746D295-D8F8-440D-97F1-FAB38F6C4EE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F1EDE-2F97-4D96-A037-765FCC0AA568}" type="pres">
      <dgm:prSet presAssocID="{5746D295-D8F8-440D-97F1-FAB38F6C4EE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D2BB570-0A0E-4B2A-ACE3-37DF3B454092}" type="pres">
      <dgm:prSet presAssocID="{5746D295-D8F8-440D-97F1-FAB38F6C4EE4}" presName="BalanceSpacing" presStyleCnt="0"/>
      <dgm:spPr/>
    </dgm:pt>
    <dgm:pt modelId="{57724028-C03E-4661-AAEB-563E8C9CD785}" type="pres">
      <dgm:prSet presAssocID="{5746D295-D8F8-440D-97F1-FAB38F6C4EE4}" presName="BalanceSpacing1" presStyleCnt="0"/>
      <dgm:spPr/>
    </dgm:pt>
    <dgm:pt modelId="{7C10C918-9475-4C6E-9C72-AD83B28A3F41}" type="pres">
      <dgm:prSet presAssocID="{E5324A92-D9F1-4E1F-9666-AFB8BD42CE77}" presName="Accent1Text" presStyleLbl="node1" presStyleIdx="1" presStyleCnt="6"/>
      <dgm:spPr/>
      <dgm:t>
        <a:bodyPr/>
        <a:lstStyle/>
        <a:p>
          <a:endParaRPr lang="es-ES"/>
        </a:p>
      </dgm:t>
    </dgm:pt>
    <dgm:pt modelId="{83EB5F98-2050-4087-A1F4-A521F2F65E51}" type="pres">
      <dgm:prSet presAssocID="{E5324A92-D9F1-4E1F-9666-AFB8BD42CE77}" presName="spaceBetweenRectangles" presStyleCnt="0"/>
      <dgm:spPr/>
    </dgm:pt>
    <dgm:pt modelId="{D61770EF-E42B-4EEB-8F9E-FB4792E805B8}" type="pres">
      <dgm:prSet presAssocID="{C416C722-DA72-4EBC-A25B-631D9B8E01F6}" presName="composite" presStyleCnt="0"/>
      <dgm:spPr/>
    </dgm:pt>
    <dgm:pt modelId="{5226B7C9-776C-4FF4-9D71-3A44E85FE5F8}" type="pres">
      <dgm:prSet presAssocID="{C416C722-DA72-4EBC-A25B-631D9B8E01F6}" presName="Parent1" presStyleLbl="node1" presStyleIdx="2" presStyleCnt="6" custLinFactNeighborX="-3792" custLinFactNeighborY="22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B921F2-46FE-47AF-9308-8619652208C9}" type="pres">
      <dgm:prSet presAssocID="{C416C722-DA72-4EBC-A25B-631D9B8E01F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51342-32D6-4444-B0B3-10B1383EC6E1}" type="pres">
      <dgm:prSet presAssocID="{C416C722-DA72-4EBC-A25B-631D9B8E01F6}" presName="BalanceSpacing" presStyleCnt="0"/>
      <dgm:spPr/>
    </dgm:pt>
    <dgm:pt modelId="{13B84621-F594-4249-B628-90465EA491CD}" type="pres">
      <dgm:prSet presAssocID="{C416C722-DA72-4EBC-A25B-631D9B8E01F6}" presName="BalanceSpacing1" presStyleCnt="0"/>
      <dgm:spPr/>
    </dgm:pt>
    <dgm:pt modelId="{F7A63ED0-469F-421D-B76A-C88DA1B54CCF}" type="pres">
      <dgm:prSet presAssocID="{040D635C-A06B-45DB-9501-22D2A07155E4}" presName="Accent1Text" presStyleLbl="node1" presStyleIdx="3" presStyleCnt="6"/>
      <dgm:spPr/>
      <dgm:t>
        <a:bodyPr/>
        <a:lstStyle/>
        <a:p>
          <a:endParaRPr lang="es-ES"/>
        </a:p>
      </dgm:t>
    </dgm:pt>
    <dgm:pt modelId="{D3234EE4-9C29-4970-809A-BA45E537F250}" type="pres">
      <dgm:prSet presAssocID="{040D635C-A06B-45DB-9501-22D2A07155E4}" presName="spaceBetweenRectangles" presStyleCnt="0"/>
      <dgm:spPr/>
    </dgm:pt>
    <dgm:pt modelId="{EACFD462-0549-4737-8842-0F1E20F0ADEC}" type="pres">
      <dgm:prSet presAssocID="{CA778B95-0962-4C18-9491-D20E7526E6A1}" presName="composite" presStyleCnt="0"/>
      <dgm:spPr/>
    </dgm:pt>
    <dgm:pt modelId="{7BBF32FA-B469-4F3F-9DF2-3E8B9762EB6A}" type="pres">
      <dgm:prSet presAssocID="{CA778B95-0962-4C18-9491-D20E7526E6A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2095C8-83C8-43A0-9B87-27606EAB8F8B}" type="pres">
      <dgm:prSet presAssocID="{CA778B95-0962-4C18-9491-D20E7526E6A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A561104-4D36-4834-AE3C-909D04567E77}" type="pres">
      <dgm:prSet presAssocID="{CA778B95-0962-4C18-9491-D20E7526E6A1}" presName="BalanceSpacing" presStyleCnt="0"/>
      <dgm:spPr/>
    </dgm:pt>
    <dgm:pt modelId="{37F2FC2E-15E4-4FFB-9EBD-574E9EFC67FA}" type="pres">
      <dgm:prSet presAssocID="{CA778B95-0962-4C18-9491-D20E7526E6A1}" presName="BalanceSpacing1" presStyleCnt="0"/>
      <dgm:spPr/>
    </dgm:pt>
    <dgm:pt modelId="{86903A11-F45C-4624-871A-F97138CE3F37}" type="pres">
      <dgm:prSet presAssocID="{B08EFC36-8778-4B7B-ACFF-587BA2AC2A0B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3F59FF0F-E650-467F-AEFC-E2FFD12FADEC}" type="presOf" srcId="{B08EFC36-8778-4B7B-ACFF-587BA2AC2A0B}" destId="{86903A11-F45C-4624-871A-F97138CE3F37}" srcOrd="0" destOrd="0" presId="urn:microsoft.com/office/officeart/2008/layout/AlternatingHexagons"/>
    <dgm:cxn modelId="{A20D4D9F-EED4-42EC-8798-C09AFBCD7D77}" srcId="{57C03C2A-1C20-43A9-AD3D-A77F2699FBCF}" destId="{C416C722-DA72-4EBC-A25B-631D9B8E01F6}" srcOrd="1" destOrd="0" parTransId="{D1BEE564-670E-4B34-8286-32756E8639FF}" sibTransId="{040D635C-A06B-45DB-9501-22D2A07155E4}"/>
    <dgm:cxn modelId="{514ACF56-B660-41EA-86E3-A6B615562D48}" type="presOf" srcId="{040D635C-A06B-45DB-9501-22D2A07155E4}" destId="{F7A63ED0-469F-421D-B76A-C88DA1B54CCF}" srcOrd="0" destOrd="0" presId="urn:microsoft.com/office/officeart/2008/layout/AlternatingHexagons"/>
    <dgm:cxn modelId="{1A04CB0A-0E1A-4892-BAC9-25B1BE5FD706}" srcId="{57C03C2A-1C20-43A9-AD3D-A77F2699FBCF}" destId="{CA778B95-0962-4C18-9491-D20E7526E6A1}" srcOrd="2" destOrd="0" parTransId="{9FE5D97E-F210-4232-8530-902D52394839}" sibTransId="{B08EFC36-8778-4B7B-ACFF-587BA2AC2A0B}"/>
    <dgm:cxn modelId="{BC8635E4-705A-41F7-AA4B-528CB79EE5AA}" type="presOf" srcId="{3DEAFE05-458D-45D1-8775-D2420963ED92}" destId="{3BB921F2-46FE-47AF-9308-8619652208C9}" srcOrd="0" destOrd="0" presId="urn:microsoft.com/office/officeart/2008/layout/AlternatingHexagons"/>
    <dgm:cxn modelId="{D2B5ED1E-0616-4781-B5B4-2E8D1A8EA4D1}" type="presOf" srcId="{57C03C2A-1C20-43A9-AD3D-A77F2699FBCF}" destId="{B3C20BDA-F4FC-4CF0-AF7C-DA359D7DE60C}" srcOrd="0" destOrd="0" presId="urn:microsoft.com/office/officeart/2008/layout/AlternatingHexagons"/>
    <dgm:cxn modelId="{54C2858E-1924-497E-B1A2-8B3C1906B192}" srcId="{C416C722-DA72-4EBC-A25B-631D9B8E01F6}" destId="{3DEAFE05-458D-45D1-8775-D2420963ED92}" srcOrd="0" destOrd="0" parTransId="{BA6A3E2A-8A2F-40D8-AB68-199D48255CD1}" sibTransId="{68A2DFAD-7A72-40A8-BE99-8BBDB7DDE011}"/>
    <dgm:cxn modelId="{3667F2B8-D5E9-4927-A6D9-FFFD663FE7B6}" type="presOf" srcId="{5746D295-D8F8-440D-97F1-FAB38F6C4EE4}" destId="{DF1BC5B7-60B7-4870-B5D6-7CBBF6F5F82C}" srcOrd="0" destOrd="0" presId="urn:microsoft.com/office/officeart/2008/layout/AlternatingHexagons"/>
    <dgm:cxn modelId="{DFEAEAE1-06F2-4F15-9C27-A2E4BB677DA8}" type="presOf" srcId="{C416C722-DA72-4EBC-A25B-631D9B8E01F6}" destId="{5226B7C9-776C-4FF4-9D71-3A44E85FE5F8}" srcOrd="0" destOrd="0" presId="urn:microsoft.com/office/officeart/2008/layout/AlternatingHexagons"/>
    <dgm:cxn modelId="{2D80224D-AC4F-4056-897C-931941E00507}" type="presOf" srcId="{CA778B95-0962-4C18-9491-D20E7526E6A1}" destId="{7BBF32FA-B469-4F3F-9DF2-3E8B9762EB6A}" srcOrd="0" destOrd="0" presId="urn:microsoft.com/office/officeart/2008/layout/AlternatingHexagons"/>
    <dgm:cxn modelId="{5C6842B9-0E46-45FC-8DF2-8116CAA6B3B0}" srcId="{57C03C2A-1C20-43A9-AD3D-A77F2699FBCF}" destId="{5746D295-D8F8-440D-97F1-FAB38F6C4EE4}" srcOrd="0" destOrd="0" parTransId="{716AA521-69F0-40A8-83A2-A220D8437DDF}" sibTransId="{E5324A92-D9F1-4E1F-9666-AFB8BD42CE77}"/>
    <dgm:cxn modelId="{95360A57-87EC-4AFE-847D-73320DA3F5EC}" type="presOf" srcId="{E5324A92-D9F1-4E1F-9666-AFB8BD42CE77}" destId="{7C10C918-9475-4C6E-9C72-AD83B28A3F41}" srcOrd="0" destOrd="0" presId="urn:microsoft.com/office/officeart/2008/layout/AlternatingHexagons"/>
    <dgm:cxn modelId="{B8C72A56-99DA-437A-BF6B-492A849262AB}" type="presParOf" srcId="{B3C20BDA-F4FC-4CF0-AF7C-DA359D7DE60C}" destId="{3197DA7B-E006-4A2B-B2E0-637496C55A9D}" srcOrd="0" destOrd="0" presId="urn:microsoft.com/office/officeart/2008/layout/AlternatingHexagons"/>
    <dgm:cxn modelId="{CC660BEA-AEBC-49BD-98BA-D2290ECC366D}" type="presParOf" srcId="{3197DA7B-E006-4A2B-B2E0-637496C55A9D}" destId="{DF1BC5B7-60B7-4870-B5D6-7CBBF6F5F82C}" srcOrd="0" destOrd="0" presId="urn:microsoft.com/office/officeart/2008/layout/AlternatingHexagons"/>
    <dgm:cxn modelId="{0876AB45-7AB8-432F-A057-0FBF0F92F623}" type="presParOf" srcId="{3197DA7B-E006-4A2B-B2E0-637496C55A9D}" destId="{9BEF1EDE-2F97-4D96-A037-765FCC0AA568}" srcOrd="1" destOrd="0" presId="urn:microsoft.com/office/officeart/2008/layout/AlternatingHexagons"/>
    <dgm:cxn modelId="{CB19C560-EA21-412D-97D1-3985161BBB07}" type="presParOf" srcId="{3197DA7B-E006-4A2B-B2E0-637496C55A9D}" destId="{AD2BB570-0A0E-4B2A-ACE3-37DF3B454092}" srcOrd="2" destOrd="0" presId="urn:microsoft.com/office/officeart/2008/layout/AlternatingHexagons"/>
    <dgm:cxn modelId="{E38E3341-14D8-4D5C-B7F0-C81123B8007E}" type="presParOf" srcId="{3197DA7B-E006-4A2B-B2E0-637496C55A9D}" destId="{57724028-C03E-4661-AAEB-563E8C9CD785}" srcOrd="3" destOrd="0" presId="urn:microsoft.com/office/officeart/2008/layout/AlternatingHexagons"/>
    <dgm:cxn modelId="{D0F38572-92A8-4DCF-9658-F279B8EB8393}" type="presParOf" srcId="{3197DA7B-E006-4A2B-B2E0-637496C55A9D}" destId="{7C10C918-9475-4C6E-9C72-AD83B28A3F41}" srcOrd="4" destOrd="0" presId="urn:microsoft.com/office/officeart/2008/layout/AlternatingHexagons"/>
    <dgm:cxn modelId="{A816B042-A029-4231-8D3C-3C6D588E552D}" type="presParOf" srcId="{B3C20BDA-F4FC-4CF0-AF7C-DA359D7DE60C}" destId="{83EB5F98-2050-4087-A1F4-A521F2F65E51}" srcOrd="1" destOrd="0" presId="urn:microsoft.com/office/officeart/2008/layout/AlternatingHexagons"/>
    <dgm:cxn modelId="{C42500A1-0DD3-4F02-B1B6-FA08E6C1E16B}" type="presParOf" srcId="{B3C20BDA-F4FC-4CF0-AF7C-DA359D7DE60C}" destId="{D61770EF-E42B-4EEB-8F9E-FB4792E805B8}" srcOrd="2" destOrd="0" presId="urn:microsoft.com/office/officeart/2008/layout/AlternatingHexagons"/>
    <dgm:cxn modelId="{535D4DB8-3468-446A-8130-A72AE1C30476}" type="presParOf" srcId="{D61770EF-E42B-4EEB-8F9E-FB4792E805B8}" destId="{5226B7C9-776C-4FF4-9D71-3A44E85FE5F8}" srcOrd="0" destOrd="0" presId="urn:microsoft.com/office/officeart/2008/layout/AlternatingHexagons"/>
    <dgm:cxn modelId="{1D6874B8-C651-4851-A829-A281691C442D}" type="presParOf" srcId="{D61770EF-E42B-4EEB-8F9E-FB4792E805B8}" destId="{3BB921F2-46FE-47AF-9308-8619652208C9}" srcOrd="1" destOrd="0" presId="urn:microsoft.com/office/officeart/2008/layout/AlternatingHexagons"/>
    <dgm:cxn modelId="{8430DBD6-533C-4FFD-A6EC-5AB8E0B41E47}" type="presParOf" srcId="{D61770EF-E42B-4EEB-8F9E-FB4792E805B8}" destId="{A0651342-32D6-4444-B0B3-10B1383EC6E1}" srcOrd="2" destOrd="0" presId="urn:microsoft.com/office/officeart/2008/layout/AlternatingHexagons"/>
    <dgm:cxn modelId="{14075595-782B-47A5-9E14-0A2685CDA9E6}" type="presParOf" srcId="{D61770EF-E42B-4EEB-8F9E-FB4792E805B8}" destId="{13B84621-F594-4249-B628-90465EA491CD}" srcOrd="3" destOrd="0" presId="urn:microsoft.com/office/officeart/2008/layout/AlternatingHexagons"/>
    <dgm:cxn modelId="{ABA2C495-EE36-4D05-B5AF-09D34BB389C6}" type="presParOf" srcId="{D61770EF-E42B-4EEB-8F9E-FB4792E805B8}" destId="{F7A63ED0-469F-421D-B76A-C88DA1B54CCF}" srcOrd="4" destOrd="0" presId="urn:microsoft.com/office/officeart/2008/layout/AlternatingHexagons"/>
    <dgm:cxn modelId="{7F29B628-6231-4BE1-8E52-8DE0E31C5374}" type="presParOf" srcId="{B3C20BDA-F4FC-4CF0-AF7C-DA359D7DE60C}" destId="{D3234EE4-9C29-4970-809A-BA45E537F250}" srcOrd="3" destOrd="0" presId="urn:microsoft.com/office/officeart/2008/layout/AlternatingHexagons"/>
    <dgm:cxn modelId="{7A1C5212-CDCD-4A7B-8AAD-D7A3764F57C4}" type="presParOf" srcId="{B3C20BDA-F4FC-4CF0-AF7C-DA359D7DE60C}" destId="{EACFD462-0549-4737-8842-0F1E20F0ADEC}" srcOrd="4" destOrd="0" presId="urn:microsoft.com/office/officeart/2008/layout/AlternatingHexagons"/>
    <dgm:cxn modelId="{F531FDD0-4C53-4F21-AEAF-781A3300FE14}" type="presParOf" srcId="{EACFD462-0549-4737-8842-0F1E20F0ADEC}" destId="{7BBF32FA-B469-4F3F-9DF2-3E8B9762EB6A}" srcOrd="0" destOrd="0" presId="urn:microsoft.com/office/officeart/2008/layout/AlternatingHexagons"/>
    <dgm:cxn modelId="{F357C83E-C829-4741-9862-CC561D3B1DCB}" type="presParOf" srcId="{EACFD462-0549-4737-8842-0F1E20F0ADEC}" destId="{6C2095C8-83C8-43A0-9B87-27606EAB8F8B}" srcOrd="1" destOrd="0" presId="urn:microsoft.com/office/officeart/2008/layout/AlternatingHexagons"/>
    <dgm:cxn modelId="{F27D5AEF-A2C4-4A22-9A15-B73B5EF53E0C}" type="presParOf" srcId="{EACFD462-0549-4737-8842-0F1E20F0ADEC}" destId="{1A561104-4D36-4834-AE3C-909D04567E77}" srcOrd="2" destOrd="0" presId="urn:microsoft.com/office/officeart/2008/layout/AlternatingHexagons"/>
    <dgm:cxn modelId="{FF806670-D6C4-4C9F-B475-CF68F5167301}" type="presParOf" srcId="{EACFD462-0549-4737-8842-0F1E20F0ADEC}" destId="{37F2FC2E-15E4-4FFB-9EBD-574E9EFC67FA}" srcOrd="3" destOrd="0" presId="urn:microsoft.com/office/officeart/2008/layout/AlternatingHexagons"/>
    <dgm:cxn modelId="{D0946C68-4DB6-49B4-9AFE-9876B00C86F4}" type="presParOf" srcId="{EACFD462-0549-4737-8842-0F1E20F0ADEC}" destId="{86903A11-F45C-4624-871A-F97138CE3F3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25848-82DF-41BB-8CF9-06927B3EC418}" type="datetimeFigureOut">
              <a:rPr lang="es-ES_tradnl" smtClean="0"/>
              <a:t>20/11/2017</a:t>
            </a:fld>
            <a:endParaRPr lang="es-ES_tradnl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s-ES_tradnl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9C0F5-08B0-40EB-AEAB-CD9AA0CA0A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088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EEUU </a:t>
            </a:r>
            <a:r>
              <a:rPr lang="tr-TR" dirty="0" err="1" smtClean="0"/>
              <a:t>imponia</a:t>
            </a:r>
            <a:r>
              <a:rPr lang="tr-TR" dirty="0" smtClean="0"/>
              <a:t>  </a:t>
            </a:r>
            <a:r>
              <a:rPr lang="tr-TR" dirty="0" err="1" smtClean="0"/>
              <a:t>sanciones</a:t>
            </a:r>
            <a:r>
              <a:rPr lang="tr-TR" dirty="0" smtClean="0"/>
              <a:t> </a:t>
            </a:r>
            <a:r>
              <a:rPr lang="tr-TR" dirty="0" err="1" smtClean="0"/>
              <a:t>economicas</a:t>
            </a:r>
            <a:r>
              <a:rPr lang="tr-TR" dirty="0" smtClean="0"/>
              <a:t> a Iran </a:t>
            </a:r>
            <a:r>
              <a:rPr lang="tr-TR" dirty="0" err="1" smtClean="0"/>
              <a:t>durante</a:t>
            </a:r>
            <a:r>
              <a:rPr lang="tr-TR" dirty="0" smtClean="0"/>
              <a:t> </a:t>
            </a:r>
            <a:r>
              <a:rPr lang="tr-TR" dirty="0" err="1" smtClean="0"/>
              <a:t>muchos</a:t>
            </a:r>
            <a:r>
              <a:rPr lang="tr-TR" dirty="0" smtClean="0"/>
              <a:t> </a:t>
            </a:r>
            <a:r>
              <a:rPr lang="tr-TR" dirty="0" err="1" smtClean="0"/>
              <a:t>anos</a:t>
            </a:r>
            <a:r>
              <a:rPr lang="tr-TR" dirty="0" smtClean="0"/>
              <a:t> y </a:t>
            </a:r>
            <a:r>
              <a:rPr lang="tr-TR" dirty="0" err="1" smtClean="0"/>
              <a:t>las</a:t>
            </a:r>
            <a:r>
              <a:rPr lang="tr-TR" dirty="0" smtClean="0"/>
              <a:t> </a:t>
            </a:r>
            <a:r>
              <a:rPr lang="tr-TR" dirty="0" err="1" smtClean="0"/>
              <a:t>sanciones</a:t>
            </a:r>
            <a:r>
              <a:rPr lang="tr-TR" dirty="0" smtClean="0"/>
              <a:t> </a:t>
            </a:r>
            <a:r>
              <a:rPr lang="tr-TR" dirty="0" err="1" smtClean="0"/>
              <a:t>estan</a:t>
            </a:r>
            <a:r>
              <a:rPr lang="tr-TR" dirty="0" smtClean="0"/>
              <a:t> </a:t>
            </a:r>
            <a:r>
              <a:rPr lang="tr-TR" dirty="0" err="1" smtClean="0"/>
              <a:t>levantados</a:t>
            </a:r>
            <a:r>
              <a:rPr lang="tr-TR" dirty="0" smtClean="0"/>
              <a:t>. </a:t>
            </a:r>
            <a:r>
              <a:rPr lang="tr-TR" dirty="0" err="1" smtClean="0"/>
              <a:t>Durante</a:t>
            </a:r>
            <a:r>
              <a:rPr lang="tr-TR" dirty="0" smtClean="0"/>
              <a:t> </a:t>
            </a:r>
            <a:r>
              <a:rPr lang="tr-TR" dirty="0" err="1" smtClean="0"/>
              <a:t>los</a:t>
            </a:r>
            <a:r>
              <a:rPr lang="tr-TR" dirty="0" smtClean="0"/>
              <a:t> </a:t>
            </a:r>
            <a:r>
              <a:rPr lang="tr-TR" dirty="0" err="1" smtClean="0"/>
              <a:t>anos</a:t>
            </a:r>
            <a:r>
              <a:rPr lang="tr-TR" dirty="0" smtClean="0"/>
              <a:t> de </a:t>
            </a:r>
            <a:r>
              <a:rPr lang="tr-TR" dirty="0" err="1" smtClean="0"/>
              <a:t>sanciones</a:t>
            </a:r>
            <a:r>
              <a:rPr lang="tr-TR" dirty="0" smtClean="0"/>
              <a:t> Iran </a:t>
            </a:r>
            <a:r>
              <a:rPr lang="tr-TR" dirty="0" err="1" smtClean="0"/>
              <a:t>tuvo</a:t>
            </a:r>
            <a:r>
              <a:rPr lang="tr-TR" dirty="0" smtClean="0"/>
              <a:t> </a:t>
            </a:r>
            <a:r>
              <a:rPr lang="tr-TR" dirty="0" err="1" smtClean="0"/>
              <a:t>que</a:t>
            </a:r>
            <a:r>
              <a:rPr lang="tr-TR" dirty="0" smtClean="0"/>
              <a:t> </a:t>
            </a:r>
            <a:r>
              <a:rPr lang="tr-TR" dirty="0" err="1" smtClean="0"/>
              <a:t>resolver</a:t>
            </a:r>
            <a:r>
              <a:rPr lang="tr-TR" dirty="0" smtClean="0"/>
              <a:t> sus </a:t>
            </a:r>
            <a:r>
              <a:rPr lang="tr-TR" dirty="0" err="1" smtClean="0"/>
              <a:t>necesidades</a:t>
            </a:r>
            <a:r>
              <a:rPr lang="tr-TR" dirty="0" smtClean="0"/>
              <a:t> </a:t>
            </a:r>
            <a:r>
              <a:rPr lang="tr-TR" dirty="0" err="1" smtClean="0"/>
              <a:t>economicas</a:t>
            </a:r>
            <a:r>
              <a:rPr lang="tr-TR" dirty="0" smtClean="0"/>
              <a:t>. Han </a:t>
            </a:r>
            <a:r>
              <a:rPr lang="tr-TR" dirty="0" err="1" smtClean="0"/>
              <a:t>tenido</a:t>
            </a:r>
            <a:r>
              <a:rPr lang="tr-TR" dirty="0" smtClean="0"/>
              <a:t> </a:t>
            </a:r>
            <a:r>
              <a:rPr lang="tr-TR" dirty="0" err="1" smtClean="0"/>
              <a:t>relaicones</a:t>
            </a:r>
            <a:r>
              <a:rPr lang="tr-TR" dirty="0" smtClean="0"/>
              <a:t> </a:t>
            </a:r>
            <a:r>
              <a:rPr lang="tr-TR" dirty="0" err="1" smtClean="0"/>
              <a:t>con</a:t>
            </a:r>
            <a:r>
              <a:rPr lang="tr-TR" dirty="0" smtClean="0"/>
              <a:t> </a:t>
            </a:r>
            <a:r>
              <a:rPr lang="tr-TR" dirty="0" err="1" smtClean="0"/>
              <a:t>India</a:t>
            </a:r>
            <a:r>
              <a:rPr lang="tr-TR" dirty="0" smtClean="0"/>
              <a:t>, </a:t>
            </a:r>
            <a:r>
              <a:rPr lang="tr-TR" dirty="0" err="1" smtClean="0"/>
              <a:t>Sud</a:t>
            </a:r>
            <a:r>
              <a:rPr lang="tr-TR" dirty="0" smtClean="0"/>
              <a:t> </a:t>
            </a:r>
            <a:r>
              <a:rPr lang="tr-TR" dirty="0" err="1" smtClean="0"/>
              <a:t>Korea</a:t>
            </a:r>
            <a:r>
              <a:rPr lang="tr-TR" dirty="0" smtClean="0"/>
              <a:t> y </a:t>
            </a:r>
            <a:r>
              <a:rPr lang="tr-TR" dirty="0" err="1" smtClean="0"/>
              <a:t>Turquia.Estes</a:t>
            </a:r>
            <a:r>
              <a:rPr lang="tr-TR" dirty="0" smtClean="0"/>
              <a:t> </a:t>
            </a:r>
            <a:r>
              <a:rPr lang="tr-TR" dirty="0" err="1" smtClean="0"/>
              <a:t>paises</a:t>
            </a:r>
            <a:r>
              <a:rPr lang="tr-TR" dirty="0" smtClean="0"/>
              <a:t> </a:t>
            </a:r>
            <a:r>
              <a:rPr lang="tr-TR" dirty="0" err="1" smtClean="0"/>
              <a:t>desafian</a:t>
            </a:r>
            <a:r>
              <a:rPr lang="tr-TR" dirty="0" smtClean="0"/>
              <a:t> </a:t>
            </a:r>
            <a:r>
              <a:rPr lang="tr-TR" dirty="0" err="1" smtClean="0"/>
              <a:t>sanciones</a:t>
            </a:r>
            <a:r>
              <a:rPr lang="tr-TR" dirty="0" smtClean="0"/>
              <a:t> de </a:t>
            </a:r>
            <a:r>
              <a:rPr lang="tr-TR" dirty="0" err="1" smtClean="0"/>
              <a:t>Estados</a:t>
            </a:r>
            <a:r>
              <a:rPr lang="tr-TR" dirty="0" smtClean="0"/>
              <a:t> </a:t>
            </a:r>
            <a:r>
              <a:rPr lang="tr-TR" dirty="0" err="1" smtClean="0"/>
              <a:t>Unidos</a:t>
            </a:r>
            <a:r>
              <a:rPr lang="tr-TR" dirty="0" smtClean="0"/>
              <a:t>. </a:t>
            </a:r>
            <a:r>
              <a:rPr lang="tr-TR" dirty="0" err="1" smtClean="0"/>
              <a:t>Las</a:t>
            </a:r>
            <a:r>
              <a:rPr lang="tr-TR" dirty="0" smtClean="0"/>
              <a:t> </a:t>
            </a:r>
            <a:r>
              <a:rPr lang="tr-TR" dirty="0" err="1" smtClean="0"/>
              <a:t>empresas</a:t>
            </a:r>
            <a:r>
              <a:rPr lang="tr-TR" dirty="0" smtClean="0"/>
              <a:t> </a:t>
            </a:r>
            <a:r>
              <a:rPr lang="tr-TR" dirty="0" err="1" smtClean="0"/>
              <a:t>iranis</a:t>
            </a:r>
            <a:r>
              <a:rPr lang="tr-TR" dirty="0" smtClean="0"/>
              <a:t> han </a:t>
            </a:r>
            <a:r>
              <a:rPr lang="tr-TR" dirty="0" err="1" smtClean="0"/>
              <a:t>aprendido</a:t>
            </a:r>
            <a:r>
              <a:rPr lang="tr-TR" dirty="0" smtClean="0"/>
              <a:t> a </a:t>
            </a:r>
            <a:r>
              <a:rPr lang="tr-TR" dirty="0" err="1" smtClean="0"/>
              <a:t>desarrollar</a:t>
            </a:r>
            <a:r>
              <a:rPr lang="tr-TR" dirty="0" smtClean="0"/>
              <a:t> </a:t>
            </a:r>
            <a:r>
              <a:rPr lang="tr-TR" dirty="0" err="1" smtClean="0"/>
              <a:t>proyectos</a:t>
            </a:r>
            <a:r>
              <a:rPr lang="tr-TR" dirty="0" smtClean="0"/>
              <a:t> solo y </a:t>
            </a:r>
            <a:r>
              <a:rPr lang="tr-TR" dirty="0" err="1" smtClean="0"/>
              <a:t>con</a:t>
            </a:r>
            <a:r>
              <a:rPr lang="tr-TR" dirty="0" smtClean="0"/>
              <a:t> la </a:t>
            </a:r>
            <a:r>
              <a:rPr lang="tr-TR" dirty="0" err="1" smtClean="0"/>
              <a:t>ayuda</a:t>
            </a:r>
            <a:r>
              <a:rPr lang="tr-TR" dirty="0" smtClean="0"/>
              <a:t> de </a:t>
            </a:r>
            <a:r>
              <a:rPr lang="tr-TR" dirty="0" err="1" smtClean="0"/>
              <a:t>estes</a:t>
            </a:r>
            <a:r>
              <a:rPr lang="tr-TR" dirty="0" smtClean="0"/>
              <a:t> </a:t>
            </a:r>
            <a:r>
              <a:rPr lang="tr-TR" dirty="0" err="1" smtClean="0"/>
              <a:t>paises</a:t>
            </a:r>
            <a:r>
              <a:rPr lang="tr-TR" dirty="0" smtClean="0"/>
              <a:t>. </a:t>
            </a:r>
            <a:r>
              <a:rPr lang="tr-TR" dirty="0" err="1" smtClean="0"/>
              <a:t>Las</a:t>
            </a:r>
            <a:r>
              <a:rPr lang="tr-TR" dirty="0" smtClean="0"/>
              <a:t> </a:t>
            </a:r>
            <a:r>
              <a:rPr lang="tr-TR" dirty="0" err="1" smtClean="0"/>
              <a:t>empresas</a:t>
            </a:r>
            <a:r>
              <a:rPr lang="tr-TR" dirty="0" smtClean="0"/>
              <a:t> de </a:t>
            </a:r>
            <a:r>
              <a:rPr lang="tr-TR" dirty="0" err="1" smtClean="0"/>
              <a:t>Comunidad</a:t>
            </a:r>
            <a:r>
              <a:rPr lang="tr-TR" dirty="0" smtClean="0"/>
              <a:t> </a:t>
            </a:r>
            <a:r>
              <a:rPr lang="tr-TR" dirty="0" err="1" smtClean="0"/>
              <a:t>Europa</a:t>
            </a:r>
            <a:r>
              <a:rPr lang="tr-TR" dirty="0" smtClean="0"/>
              <a:t> </a:t>
            </a:r>
            <a:r>
              <a:rPr lang="tr-TR" dirty="0" err="1" smtClean="0"/>
              <a:t>ven</a:t>
            </a:r>
            <a:r>
              <a:rPr lang="tr-TR" dirty="0"/>
              <a:t> </a:t>
            </a:r>
            <a:r>
              <a:rPr lang="tr-TR" dirty="0" err="1" smtClean="0"/>
              <a:t>ahora</a:t>
            </a:r>
            <a:r>
              <a:rPr lang="tr-TR" dirty="0" smtClean="0"/>
              <a:t> una </a:t>
            </a:r>
            <a:r>
              <a:rPr lang="tr-TR" dirty="0" err="1" smtClean="0"/>
              <a:t>industria</a:t>
            </a:r>
            <a:r>
              <a:rPr lang="tr-TR" dirty="0" smtClean="0"/>
              <a:t> </a:t>
            </a:r>
            <a:r>
              <a:rPr lang="tr-TR" dirty="0" err="1" smtClean="0"/>
              <a:t>bastante</a:t>
            </a:r>
            <a:r>
              <a:rPr lang="tr-TR" dirty="0" smtClean="0"/>
              <a:t>  </a:t>
            </a:r>
            <a:r>
              <a:rPr lang="tr-TR" dirty="0" err="1" smtClean="0"/>
              <a:t>autosuficiente</a:t>
            </a:r>
            <a:r>
              <a:rPr lang="tr-TR" dirty="0" smtClean="0"/>
              <a:t>. </a:t>
            </a:r>
            <a:r>
              <a:rPr lang="tr-TR" dirty="0" err="1" smtClean="0"/>
              <a:t>Pero</a:t>
            </a:r>
            <a:r>
              <a:rPr lang="tr-TR" dirty="0" smtClean="0"/>
              <a:t> el </a:t>
            </a:r>
            <a:r>
              <a:rPr lang="tr-TR" dirty="0" err="1" smtClean="0"/>
              <a:t>mercado</a:t>
            </a:r>
            <a:r>
              <a:rPr lang="tr-TR" dirty="0" smtClean="0"/>
              <a:t> </a:t>
            </a:r>
            <a:r>
              <a:rPr lang="tr-TR" dirty="0" err="1" smtClean="0"/>
              <a:t>irani</a:t>
            </a:r>
            <a:r>
              <a:rPr lang="tr-TR" dirty="0" smtClean="0"/>
              <a:t> </a:t>
            </a:r>
            <a:r>
              <a:rPr lang="tr-TR" dirty="0" err="1" smtClean="0"/>
              <a:t>necesitan</a:t>
            </a:r>
            <a:r>
              <a:rPr lang="tr-TR" dirty="0" smtClean="0"/>
              <a:t> </a:t>
            </a:r>
            <a:r>
              <a:rPr lang="tr-TR" dirty="0" err="1" smtClean="0"/>
              <a:t>muchas</a:t>
            </a:r>
            <a:r>
              <a:rPr lang="tr-TR" dirty="0" smtClean="0"/>
              <a:t> </a:t>
            </a:r>
            <a:r>
              <a:rPr lang="tr-TR" dirty="0" err="1" smtClean="0"/>
              <a:t>alianzas</a:t>
            </a:r>
            <a:r>
              <a:rPr lang="tr-TR" dirty="0" smtClean="0"/>
              <a:t> </a:t>
            </a:r>
            <a:r>
              <a:rPr lang="tr-TR" dirty="0" err="1" smtClean="0"/>
              <a:t>industriales</a:t>
            </a:r>
            <a:r>
              <a:rPr lang="tr-TR" dirty="0"/>
              <a:t> </a:t>
            </a:r>
            <a:r>
              <a:rPr lang="tr-TR" dirty="0" smtClean="0"/>
              <a:t>y </a:t>
            </a:r>
            <a:r>
              <a:rPr lang="tr-TR" dirty="0" err="1" smtClean="0"/>
              <a:t>comerciales</a:t>
            </a:r>
            <a:r>
              <a:rPr lang="tr-TR" dirty="0"/>
              <a:t> </a:t>
            </a:r>
            <a:r>
              <a:rPr lang="tr-TR" dirty="0" smtClean="0"/>
              <a:t>de </a:t>
            </a:r>
            <a:r>
              <a:rPr lang="tr-TR" dirty="0" err="1" smtClean="0"/>
              <a:t>los</a:t>
            </a:r>
            <a:r>
              <a:rPr lang="tr-TR" dirty="0" smtClean="0"/>
              <a:t> </a:t>
            </a:r>
            <a:r>
              <a:rPr lang="tr-TR" dirty="0" err="1" smtClean="0"/>
              <a:t>paises</a:t>
            </a:r>
            <a:r>
              <a:rPr lang="tr-TR" dirty="0" smtClean="0"/>
              <a:t> de </a:t>
            </a:r>
            <a:r>
              <a:rPr lang="tr-TR" dirty="0" err="1" smtClean="0"/>
              <a:t>Europa</a:t>
            </a:r>
            <a:r>
              <a:rPr lang="tr-TR" dirty="0" smtClean="0"/>
              <a:t>. </a:t>
            </a:r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7363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Hay un </a:t>
            </a:r>
            <a:r>
              <a:rPr lang="tr-TR" dirty="0" err="1" smtClean="0"/>
              <a:t>riesgo</a:t>
            </a:r>
            <a:r>
              <a:rPr lang="tr-TR" dirty="0" smtClean="0"/>
              <a:t> de </a:t>
            </a:r>
            <a:r>
              <a:rPr lang="tr-TR" dirty="0" err="1" smtClean="0"/>
              <a:t>cambio</a:t>
            </a:r>
            <a:r>
              <a:rPr lang="tr-TR" dirty="0" smtClean="0"/>
              <a:t> </a:t>
            </a:r>
            <a:r>
              <a:rPr lang="tr-TR" dirty="0" err="1" smtClean="0"/>
              <a:t>repentino</a:t>
            </a:r>
            <a:r>
              <a:rPr lang="tr-TR" dirty="0" smtClean="0"/>
              <a:t> a </a:t>
            </a:r>
            <a:r>
              <a:rPr lang="tr-TR" dirty="0" err="1" smtClean="0"/>
              <a:t>otra</a:t>
            </a:r>
            <a:r>
              <a:rPr lang="tr-TR" dirty="0" smtClean="0"/>
              <a:t> </a:t>
            </a:r>
            <a:r>
              <a:rPr lang="tr-TR" dirty="0" err="1" smtClean="0"/>
              <a:t>direccion</a:t>
            </a:r>
            <a:r>
              <a:rPr lang="tr-TR" dirty="0" smtClean="0"/>
              <a:t> y </a:t>
            </a:r>
            <a:r>
              <a:rPr lang="tr-TR" dirty="0" err="1" smtClean="0"/>
              <a:t>puede</a:t>
            </a:r>
            <a:r>
              <a:rPr lang="tr-TR" dirty="0" smtClean="0"/>
              <a:t> </a:t>
            </a:r>
            <a:r>
              <a:rPr lang="tr-TR" dirty="0" err="1" smtClean="0"/>
              <a:t>volver</a:t>
            </a:r>
            <a:r>
              <a:rPr lang="tr-TR" dirty="0" smtClean="0"/>
              <a:t> </a:t>
            </a:r>
            <a:r>
              <a:rPr lang="tr-TR" dirty="0" err="1" smtClean="0"/>
              <a:t>las</a:t>
            </a:r>
            <a:r>
              <a:rPr lang="tr-TR" dirty="0" smtClean="0"/>
              <a:t> </a:t>
            </a:r>
            <a:r>
              <a:rPr lang="tr-TR" dirty="0" err="1" smtClean="0"/>
              <a:t>sanciones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/>
              <a:t>La </a:t>
            </a:r>
            <a:r>
              <a:rPr lang="tr-TR" dirty="0" err="1" smtClean="0"/>
              <a:t>oposicion</a:t>
            </a:r>
            <a:r>
              <a:rPr lang="tr-TR" dirty="0" smtClean="0"/>
              <a:t> </a:t>
            </a:r>
            <a:r>
              <a:rPr lang="tr-TR" dirty="0" err="1" smtClean="0"/>
              <a:t>interna</a:t>
            </a:r>
            <a:r>
              <a:rPr lang="tr-TR" dirty="0" smtClean="0"/>
              <a:t>…</a:t>
            </a:r>
            <a:endParaRPr lang="tr-TR" dirty="0"/>
          </a:p>
          <a:p>
            <a:r>
              <a:rPr lang="tr-TR" dirty="0" smtClean="0"/>
              <a:t>La </a:t>
            </a:r>
            <a:r>
              <a:rPr lang="tr-TR" dirty="0" err="1" smtClean="0"/>
              <a:t>inestabilidad</a:t>
            </a:r>
            <a:r>
              <a:rPr lang="tr-TR" dirty="0" smtClean="0"/>
              <a:t>  de la </a:t>
            </a:r>
            <a:r>
              <a:rPr lang="tr-TR" dirty="0" err="1" smtClean="0"/>
              <a:t>region</a:t>
            </a:r>
            <a:r>
              <a:rPr lang="tr-TR" dirty="0" smtClean="0"/>
              <a:t> en ME </a:t>
            </a:r>
            <a:r>
              <a:rPr lang="tr-TR" dirty="0" err="1" smtClean="0"/>
              <a:t>pu</a:t>
            </a:r>
            <a:r>
              <a:rPr lang="es-ES" dirty="0" smtClean="0"/>
              <a:t>e</a:t>
            </a:r>
            <a:r>
              <a:rPr lang="tr-TR" dirty="0" smtClean="0"/>
              <a:t>de </a:t>
            </a:r>
            <a:r>
              <a:rPr lang="tr-TR" dirty="0" err="1" smtClean="0"/>
              <a:t>afectar</a:t>
            </a:r>
            <a:r>
              <a:rPr lang="tr-TR" dirty="0" smtClean="0"/>
              <a:t> la </a:t>
            </a:r>
            <a:r>
              <a:rPr lang="tr-TR" dirty="0" err="1" smtClean="0"/>
              <a:t>economia</a:t>
            </a:r>
            <a:r>
              <a:rPr lang="tr-TR" dirty="0" smtClean="0"/>
              <a:t> de İran.</a:t>
            </a:r>
          </a:p>
          <a:p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8462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Despues</a:t>
            </a:r>
            <a:r>
              <a:rPr lang="tr-TR" dirty="0" smtClean="0"/>
              <a:t> del </a:t>
            </a:r>
            <a:r>
              <a:rPr lang="tr-TR" dirty="0" err="1" smtClean="0"/>
              <a:t>levantamiento</a:t>
            </a:r>
            <a:r>
              <a:rPr lang="tr-TR" dirty="0" smtClean="0"/>
              <a:t> de </a:t>
            </a:r>
            <a:r>
              <a:rPr lang="tr-TR" dirty="0" err="1" smtClean="0"/>
              <a:t>sanciones</a:t>
            </a:r>
            <a:r>
              <a:rPr lang="tr-TR" dirty="0" smtClean="0"/>
              <a:t> hay </a:t>
            </a:r>
            <a:r>
              <a:rPr lang="tr-TR" dirty="0" err="1" smtClean="0"/>
              <a:t>muchas</a:t>
            </a:r>
            <a:r>
              <a:rPr lang="tr-TR" dirty="0" smtClean="0"/>
              <a:t> </a:t>
            </a:r>
            <a:r>
              <a:rPr lang="tr-TR" dirty="0" err="1" smtClean="0"/>
              <a:t>oportunidades</a:t>
            </a:r>
            <a:r>
              <a:rPr lang="tr-TR" dirty="0" smtClean="0"/>
              <a:t>  para la </a:t>
            </a:r>
            <a:r>
              <a:rPr lang="tr-TR" dirty="0" err="1" smtClean="0"/>
              <a:t>economia</a:t>
            </a:r>
            <a:r>
              <a:rPr lang="tr-TR" dirty="0" smtClean="0"/>
              <a:t> </a:t>
            </a:r>
            <a:r>
              <a:rPr lang="tr-TR" dirty="0" err="1" smtClean="0"/>
              <a:t>irani</a:t>
            </a:r>
            <a:r>
              <a:rPr lang="tr-TR" dirty="0" smtClean="0"/>
              <a:t>.</a:t>
            </a:r>
          </a:p>
          <a:p>
            <a:r>
              <a:rPr lang="tr-TR" dirty="0" smtClean="0"/>
              <a:t>La </a:t>
            </a:r>
            <a:r>
              <a:rPr lang="tr-TR" dirty="0" err="1" smtClean="0"/>
              <a:t>perspectiva</a:t>
            </a:r>
            <a:r>
              <a:rPr lang="tr-TR" dirty="0" smtClean="0"/>
              <a:t>..</a:t>
            </a:r>
          </a:p>
          <a:p>
            <a:r>
              <a:rPr lang="tr-TR" dirty="0" smtClean="0"/>
              <a:t>EL PIB..</a:t>
            </a:r>
          </a:p>
          <a:p>
            <a:r>
              <a:rPr lang="tr-TR" dirty="0" err="1" smtClean="0"/>
              <a:t>Las</a:t>
            </a:r>
            <a:r>
              <a:rPr lang="tr-TR" dirty="0" smtClean="0"/>
              <a:t> </a:t>
            </a:r>
            <a:r>
              <a:rPr lang="tr-TR" dirty="0" err="1" smtClean="0"/>
              <a:t>reformas</a:t>
            </a:r>
            <a:r>
              <a:rPr lang="tr-TR" dirty="0" smtClean="0"/>
              <a:t> del </a:t>
            </a:r>
            <a:r>
              <a:rPr lang="tr-TR" dirty="0" err="1" smtClean="0"/>
              <a:t>ambio</a:t>
            </a:r>
            <a:r>
              <a:rPr lang="tr-TR" dirty="0" smtClean="0"/>
              <a:t> </a:t>
            </a:r>
            <a:r>
              <a:rPr lang="tr-TR" dirty="0" err="1" smtClean="0"/>
              <a:t>empresarial</a:t>
            </a:r>
            <a:r>
              <a:rPr lang="tr-TR" dirty="0" smtClean="0"/>
              <a:t> para </a:t>
            </a:r>
            <a:r>
              <a:rPr lang="tr-TR" dirty="0" err="1" smtClean="0"/>
              <a:t>avanzar</a:t>
            </a:r>
            <a:r>
              <a:rPr lang="tr-TR" dirty="0" smtClean="0"/>
              <a:t> la </a:t>
            </a:r>
            <a:r>
              <a:rPr lang="tr-TR" dirty="0" err="1" smtClean="0"/>
              <a:t>competencia</a:t>
            </a:r>
            <a:r>
              <a:rPr lang="tr-TR" dirty="0" smtClean="0"/>
              <a:t>, </a:t>
            </a:r>
            <a:r>
              <a:rPr lang="tr-TR" dirty="0" err="1" smtClean="0"/>
              <a:t>bajar</a:t>
            </a:r>
            <a:r>
              <a:rPr lang="tr-TR" dirty="0" smtClean="0"/>
              <a:t> el </a:t>
            </a:r>
            <a:r>
              <a:rPr lang="tr-TR" dirty="0" err="1" smtClean="0"/>
              <a:t>impacto</a:t>
            </a:r>
            <a:r>
              <a:rPr lang="tr-TR" dirty="0" smtClean="0"/>
              <a:t> de </a:t>
            </a:r>
            <a:r>
              <a:rPr lang="tr-TR" dirty="0" err="1" smtClean="0"/>
              <a:t>las</a:t>
            </a:r>
            <a:r>
              <a:rPr lang="tr-TR" dirty="0" smtClean="0"/>
              <a:t> </a:t>
            </a:r>
            <a:r>
              <a:rPr lang="tr-TR" dirty="0" err="1" smtClean="0"/>
              <a:t>empresas</a:t>
            </a:r>
            <a:r>
              <a:rPr lang="tr-TR" dirty="0" smtClean="0"/>
              <a:t> </a:t>
            </a:r>
            <a:r>
              <a:rPr lang="tr-TR" dirty="0" err="1" smtClean="0"/>
              <a:t>estatales</a:t>
            </a:r>
            <a:r>
              <a:rPr lang="tr-TR" dirty="0" smtClean="0"/>
              <a:t> en la </a:t>
            </a:r>
            <a:r>
              <a:rPr lang="tr-TR" dirty="0" err="1" smtClean="0"/>
              <a:t>economia,mejorar</a:t>
            </a:r>
            <a:r>
              <a:rPr lang="tr-TR" dirty="0" smtClean="0"/>
              <a:t> </a:t>
            </a:r>
            <a:r>
              <a:rPr lang="tr-TR" dirty="0" err="1" smtClean="0"/>
              <a:t>sector</a:t>
            </a:r>
            <a:r>
              <a:rPr lang="tr-TR" dirty="0" smtClean="0"/>
              <a:t> </a:t>
            </a:r>
            <a:r>
              <a:rPr lang="tr-TR" dirty="0" err="1" smtClean="0"/>
              <a:t>financiero</a:t>
            </a:r>
            <a:r>
              <a:rPr lang="tr-TR" dirty="0" smtClean="0"/>
              <a:t> asi </a:t>
            </a:r>
            <a:r>
              <a:rPr lang="tr-TR" dirty="0" err="1" smtClean="0"/>
              <a:t>que</a:t>
            </a:r>
            <a:r>
              <a:rPr lang="tr-TR" dirty="0" smtClean="0"/>
              <a:t> </a:t>
            </a:r>
            <a:r>
              <a:rPr lang="tr-TR" dirty="0" err="1" smtClean="0"/>
              <a:t>pueden</a:t>
            </a:r>
            <a:r>
              <a:rPr lang="tr-TR" dirty="0" smtClean="0"/>
              <a:t> </a:t>
            </a:r>
            <a:r>
              <a:rPr lang="tr-TR" dirty="0" err="1" smtClean="0"/>
              <a:t>aumentar</a:t>
            </a:r>
            <a:r>
              <a:rPr lang="tr-TR" dirty="0" smtClean="0"/>
              <a:t> el </a:t>
            </a:r>
            <a:r>
              <a:rPr lang="tr-TR" dirty="0" err="1" smtClean="0"/>
              <a:t>crecimiento</a:t>
            </a:r>
            <a:r>
              <a:rPr lang="tr-TR" dirty="0" smtClean="0"/>
              <a:t> y </a:t>
            </a:r>
            <a:r>
              <a:rPr lang="tr-TR" dirty="0" err="1" smtClean="0"/>
              <a:t>ayudar</a:t>
            </a:r>
            <a:r>
              <a:rPr lang="tr-TR" dirty="0" smtClean="0"/>
              <a:t> para </a:t>
            </a:r>
            <a:r>
              <a:rPr lang="tr-TR" dirty="0" err="1" smtClean="0"/>
              <a:t>bajar</a:t>
            </a:r>
            <a:r>
              <a:rPr lang="tr-TR" dirty="0" smtClean="0"/>
              <a:t> el </a:t>
            </a:r>
            <a:r>
              <a:rPr lang="tr-TR" dirty="0" err="1" smtClean="0"/>
              <a:t>desempleo</a:t>
            </a:r>
            <a:r>
              <a:rPr lang="tr-TR" dirty="0" smtClean="0"/>
              <a:t> para el </a:t>
            </a:r>
            <a:r>
              <a:rPr lang="tr-TR" dirty="0" err="1" smtClean="0"/>
              <a:t>sector</a:t>
            </a:r>
            <a:r>
              <a:rPr lang="tr-TR" dirty="0" smtClean="0"/>
              <a:t> </a:t>
            </a:r>
            <a:r>
              <a:rPr lang="tr-TR" dirty="0" err="1" smtClean="0"/>
              <a:t>privado</a:t>
            </a:r>
            <a:r>
              <a:rPr lang="tr-TR" dirty="0" smtClean="0"/>
              <a:t>.</a:t>
            </a:r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838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8469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en-US" dirty="0" smtClean="0"/>
              <a:t>Commitments </a:t>
            </a:r>
            <a:r>
              <a:rPr lang="en-US" dirty="0"/>
              <a:t>such as warranty and after sale services.</a:t>
            </a:r>
          </a:p>
          <a:p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5385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3308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9312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El </a:t>
            </a:r>
            <a:r>
              <a:rPr lang="tr-TR" dirty="0" err="1" smtClean="0"/>
              <a:t>distribuidor</a:t>
            </a:r>
            <a:r>
              <a:rPr lang="tr-TR" dirty="0" smtClean="0"/>
              <a:t> </a:t>
            </a:r>
            <a:r>
              <a:rPr lang="tr-TR" dirty="0" err="1" smtClean="0"/>
              <a:t>nos</a:t>
            </a:r>
            <a:r>
              <a:rPr lang="tr-TR" dirty="0" smtClean="0"/>
              <a:t> </a:t>
            </a:r>
            <a:r>
              <a:rPr lang="tr-TR" dirty="0" err="1" smtClean="0"/>
              <a:t>facilita</a:t>
            </a:r>
            <a:r>
              <a:rPr lang="tr-TR" dirty="0" smtClean="0"/>
              <a:t> la </a:t>
            </a:r>
            <a:r>
              <a:rPr lang="tr-TR" dirty="0" err="1" smtClean="0"/>
              <a:t>informacion</a:t>
            </a:r>
            <a:r>
              <a:rPr lang="tr-TR" dirty="0" smtClean="0"/>
              <a:t> del </a:t>
            </a:r>
            <a:r>
              <a:rPr lang="tr-TR" dirty="0" err="1" smtClean="0"/>
              <a:t>mercado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Tendremos</a:t>
            </a:r>
            <a:r>
              <a:rPr lang="tr-TR" dirty="0" smtClean="0"/>
              <a:t> </a:t>
            </a:r>
            <a:r>
              <a:rPr lang="tr-TR" dirty="0" err="1" smtClean="0"/>
              <a:t>exito</a:t>
            </a:r>
            <a:r>
              <a:rPr lang="tr-TR" dirty="0" smtClean="0"/>
              <a:t> o </a:t>
            </a:r>
            <a:r>
              <a:rPr lang="tr-TR" dirty="0" err="1" smtClean="0"/>
              <a:t>no</a:t>
            </a:r>
            <a:r>
              <a:rPr lang="tr-TR" dirty="0" smtClean="0"/>
              <a:t> </a:t>
            </a:r>
            <a:r>
              <a:rPr lang="tr-TR" dirty="0" err="1" smtClean="0"/>
              <a:t>segun</a:t>
            </a:r>
            <a:r>
              <a:rPr lang="tr-TR" dirty="0" smtClean="0"/>
              <a:t> a </a:t>
            </a:r>
            <a:r>
              <a:rPr lang="tr-TR" dirty="0" err="1" smtClean="0"/>
              <a:t>quien</a:t>
            </a:r>
            <a:r>
              <a:rPr lang="tr-TR" dirty="0" smtClean="0"/>
              <a:t> </a:t>
            </a:r>
            <a:r>
              <a:rPr lang="tr-TR" dirty="0" err="1" smtClean="0"/>
              <a:t>seleccionamos</a:t>
            </a:r>
            <a:r>
              <a:rPr lang="tr-TR" dirty="0" smtClean="0"/>
              <a:t> </a:t>
            </a:r>
            <a:r>
              <a:rPr lang="tr-TR" dirty="0" err="1" smtClean="0"/>
              <a:t>como</a:t>
            </a:r>
            <a:r>
              <a:rPr lang="tr-TR" dirty="0" smtClean="0"/>
              <a:t> </a:t>
            </a:r>
            <a:r>
              <a:rPr lang="tr-TR" dirty="0" err="1" smtClean="0"/>
              <a:t>distribuidor</a:t>
            </a:r>
            <a:r>
              <a:rPr lang="tr-TR" dirty="0" smtClean="0"/>
              <a:t>.</a:t>
            </a:r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93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</a:t>
            </a:r>
            <a:r>
              <a:rPr lang="tr-TR" dirty="0" smtClean="0"/>
              <a:t> </a:t>
            </a:r>
            <a:r>
              <a:rPr lang="tr-TR" dirty="0" err="1" smtClean="0"/>
              <a:t>distribuidor</a:t>
            </a:r>
            <a:r>
              <a:rPr lang="tr-TR" dirty="0" smtClean="0"/>
              <a:t> </a:t>
            </a:r>
            <a:r>
              <a:rPr lang="tr-TR" dirty="0" err="1" smtClean="0"/>
              <a:t>quiere</a:t>
            </a:r>
            <a:r>
              <a:rPr lang="tr-TR" dirty="0" smtClean="0"/>
              <a:t> </a:t>
            </a:r>
            <a:r>
              <a:rPr lang="tr-TR" dirty="0" err="1" smtClean="0"/>
              <a:t>conocerle</a:t>
            </a:r>
            <a:r>
              <a:rPr lang="tr-TR" dirty="0" smtClean="0"/>
              <a:t> </a:t>
            </a:r>
            <a:r>
              <a:rPr lang="tr-TR" dirty="0" err="1" smtClean="0"/>
              <a:t>personalmente</a:t>
            </a:r>
            <a:r>
              <a:rPr lang="tr-TR" dirty="0" smtClean="0"/>
              <a:t> y a su </a:t>
            </a:r>
            <a:r>
              <a:rPr lang="tr-TR" dirty="0" err="1" smtClean="0"/>
              <a:t>empresa</a:t>
            </a:r>
            <a:r>
              <a:rPr lang="tr-TR" dirty="0" smtClean="0"/>
              <a:t>. La </a:t>
            </a:r>
            <a:r>
              <a:rPr lang="tr-TR" dirty="0" err="1" smtClean="0"/>
              <a:t>relacion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y la </a:t>
            </a:r>
            <a:r>
              <a:rPr lang="tr-TR" dirty="0" err="1" smtClean="0"/>
              <a:t>confianza</a:t>
            </a:r>
            <a:r>
              <a:rPr lang="tr-TR" dirty="0" smtClean="0"/>
              <a:t> es tan </a:t>
            </a:r>
            <a:r>
              <a:rPr lang="tr-TR" dirty="0" err="1" smtClean="0"/>
              <a:t>importante</a:t>
            </a:r>
            <a:r>
              <a:rPr lang="tr-TR" dirty="0" smtClean="0"/>
              <a:t> </a:t>
            </a:r>
            <a:r>
              <a:rPr lang="tr-TR" dirty="0" err="1" smtClean="0"/>
              <a:t>como</a:t>
            </a:r>
            <a:r>
              <a:rPr lang="tr-TR" dirty="0" smtClean="0"/>
              <a:t> el </a:t>
            </a:r>
            <a:r>
              <a:rPr lang="tr-TR" dirty="0" err="1" smtClean="0"/>
              <a:t>exito</a:t>
            </a:r>
            <a:r>
              <a:rPr lang="tr-TR" dirty="0" smtClean="0"/>
              <a:t> de su </a:t>
            </a:r>
            <a:r>
              <a:rPr lang="tr-TR" dirty="0" err="1" smtClean="0"/>
              <a:t>producto</a:t>
            </a:r>
            <a:r>
              <a:rPr lang="tr-TR" dirty="0" smtClean="0"/>
              <a:t>. El </a:t>
            </a:r>
            <a:r>
              <a:rPr lang="tr-TR" dirty="0" err="1" smtClean="0"/>
              <a:t>distribuidor</a:t>
            </a:r>
            <a:r>
              <a:rPr lang="tr-TR" dirty="0" smtClean="0"/>
              <a:t> se </a:t>
            </a:r>
            <a:r>
              <a:rPr lang="tr-TR" dirty="0" err="1" smtClean="0"/>
              <a:t>siente</a:t>
            </a:r>
            <a:r>
              <a:rPr lang="tr-TR" dirty="0" smtClean="0"/>
              <a:t> </a:t>
            </a:r>
            <a:r>
              <a:rPr lang="tr-TR" dirty="0" err="1" smtClean="0"/>
              <a:t>como</a:t>
            </a:r>
            <a:r>
              <a:rPr lang="tr-TR" dirty="0" smtClean="0"/>
              <a:t> </a:t>
            </a:r>
            <a:r>
              <a:rPr lang="tr-TR" dirty="0" err="1" smtClean="0"/>
              <a:t>miembro</a:t>
            </a:r>
            <a:r>
              <a:rPr lang="tr-TR" dirty="0" smtClean="0"/>
              <a:t> de la </a:t>
            </a:r>
            <a:r>
              <a:rPr lang="tr-TR" dirty="0" err="1" smtClean="0"/>
              <a:t>empresa</a:t>
            </a:r>
            <a:r>
              <a:rPr lang="tr-TR" dirty="0" smtClean="0"/>
              <a:t> </a:t>
            </a:r>
            <a:r>
              <a:rPr lang="tr-TR" dirty="0" err="1" smtClean="0"/>
              <a:t>catalana</a:t>
            </a:r>
            <a:r>
              <a:rPr lang="tr-TR" dirty="0" smtClean="0"/>
              <a:t> y </a:t>
            </a:r>
            <a:r>
              <a:rPr lang="tr-TR" dirty="0" err="1" smtClean="0"/>
              <a:t>busca</a:t>
            </a:r>
            <a:r>
              <a:rPr lang="tr-TR" dirty="0" smtClean="0"/>
              <a:t> su </a:t>
            </a:r>
            <a:r>
              <a:rPr lang="tr-TR" dirty="0" err="1" smtClean="0"/>
              <a:t>apoyo</a:t>
            </a:r>
            <a:r>
              <a:rPr lang="tr-TR" dirty="0" smtClean="0"/>
              <a:t> al </a:t>
            </a:r>
            <a:r>
              <a:rPr lang="tr-TR" dirty="0" err="1" smtClean="0"/>
              <a:t>momento</a:t>
            </a:r>
            <a:r>
              <a:rPr lang="tr-TR" dirty="0" smtClean="0"/>
              <a:t> de tomar </a:t>
            </a:r>
            <a:r>
              <a:rPr lang="tr-TR" dirty="0" err="1" smtClean="0"/>
              <a:t>decisiones</a:t>
            </a:r>
            <a:r>
              <a:rPr lang="tr-TR" dirty="0" smtClean="0"/>
              <a:t> en el </a:t>
            </a:r>
            <a:r>
              <a:rPr lang="tr-TR" dirty="0" err="1" smtClean="0"/>
              <a:t>mercado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Iran </a:t>
            </a:r>
            <a:r>
              <a:rPr lang="tr-TR" dirty="0" err="1" smtClean="0"/>
              <a:t>tiene</a:t>
            </a:r>
            <a:r>
              <a:rPr lang="tr-TR" dirty="0" smtClean="0"/>
              <a:t> una </a:t>
            </a:r>
            <a:r>
              <a:rPr lang="tr-TR" dirty="0" err="1" smtClean="0"/>
              <a:t>cultura</a:t>
            </a:r>
            <a:r>
              <a:rPr lang="tr-TR" dirty="0" smtClean="0"/>
              <a:t> y </a:t>
            </a:r>
            <a:r>
              <a:rPr lang="tr-TR" dirty="0" err="1" smtClean="0"/>
              <a:t>historia</a:t>
            </a:r>
            <a:r>
              <a:rPr lang="tr-TR" dirty="0" smtClean="0"/>
              <a:t> mu rica. </a:t>
            </a:r>
            <a:r>
              <a:rPr lang="tr-TR" dirty="0" err="1" smtClean="0"/>
              <a:t>Estan</a:t>
            </a:r>
            <a:r>
              <a:rPr lang="tr-TR" dirty="0" smtClean="0"/>
              <a:t> </a:t>
            </a:r>
            <a:r>
              <a:rPr lang="tr-TR" dirty="0" err="1" smtClean="0"/>
              <a:t>orgullosos</a:t>
            </a:r>
            <a:r>
              <a:rPr lang="tr-TR" dirty="0" smtClean="0"/>
              <a:t> de sus </a:t>
            </a:r>
            <a:r>
              <a:rPr lang="tr-TR" dirty="0" err="1" smtClean="0"/>
              <a:t>historia</a:t>
            </a:r>
            <a:r>
              <a:rPr lang="tr-TR" dirty="0" smtClean="0"/>
              <a:t> y </a:t>
            </a:r>
            <a:r>
              <a:rPr lang="tr-TR" dirty="0" err="1" smtClean="0"/>
              <a:t>identidad</a:t>
            </a:r>
            <a:r>
              <a:rPr lang="tr-TR" dirty="0" smtClean="0"/>
              <a:t>. Hay </a:t>
            </a:r>
            <a:r>
              <a:rPr lang="tr-TR" dirty="0" err="1" smtClean="0"/>
              <a:t>que</a:t>
            </a:r>
            <a:r>
              <a:rPr lang="tr-TR" dirty="0" smtClean="0"/>
              <a:t> </a:t>
            </a:r>
            <a:r>
              <a:rPr lang="tr-TR" dirty="0" err="1" smtClean="0"/>
              <a:t>reconocer</a:t>
            </a:r>
            <a:r>
              <a:rPr lang="tr-TR" dirty="0" smtClean="0"/>
              <a:t> </a:t>
            </a:r>
            <a:r>
              <a:rPr lang="tr-TR" dirty="0" err="1" smtClean="0"/>
              <a:t>estes</a:t>
            </a:r>
            <a:r>
              <a:rPr lang="tr-TR" dirty="0" smtClean="0"/>
              <a:t> </a:t>
            </a:r>
            <a:r>
              <a:rPr lang="tr-TR" dirty="0" err="1" smtClean="0"/>
              <a:t>aspectos</a:t>
            </a:r>
            <a:r>
              <a:rPr lang="tr-TR" dirty="0" smtClean="0"/>
              <a:t> para </a:t>
            </a:r>
            <a:r>
              <a:rPr lang="tr-TR" dirty="0" err="1" smtClean="0"/>
              <a:t>entender</a:t>
            </a:r>
            <a:r>
              <a:rPr lang="tr-TR" dirty="0" smtClean="0"/>
              <a:t> el </a:t>
            </a:r>
            <a:r>
              <a:rPr lang="tr-TR" dirty="0" err="1" smtClean="0"/>
              <a:t>distribuidor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A </a:t>
            </a:r>
            <a:r>
              <a:rPr lang="tr-TR" dirty="0" err="1" smtClean="0"/>
              <a:t>los</a:t>
            </a:r>
            <a:r>
              <a:rPr lang="tr-TR" dirty="0" smtClean="0"/>
              <a:t> </a:t>
            </a:r>
            <a:r>
              <a:rPr lang="tr-TR" dirty="0" err="1" smtClean="0"/>
              <a:t>iranis</a:t>
            </a:r>
            <a:r>
              <a:rPr lang="tr-TR" dirty="0" smtClean="0"/>
              <a:t> </a:t>
            </a:r>
            <a:r>
              <a:rPr lang="tr-TR" dirty="0" err="1" smtClean="0"/>
              <a:t>les</a:t>
            </a:r>
            <a:r>
              <a:rPr lang="tr-TR" dirty="0" smtClean="0"/>
              <a:t> </a:t>
            </a:r>
            <a:r>
              <a:rPr lang="tr-TR" dirty="0" err="1" smtClean="0"/>
              <a:t>gustan</a:t>
            </a:r>
            <a:r>
              <a:rPr lang="tr-TR" dirty="0" smtClean="0"/>
              <a:t> dar y </a:t>
            </a:r>
            <a:r>
              <a:rPr lang="tr-TR" dirty="0" err="1" smtClean="0"/>
              <a:t>recibir</a:t>
            </a:r>
            <a:r>
              <a:rPr lang="tr-TR" dirty="0" smtClean="0"/>
              <a:t> </a:t>
            </a:r>
            <a:r>
              <a:rPr lang="tr-TR" dirty="0" err="1" smtClean="0"/>
              <a:t>regalos</a:t>
            </a:r>
            <a:r>
              <a:rPr lang="tr-TR" dirty="0" smtClean="0"/>
              <a:t>. Es </a:t>
            </a:r>
            <a:r>
              <a:rPr lang="tr-TR" dirty="0" err="1" smtClean="0"/>
              <a:t>muy</a:t>
            </a:r>
            <a:r>
              <a:rPr lang="tr-TR" dirty="0" smtClean="0"/>
              <a:t> </a:t>
            </a:r>
            <a:r>
              <a:rPr lang="tr-TR" dirty="0" err="1" smtClean="0"/>
              <a:t>comun</a:t>
            </a:r>
            <a:r>
              <a:rPr lang="tr-TR" dirty="0" smtClean="0"/>
              <a:t> </a:t>
            </a:r>
            <a:r>
              <a:rPr lang="tr-TR" dirty="0" err="1" smtClean="0"/>
              <a:t>ofrecer</a:t>
            </a:r>
            <a:r>
              <a:rPr lang="tr-TR" dirty="0" smtClean="0"/>
              <a:t> </a:t>
            </a:r>
            <a:r>
              <a:rPr lang="tr-TR" dirty="0" err="1" smtClean="0"/>
              <a:t>bebidas</a:t>
            </a:r>
            <a:r>
              <a:rPr lang="tr-TR" dirty="0" smtClean="0"/>
              <a:t> </a:t>
            </a:r>
            <a:r>
              <a:rPr lang="tr-TR" dirty="0" err="1" smtClean="0"/>
              <a:t>antes</a:t>
            </a:r>
            <a:r>
              <a:rPr lang="tr-TR" dirty="0" smtClean="0"/>
              <a:t> </a:t>
            </a:r>
            <a:r>
              <a:rPr lang="tr-TR" dirty="0" err="1" smtClean="0"/>
              <a:t>dela</a:t>
            </a:r>
            <a:r>
              <a:rPr lang="tr-TR" dirty="0" smtClean="0"/>
              <a:t> </a:t>
            </a:r>
            <a:r>
              <a:rPr lang="tr-TR" dirty="0" err="1" smtClean="0"/>
              <a:t>reunion</a:t>
            </a:r>
            <a:r>
              <a:rPr lang="tr-TR" dirty="0" smtClean="0"/>
              <a:t> y </a:t>
            </a:r>
            <a:r>
              <a:rPr lang="tr-TR" dirty="0" err="1" smtClean="0"/>
              <a:t>tambien</a:t>
            </a:r>
            <a:r>
              <a:rPr lang="tr-TR" dirty="0" smtClean="0"/>
              <a:t> </a:t>
            </a:r>
            <a:r>
              <a:rPr lang="tr-TR" dirty="0" err="1" smtClean="0"/>
              <a:t>frutas</a:t>
            </a:r>
            <a:r>
              <a:rPr lang="tr-TR" dirty="0" smtClean="0"/>
              <a:t> o </a:t>
            </a:r>
            <a:r>
              <a:rPr lang="tr-TR" dirty="0" err="1" smtClean="0"/>
              <a:t>dulces</a:t>
            </a:r>
            <a:r>
              <a:rPr lang="tr-TR" dirty="0" smtClean="0"/>
              <a:t>. Hay </a:t>
            </a:r>
            <a:r>
              <a:rPr lang="tr-TR" dirty="0" err="1" smtClean="0"/>
              <a:t>que</a:t>
            </a:r>
            <a:r>
              <a:rPr lang="tr-TR" dirty="0" smtClean="0"/>
              <a:t> </a:t>
            </a:r>
            <a:r>
              <a:rPr lang="tr-TR" dirty="0" err="1" smtClean="0"/>
              <a:t>aceptar</a:t>
            </a:r>
            <a:r>
              <a:rPr lang="tr-TR" dirty="0" smtClean="0"/>
              <a:t> al </a:t>
            </a:r>
            <a:r>
              <a:rPr lang="tr-TR" dirty="0" err="1" smtClean="0"/>
              <a:t>menos</a:t>
            </a:r>
            <a:r>
              <a:rPr lang="tr-TR" dirty="0" smtClean="0"/>
              <a:t> </a:t>
            </a:r>
            <a:r>
              <a:rPr lang="tr-TR" dirty="0" err="1" smtClean="0"/>
              <a:t>uno</a:t>
            </a:r>
            <a:r>
              <a:rPr lang="tr-TR" dirty="0" smtClean="0"/>
              <a:t>. </a:t>
            </a:r>
          </a:p>
          <a:p>
            <a:r>
              <a:rPr lang="tr-TR" dirty="0" smtClean="0"/>
              <a:t>Los </a:t>
            </a:r>
            <a:r>
              <a:rPr lang="tr-TR" dirty="0" err="1" smtClean="0"/>
              <a:t>iranis</a:t>
            </a:r>
            <a:r>
              <a:rPr lang="tr-TR" dirty="0" smtClean="0"/>
              <a:t> son </a:t>
            </a:r>
            <a:r>
              <a:rPr lang="tr-TR" dirty="0" err="1" smtClean="0"/>
              <a:t>muy</a:t>
            </a:r>
            <a:r>
              <a:rPr lang="tr-TR" dirty="0" smtClean="0"/>
              <a:t> </a:t>
            </a:r>
            <a:r>
              <a:rPr lang="tr-TR" dirty="0" err="1" smtClean="0"/>
              <a:t>respetuosos</a:t>
            </a:r>
            <a:r>
              <a:rPr lang="tr-TR" dirty="0" smtClean="0"/>
              <a:t> </a:t>
            </a:r>
            <a:r>
              <a:rPr lang="tr-TR" dirty="0" err="1" smtClean="0"/>
              <a:t>con</a:t>
            </a:r>
            <a:r>
              <a:rPr lang="tr-TR" dirty="0" smtClean="0"/>
              <a:t> </a:t>
            </a:r>
            <a:r>
              <a:rPr lang="tr-TR" dirty="0" err="1" smtClean="0"/>
              <a:t>los</a:t>
            </a:r>
            <a:r>
              <a:rPr lang="tr-TR" dirty="0" smtClean="0"/>
              <a:t> </a:t>
            </a:r>
            <a:r>
              <a:rPr lang="tr-TR" dirty="0" err="1" smtClean="0"/>
              <a:t>demas</a:t>
            </a:r>
            <a:r>
              <a:rPr lang="tr-TR" dirty="0" smtClean="0"/>
              <a:t> y </a:t>
            </a:r>
            <a:r>
              <a:rPr lang="tr-TR" dirty="0" err="1" smtClean="0"/>
              <a:t>esperan</a:t>
            </a:r>
            <a:r>
              <a:rPr lang="tr-TR" dirty="0" smtClean="0"/>
              <a:t> ser </a:t>
            </a:r>
            <a:r>
              <a:rPr lang="tr-TR" dirty="0" err="1" smtClean="0"/>
              <a:t>respetados</a:t>
            </a:r>
            <a:r>
              <a:rPr lang="tr-TR" dirty="0" smtClean="0"/>
              <a:t>.</a:t>
            </a:r>
          </a:p>
          <a:p>
            <a:r>
              <a:rPr lang="tr-TR" dirty="0" smtClean="0"/>
              <a:t>No </a:t>
            </a:r>
            <a:r>
              <a:rPr lang="tr-TR" dirty="0" err="1" smtClean="0"/>
              <a:t>ofrecemos</a:t>
            </a:r>
            <a:r>
              <a:rPr lang="tr-TR" dirty="0" smtClean="0"/>
              <a:t> </a:t>
            </a:r>
            <a:r>
              <a:rPr lang="tr-TR" dirty="0" err="1" smtClean="0"/>
              <a:t>darles</a:t>
            </a:r>
            <a:r>
              <a:rPr lang="tr-TR" dirty="0" smtClean="0"/>
              <a:t> la mano a </a:t>
            </a:r>
            <a:r>
              <a:rPr lang="tr-TR" dirty="0" err="1" smtClean="0"/>
              <a:t>las</a:t>
            </a:r>
            <a:r>
              <a:rPr lang="tr-TR" dirty="0" smtClean="0"/>
              <a:t> </a:t>
            </a:r>
            <a:r>
              <a:rPr lang="tr-TR" dirty="0" err="1" smtClean="0"/>
              <a:t>mujeres</a:t>
            </a:r>
            <a:r>
              <a:rPr lang="tr-TR" dirty="0" smtClean="0"/>
              <a:t> a </a:t>
            </a:r>
            <a:r>
              <a:rPr lang="tr-TR" dirty="0" err="1" smtClean="0"/>
              <a:t>menos</a:t>
            </a:r>
            <a:r>
              <a:rPr lang="tr-TR" dirty="0" smtClean="0"/>
              <a:t> </a:t>
            </a:r>
            <a:r>
              <a:rPr lang="tr-TR" dirty="0" err="1" smtClean="0"/>
              <a:t>que</a:t>
            </a:r>
            <a:r>
              <a:rPr lang="tr-TR" dirty="0" smtClean="0"/>
              <a:t> </a:t>
            </a:r>
            <a:r>
              <a:rPr lang="tr-TR" dirty="0" err="1" smtClean="0"/>
              <a:t>ella</a:t>
            </a:r>
            <a:r>
              <a:rPr lang="tr-TR" dirty="0" smtClean="0"/>
              <a:t> </a:t>
            </a:r>
            <a:r>
              <a:rPr lang="tr-TR" dirty="0" err="1" smtClean="0"/>
              <a:t>ofrezca</a:t>
            </a:r>
            <a:r>
              <a:rPr lang="tr-TR" dirty="0" smtClean="0"/>
              <a:t> </a:t>
            </a:r>
            <a:r>
              <a:rPr lang="tr-TR" dirty="0" err="1" smtClean="0"/>
              <a:t>darle</a:t>
            </a:r>
            <a:r>
              <a:rPr lang="tr-TR" dirty="0" smtClean="0"/>
              <a:t> la mano.</a:t>
            </a:r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932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s-ES" dirty="0" smtClean="0">
                <a:latin typeface="Arial" pitchFamily="34" charset="0"/>
                <a:cs typeface="Arial" pitchFamily="34" charset="0"/>
              </a:rPr>
              <a:t>Ser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flexible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en el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negocio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…</a:t>
            </a:r>
            <a:endParaRPr lang="tr-TR" altLang="es-ES" dirty="0">
              <a:latin typeface="Arial" pitchFamily="34" charset="0"/>
              <a:cs typeface="Arial" pitchFamily="34" charset="0"/>
            </a:endParaRPr>
          </a:p>
          <a:p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Aunque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negociacion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parece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estar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en la forma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correcta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uno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debe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continuar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con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cordialidad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porque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sabe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nunca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resultado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tr-TR" altLang="es-ES" dirty="0">
              <a:latin typeface="Arial" pitchFamily="34" charset="0"/>
              <a:cs typeface="Arial" pitchFamily="34" charset="0"/>
            </a:endParaRPr>
          </a:p>
          <a:p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Puede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durar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tiempo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largo hasta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encuentre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buen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distribuidor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tr-TR" altLang="es-ES" dirty="0">
              <a:latin typeface="Arial" pitchFamily="34" charset="0"/>
              <a:cs typeface="Arial" pitchFamily="34" charset="0"/>
            </a:endParaRPr>
          </a:p>
          <a:p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Tenemos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seguir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cerca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con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distribuidor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los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clientes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Establecer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una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relacion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confianza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con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su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cliente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es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esencial</a:t>
            </a:r>
            <a:r>
              <a:rPr lang="tr-TR" altLang="es-ES" smtClean="0">
                <a:latin typeface="Arial" pitchFamily="34" charset="0"/>
                <a:cs typeface="Arial" pitchFamily="34" charset="0"/>
              </a:rPr>
              <a:t>.</a:t>
            </a:r>
            <a:endParaRPr lang="tr-TR" altLang="es-ES" dirty="0" smtClean="0">
              <a:latin typeface="Arial" pitchFamily="34" charset="0"/>
              <a:cs typeface="Arial" pitchFamily="34" charset="0"/>
            </a:endParaRPr>
          </a:p>
          <a:p>
            <a:endParaRPr lang="tr-TR" altLang="es-ES" dirty="0">
              <a:latin typeface="Arial" pitchFamily="34" charset="0"/>
              <a:cs typeface="Arial" pitchFamily="34" charset="0"/>
            </a:endParaRPr>
          </a:p>
          <a:p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tr-TR" alt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fld id="{421D89B0-75C8-4821-A46D-C62D1AB222D5}" type="slidenum">
              <a:rPr lang="es-ES_tradnl" altLang="es-ES" sz="1200" b="0" smtClean="0">
                <a:latin typeface="Arial" pitchFamily="34" charset="0"/>
                <a:ea typeface="MS PGothic" pitchFamily="34" charset="-128"/>
              </a:rPr>
              <a:pPr/>
              <a:t>18</a:t>
            </a:fld>
            <a:endParaRPr lang="es-ES_tradnl" altLang="es-ES" sz="1200" b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417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243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0694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3443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7182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9120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480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5466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4610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566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Con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poblacion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de 82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milliones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es el 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pais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mas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poblado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en la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region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Medio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Oriente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. Iran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tiene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frontera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con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Turquia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Iraq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Armenia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Azerbayan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, Afganistan ,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Pakistan.En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norte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esta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el Mar de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Caspia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y el sur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esta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>
                <a:latin typeface="Arial" pitchFamily="34" charset="0"/>
                <a:cs typeface="Arial" pitchFamily="34" charset="0"/>
              </a:rPr>
              <a:t>G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olfo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>
                <a:latin typeface="Arial" pitchFamily="34" charset="0"/>
                <a:cs typeface="Arial" pitchFamily="34" charset="0"/>
              </a:rPr>
              <a:t>P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ersico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tr-TR" altLang="es-ES" dirty="0">
              <a:latin typeface="Arial" pitchFamily="34" charset="0"/>
              <a:cs typeface="Arial" pitchFamily="34" charset="0"/>
            </a:endParaRPr>
          </a:p>
          <a:p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Idioma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es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persa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y se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habla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azeri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turco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mas de 20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milliones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habitantes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altLang="es-ES" dirty="0">
                <a:latin typeface="Arial" pitchFamily="34" charset="0"/>
                <a:cs typeface="Arial" pitchFamily="34" charset="0"/>
              </a:rPr>
              <a:t>La frontera entre 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Turquia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>
                <a:latin typeface="Arial" pitchFamily="34" charset="0"/>
                <a:cs typeface="Arial" pitchFamily="34" charset="0"/>
              </a:rPr>
              <a:t>e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Iran 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dirty="0">
                <a:latin typeface="Arial" pitchFamily="34" charset="0"/>
                <a:cs typeface="Arial" pitchFamily="34" charset="0"/>
              </a:rPr>
              <a:t>no ha cambiado durante los últimos 500 años. 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dirty="0">
                <a:latin typeface="Arial" pitchFamily="34" charset="0"/>
                <a:cs typeface="Arial" pitchFamily="34" charset="0"/>
              </a:rPr>
              <a:t>20 millones de habitantes azeríes que hablan turco 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azerí </a:t>
            </a:r>
            <a:r>
              <a:rPr lang="es-ES" altLang="es-ES" dirty="0">
                <a:latin typeface="Arial" pitchFamily="34" charset="0"/>
                <a:cs typeface="Arial" pitchFamily="34" charset="0"/>
              </a:rPr>
              <a:t>refuerza la relación. Irán mira a Turquía con simpatía y muchos gerentes de las empresas iraníes 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 gradúa</a:t>
            </a:r>
            <a:r>
              <a:rPr lang="tr-TR" altLang="es-ES" dirty="0" err="1" smtClean="0">
                <a:latin typeface="Arial" pitchFamily="34" charset="0"/>
                <a:cs typeface="Arial" pitchFamily="34" charset="0"/>
              </a:rPr>
              <a:t>ron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dirty="0">
                <a:latin typeface="Arial" pitchFamily="34" charset="0"/>
                <a:cs typeface="Arial" pitchFamily="34" charset="0"/>
              </a:rPr>
              <a:t>de las universidades  turcas.</a:t>
            </a:r>
          </a:p>
          <a:p>
            <a:r>
              <a:rPr lang="es-ES" altLang="es-ES" dirty="0">
                <a:latin typeface="Arial" pitchFamily="34" charset="0"/>
                <a:cs typeface="Arial" pitchFamily="34" charset="0"/>
              </a:rPr>
              <a:t>Ha habido muchas visitas políticas de alto nivel entre Irán y Turquía en los últimos años. Irán y Turquía han firmado varios acuerdos comerciales y las empresas turcas han logrado ventajas en el mercado iraní. Las empresas turcas también tienen ventajas a la hora de invertir y establecer empresas en Irán. Hoy desde Estambul se puede volar directamente a 8 destinaciones en Irán y entre Estambul y Teherán hay más de 5 vuelos diarios. Los turistas iraníes disfrutan mucho a visitar 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Estambul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s-ES" altLang="es-ES" dirty="0">
              <a:latin typeface="Arial" pitchFamily="34" charset="0"/>
              <a:cs typeface="Arial" pitchFamily="34" charset="0"/>
            </a:endParaRPr>
          </a:p>
          <a:p>
            <a:r>
              <a:rPr lang="es-ES" altLang="es-ES" dirty="0">
                <a:latin typeface="Arial" pitchFamily="34" charset="0"/>
                <a:cs typeface="Arial" pitchFamily="34" charset="0"/>
              </a:rPr>
              <a:t>Las empresas iranís y turcas tienen un cultura comercial común por eso 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la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 colaboraciones</a:t>
            </a:r>
            <a:r>
              <a:rPr lang="tr-TR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dirty="0">
                <a:latin typeface="Arial" pitchFamily="34" charset="0"/>
                <a:cs typeface="Arial" pitchFamily="34" charset="0"/>
              </a:rPr>
              <a:t>mutuas aumentan todos los días. 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es-ES" dirty="0">
                <a:latin typeface="Arial" pitchFamily="34" charset="0"/>
                <a:cs typeface="Arial" pitchFamily="34" charset="0"/>
              </a:rPr>
              <a:t>C</a:t>
            </a:r>
            <a:r>
              <a:rPr lang="es-ES" altLang="es-ES" dirty="0" err="1" smtClean="0">
                <a:latin typeface="Arial" pitchFamily="34" charset="0"/>
                <a:cs typeface="Arial" pitchFamily="34" charset="0"/>
              </a:rPr>
              <a:t>oordinamos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dirty="0">
                <a:latin typeface="Arial" pitchFamily="34" charset="0"/>
                <a:cs typeface="Arial" pitchFamily="34" charset="0"/>
              </a:rPr>
              <a:t>los proyectos de </a:t>
            </a:r>
            <a:r>
              <a:rPr lang="es-ES" altLang="es-ES" dirty="0" smtClean="0">
                <a:latin typeface="Arial" pitchFamily="34" charset="0"/>
                <a:cs typeface="Arial" pitchFamily="34" charset="0"/>
              </a:rPr>
              <a:t>irán </a:t>
            </a:r>
            <a:r>
              <a:rPr lang="es-ES" altLang="es-ES" dirty="0">
                <a:latin typeface="Arial" pitchFamily="34" charset="0"/>
                <a:cs typeface="Arial" pitchFamily="34" charset="0"/>
              </a:rPr>
              <a:t>desde la oficina de Estambul. </a:t>
            </a:r>
            <a:endParaRPr lang="tr-TR" altLang="es-ES" dirty="0" smtClean="0">
              <a:latin typeface="Arial" pitchFamily="34" charset="0"/>
              <a:cs typeface="Arial" pitchFamily="34" charset="0"/>
            </a:endParaRPr>
          </a:p>
          <a:p>
            <a:endParaRPr lang="es-ES" alt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fld id="{1EAB1025-302B-48A9-A731-A5458CF02A27}" type="slidenum">
              <a:rPr lang="es-ES_tradnl" altLang="es-ES" sz="1200" b="0" smtClean="0">
                <a:latin typeface="Arial" pitchFamily="34" charset="0"/>
                <a:ea typeface="MS PGothic" pitchFamily="34" charset="-128"/>
              </a:rPr>
              <a:pPr/>
              <a:t>3</a:t>
            </a:fld>
            <a:endParaRPr lang="es-ES_tradnl" altLang="es-ES" sz="1200" b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Tebriz, </a:t>
            </a:r>
            <a:r>
              <a:rPr lang="tr-TR" dirty="0" err="1" smtClean="0"/>
              <a:t>Shiraz</a:t>
            </a:r>
            <a:r>
              <a:rPr lang="tr-TR" dirty="0" smtClean="0"/>
              <a:t>, </a:t>
            </a:r>
            <a:r>
              <a:rPr lang="tr-TR" dirty="0" err="1" smtClean="0"/>
              <a:t>Mashad</a:t>
            </a:r>
            <a:r>
              <a:rPr lang="tr-TR" dirty="0" smtClean="0"/>
              <a:t>, </a:t>
            </a:r>
            <a:r>
              <a:rPr lang="tr-TR" dirty="0" err="1" smtClean="0"/>
              <a:t>Isfahan,Urumiye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2D61-0FA0-4739-A797-A1B8B2EBCCA9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4497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Decimooctava</a:t>
            </a:r>
            <a:r>
              <a:rPr lang="tr-TR" dirty="0" smtClean="0"/>
              <a:t> </a:t>
            </a:r>
            <a:r>
              <a:rPr lang="tr-TR" dirty="0" err="1" smtClean="0"/>
              <a:t>economia</a:t>
            </a:r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962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Irán tiene una población bien educada. </a:t>
            </a:r>
            <a:r>
              <a:rPr lang="tr-TR" dirty="0" smtClean="0"/>
              <a:t>Hay </a:t>
            </a:r>
            <a:r>
              <a:rPr lang="tr-TR" dirty="0" err="1" smtClean="0"/>
              <a:t>varias</a:t>
            </a:r>
            <a:r>
              <a:rPr lang="es-ES" dirty="0" smtClean="0"/>
              <a:t> </a:t>
            </a:r>
            <a:r>
              <a:rPr lang="es-ES" dirty="0"/>
              <a:t>universidades con buena reputación</a:t>
            </a:r>
            <a:r>
              <a:rPr lang="es-ES" dirty="0" smtClean="0"/>
              <a:t>.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605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 defTabSz="922338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defTabSz="92233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fld id="{1722A11E-A01E-4F0C-B829-53694C3136B6}" type="slidenum">
              <a:rPr lang="es-ES_tradnl" altLang="es-ES" sz="1200" b="0" smtClean="0">
                <a:latin typeface="Arial" pitchFamily="34" charset="0"/>
                <a:ea typeface="MS PGothic" pitchFamily="34" charset="-128"/>
              </a:rPr>
              <a:pPr/>
              <a:t>7</a:t>
            </a:fld>
            <a:endParaRPr lang="es-ES_tradnl" altLang="es-ES" sz="1200" b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La </a:t>
            </a:r>
            <a:r>
              <a:rPr lang="tr-TR" dirty="0" err="1" smtClean="0"/>
              <a:t>economia</a:t>
            </a:r>
            <a:r>
              <a:rPr lang="tr-TR" dirty="0" smtClean="0"/>
              <a:t> de Iran es una de mas </a:t>
            </a:r>
            <a:r>
              <a:rPr lang="tr-TR" dirty="0" err="1" smtClean="0"/>
              <a:t>grandes</a:t>
            </a:r>
            <a:r>
              <a:rPr lang="tr-TR" dirty="0" smtClean="0"/>
              <a:t> </a:t>
            </a:r>
            <a:r>
              <a:rPr lang="tr-TR" dirty="0" err="1" smtClean="0"/>
              <a:t>entre</a:t>
            </a:r>
            <a:r>
              <a:rPr lang="tr-TR" dirty="0" smtClean="0"/>
              <a:t> </a:t>
            </a:r>
            <a:r>
              <a:rPr lang="tr-TR" dirty="0" err="1" smtClean="0"/>
              <a:t>los</a:t>
            </a:r>
            <a:r>
              <a:rPr lang="tr-TR" dirty="0" smtClean="0"/>
              <a:t> </a:t>
            </a:r>
            <a:r>
              <a:rPr lang="tr-TR" dirty="0" err="1" smtClean="0"/>
              <a:t>paises</a:t>
            </a:r>
            <a:r>
              <a:rPr lang="tr-TR" dirty="0" smtClean="0"/>
              <a:t> de MENA </a:t>
            </a:r>
            <a:r>
              <a:rPr lang="tr-TR" dirty="0" err="1" smtClean="0"/>
              <a:t>con</a:t>
            </a:r>
            <a:r>
              <a:rPr lang="tr-TR" dirty="0" smtClean="0"/>
              <a:t> </a:t>
            </a:r>
            <a:r>
              <a:rPr lang="tr-TR" dirty="0" err="1" smtClean="0"/>
              <a:t>las</a:t>
            </a:r>
            <a:r>
              <a:rPr lang="tr-TR" dirty="0" smtClean="0"/>
              <a:t> </a:t>
            </a:r>
            <a:r>
              <a:rPr lang="tr-TR" dirty="0" err="1" smtClean="0"/>
              <a:t>ventajas</a:t>
            </a:r>
            <a:r>
              <a:rPr lang="tr-TR" dirty="0" smtClean="0"/>
              <a:t> de </a:t>
            </a:r>
            <a:r>
              <a:rPr lang="tr-TR" dirty="0" err="1" smtClean="0"/>
              <a:t>poblacion</a:t>
            </a:r>
            <a:r>
              <a:rPr lang="tr-TR" dirty="0" smtClean="0"/>
              <a:t> </a:t>
            </a:r>
            <a:r>
              <a:rPr lang="tr-TR" dirty="0" err="1" smtClean="0"/>
              <a:t>grande</a:t>
            </a:r>
            <a:r>
              <a:rPr lang="tr-TR" dirty="0" smtClean="0"/>
              <a:t>, </a:t>
            </a:r>
            <a:r>
              <a:rPr lang="tr-TR" dirty="0" err="1" smtClean="0"/>
              <a:t>joven</a:t>
            </a:r>
            <a:r>
              <a:rPr lang="tr-TR" dirty="0"/>
              <a:t> </a:t>
            </a:r>
            <a:r>
              <a:rPr lang="tr-TR" dirty="0" smtClean="0"/>
              <a:t>y </a:t>
            </a:r>
            <a:r>
              <a:rPr lang="tr-TR" dirty="0" err="1" smtClean="0"/>
              <a:t>educada</a:t>
            </a:r>
            <a:r>
              <a:rPr lang="tr-TR" dirty="0" smtClean="0"/>
              <a:t>. </a:t>
            </a:r>
            <a:r>
              <a:rPr lang="tr-TR" dirty="0" err="1" smtClean="0"/>
              <a:t>Tiene</a:t>
            </a:r>
            <a:r>
              <a:rPr lang="tr-TR" dirty="0" smtClean="0"/>
              <a:t> </a:t>
            </a:r>
            <a:r>
              <a:rPr lang="tr-TR" dirty="0" err="1" smtClean="0"/>
              <a:t>recursos</a:t>
            </a:r>
            <a:r>
              <a:rPr lang="tr-TR" dirty="0" smtClean="0"/>
              <a:t> de </a:t>
            </a:r>
            <a:r>
              <a:rPr lang="tr-TR" dirty="0" err="1" smtClean="0"/>
              <a:t>energia</a:t>
            </a:r>
            <a:r>
              <a:rPr lang="tr-TR" dirty="0" smtClean="0"/>
              <a:t> </a:t>
            </a:r>
            <a:r>
              <a:rPr lang="tr-TR" dirty="0" err="1" smtClean="0"/>
              <a:t>super</a:t>
            </a:r>
            <a:r>
              <a:rPr lang="tr-TR" dirty="0" smtClean="0"/>
              <a:t> </a:t>
            </a:r>
            <a:r>
              <a:rPr lang="tr-TR" dirty="0" err="1" smtClean="0"/>
              <a:t>potente</a:t>
            </a:r>
            <a:r>
              <a:rPr lang="tr-TR" dirty="0" smtClean="0"/>
              <a:t> y </a:t>
            </a:r>
            <a:r>
              <a:rPr lang="tr-TR" dirty="0" err="1" smtClean="0"/>
              <a:t>tiene</a:t>
            </a:r>
            <a:r>
              <a:rPr lang="tr-TR" dirty="0" smtClean="0"/>
              <a:t> </a:t>
            </a:r>
            <a:r>
              <a:rPr lang="tr-TR" dirty="0" err="1" smtClean="0"/>
              <a:t>muchos</a:t>
            </a:r>
            <a:r>
              <a:rPr lang="tr-TR" dirty="0" smtClean="0"/>
              <a:t> </a:t>
            </a:r>
            <a:r>
              <a:rPr lang="tr-TR" dirty="0" err="1" smtClean="0"/>
              <a:t>recursos</a:t>
            </a:r>
            <a:r>
              <a:rPr lang="tr-TR" dirty="0" smtClean="0"/>
              <a:t> </a:t>
            </a:r>
            <a:r>
              <a:rPr lang="tr-TR" dirty="0" err="1" smtClean="0"/>
              <a:t>minerales</a:t>
            </a:r>
            <a:r>
              <a:rPr lang="tr-TR" dirty="0" smtClean="0"/>
              <a:t>. </a:t>
            </a:r>
            <a:r>
              <a:rPr lang="tr-TR" dirty="0" err="1" smtClean="0"/>
              <a:t>Ultimamente</a:t>
            </a:r>
            <a:r>
              <a:rPr lang="tr-TR" dirty="0" smtClean="0"/>
              <a:t> han </a:t>
            </a:r>
            <a:r>
              <a:rPr lang="tr-TR" dirty="0" err="1" smtClean="0"/>
              <a:t>descubierto</a:t>
            </a:r>
            <a:r>
              <a:rPr lang="tr-TR" dirty="0" smtClean="0"/>
              <a:t> </a:t>
            </a:r>
            <a:r>
              <a:rPr lang="tr-TR" dirty="0" err="1" smtClean="0"/>
              <a:t>recursos</a:t>
            </a:r>
            <a:r>
              <a:rPr lang="tr-TR" dirty="0" smtClean="0"/>
              <a:t> de 30 </a:t>
            </a:r>
            <a:r>
              <a:rPr lang="tr-TR" dirty="0" err="1" smtClean="0"/>
              <a:t>tonelades</a:t>
            </a:r>
            <a:r>
              <a:rPr lang="tr-TR" dirty="0" smtClean="0"/>
              <a:t> de </a:t>
            </a:r>
            <a:r>
              <a:rPr lang="tr-TR" dirty="0" err="1" smtClean="0"/>
              <a:t>oro</a:t>
            </a:r>
            <a:r>
              <a:rPr lang="tr-TR" dirty="0" smtClean="0"/>
              <a:t>, 90 </a:t>
            </a:r>
            <a:r>
              <a:rPr lang="tr-TR" dirty="0" err="1" smtClean="0"/>
              <a:t>million</a:t>
            </a:r>
            <a:r>
              <a:rPr lang="tr-TR" dirty="0" smtClean="0"/>
              <a:t> </a:t>
            </a:r>
            <a:r>
              <a:rPr lang="tr-TR" dirty="0" err="1" smtClean="0"/>
              <a:t>tonelades</a:t>
            </a:r>
            <a:r>
              <a:rPr lang="tr-TR" dirty="0" smtClean="0"/>
              <a:t> de </a:t>
            </a:r>
            <a:r>
              <a:rPr lang="tr-TR" dirty="0" err="1" smtClean="0"/>
              <a:t>hierro</a:t>
            </a:r>
            <a:r>
              <a:rPr lang="tr-TR" dirty="0" smtClean="0"/>
              <a:t> y 120 </a:t>
            </a:r>
            <a:r>
              <a:rPr lang="tr-TR" dirty="0" err="1" smtClean="0"/>
              <a:t>million</a:t>
            </a:r>
            <a:r>
              <a:rPr lang="tr-TR" dirty="0" smtClean="0"/>
              <a:t> </a:t>
            </a:r>
            <a:r>
              <a:rPr lang="tr-TR" dirty="0" err="1" smtClean="0"/>
              <a:t>tonelades</a:t>
            </a:r>
            <a:r>
              <a:rPr lang="tr-TR" dirty="0" smtClean="0"/>
              <a:t> de </a:t>
            </a:r>
            <a:r>
              <a:rPr lang="tr-TR" dirty="0" err="1" smtClean="0"/>
              <a:t>carbon</a:t>
            </a:r>
            <a:r>
              <a:rPr lang="tr-TR" dirty="0" smtClean="0"/>
              <a:t>. Hay </a:t>
            </a:r>
            <a:r>
              <a:rPr lang="tr-TR" dirty="0" err="1" smtClean="0"/>
              <a:t>tambien</a:t>
            </a:r>
            <a:r>
              <a:rPr lang="tr-TR" dirty="0" smtClean="0"/>
              <a:t> </a:t>
            </a:r>
            <a:r>
              <a:rPr lang="tr-TR" dirty="0" err="1" smtClean="0"/>
              <a:t>cobre</a:t>
            </a:r>
            <a:r>
              <a:rPr lang="tr-TR" dirty="0" smtClean="0"/>
              <a:t> y </a:t>
            </a:r>
            <a:r>
              <a:rPr lang="tr-TR" dirty="0" err="1" smtClean="0"/>
              <a:t>zinc</a:t>
            </a:r>
            <a:r>
              <a:rPr lang="tr-TR" dirty="0" smtClean="0"/>
              <a:t> y </a:t>
            </a:r>
            <a:r>
              <a:rPr lang="tr-TR" dirty="0" err="1" smtClean="0"/>
              <a:t>marmol</a:t>
            </a:r>
            <a:r>
              <a:rPr lang="tr-TR" dirty="0" smtClean="0"/>
              <a:t>. Se </a:t>
            </a:r>
            <a:r>
              <a:rPr lang="tr-TR" dirty="0" err="1" smtClean="0"/>
              <a:t>estima</a:t>
            </a:r>
            <a:r>
              <a:rPr lang="tr-TR" dirty="0" smtClean="0"/>
              <a:t> </a:t>
            </a:r>
            <a:r>
              <a:rPr lang="tr-TR" dirty="0" err="1" smtClean="0"/>
              <a:t>estes</a:t>
            </a:r>
            <a:r>
              <a:rPr lang="tr-TR" dirty="0" smtClean="0"/>
              <a:t> </a:t>
            </a:r>
            <a:r>
              <a:rPr lang="tr-TR" dirty="0" err="1" smtClean="0"/>
              <a:t>recursos</a:t>
            </a:r>
            <a:r>
              <a:rPr lang="tr-TR" dirty="0" smtClean="0"/>
              <a:t> un </a:t>
            </a:r>
            <a:r>
              <a:rPr lang="tr-TR" dirty="0" err="1" smtClean="0"/>
              <a:t>valor</a:t>
            </a:r>
            <a:r>
              <a:rPr lang="tr-TR" dirty="0" smtClean="0"/>
              <a:t> de </a:t>
            </a:r>
          </a:p>
          <a:p>
            <a:r>
              <a:rPr lang="tr-TR" dirty="0" err="1" smtClean="0"/>
              <a:t>Siete</a:t>
            </a:r>
            <a:r>
              <a:rPr lang="tr-TR" dirty="0" smtClean="0"/>
              <a:t> </a:t>
            </a:r>
            <a:r>
              <a:rPr lang="tr-TR" dirty="0" err="1" smtClean="0"/>
              <a:t>cientos</a:t>
            </a:r>
            <a:r>
              <a:rPr lang="tr-TR" dirty="0" smtClean="0"/>
              <a:t> mil </a:t>
            </a:r>
            <a:r>
              <a:rPr lang="tr-TR" dirty="0" err="1" smtClean="0"/>
              <a:t>milliones</a:t>
            </a:r>
            <a:r>
              <a:rPr lang="tr-TR" dirty="0" smtClean="0"/>
              <a:t> de </a:t>
            </a:r>
            <a:r>
              <a:rPr lang="tr-TR" dirty="0" err="1" smtClean="0"/>
              <a:t>dolares</a:t>
            </a:r>
            <a:r>
              <a:rPr lang="tr-TR" dirty="0" smtClean="0"/>
              <a:t>. (700.000 </a:t>
            </a:r>
            <a:r>
              <a:rPr lang="tr-TR" dirty="0" err="1" smtClean="0"/>
              <a:t>milliones</a:t>
            </a:r>
            <a:r>
              <a:rPr lang="tr-TR" dirty="0" smtClean="0"/>
              <a:t> de </a:t>
            </a:r>
            <a:r>
              <a:rPr lang="tr-TR" dirty="0" err="1" smtClean="0"/>
              <a:t>dolares</a:t>
            </a:r>
            <a:r>
              <a:rPr lang="tr-TR" dirty="0" smtClean="0"/>
              <a:t>).</a:t>
            </a:r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2401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El </a:t>
            </a:r>
            <a:r>
              <a:rPr lang="tr-TR" dirty="0" err="1" smtClean="0"/>
              <a:t>estado</a:t>
            </a:r>
            <a:r>
              <a:rPr lang="tr-TR" dirty="0" smtClean="0"/>
              <a:t> </a:t>
            </a:r>
            <a:r>
              <a:rPr lang="tr-TR" dirty="0" err="1" smtClean="0"/>
              <a:t>irani</a:t>
            </a:r>
            <a:r>
              <a:rPr lang="tr-TR" dirty="0" smtClean="0"/>
              <a:t> </a:t>
            </a:r>
            <a:r>
              <a:rPr lang="tr-TR" dirty="0" err="1" smtClean="0"/>
              <a:t>juega</a:t>
            </a:r>
            <a:r>
              <a:rPr lang="tr-TR" dirty="0" smtClean="0"/>
              <a:t> un papel </a:t>
            </a:r>
            <a:r>
              <a:rPr lang="tr-TR" dirty="0" err="1" smtClean="0"/>
              <a:t>muy</a:t>
            </a:r>
            <a:r>
              <a:rPr lang="tr-TR" dirty="0" smtClean="0"/>
              <a:t> </a:t>
            </a:r>
            <a:r>
              <a:rPr lang="tr-TR" dirty="0" err="1" smtClean="0"/>
              <a:t>importante</a:t>
            </a:r>
            <a:r>
              <a:rPr lang="tr-TR" dirty="0" smtClean="0"/>
              <a:t> en la </a:t>
            </a:r>
            <a:r>
              <a:rPr lang="tr-TR" dirty="0" err="1" smtClean="0"/>
              <a:t>economia</a:t>
            </a:r>
            <a:r>
              <a:rPr lang="tr-TR" dirty="0" smtClean="0"/>
              <a:t>. </a:t>
            </a:r>
            <a:r>
              <a:rPr lang="tr-TR" dirty="0" err="1" smtClean="0"/>
              <a:t>Las</a:t>
            </a:r>
            <a:r>
              <a:rPr lang="tr-TR" dirty="0" smtClean="0"/>
              <a:t> </a:t>
            </a:r>
            <a:r>
              <a:rPr lang="tr-TR" dirty="0" err="1" smtClean="0"/>
              <a:t>empresas</a:t>
            </a:r>
            <a:r>
              <a:rPr lang="tr-TR" dirty="0" smtClean="0"/>
              <a:t> </a:t>
            </a:r>
            <a:r>
              <a:rPr lang="tr-TR" dirty="0" err="1" smtClean="0"/>
              <a:t>publicas</a:t>
            </a:r>
            <a:r>
              <a:rPr lang="tr-TR" dirty="0" smtClean="0"/>
              <a:t> son </a:t>
            </a:r>
            <a:r>
              <a:rPr lang="tr-TR" dirty="0" err="1" smtClean="0"/>
              <a:t>grandes</a:t>
            </a:r>
            <a:r>
              <a:rPr lang="tr-TR" dirty="0" smtClean="0"/>
              <a:t> y </a:t>
            </a:r>
            <a:r>
              <a:rPr lang="tr-TR" dirty="0" err="1" smtClean="0"/>
              <a:t>fuertes</a:t>
            </a:r>
            <a:r>
              <a:rPr lang="tr-TR" dirty="0" smtClean="0"/>
              <a:t>.</a:t>
            </a:r>
          </a:p>
          <a:p>
            <a:r>
              <a:rPr lang="tr-TR" dirty="0" smtClean="0"/>
              <a:t>El </a:t>
            </a:r>
            <a:r>
              <a:rPr lang="tr-TR" dirty="0" err="1" smtClean="0"/>
              <a:t>desempleo</a:t>
            </a:r>
            <a:r>
              <a:rPr lang="tr-TR" dirty="0" smtClean="0"/>
              <a:t> es un </a:t>
            </a:r>
            <a:r>
              <a:rPr lang="tr-TR" dirty="0" err="1" smtClean="0"/>
              <a:t>problema</a:t>
            </a:r>
            <a:r>
              <a:rPr lang="tr-TR" dirty="0" smtClean="0"/>
              <a:t> </a:t>
            </a:r>
            <a:r>
              <a:rPr lang="tr-TR" dirty="0" err="1" smtClean="0"/>
              <a:t>significante</a:t>
            </a:r>
            <a:r>
              <a:rPr lang="tr-TR" dirty="0" smtClean="0"/>
              <a:t> y </a:t>
            </a:r>
            <a:r>
              <a:rPr lang="tr-TR" dirty="0" err="1" smtClean="0"/>
              <a:t>crea</a:t>
            </a:r>
            <a:r>
              <a:rPr lang="tr-TR" dirty="0" smtClean="0"/>
              <a:t> </a:t>
            </a:r>
            <a:r>
              <a:rPr lang="tr-TR" dirty="0" err="1" smtClean="0"/>
              <a:t>problemas</a:t>
            </a:r>
            <a:r>
              <a:rPr lang="tr-TR" dirty="0" smtClean="0"/>
              <a:t> </a:t>
            </a:r>
            <a:r>
              <a:rPr lang="tr-TR" dirty="0" err="1" smtClean="0"/>
              <a:t>sociales</a:t>
            </a:r>
            <a:r>
              <a:rPr lang="tr-TR" dirty="0" smtClean="0"/>
              <a:t> en el </a:t>
            </a:r>
            <a:r>
              <a:rPr lang="tr-TR" dirty="0" err="1" smtClean="0"/>
              <a:t>pais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Falta</a:t>
            </a:r>
            <a:r>
              <a:rPr lang="tr-TR" dirty="0" smtClean="0"/>
              <a:t> de </a:t>
            </a:r>
            <a:r>
              <a:rPr lang="tr-TR" dirty="0" err="1" smtClean="0"/>
              <a:t>seguridad</a:t>
            </a:r>
            <a:r>
              <a:rPr lang="tr-TR" dirty="0" smtClean="0"/>
              <a:t> , de </a:t>
            </a:r>
            <a:r>
              <a:rPr lang="tr-TR" dirty="0" err="1" smtClean="0"/>
              <a:t>confianza</a:t>
            </a:r>
            <a:r>
              <a:rPr lang="tr-TR" dirty="0" smtClean="0"/>
              <a:t>, </a:t>
            </a:r>
            <a:r>
              <a:rPr lang="tr-TR" dirty="0" err="1" smtClean="0"/>
              <a:t>incerteza</a:t>
            </a:r>
            <a:r>
              <a:rPr lang="tr-TR" dirty="0" smtClean="0"/>
              <a:t> </a:t>
            </a:r>
            <a:r>
              <a:rPr lang="tr-TR" dirty="0" err="1" smtClean="0"/>
              <a:t>con</a:t>
            </a:r>
            <a:r>
              <a:rPr lang="tr-TR" dirty="0" smtClean="0"/>
              <a:t> la </a:t>
            </a:r>
            <a:r>
              <a:rPr lang="tr-TR" dirty="0" err="1" smtClean="0"/>
              <a:t>politica</a:t>
            </a:r>
            <a:r>
              <a:rPr lang="tr-TR" dirty="0" smtClean="0"/>
              <a:t> son </a:t>
            </a:r>
            <a:r>
              <a:rPr lang="tr-TR" dirty="0" err="1" smtClean="0"/>
              <a:t>puntos</a:t>
            </a:r>
            <a:r>
              <a:rPr lang="tr-TR" dirty="0" smtClean="0"/>
              <a:t> </a:t>
            </a:r>
            <a:r>
              <a:rPr lang="tr-TR" dirty="0" err="1" smtClean="0"/>
              <a:t>negativos</a:t>
            </a:r>
            <a:r>
              <a:rPr lang="tr-TR" dirty="0" smtClean="0"/>
              <a:t> en la </a:t>
            </a:r>
            <a:r>
              <a:rPr lang="tr-TR" dirty="0" err="1" smtClean="0"/>
              <a:t>economia</a:t>
            </a:r>
            <a:r>
              <a:rPr lang="tr-TR" dirty="0" smtClean="0"/>
              <a:t>.</a:t>
            </a:r>
            <a:endParaRPr lang="es-E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F5-08B0-40EB-AEAB-CD9AA0CA0A2E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923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129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6219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614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953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882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2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49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7240" y="274638"/>
            <a:ext cx="8075240" cy="70609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75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742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028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  <p:pic>
        <p:nvPicPr>
          <p:cNvPr id="12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263700" y="4230613"/>
            <a:ext cx="1122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a-ES" sz="1400" b="1" dirty="0" smtClean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@</a:t>
            </a:r>
            <a:r>
              <a:rPr lang="ca-ES" sz="1400" b="1" dirty="0" err="1" smtClean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accio_cat</a:t>
            </a:r>
            <a:endParaRPr lang="ca-ES" sz="1400" b="1" dirty="0" smtClean="0">
              <a:solidFill>
                <a:schemeClr val="bg1">
                  <a:lumMod val="50000"/>
                </a:schemeClr>
              </a:solidFill>
              <a:ea typeface="ヒラギノ角ゴ Pro W3" pitchFamily="64" charset="-12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1044153" y="1111989"/>
            <a:ext cx="1871663" cy="1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 err="1" smtClean="0">
                <a:latin typeface="Calibri" panose="020F0502020204030204" pitchFamily="34" charset="0"/>
                <a:ea typeface="ヒラギノ角ゴ Pro W3" pitchFamily="64" charset="-128"/>
              </a:rPr>
              <a:t>Our</a:t>
            </a:r>
            <a:r>
              <a:rPr lang="ca-ES" altLang="ca-ES" sz="1400" b="1" baseline="0" dirty="0" smtClean="0">
                <a:latin typeface="Calibri" panose="020F0502020204030204" pitchFamily="34" charset="0"/>
                <a:ea typeface="ヒラギノ角ゴ Pro W3" pitchFamily="64" charset="-128"/>
              </a:rPr>
              <a:t> Barcelona Office:</a:t>
            </a: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30000"/>
              </a:spcBef>
            </a:pPr>
            <a:r>
              <a:rPr lang="ca-ES" altLang="ca-ES" sz="1400" dirty="0" smtClean="0">
                <a:latin typeface="Calibri" panose="020F0502020204030204" pitchFamily="34" charset="0"/>
                <a:ea typeface="ヒラギノ角ゴ Pro W3" pitchFamily="64" charset="-128"/>
              </a:rPr>
              <a:t>Tel.</a:t>
            </a:r>
            <a:r>
              <a:rPr lang="ca-ES" altLang="ca-ES" sz="1400" baseline="0" dirty="0" smtClean="0">
                <a:latin typeface="Calibri" panose="020F0502020204030204" pitchFamily="34" charset="0"/>
                <a:ea typeface="ヒラギノ角ゴ Pro W3" pitchFamily="64" charset="-128"/>
              </a:rPr>
              <a:t> +34 934 767 287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dirty="0" smtClean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 smtClean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 smtClean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 smtClean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 smtClean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pic>
        <p:nvPicPr>
          <p:cNvPr id="9" name="Imat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97152"/>
            <a:ext cx="7587197" cy="7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9F997-3BF5-4B10-8C08-A47008C14334}" type="datetimeFigureOut">
              <a:rPr lang="ca-ES" smtClean="0"/>
              <a:t>20/11/2017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DF48-8E08-4172-AAB1-AD5762955F28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Picture 2" descr="R:\Premsa\Any 2013\IMATGE CORPORATIVA\Plantilles intranet\Logotips\ACCIÓ horitzontal color anglè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2" y="6216352"/>
            <a:ext cx="3130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:\Premsa\Any 2013\IMATGE CORPORATIVA\05_PPT\Filet per pp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2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 Marcador de número de diapositiva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C11D1E-6047-4962-9949-3444D0A3B4DE}" type="slidenum">
              <a:rPr lang="ca-ES" smtClean="0"/>
              <a:pPr/>
              <a:t>‹#›</a:t>
            </a:fld>
            <a:endParaRPr lang="ca-ES" dirty="0"/>
          </a:p>
        </p:txBody>
      </p:sp>
      <p:pic>
        <p:nvPicPr>
          <p:cNvPr id="14" name="Imatg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23" y="6173579"/>
            <a:ext cx="2092077" cy="184162"/>
          </a:xfrm>
          <a:prstGeom prst="rect">
            <a:avLst/>
          </a:prstGeom>
        </p:spPr>
      </p:pic>
      <p:pic>
        <p:nvPicPr>
          <p:cNvPr id="15" name="Picture 2" descr="R:\Premsa\Any 2013\IMATGE CORPORATIVA\05_PPT\logos i webs ppt\web Inves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419372"/>
            <a:ext cx="1152128" cy="1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7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kahvecioglu@catalonia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talonia.com/" TargetMode="External"/><Relationship Id="rId4" Type="http://schemas.openxmlformats.org/officeDocument/2006/relationships/hyperlink" Target="http://accio.gencat.cat/ca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irbirlik.org/tr/demir-celik-ile-ilgili-baslica-web-siteler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628800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err="1" smtClean="0">
                <a:latin typeface="HelveticaNeueLT Std Thin" pitchFamily="34" charset="0"/>
              </a:rPr>
              <a:t>Irán</a:t>
            </a:r>
            <a:endParaRPr lang="ca-ES" sz="9600" b="1" dirty="0" smtClean="0">
              <a:latin typeface="HelveticaNeueLT Std Thin" pitchFamily="34" charset="0"/>
            </a:endParaRPr>
          </a:p>
          <a:p>
            <a:endParaRPr lang="tr-TR" sz="2000" dirty="0" smtClean="0">
              <a:latin typeface="HelveticaNeueLT Std Thin" pitchFamily="34" charset="0"/>
            </a:endParaRPr>
          </a:p>
          <a:p>
            <a:r>
              <a:rPr lang="tr-TR" sz="1600" b="1" dirty="0" smtClean="0">
                <a:latin typeface="HelveticaNeueLT Std Thin" pitchFamily="34" charset="0"/>
              </a:rPr>
              <a:t>BACK TO THE WESTERN MARKETS BUT WITH BIG ACHIEVEMENTS</a:t>
            </a:r>
            <a:endParaRPr lang="tr-TR" sz="1600" b="1" dirty="0">
              <a:latin typeface="HelveticaNeueLT Std Thin" pitchFamily="34" charset="0"/>
            </a:endParaRPr>
          </a:p>
          <a:p>
            <a:endParaRPr lang="tr-TR" sz="2000" dirty="0" smtClean="0">
              <a:latin typeface="HelveticaNeueLT Std Thin" pitchFamily="34" charset="0"/>
            </a:endParaRPr>
          </a:p>
          <a:p>
            <a:r>
              <a:rPr lang="tr-TR" sz="2000" dirty="0" smtClean="0">
                <a:latin typeface="HelveticaNeueLT Std Thin" pitchFamily="34" charset="0"/>
              </a:rPr>
              <a:t>Noviembre,2017</a:t>
            </a:r>
          </a:p>
          <a:p>
            <a:endParaRPr lang="ca-ES" sz="2000" dirty="0">
              <a:latin typeface="HelveticaNeueLT Std Th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14955" y="1058595"/>
            <a:ext cx="1866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/>
              <a:t>Amenazas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547664" y="2091730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Existe el riesgo de que las sanciones se vuelvan a imponer en el país ("snap-back"), por lo que es posible un declive económico como se ha visto </a:t>
            </a:r>
            <a:r>
              <a:rPr lang="es-ES_tradnl" dirty="0" smtClean="0"/>
              <a:t>históricamente</a:t>
            </a:r>
            <a:r>
              <a:rPr lang="tr-TR" dirty="0" smtClean="0"/>
              <a:t>.</a:t>
            </a:r>
          </a:p>
          <a:p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La oposición interna del parlamento conservador y </a:t>
            </a:r>
            <a:r>
              <a:rPr lang="es-ES_tradnl" dirty="0" smtClean="0"/>
              <a:t>los grupos </a:t>
            </a:r>
            <a:r>
              <a:rPr lang="es-ES_tradnl" dirty="0"/>
              <a:t>influyentes </a:t>
            </a:r>
            <a:r>
              <a:rPr lang="es-ES_tradnl" dirty="0" smtClean="0"/>
              <a:t>tienen grandes </a:t>
            </a:r>
            <a:r>
              <a:rPr lang="es-ES_tradnl" dirty="0"/>
              <a:t>intereses </a:t>
            </a:r>
            <a:r>
              <a:rPr lang="es-ES_tradnl" dirty="0" smtClean="0"/>
              <a:t>económicos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Factores geopolíticos regionales pueden afectar adversamente la economía de Irán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99" y="548680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2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55776" y="692696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/>
              <a:t>Oportunidades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94552" y="1594963"/>
            <a:ext cx="63178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Las oportunidades para la economía iraní y el bienestar de sus ciudadanos son importantes tras el reciente levantamiento de las sanciones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La perspectiva a </a:t>
            </a:r>
            <a:r>
              <a:rPr lang="es-ES_tradnl" dirty="0" smtClean="0"/>
              <a:t>medio  </a:t>
            </a:r>
            <a:r>
              <a:rPr lang="es-ES_tradnl" dirty="0"/>
              <a:t>plazo es positiva </a:t>
            </a:r>
            <a:r>
              <a:rPr lang="es-ES_tradnl" dirty="0" smtClean="0"/>
              <a:t> </a:t>
            </a:r>
            <a:r>
              <a:rPr lang="es-ES_tradnl" dirty="0"/>
              <a:t>si el gobierno aborda la reforma que tanto se necesita para facilitar la reforma del crecimiento económico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El PIB real debería aumentar a 5.8% y 6.7 en 2016 y 2017, respectivamente, ya que la producción de petróleo </a:t>
            </a:r>
            <a:r>
              <a:rPr lang="es-ES_tradnl" dirty="0" smtClean="0"/>
              <a:t>pasará de </a:t>
            </a:r>
            <a:r>
              <a:rPr lang="es-ES_tradnl" dirty="0"/>
              <a:t>3.6 millones </a:t>
            </a:r>
            <a:r>
              <a:rPr lang="es-ES_tradnl" dirty="0" smtClean="0"/>
              <a:t>a  </a:t>
            </a:r>
            <a:r>
              <a:rPr lang="es-ES_tradnl" dirty="0"/>
              <a:t>4.2 millones de barriles por día.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Las reformas al entorno empresarial para promover la competencia, </a:t>
            </a:r>
            <a:r>
              <a:rPr lang="es-ES_tradnl" dirty="0" smtClean="0"/>
              <a:t> </a:t>
            </a:r>
            <a:r>
              <a:rPr lang="es-ES_tradnl" dirty="0"/>
              <a:t>reducir </a:t>
            </a:r>
            <a:r>
              <a:rPr lang="tr-TR" dirty="0" smtClean="0"/>
              <a:t>la </a:t>
            </a:r>
            <a:r>
              <a:rPr lang="tr-TR" dirty="0" err="1" smtClean="0"/>
              <a:t>influencia</a:t>
            </a:r>
            <a:r>
              <a:rPr lang="tr-TR" dirty="0" smtClean="0"/>
              <a:t> </a:t>
            </a:r>
            <a:r>
              <a:rPr lang="es-ES_tradnl" dirty="0" smtClean="0"/>
              <a:t>de </a:t>
            </a:r>
            <a:r>
              <a:rPr lang="es-ES_tradnl" dirty="0"/>
              <a:t>las empresas estatales en </a:t>
            </a:r>
            <a:r>
              <a:rPr lang="es-ES_tradnl" dirty="0" smtClean="0"/>
              <a:t> </a:t>
            </a:r>
            <a:r>
              <a:rPr lang="es-ES_tradnl" dirty="0"/>
              <a:t>la economía y mejorar el estado del sector financiero y bancario pueden acelerar el crecimiento y la creación de empleo dirigida por el sector privado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5621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5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0301743"/>
              </p:ext>
            </p:extLst>
          </p:nvPr>
        </p:nvGraphicFramePr>
        <p:xfrm>
          <a:off x="395536" y="836712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71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612576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err="1" smtClean="0"/>
              <a:t>Distribudores</a:t>
            </a:r>
            <a:r>
              <a:rPr lang="tr-TR" dirty="0" smtClean="0"/>
              <a:t> / </a:t>
            </a:r>
            <a:r>
              <a:rPr lang="tr-TR" dirty="0" err="1" smtClean="0"/>
              <a:t>Agentes</a:t>
            </a:r>
            <a:endParaRPr lang="es-ES_tradnl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567205"/>
            <a:ext cx="8229600" cy="4525963"/>
          </a:xfrm>
        </p:spPr>
        <p:txBody>
          <a:bodyPr>
            <a:noAutofit/>
          </a:bodyPr>
          <a:lstStyle/>
          <a:p>
            <a:r>
              <a:rPr lang="es-ES_tradnl" sz="1800" dirty="0"/>
              <a:t>Todas las </a:t>
            </a:r>
            <a:r>
              <a:rPr lang="tr-TR" sz="1800" dirty="0" err="1" smtClean="0"/>
              <a:t>empresas</a:t>
            </a:r>
            <a:r>
              <a:rPr lang="es-ES_tradnl" sz="1800" dirty="0" smtClean="0"/>
              <a:t> </a:t>
            </a:r>
            <a:r>
              <a:rPr lang="es-ES_tradnl" sz="1800" dirty="0"/>
              <a:t>extranjeras que </a:t>
            </a:r>
            <a:r>
              <a:rPr lang="es-ES" sz="1800" dirty="0" smtClean="0"/>
              <a:t>quieran exportar</a:t>
            </a:r>
            <a:r>
              <a:rPr lang="es-ES_tradnl" sz="1800" dirty="0" smtClean="0"/>
              <a:t> </a:t>
            </a:r>
            <a:r>
              <a:rPr lang="es-ES_tradnl" sz="1800" dirty="0"/>
              <a:t>a Irán </a:t>
            </a:r>
            <a:r>
              <a:rPr lang="tr-TR" sz="1800" dirty="0" err="1" smtClean="0"/>
              <a:t>pueden</a:t>
            </a:r>
            <a:r>
              <a:rPr lang="es-ES_tradnl" sz="1800" dirty="0" smtClean="0"/>
              <a:t> </a:t>
            </a:r>
            <a:r>
              <a:rPr lang="es-ES_tradnl" sz="1800" dirty="0"/>
              <a:t>designar un distribuidor</a:t>
            </a:r>
            <a:r>
              <a:rPr lang="es-ES_tradnl" sz="1800" dirty="0" smtClean="0"/>
              <a:t>.</a:t>
            </a:r>
            <a:endParaRPr lang="tr-TR" sz="1800" dirty="0"/>
          </a:p>
          <a:p>
            <a:endParaRPr lang="es-ES_tradnl" sz="1800" dirty="0"/>
          </a:p>
          <a:p>
            <a:r>
              <a:rPr lang="tr-TR" sz="1800" dirty="0" smtClean="0"/>
              <a:t>Se pide </a:t>
            </a:r>
            <a:r>
              <a:rPr lang="es-ES_tradnl" sz="1800" dirty="0" smtClean="0"/>
              <a:t>compromisos </a:t>
            </a:r>
            <a:r>
              <a:rPr lang="tr-TR" sz="1800" dirty="0" smtClean="0"/>
              <a:t>de</a:t>
            </a:r>
            <a:r>
              <a:rPr lang="es-ES_tradnl" sz="1800" dirty="0" smtClean="0"/>
              <a:t> </a:t>
            </a:r>
            <a:r>
              <a:rPr lang="es-ES_tradnl" sz="1800" dirty="0"/>
              <a:t>garantía y servicios posventa.</a:t>
            </a:r>
          </a:p>
          <a:p>
            <a:endParaRPr lang="es-ES_tradnl" sz="1800" dirty="0"/>
          </a:p>
          <a:p>
            <a:r>
              <a:rPr lang="es-ES_tradnl" sz="1800" dirty="0"/>
              <a:t>Se pueden requerir otros registros </a:t>
            </a:r>
            <a:r>
              <a:rPr lang="es-ES_tradnl" sz="1800" dirty="0" smtClean="0"/>
              <a:t>(</a:t>
            </a:r>
            <a:r>
              <a:rPr lang="tr-TR" sz="1800" dirty="0" err="1" smtClean="0"/>
              <a:t>por</a:t>
            </a:r>
            <a:r>
              <a:rPr lang="tr-TR" sz="1800" dirty="0" smtClean="0"/>
              <a:t> </a:t>
            </a:r>
            <a:r>
              <a:rPr lang="tr-TR" sz="1800" dirty="0" err="1" smtClean="0"/>
              <a:t>ejemplo</a:t>
            </a:r>
            <a:r>
              <a:rPr lang="es-ES_tradnl" sz="1800" dirty="0" smtClean="0"/>
              <a:t>, </a:t>
            </a:r>
            <a:r>
              <a:rPr lang="es-ES_tradnl" sz="1800" dirty="0"/>
              <a:t>Ministerio de Salud).</a:t>
            </a:r>
          </a:p>
          <a:p>
            <a:endParaRPr lang="es-ES_tradnl" sz="1800" dirty="0"/>
          </a:p>
          <a:p>
            <a:r>
              <a:rPr lang="es-ES_tradnl" sz="1800" dirty="0"/>
              <a:t>Todos los bienes importados a nombre del agente / distribuidor.</a:t>
            </a:r>
          </a:p>
          <a:p>
            <a:endParaRPr lang="es-ES_tradnl" sz="1800" dirty="0"/>
          </a:p>
          <a:p>
            <a:r>
              <a:rPr lang="es-ES_tradnl" sz="1800" dirty="0"/>
              <a:t>Ningún requisito legal para la exclusividad</a:t>
            </a:r>
            <a:r>
              <a:rPr lang="es-ES_tradnl" sz="1800" dirty="0" smtClean="0"/>
              <a:t>.</a:t>
            </a:r>
            <a:endParaRPr lang="es-ES_tradnl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51" y="559746"/>
            <a:ext cx="1547664" cy="115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1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972616" y="286233"/>
            <a:ext cx="8229600" cy="1143000"/>
          </a:xfrm>
        </p:spPr>
        <p:txBody>
          <a:bodyPr/>
          <a:lstStyle/>
          <a:p>
            <a:r>
              <a:rPr lang="tr-TR" dirty="0" err="1" smtClean="0"/>
              <a:t>Distribudores</a:t>
            </a:r>
            <a:r>
              <a:rPr lang="tr-TR" dirty="0" smtClean="0"/>
              <a:t> </a:t>
            </a:r>
            <a:r>
              <a:rPr lang="tr-TR" dirty="0"/>
              <a:t>/ </a:t>
            </a:r>
            <a:r>
              <a:rPr lang="tr-TR" dirty="0" err="1"/>
              <a:t>Agentes</a:t>
            </a:r>
            <a:endParaRPr lang="es-ES_tradnl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tr-TR" sz="1800" dirty="0" smtClean="0"/>
          </a:p>
          <a:p>
            <a:pPr>
              <a:lnSpc>
                <a:spcPct val="120000"/>
              </a:lnSpc>
            </a:pPr>
            <a:r>
              <a:rPr lang="es-ES_tradnl" sz="1800" dirty="0" smtClean="0"/>
              <a:t>No </a:t>
            </a:r>
            <a:r>
              <a:rPr lang="es-ES_tradnl" sz="1800" dirty="0"/>
              <a:t>hay una ley específica que </a:t>
            </a:r>
            <a:r>
              <a:rPr lang="es-ES_tradnl" sz="1800" dirty="0" smtClean="0"/>
              <a:t>proteja los </a:t>
            </a:r>
            <a:r>
              <a:rPr lang="es-ES_tradnl" sz="1800" dirty="0"/>
              <a:t>acuerdos de distribución</a:t>
            </a:r>
            <a:r>
              <a:rPr lang="es-ES_tradnl" sz="1800" dirty="0" smtClean="0"/>
              <a:t>.</a:t>
            </a:r>
            <a:endParaRPr lang="tr-TR" sz="1800" dirty="0" smtClean="0"/>
          </a:p>
          <a:p>
            <a:pPr>
              <a:lnSpc>
                <a:spcPct val="120000"/>
              </a:lnSpc>
            </a:pPr>
            <a:endParaRPr lang="es-ES_tradnl" sz="1800" dirty="0"/>
          </a:p>
          <a:p>
            <a:pPr>
              <a:lnSpc>
                <a:spcPct val="120000"/>
              </a:lnSpc>
            </a:pPr>
            <a:r>
              <a:rPr lang="es-ES_tradnl" sz="1800" dirty="0"/>
              <a:t>En términos generales, las partes en el acuerdo de distribución son libres de acordar los términos de dicho nombramiento y la terminación del acuerdo</a:t>
            </a:r>
            <a:r>
              <a:rPr lang="es-ES_tradnl" sz="1800" dirty="0" smtClean="0"/>
              <a:t>.</a:t>
            </a:r>
            <a:endParaRPr lang="tr-TR" sz="1800" dirty="0" smtClean="0"/>
          </a:p>
          <a:p>
            <a:pPr>
              <a:lnSpc>
                <a:spcPct val="120000"/>
              </a:lnSpc>
            </a:pPr>
            <a:endParaRPr lang="es-ES_tradnl" sz="1800" dirty="0"/>
          </a:p>
          <a:p>
            <a:pPr>
              <a:lnSpc>
                <a:spcPct val="120000"/>
              </a:lnSpc>
            </a:pPr>
            <a:r>
              <a:rPr lang="es-ES_tradnl" sz="1800" dirty="0"/>
              <a:t>Sin embargo, el Ministerio de Comercio ha emitido ciertas pautas a seguir</a:t>
            </a:r>
            <a:r>
              <a:rPr lang="es-ES_tradnl" sz="1800" dirty="0" smtClean="0"/>
              <a:t>.</a:t>
            </a:r>
            <a:endParaRPr lang="tr-TR" sz="1800" dirty="0" smtClean="0"/>
          </a:p>
          <a:p>
            <a:pPr>
              <a:lnSpc>
                <a:spcPct val="120000"/>
              </a:lnSpc>
            </a:pPr>
            <a:endParaRPr lang="es-ES_tradnl" sz="1800" dirty="0"/>
          </a:p>
          <a:p>
            <a:pPr>
              <a:lnSpc>
                <a:spcPct val="120000"/>
              </a:lnSpc>
            </a:pPr>
            <a:r>
              <a:rPr lang="es-ES_tradnl" sz="1800" dirty="0"/>
              <a:t>El </a:t>
            </a:r>
            <a:r>
              <a:rPr lang="tr-TR" sz="1800" dirty="0" err="1" smtClean="0"/>
              <a:t>cambio</a:t>
            </a:r>
            <a:r>
              <a:rPr lang="es-ES_tradnl" sz="1800" dirty="0" smtClean="0"/>
              <a:t> </a:t>
            </a:r>
            <a:r>
              <a:rPr lang="es-ES_tradnl" sz="1800" dirty="0"/>
              <a:t>/ finalización anticipada requiere el consentimiento del </a:t>
            </a:r>
            <a:r>
              <a:rPr lang="es-ES_tradnl" sz="1800" dirty="0" smtClean="0"/>
              <a:t>distribuidor</a:t>
            </a:r>
            <a:r>
              <a:rPr lang="tr-TR" sz="1800" dirty="0" smtClean="0"/>
              <a:t>.</a:t>
            </a:r>
          </a:p>
          <a:p>
            <a:pPr>
              <a:lnSpc>
                <a:spcPct val="120000"/>
              </a:lnSpc>
            </a:pPr>
            <a:endParaRPr lang="es-ES_tradnl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84" y="510506"/>
            <a:ext cx="182655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2456" y="421979"/>
            <a:ext cx="8229600" cy="1143000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/>
          </a:p>
        </p:txBody>
      </p:sp>
      <p:grpSp>
        <p:nvGrpSpPr>
          <p:cNvPr id="5" name="Grup 4"/>
          <p:cNvGrpSpPr>
            <a:grpSpLocks/>
          </p:cNvGrpSpPr>
          <p:nvPr/>
        </p:nvGrpSpPr>
        <p:grpSpPr bwMode="auto">
          <a:xfrm>
            <a:off x="170831" y="844897"/>
            <a:ext cx="8075489" cy="5456237"/>
            <a:chOff x="570851" y="1055413"/>
            <a:chExt cx="8075974" cy="5456511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959812" y="1055413"/>
              <a:ext cx="3459370" cy="1946373"/>
            </a:xfrm>
            <a:prstGeom prst="roundRect">
              <a:avLst/>
            </a:prstGeom>
            <a:blipFill rotWithShape="1">
              <a:blip r:embed="rId3"/>
              <a:stretch>
                <a:fillRect/>
              </a:stretch>
            </a:blipFill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erbest Form 6"/>
            <p:cNvSpPr/>
            <p:nvPr/>
          </p:nvSpPr>
          <p:spPr>
            <a:xfrm>
              <a:off x="570851" y="2997022"/>
              <a:ext cx="4137273" cy="850943"/>
            </a:xfrm>
            <a:custGeom>
              <a:avLst/>
              <a:gdLst>
                <a:gd name="connsiteX0" fmla="*/ 0 w 4137057"/>
                <a:gd name="connsiteY0" fmla="*/ 0 h 850001"/>
                <a:gd name="connsiteX1" fmla="*/ 4137057 w 4137057"/>
                <a:gd name="connsiteY1" fmla="*/ 0 h 850001"/>
                <a:gd name="connsiteX2" fmla="*/ 4137057 w 4137057"/>
                <a:gd name="connsiteY2" fmla="*/ 850001 h 850001"/>
                <a:gd name="connsiteX3" fmla="*/ 0 w 4137057"/>
                <a:gd name="connsiteY3" fmla="*/ 850001 h 850001"/>
                <a:gd name="connsiteX4" fmla="*/ 0 w 4137057"/>
                <a:gd name="connsiteY4" fmla="*/ 0 h 85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7057" h="850001">
                  <a:moveTo>
                    <a:pt x="0" y="0"/>
                  </a:moveTo>
                  <a:lnTo>
                    <a:pt x="4137057" y="0"/>
                  </a:lnTo>
                  <a:lnTo>
                    <a:pt x="4137057" y="850001"/>
                  </a:lnTo>
                  <a:lnTo>
                    <a:pt x="0" y="850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42240" tIns="142240" rIns="142240" bIns="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dirty="0">
                  <a:solidFill>
                    <a:srgbClr val="F27D00"/>
                  </a:solidFill>
                  <a:latin typeface="Helvetica" pitchFamily="34" charset="0"/>
                  <a:cs typeface="Helvetica" pitchFamily="34" charset="0"/>
                </a:rPr>
                <a:t>         </a:t>
              </a:r>
              <a:r>
                <a:rPr lang="tr-TR" b="1" dirty="0" err="1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Ferias</a:t>
              </a:r>
              <a:endParaRPr lang="en-US" sz="18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" name="Serbest Form 7"/>
            <p:cNvSpPr/>
            <p:nvPr/>
          </p:nvSpPr>
          <p:spPr>
            <a:xfrm>
              <a:off x="4987541" y="2817626"/>
              <a:ext cx="3459371" cy="849355"/>
            </a:xfrm>
            <a:custGeom>
              <a:avLst/>
              <a:gdLst>
                <a:gd name="connsiteX0" fmla="*/ 0 w 3006486"/>
                <a:gd name="connsiteY0" fmla="*/ 0 h 850001"/>
                <a:gd name="connsiteX1" fmla="*/ 3006486 w 3006486"/>
                <a:gd name="connsiteY1" fmla="*/ 0 h 850001"/>
                <a:gd name="connsiteX2" fmla="*/ 3006486 w 3006486"/>
                <a:gd name="connsiteY2" fmla="*/ 850001 h 850001"/>
                <a:gd name="connsiteX3" fmla="*/ 0 w 3006486"/>
                <a:gd name="connsiteY3" fmla="*/ 850001 h 850001"/>
                <a:gd name="connsiteX4" fmla="*/ 0 w 3006486"/>
                <a:gd name="connsiteY4" fmla="*/ 0 h 85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86" h="850001">
                  <a:moveTo>
                    <a:pt x="0" y="0"/>
                  </a:moveTo>
                  <a:lnTo>
                    <a:pt x="3006486" y="0"/>
                  </a:lnTo>
                  <a:lnTo>
                    <a:pt x="3006486" y="850001"/>
                  </a:lnTo>
                  <a:lnTo>
                    <a:pt x="0" y="850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9352" rIns="149352" bIns="0" spcCol="1270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800" dirty="0">
                <a:solidFill>
                  <a:srgbClr val="F27D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" name="Serbest Form 8"/>
            <p:cNvSpPr/>
            <p:nvPr/>
          </p:nvSpPr>
          <p:spPr>
            <a:xfrm>
              <a:off x="643880" y="5662569"/>
              <a:ext cx="3991215" cy="849355"/>
            </a:xfrm>
            <a:custGeom>
              <a:avLst/>
              <a:gdLst>
                <a:gd name="connsiteX0" fmla="*/ 0 w 3990976"/>
                <a:gd name="connsiteY0" fmla="*/ 0 h 850001"/>
                <a:gd name="connsiteX1" fmla="*/ 3990976 w 3990976"/>
                <a:gd name="connsiteY1" fmla="*/ 0 h 850001"/>
                <a:gd name="connsiteX2" fmla="*/ 3990976 w 3990976"/>
                <a:gd name="connsiteY2" fmla="*/ 850001 h 850001"/>
                <a:gd name="connsiteX3" fmla="*/ 0 w 3990976"/>
                <a:gd name="connsiteY3" fmla="*/ 850001 h 850001"/>
                <a:gd name="connsiteX4" fmla="*/ 0 w 3990976"/>
                <a:gd name="connsiteY4" fmla="*/ 0 h 85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0976" h="850001">
                  <a:moveTo>
                    <a:pt x="0" y="0"/>
                  </a:moveTo>
                  <a:lnTo>
                    <a:pt x="3990976" y="0"/>
                  </a:lnTo>
                  <a:lnTo>
                    <a:pt x="3990976" y="850001"/>
                  </a:lnTo>
                  <a:lnTo>
                    <a:pt x="0" y="850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42240" tIns="142240" rIns="142240" bIns="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800" dirty="0">
                <a:solidFill>
                  <a:srgbClr val="F27D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" name="Yuvarlatılmış Dikdörtgen 9"/>
            <p:cNvSpPr/>
            <p:nvPr/>
          </p:nvSpPr>
          <p:spPr>
            <a:xfrm>
              <a:off x="4887584" y="3500856"/>
              <a:ext cx="3459371" cy="1946373"/>
            </a:xfrm>
            <a:prstGeom prst="roundRect">
              <a:avLst/>
            </a:prstGeom>
            <a:blipFill rotWithShape="1">
              <a:blip r:embed="rId4"/>
              <a:stretch>
                <a:fillRect/>
              </a:stretch>
            </a:blipFill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erbest Form 10"/>
            <p:cNvSpPr/>
            <p:nvPr/>
          </p:nvSpPr>
          <p:spPr>
            <a:xfrm>
              <a:off x="4987541" y="5432372"/>
              <a:ext cx="3659284" cy="849355"/>
            </a:xfrm>
            <a:custGeom>
              <a:avLst/>
              <a:gdLst>
                <a:gd name="connsiteX0" fmla="*/ 0 w 2291110"/>
                <a:gd name="connsiteY0" fmla="*/ 0 h 850001"/>
                <a:gd name="connsiteX1" fmla="*/ 2291110 w 2291110"/>
                <a:gd name="connsiteY1" fmla="*/ 0 h 850001"/>
                <a:gd name="connsiteX2" fmla="*/ 2291110 w 2291110"/>
                <a:gd name="connsiteY2" fmla="*/ 850001 h 850001"/>
                <a:gd name="connsiteX3" fmla="*/ 0 w 2291110"/>
                <a:gd name="connsiteY3" fmla="*/ 850001 h 850001"/>
                <a:gd name="connsiteX4" fmla="*/ 0 w 2291110"/>
                <a:gd name="connsiteY4" fmla="*/ 0 h 85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1110" h="850001">
                  <a:moveTo>
                    <a:pt x="0" y="0"/>
                  </a:moveTo>
                  <a:lnTo>
                    <a:pt x="2291110" y="0"/>
                  </a:lnTo>
                  <a:lnTo>
                    <a:pt x="2291110" y="850001"/>
                  </a:lnTo>
                  <a:lnTo>
                    <a:pt x="0" y="850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9352" rIns="149352" bIns="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b="1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Conversaci</a:t>
              </a:r>
              <a:r>
                <a:rPr lang="es-ES" b="1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o</a:t>
              </a:r>
              <a:r>
                <a:rPr lang="tr-TR" b="1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nes Bilateral</a:t>
              </a:r>
              <a:r>
                <a:rPr lang="es-ES" b="1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es</a:t>
              </a:r>
              <a:endParaRPr lang="en-US" sz="18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4" name="Metin kutusu 3"/>
          <p:cNvSpPr txBox="1"/>
          <p:nvPr/>
        </p:nvSpPr>
        <p:spPr>
          <a:xfrm>
            <a:off x="4482356" y="1564979"/>
            <a:ext cx="436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35 </a:t>
            </a:r>
            <a:r>
              <a:rPr lang="tr-TR" sz="2000" dirty="0" err="1"/>
              <a:t>ferias</a:t>
            </a:r>
            <a:r>
              <a:rPr lang="es-ES_tradnl" sz="2000" dirty="0"/>
              <a:t> internacionales cada año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621668" y="4219347"/>
            <a:ext cx="3335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 parte de las empresas de UE  hay muy buena relacion con China, India, Korea, Turquía</a:t>
            </a:r>
          </a:p>
        </p:txBody>
      </p:sp>
    </p:spTree>
    <p:extLst>
      <p:ext uri="{BB962C8B-B14F-4D97-AF65-F5344CB8AC3E}">
        <p14:creationId xmlns:p14="http://schemas.microsoft.com/office/powerpoint/2010/main" val="33584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759288044"/>
              </p:ext>
            </p:extLst>
          </p:nvPr>
        </p:nvGraphicFramePr>
        <p:xfrm>
          <a:off x="179512" y="908720"/>
          <a:ext cx="8636894" cy="548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ikdörtgen 1"/>
          <p:cNvSpPr/>
          <p:nvPr/>
        </p:nvSpPr>
        <p:spPr>
          <a:xfrm>
            <a:off x="5148064" y="413543"/>
            <a:ext cx="287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/>
              <a:t>ACCESO AL  MERCADO</a:t>
            </a:r>
          </a:p>
        </p:txBody>
      </p:sp>
    </p:spTree>
    <p:extLst>
      <p:ext uri="{BB962C8B-B14F-4D97-AF65-F5344CB8AC3E}">
        <p14:creationId xmlns:p14="http://schemas.microsoft.com/office/powerpoint/2010/main" val="273210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88818299"/>
              </p:ext>
            </p:extLst>
          </p:nvPr>
        </p:nvGraphicFramePr>
        <p:xfrm>
          <a:off x="395536" y="1196752"/>
          <a:ext cx="8532000" cy="520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683568" y="2420888"/>
            <a:ext cx="440313" cy="267979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chemeClr val="bg1"/>
                </a:solidFill>
                <a:latin typeface="+mj-lt"/>
                <a:ea typeface="ヒラギノ角ゴ Pro W3" charset="-128"/>
              </a:rPr>
              <a:t>CONOCER</a:t>
            </a:r>
            <a:endParaRPr lang="en-US" sz="2000" dirty="0">
              <a:solidFill>
                <a:schemeClr val="bg1"/>
              </a:solidFill>
              <a:latin typeface="+mj-lt"/>
              <a:ea typeface="ヒラギノ角ゴ Pro W3" charset="-128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835696" y="548680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/>
              <a:t>LA CULTURA DE TRABAJO</a:t>
            </a:r>
          </a:p>
        </p:txBody>
      </p:sp>
    </p:spTree>
    <p:extLst>
      <p:ext uri="{BB962C8B-B14F-4D97-AF65-F5344CB8AC3E}">
        <p14:creationId xmlns:p14="http://schemas.microsoft.com/office/powerpoint/2010/main" val="75692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349140" y="817563"/>
            <a:ext cx="2857500" cy="7921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dirty="0">
                <a:solidFill>
                  <a:schemeClr val="bg1"/>
                </a:solidFill>
              </a:rPr>
              <a:t>F</a:t>
            </a:r>
            <a:r>
              <a:rPr lang="es-ES" sz="2400" dirty="0">
                <a:solidFill>
                  <a:schemeClr val="bg1"/>
                </a:solidFill>
              </a:rPr>
              <a:t>lexibilidad</a:t>
            </a:r>
            <a:r>
              <a:rPr lang="tr-TR" sz="2400" dirty="0">
                <a:solidFill>
                  <a:schemeClr val="bg1"/>
                </a:solidFill>
              </a:rPr>
              <a:t> /</a:t>
            </a:r>
            <a:r>
              <a:rPr lang="es-ES" sz="2400" dirty="0">
                <a:solidFill>
                  <a:schemeClr val="bg1"/>
                </a:solidFill>
              </a:rPr>
              <a:t> Adaptación</a:t>
            </a:r>
            <a:endParaRPr lang="es-ES" sz="2400" dirty="0">
              <a:solidFill>
                <a:srgbClr val="F27D00"/>
              </a:solidFill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349140" y="4135438"/>
            <a:ext cx="2857500" cy="7921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dirty="0">
                <a:solidFill>
                  <a:schemeClr val="bg1"/>
                </a:solidFill>
              </a:rPr>
              <a:t>Seguimiento</a:t>
            </a:r>
            <a:endParaRPr lang="en-US" sz="2400" dirty="0">
              <a:solidFill>
                <a:srgbClr val="F27D00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349140" y="3006725"/>
            <a:ext cx="2857500" cy="7921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dirty="0">
                <a:solidFill>
                  <a:schemeClr val="bg1"/>
                </a:solidFill>
              </a:rPr>
              <a:t>Perseverancia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349140" y="1941513"/>
            <a:ext cx="2857500" cy="7715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dirty="0">
                <a:solidFill>
                  <a:schemeClr val="bg1"/>
                </a:solidFill>
              </a:rPr>
              <a:t>Buen trato / </a:t>
            </a:r>
            <a:r>
              <a:rPr lang="tr-TR" sz="2400" dirty="0">
                <a:solidFill>
                  <a:schemeClr val="bg1"/>
                </a:solidFill>
              </a:rPr>
              <a:t>R</a:t>
            </a:r>
            <a:r>
              <a:rPr lang="es-ES" sz="2400" dirty="0" err="1">
                <a:solidFill>
                  <a:schemeClr val="bg1"/>
                </a:solidFill>
              </a:rPr>
              <a:t>eputación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3495675" y="830204"/>
            <a:ext cx="4805363" cy="8477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00000"/>
              </a:lnSpc>
              <a:defRPr/>
            </a:pPr>
            <a:r>
              <a:rPr lang="tr-TR" dirty="0" smtClean="0">
                <a:solidFill>
                  <a:schemeClr val="tx1"/>
                </a:solidFill>
              </a:rPr>
              <a:t>El tipo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>
                <a:solidFill>
                  <a:schemeClr val="tx1"/>
                </a:solidFill>
              </a:rPr>
              <a:t>de oferta y flexibilidad en el modelo de negocio depende de las demandas previstas del mercado</a:t>
            </a:r>
            <a:r>
              <a:rPr lang="tr-TR" sz="18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3495675" y="4149526"/>
            <a:ext cx="4810125" cy="79216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00000"/>
              </a:lnSpc>
              <a:defRPr/>
            </a:pPr>
            <a:r>
              <a:rPr lang="tr-TR" sz="1800" dirty="0">
                <a:solidFill>
                  <a:schemeClr val="tx1"/>
                </a:solidFill>
              </a:rPr>
              <a:t>Una </a:t>
            </a:r>
            <a:r>
              <a:rPr lang="es-ES" sz="1800" dirty="0">
                <a:solidFill>
                  <a:schemeClr val="tx1"/>
                </a:solidFill>
              </a:rPr>
              <a:t>comunicación regular y sistemática con distribuidor</a:t>
            </a:r>
            <a:r>
              <a:rPr lang="tr-TR" sz="1800" dirty="0">
                <a:solidFill>
                  <a:schemeClr val="tx1"/>
                </a:solidFill>
              </a:rPr>
              <a:t>es</a:t>
            </a:r>
            <a:r>
              <a:rPr lang="es-ES" sz="1800" dirty="0">
                <a:solidFill>
                  <a:schemeClr val="tx1"/>
                </a:solidFill>
              </a:rPr>
              <a:t> y clientes.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3517900" y="2935288"/>
            <a:ext cx="4787900" cy="863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00000"/>
              </a:lnSpc>
              <a:defRPr/>
            </a:pPr>
            <a:r>
              <a:rPr lang="es-ES" dirty="0">
                <a:solidFill>
                  <a:schemeClr val="tx1"/>
                </a:solidFill>
              </a:rPr>
              <a:t>C</a:t>
            </a:r>
            <a:r>
              <a:rPr lang="es-ES" sz="1800" dirty="0">
                <a:solidFill>
                  <a:schemeClr val="tx1"/>
                </a:solidFill>
              </a:rPr>
              <a:t>onstancia en la implementación de la estrategia de mercado y la búsqueda del socio local.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3517900" y="1941513"/>
            <a:ext cx="4787900" cy="7715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00000"/>
              </a:lnSpc>
              <a:defRPr/>
            </a:pPr>
            <a:r>
              <a:rPr lang="tr-TR" sz="1800" dirty="0">
                <a:solidFill>
                  <a:schemeClr val="tx1"/>
                </a:solidFill>
              </a:rPr>
              <a:t>La </a:t>
            </a:r>
            <a:r>
              <a:rPr lang="es-ES" sz="1800" dirty="0">
                <a:solidFill>
                  <a:schemeClr val="tx1"/>
                </a:solidFill>
              </a:rPr>
              <a:t>cordialidad y buena sintonía en las relaciones pesar divergencias o desavincences en las negociaciones.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Yuvarlatılmış Dikdörtgen 29"/>
          <p:cNvSpPr/>
          <p:nvPr/>
        </p:nvSpPr>
        <p:spPr>
          <a:xfrm>
            <a:off x="349140" y="5076924"/>
            <a:ext cx="2857500" cy="7921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dirty="0">
                <a:solidFill>
                  <a:schemeClr val="bg1"/>
                </a:solidFill>
              </a:rPr>
              <a:t>Confianza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Yuvarlatılmış Dikdörtgen 30"/>
          <p:cNvSpPr/>
          <p:nvPr/>
        </p:nvSpPr>
        <p:spPr>
          <a:xfrm>
            <a:off x="3490913" y="5076924"/>
            <a:ext cx="4810125" cy="79216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00000"/>
              </a:lnSpc>
              <a:defRPr/>
            </a:pPr>
            <a:r>
              <a:rPr lang="es-ES" dirty="0">
                <a:solidFill>
                  <a:schemeClr val="tx1"/>
                </a:solidFill>
              </a:rPr>
              <a:t>C</a:t>
            </a:r>
            <a:r>
              <a:rPr lang="es-ES" sz="1800" dirty="0">
                <a:solidFill>
                  <a:schemeClr val="tx1"/>
                </a:solidFill>
              </a:rPr>
              <a:t>onstruir y solidificar las relaciones personales como antesala de unas buenas relaciones profesionales.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90564" y="460750"/>
            <a:ext cx="2939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CULTURA DE NEGOCIOS</a:t>
            </a:r>
          </a:p>
        </p:txBody>
      </p:sp>
    </p:spTree>
    <p:extLst>
      <p:ext uri="{BB962C8B-B14F-4D97-AF65-F5344CB8AC3E}">
        <p14:creationId xmlns:p14="http://schemas.microsoft.com/office/powerpoint/2010/main" val="3693403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160827286"/>
              </p:ext>
            </p:extLst>
          </p:nvPr>
        </p:nvGraphicFramePr>
        <p:xfrm>
          <a:off x="971600" y="1052736"/>
          <a:ext cx="68407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2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99592" y="764704"/>
            <a:ext cx="6336704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Datos</a:t>
            </a:r>
            <a:r>
              <a:rPr lang="tr-TR" sz="2000" dirty="0" smtClean="0"/>
              <a:t> </a:t>
            </a:r>
            <a:r>
              <a:rPr lang="tr-TR" sz="2000" dirty="0" err="1" smtClean="0"/>
              <a:t>Generales</a:t>
            </a: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Tehran</a:t>
            </a: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Macroeconomia</a:t>
            </a: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Fortalezas</a:t>
            </a:r>
            <a:r>
              <a:rPr lang="tr-TR" sz="2000" dirty="0" smtClean="0"/>
              <a:t>  - </a:t>
            </a:r>
            <a:r>
              <a:rPr lang="tr-TR" sz="2000" dirty="0" err="1" smtClean="0"/>
              <a:t>Debilidades</a:t>
            </a:r>
            <a:r>
              <a:rPr lang="tr-TR" sz="2000" dirty="0" smtClean="0"/>
              <a:t> – </a:t>
            </a:r>
            <a:r>
              <a:rPr lang="tr-TR" sz="2000" dirty="0" err="1" smtClean="0"/>
              <a:t>Amenazas</a:t>
            </a:r>
            <a:r>
              <a:rPr lang="tr-TR" sz="2000" dirty="0" smtClean="0"/>
              <a:t> – </a:t>
            </a:r>
            <a:r>
              <a:rPr lang="tr-TR" sz="2000" dirty="0" err="1" smtClean="0"/>
              <a:t>Oportunidades</a:t>
            </a: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Exportacion</a:t>
            </a:r>
            <a:r>
              <a:rPr lang="tr-TR" sz="2000" dirty="0" smtClean="0"/>
              <a:t> y </a:t>
            </a:r>
            <a:r>
              <a:rPr lang="tr-TR" sz="2000" dirty="0" err="1" smtClean="0"/>
              <a:t>Importacion</a:t>
            </a:r>
            <a:r>
              <a:rPr lang="tr-TR" sz="2000" dirty="0" smtClean="0"/>
              <a:t> de </a:t>
            </a:r>
            <a:r>
              <a:rPr lang="tr-TR" sz="2000" dirty="0" err="1" smtClean="0"/>
              <a:t>Catalu</a:t>
            </a:r>
            <a:r>
              <a:rPr lang="es-ES" sz="2000" dirty="0" smtClean="0"/>
              <a:t>ña</a:t>
            </a: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Distribuidores</a:t>
            </a: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Acceso</a:t>
            </a:r>
            <a:r>
              <a:rPr lang="tr-TR" sz="2000" dirty="0" smtClean="0"/>
              <a:t> al </a:t>
            </a:r>
            <a:r>
              <a:rPr lang="tr-TR" sz="2000" dirty="0" err="1" smtClean="0"/>
              <a:t>mercado</a:t>
            </a: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La </a:t>
            </a:r>
            <a:r>
              <a:rPr lang="tr-TR" sz="2000" dirty="0" err="1" smtClean="0"/>
              <a:t>cultura</a:t>
            </a:r>
            <a:r>
              <a:rPr lang="tr-TR" sz="2000" dirty="0" smtClean="0"/>
              <a:t> del </a:t>
            </a:r>
            <a:r>
              <a:rPr lang="tr-TR" sz="2000" dirty="0" err="1"/>
              <a:t>t</a:t>
            </a:r>
            <a:r>
              <a:rPr lang="tr-TR" sz="2000" dirty="0" err="1" smtClean="0"/>
              <a:t>rabajo</a:t>
            </a: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Servicios</a:t>
            </a: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6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057275"/>
            <a:ext cx="9144000" cy="40934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s-ES" sz="2000" b="0" dirty="0">
                <a:solidFill>
                  <a:schemeClr val="tx1"/>
                </a:solidFill>
              </a:rPr>
              <a:t>Servicio</a:t>
            </a:r>
            <a:r>
              <a:rPr lang="tr-TR" sz="2000" b="0" dirty="0">
                <a:solidFill>
                  <a:schemeClr val="tx1"/>
                </a:solidFill>
              </a:rPr>
              <a:t>s</a:t>
            </a:r>
            <a:r>
              <a:rPr lang="es-ES" sz="2000" b="0" dirty="0">
                <a:solidFill>
                  <a:schemeClr val="tx1"/>
                </a:solidFill>
              </a:rPr>
              <a:t> de asesoramiento personalizado a los mercados internacionales.</a:t>
            </a:r>
            <a:br>
              <a:rPr lang="es-ES" sz="2000" b="0" dirty="0">
                <a:solidFill>
                  <a:schemeClr val="tx1"/>
                </a:solidFill>
              </a:rPr>
            </a:br>
            <a:r>
              <a:rPr lang="es-ES" sz="2000" b="0" dirty="0">
                <a:solidFill>
                  <a:schemeClr val="tx1"/>
                </a:solidFill>
              </a:rPr>
              <a:t/>
            </a:r>
            <a:br>
              <a:rPr lang="es-ES" sz="2000" b="0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Conocer el </a:t>
            </a:r>
            <a:r>
              <a:rPr lang="tr-TR" sz="2000" b="1" dirty="0">
                <a:solidFill>
                  <a:schemeClr val="tx1"/>
                </a:solidFill>
              </a:rPr>
              <a:t>M</a:t>
            </a:r>
            <a:r>
              <a:rPr lang="es-ES" sz="2000" b="1" dirty="0">
                <a:solidFill>
                  <a:schemeClr val="tx1"/>
                </a:solidFill>
              </a:rPr>
              <a:t>ercado</a:t>
            </a:r>
            <a:r>
              <a:rPr lang="es-ES" sz="2000" b="0" dirty="0">
                <a:solidFill>
                  <a:schemeClr val="tx1"/>
                </a:solidFill>
              </a:rPr>
              <a:t/>
            </a:r>
            <a:br>
              <a:rPr lang="es-ES" sz="2000" b="0" dirty="0">
                <a:solidFill>
                  <a:schemeClr val="tx1"/>
                </a:solidFill>
              </a:rPr>
            </a:br>
            <a:r>
              <a:rPr lang="tr-TR" sz="2000" b="0" dirty="0">
                <a:solidFill>
                  <a:schemeClr val="tx1"/>
                </a:solidFill>
              </a:rPr>
              <a:t>	</a:t>
            </a:r>
            <a:r>
              <a:rPr lang="es-ES" sz="2000" b="0" dirty="0">
                <a:solidFill>
                  <a:schemeClr val="tx1"/>
                </a:solidFill>
              </a:rPr>
              <a:t>Estudios de mercado.</a:t>
            </a:r>
            <a:br>
              <a:rPr lang="es-ES" sz="2000" b="0" dirty="0">
                <a:solidFill>
                  <a:schemeClr val="tx1"/>
                </a:solidFill>
              </a:rPr>
            </a:br>
            <a:r>
              <a:rPr lang="tr-TR" sz="2000" b="0" dirty="0">
                <a:solidFill>
                  <a:schemeClr val="tx1"/>
                </a:solidFill>
              </a:rPr>
              <a:t>	</a:t>
            </a:r>
            <a:r>
              <a:rPr lang="es-ES" sz="2000" b="0" dirty="0">
                <a:solidFill>
                  <a:schemeClr val="tx1"/>
                </a:solidFill>
              </a:rPr>
              <a:t>Agendas de prospección de mercado.</a:t>
            </a:r>
            <a:br>
              <a:rPr lang="es-ES" sz="2000" b="0" dirty="0">
                <a:solidFill>
                  <a:schemeClr val="tx1"/>
                </a:solidFill>
              </a:rPr>
            </a:br>
            <a:r>
              <a:rPr lang="es-ES" sz="2000" b="0" dirty="0">
                <a:solidFill>
                  <a:schemeClr val="tx1"/>
                </a:solidFill>
              </a:rPr>
              <a:t/>
            </a:r>
            <a:br>
              <a:rPr lang="es-ES" sz="2000" b="0" dirty="0">
                <a:solidFill>
                  <a:schemeClr val="tx1"/>
                </a:solidFill>
              </a:rPr>
            </a:br>
            <a:endParaRPr lang="tr-TR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</a:rPr>
              <a:t>C</a:t>
            </a:r>
            <a:r>
              <a:rPr lang="es-ES" sz="2000" b="1" dirty="0">
                <a:solidFill>
                  <a:schemeClr val="tx1"/>
                </a:solidFill>
              </a:rPr>
              <a:t>onseguir </a:t>
            </a:r>
            <a:r>
              <a:rPr lang="tr-TR" sz="2000" b="1" dirty="0">
                <a:solidFill>
                  <a:schemeClr val="tx1"/>
                </a:solidFill>
              </a:rPr>
              <a:t>V</a:t>
            </a:r>
            <a:r>
              <a:rPr lang="es-ES" sz="2000" b="1" dirty="0">
                <a:solidFill>
                  <a:schemeClr val="tx1"/>
                </a:solidFill>
              </a:rPr>
              <a:t>entas</a:t>
            </a:r>
            <a:r>
              <a:rPr lang="es-ES" sz="2000" b="0" dirty="0">
                <a:solidFill>
                  <a:schemeClr val="tx1"/>
                </a:solidFill>
              </a:rPr>
              <a:t/>
            </a:r>
            <a:br>
              <a:rPr lang="es-ES" sz="2000" b="0" dirty="0">
                <a:solidFill>
                  <a:schemeClr val="tx1"/>
                </a:solidFill>
              </a:rPr>
            </a:br>
            <a:r>
              <a:rPr lang="tr-TR" sz="2000" b="0" dirty="0">
                <a:solidFill>
                  <a:schemeClr val="tx1"/>
                </a:solidFill>
              </a:rPr>
              <a:t>	</a:t>
            </a:r>
            <a:r>
              <a:rPr lang="es-ES" sz="2000" b="0" dirty="0">
                <a:solidFill>
                  <a:schemeClr val="tx1"/>
                </a:solidFill>
              </a:rPr>
              <a:t>Buscar Canales de comercialización.</a:t>
            </a:r>
            <a:br>
              <a:rPr lang="es-ES" sz="2000" b="0" dirty="0">
                <a:solidFill>
                  <a:schemeClr val="tx1"/>
                </a:solidFill>
              </a:rPr>
            </a:br>
            <a:r>
              <a:rPr lang="tr-TR" sz="2000" b="0" dirty="0">
                <a:solidFill>
                  <a:schemeClr val="tx1"/>
                </a:solidFill>
              </a:rPr>
              <a:t>	</a:t>
            </a:r>
            <a:r>
              <a:rPr lang="es-ES" sz="2000" b="0" dirty="0">
                <a:solidFill>
                  <a:schemeClr val="tx1"/>
                </a:solidFill>
              </a:rPr>
              <a:t>Identificación de socios potenciales</a:t>
            </a:r>
            <a:br>
              <a:rPr lang="es-ES" sz="2000" b="0" dirty="0">
                <a:solidFill>
                  <a:schemeClr val="tx1"/>
                </a:solidFill>
              </a:rPr>
            </a:br>
            <a:r>
              <a:rPr lang="tr-TR" sz="2000" b="0" dirty="0">
                <a:solidFill>
                  <a:schemeClr val="tx1"/>
                </a:solidFill>
              </a:rPr>
              <a:t>	</a:t>
            </a:r>
            <a:r>
              <a:rPr lang="es-ES" sz="2000" b="0" dirty="0">
                <a:solidFill>
                  <a:schemeClr val="tx1"/>
                </a:solidFill>
              </a:rPr>
              <a:t>Seguimiento de </a:t>
            </a:r>
            <a:r>
              <a:rPr lang="es-ES" sz="2000" b="0" dirty="0" smtClean="0">
                <a:solidFill>
                  <a:schemeClr val="tx1"/>
                </a:solidFill>
              </a:rPr>
              <a:t>clientes.</a:t>
            </a:r>
            <a:r>
              <a:rPr lang="es-ES" sz="2000" b="0" dirty="0">
                <a:solidFill>
                  <a:schemeClr val="tx1"/>
                </a:solidFill>
              </a:rPr>
              <a:t/>
            </a:r>
            <a:br>
              <a:rPr lang="es-ES" sz="2000" b="0" dirty="0">
                <a:solidFill>
                  <a:schemeClr val="tx1"/>
                </a:solidFill>
              </a:rPr>
            </a:br>
            <a:r>
              <a:rPr lang="tr-TR" sz="2000" b="0" dirty="0">
                <a:solidFill>
                  <a:schemeClr val="tx1"/>
                </a:solidFill>
              </a:rPr>
              <a:t>	</a:t>
            </a:r>
            <a:endParaRPr lang="tr-TR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defRPr/>
            </a:pP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1749" name="Dikdörtgen 9"/>
          <p:cNvSpPr>
            <a:spLocks noChangeArrowheads="1"/>
          </p:cNvSpPr>
          <p:nvPr/>
        </p:nvSpPr>
        <p:spPr bwMode="auto">
          <a:xfrm>
            <a:off x="5652120" y="595610"/>
            <a:ext cx="3095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defRPr/>
            </a:pPr>
            <a:r>
              <a:rPr lang="tr-TR" altLang="es-E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2" charset="0"/>
                <a:cs typeface="Helvetica" pitchFamily="2" charset="0"/>
              </a:rPr>
              <a:t>SERVICIOS</a:t>
            </a:r>
            <a:endParaRPr lang="ca-ES" altLang="es-E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2" charset="0"/>
              <a:cs typeface="Helvetica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82102"/>
            <a:ext cx="3894935" cy="34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14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/>
          </p:cNvSpPr>
          <p:nvPr/>
        </p:nvSpPr>
        <p:spPr>
          <a:xfrm>
            <a:off x="1547664" y="1340768"/>
            <a:ext cx="5951104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5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MUCHAS </a:t>
            </a:r>
            <a:r>
              <a:rPr lang="es-ES" altLang="en-US" sz="5400" dirty="0" smtClean="0">
                <a:solidFill>
                  <a:srgbClr val="943634"/>
                </a:solidFill>
                <a:latin typeface="Calibri Light" panose="020F0302020204030204" pitchFamily="34" charset="0"/>
              </a:rPr>
              <a:t>GRACIAS</a:t>
            </a:r>
            <a:endParaRPr lang="es-ES" altLang="en-US" sz="2400" dirty="0" smtClean="0">
              <a:solidFill>
                <a:srgbClr val="943634"/>
              </a:solidFill>
              <a:latin typeface="Calibri Light" panose="020F0302020204030204" pitchFamily="34" charset="0"/>
            </a:endParaRPr>
          </a:p>
          <a:p>
            <a:endParaRPr lang="es-ES" altLang="en-US" sz="2400" dirty="0" smtClean="0">
              <a:solidFill>
                <a:srgbClr val="943634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11760" y="2996952"/>
            <a:ext cx="3862872" cy="244827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Sr. </a:t>
            </a:r>
            <a:r>
              <a:rPr lang="tr-TR" sz="2000" b="1" dirty="0" smtClean="0">
                <a:solidFill>
                  <a:prstClr val="black"/>
                </a:solidFill>
              </a:rPr>
              <a:t>Ali Kahvecioglu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Director </a:t>
            </a:r>
            <a:r>
              <a:rPr lang="tr-TR" sz="2000" dirty="0" err="1" smtClean="0">
                <a:solidFill>
                  <a:prstClr val="black"/>
                </a:solidFill>
              </a:rPr>
              <a:t>Istanbul</a:t>
            </a:r>
            <a:endParaRPr lang="es-ES" sz="2000" dirty="0" smtClean="0">
              <a:solidFill>
                <a:prstClr val="black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Tel: + </a:t>
            </a:r>
            <a:r>
              <a:rPr lang="tr-TR" sz="2000" dirty="0" smtClean="0">
                <a:solidFill>
                  <a:prstClr val="black"/>
                </a:solidFill>
              </a:rPr>
              <a:t>90 212 278 72 50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tr-TR" sz="2000" dirty="0" err="1" smtClean="0">
                <a:solidFill>
                  <a:prstClr val="black"/>
                </a:solidFill>
                <a:hlinkClick r:id="rId3"/>
              </a:rPr>
              <a:t>akahvecioglu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@catalonia.com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4"/>
              </a:rPr>
              <a:t>http://accio.gencat.cat/cat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/</a:t>
            </a:r>
            <a:endParaRPr lang="en-US" sz="2000" dirty="0" smtClean="0">
              <a:solidFill>
                <a:prstClr val="black"/>
              </a:solidFill>
              <a:hlinkClick r:id="rId5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  <a:hlinkClick r:id="rId5"/>
              </a:rPr>
              <a:t>www.catalonia.com 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sz="1400" dirty="0" smtClean="0">
              <a:solidFill>
                <a:prstClr val="black"/>
              </a:solidFill>
            </a:endParaRPr>
          </a:p>
          <a:p>
            <a:pPr algn="ctr"/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0"/>
          <p:cNvSpPr txBox="1">
            <a:spLocks noChangeArrowheads="1"/>
          </p:cNvSpPr>
          <p:nvPr/>
        </p:nvSpPr>
        <p:spPr bwMode="auto">
          <a:xfrm>
            <a:off x="7662863" y="6605588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r>
              <a:rPr lang="ca-ES" altLang="es-ES" sz="1200">
                <a:solidFill>
                  <a:schemeClr val="bg1"/>
                </a:solidFill>
                <a:latin typeface="Helvetica" pitchFamily="2" charset="0"/>
              </a:rPr>
              <a:t>ww.acc10.cat</a:t>
            </a:r>
            <a:endParaRPr lang="es-ES" altLang="es-ES" sz="1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Metin kutusu 1"/>
          <p:cNvSpPr txBox="1">
            <a:spLocks noChangeArrowheads="1"/>
          </p:cNvSpPr>
          <p:nvPr/>
        </p:nvSpPr>
        <p:spPr bwMode="auto">
          <a:xfrm>
            <a:off x="179388" y="912396"/>
            <a:ext cx="26613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r>
              <a:rPr lang="es-ES" altLang="es-ES" sz="1600">
                <a:solidFill>
                  <a:srgbClr val="F27D00"/>
                </a:solidFill>
              </a:rPr>
              <a:t>Electrónica y electricidad</a:t>
            </a:r>
          </a:p>
        </p:txBody>
      </p:sp>
      <p:sp>
        <p:nvSpPr>
          <p:cNvPr id="19463" name="Metin kutusu 7"/>
          <p:cNvSpPr txBox="1">
            <a:spLocks noChangeArrowheads="1"/>
          </p:cNvSpPr>
          <p:nvPr/>
        </p:nvSpPr>
        <p:spPr bwMode="auto">
          <a:xfrm>
            <a:off x="5620038" y="3902075"/>
            <a:ext cx="35080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s-ES" altLang="es-ES" sz="1400" b="0" dirty="0">
                <a:latin typeface="Arial" pitchFamily="34" charset="0"/>
              </a:rPr>
              <a:t>Extracción de minerales mármol y minerales del metal.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s-ES" altLang="es-ES" sz="1400" b="0" dirty="0">
                <a:latin typeface="Arial" pitchFamily="34" charset="0"/>
              </a:rPr>
              <a:t>Madera y derivados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s-ES" altLang="es-ES" sz="1400" b="0" dirty="0">
                <a:latin typeface="Arial" pitchFamily="34" charset="0"/>
              </a:rPr>
              <a:t>Metales preciosos y metales no férreos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s-ES" altLang="es-ES" sz="1400" b="0" dirty="0">
                <a:latin typeface="Arial" pitchFamily="34" charset="0"/>
              </a:rPr>
              <a:t>Productos básicos de hierro y acero</a:t>
            </a:r>
          </a:p>
        </p:txBody>
      </p:sp>
      <p:sp>
        <p:nvSpPr>
          <p:cNvPr id="19464" name="Metin kutusu 22"/>
          <p:cNvSpPr txBox="1">
            <a:spLocks noChangeArrowheads="1"/>
          </p:cNvSpPr>
          <p:nvPr/>
        </p:nvSpPr>
        <p:spPr bwMode="auto">
          <a:xfrm>
            <a:off x="6164263" y="3556000"/>
            <a:ext cx="299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r>
              <a:rPr lang="es-ES" altLang="es-ES" sz="1600">
                <a:solidFill>
                  <a:srgbClr val="F27D00"/>
                </a:solidFill>
              </a:rPr>
              <a:t>Materiales y materias primas</a:t>
            </a:r>
          </a:p>
        </p:txBody>
      </p:sp>
      <p:sp>
        <p:nvSpPr>
          <p:cNvPr id="19467" name="Metin kutusu 26"/>
          <p:cNvSpPr txBox="1">
            <a:spLocks noChangeArrowheads="1"/>
          </p:cNvSpPr>
          <p:nvPr/>
        </p:nvSpPr>
        <p:spPr bwMode="auto">
          <a:xfrm>
            <a:off x="3149600" y="5278438"/>
            <a:ext cx="38138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r>
              <a:rPr lang="es-ES" altLang="es-ES" sz="1600">
                <a:solidFill>
                  <a:srgbClr val="F27D00"/>
                </a:solidFill>
              </a:rPr>
              <a:t>Logística, e-commerce y distribución</a:t>
            </a:r>
          </a:p>
        </p:txBody>
      </p:sp>
      <p:sp>
        <p:nvSpPr>
          <p:cNvPr id="10253" name="Dikdörtgen 9"/>
          <p:cNvSpPr>
            <a:spLocks noChangeArrowheads="1"/>
          </p:cNvSpPr>
          <p:nvPr/>
        </p:nvSpPr>
        <p:spPr bwMode="auto">
          <a:xfrm>
            <a:off x="3043239" y="1281728"/>
            <a:ext cx="31210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s-ES" sz="1600" dirty="0">
                <a:ea typeface="ヒラギノ角ゴ Pro W3" charset="-128"/>
              </a:rPr>
              <a:t>Alimentos para mascotas y animales</a:t>
            </a:r>
          </a:p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s-ES" sz="1600" dirty="0">
                <a:ea typeface="ヒラギノ角ゴ Pro W3" charset="-128"/>
              </a:rPr>
              <a:t>Carne y productos derivados</a:t>
            </a:r>
          </a:p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s-ES" sz="1600" dirty="0">
                <a:ea typeface="ヒラギノ角ゴ Pro W3" charset="-128"/>
              </a:rPr>
              <a:t>Aceites y grasas vegetales y animales</a:t>
            </a:r>
          </a:p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s-ES" sz="1600" dirty="0">
                <a:ea typeface="ヒラギノ角ゴ Pro W3" charset="-128"/>
              </a:rPr>
              <a:t>Productos de harina.</a:t>
            </a:r>
            <a:endParaRPr lang="es-ES" sz="1600" b="0" dirty="0">
              <a:latin typeface="Arial" charset="0"/>
              <a:ea typeface="ヒラギノ角ゴ Pro W3" charset="-128"/>
            </a:endParaRPr>
          </a:p>
        </p:txBody>
      </p:sp>
      <p:sp>
        <p:nvSpPr>
          <p:cNvPr id="19469" name="Metin kutusu 28"/>
          <p:cNvSpPr txBox="1">
            <a:spLocks noChangeArrowheads="1"/>
          </p:cNvSpPr>
          <p:nvPr/>
        </p:nvSpPr>
        <p:spPr bwMode="auto">
          <a:xfrm>
            <a:off x="3811734" y="943174"/>
            <a:ext cx="1473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pPr algn="l"/>
            <a:r>
              <a:rPr lang="es-ES" altLang="es-ES" sz="1600">
                <a:solidFill>
                  <a:srgbClr val="F27D00"/>
                </a:solidFill>
              </a:rPr>
              <a:t>Alimentacion</a:t>
            </a:r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3059113" y="1250950"/>
            <a:ext cx="0" cy="3473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Dirsek Bağlayıcısı 15"/>
          <p:cNvCxnSpPr/>
          <p:nvPr/>
        </p:nvCxnSpPr>
        <p:spPr>
          <a:xfrm>
            <a:off x="3043238" y="2851150"/>
            <a:ext cx="6084887" cy="51117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3043238" y="5084763"/>
            <a:ext cx="60848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208881"/>
            <a:ext cx="2687662" cy="189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1533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35732" y="2957510"/>
            <a:ext cx="26241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Aparatos receptores de radio y televisión, grabación de imagen y sonido</a:t>
            </a:r>
          </a:p>
          <a:p>
            <a:r>
              <a:rPr lang="es-ES" sz="1400" dirty="0"/>
              <a:t>Electrodomésticos.</a:t>
            </a:r>
          </a:p>
          <a:p>
            <a:r>
              <a:rPr lang="es-ES" sz="1400" dirty="0"/>
              <a:t>Motores y turbinas, excepto motores de avión, vehículos automóviles y ciclomotores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4" y="4557948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295650" y="5616992"/>
            <a:ext cx="3075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/>
              <a:t>Papel ondulado, cartón y envases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12" y="2920347"/>
            <a:ext cx="2143125" cy="20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375350" y="543064"/>
            <a:ext cx="6276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/>
              <a:t>OPORTUNIDADES DE NEGOCIO GLOBALES A LA IRAN</a:t>
            </a:r>
          </a:p>
        </p:txBody>
      </p:sp>
    </p:spTree>
    <p:extLst>
      <p:ext uri="{BB962C8B-B14F-4D97-AF65-F5344CB8AC3E}">
        <p14:creationId xmlns:p14="http://schemas.microsoft.com/office/powerpoint/2010/main" val="2587703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13 Dikdörtgen"/>
          <p:cNvSpPr>
            <a:spLocks noChangeArrowheads="1"/>
          </p:cNvSpPr>
          <p:nvPr/>
        </p:nvSpPr>
        <p:spPr bwMode="auto">
          <a:xfrm>
            <a:off x="4856766" y="116632"/>
            <a:ext cx="410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defRPr/>
            </a:pPr>
            <a:r>
              <a:rPr lang="es-ES" altLang="es-ES" sz="20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2" charset="0"/>
                <a:cs typeface="Helvetica" pitchFamily="2" charset="0"/>
              </a:rPr>
              <a:t>LAS PRINCIPALES INDUSTRIAS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02160" y="999053"/>
            <a:ext cx="316600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ct val="0"/>
              </a:spcAft>
              <a:defRPr/>
            </a:pPr>
            <a:r>
              <a:rPr lang="es-ES" sz="1600" b="1" dirty="0">
                <a:solidFill>
                  <a:srgbClr val="F27D00"/>
                </a:solidFill>
                <a:latin typeface="Arial" pitchFamily="34" charset="0"/>
              </a:rPr>
              <a:t>Química y plásticos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defRPr/>
            </a:pPr>
            <a:endParaRPr lang="es-ES" sz="1600" dirty="0">
              <a:solidFill>
                <a:srgbClr val="F27D00"/>
              </a:solidFill>
              <a:latin typeface="Arial" pitchFamily="34" charset="0"/>
            </a:endParaRPr>
          </a:p>
          <a:p>
            <a:pPr algn="just">
              <a:lnSpc>
                <a:spcPct val="100000"/>
              </a:lnSpc>
              <a:spcAft>
                <a:spcPct val="0"/>
              </a:spcAft>
              <a:defRPr/>
            </a:pPr>
            <a:r>
              <a:rPr lang="es-ES" sz="1400" dirty="0">
                <a:solidFill>
                  <a:srgbClr val="000000"/>
                </a:solidFill>
                <a:latin typeface="Arial" pitchFamily="34" charset="0"/>
              </a:rPr>
              <a:t>Abonos y compuestos nitrogenados.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defRPr/>
            </a:pPr>
            <a:r>
              <a:rPr lang="es-ES" sz="1400" dirty="0">
                <a:solidFill>
                  <a:srgbClr val="000000"/>
                </a:solidFill>
                <a:latin typeface="Arial" pitchFamily="34" charset="0"/>
              </a:rPr>
              <a:t>Fotoquímicos, explosivos y otros productos químicos.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defRPr/>
            </a:pPr>
            <a:r>
              <a:rPr lang="es-ES" sz="1400" dirty="0">
                <a:solidFill>
                  <a:srgbClr val="000000"/>
                </a:solidFill>
                <a:latin typeface="Arial" pitchFamily="34" charset="0"/>
              </a:rPr>
              <a:t>Pinturas y barnices.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defRPr/>
            </a:pPr>
            <a:r>
              <a:rPr lang="es-ES" sz="1400" dirty="0">
                <a:solidFill>
                  <a:srgbClr val="000000"/>
                </a:solidFill>
                <a:latin typeface="Arial" pitchFamily="34" charset="0"/>
              </a:rPr>
              <a:t>Plásticos en formas primarias y caucho sintético.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defRPr/>
            </a:pPr>
            <a:r>
              <a:rPr lang="es-ES" sz="1400" dirty="0">
                <a:solidFill>
                  <a:srgbClr val="000000"/>
                </a:solidFill>
                <a:latin typeface="Arial" pitchFamily="34" charset="0"/>
              </a:rPr>
              <a:t>Productos de caucho.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defRPr/>
            </a:pPr>
            <a:r>
              <a:rPr lang="es-ES" sz="1400" dirty="0">
                <a:solidFill>
                  <a:srgbClr val="000000"/>
                </a:solidFill>
                <a:latin typeface="Arial" pitchFamily="34" charset="0"/>
              </a:rPr>
              <a:t>Productos plásticos.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defRPr/>
            </a:pPr>
            <a:r>
              <a:rPr lang="es-ES" sz="1400" dirty="0">
                <a:solidFill>
                  <a:srgbClr val="000000"/>
                </a:solidFill>
                <a:latin typeface="Arial" pitchFamily="34" charset="0"/>
              </a:rPr>
              <a:t>Productos químicos básicos.</a:t>
            </a:r>
            <a:endParaRPr lang="es-ES" sz="1400" b="0" dirty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21515" name="Picture 11" descr="http://www.demirbirlik.org/content/images/demir-celik-ile-ilgili-baslica-web-siteler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90" y="836712"/>
            <a:ext cx="3195638" cy="197326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3"/>
          <p:cNvSpPr>
            <a:spLocks noChangeArrowheads="1"/>
          </p:cNvSpPr>
          <p:nvPr/>
        </p:nvSpPr>
        <p:spPr bwMode="auto">
          <a:xfrm>
            <a:off x="7471070" y="1011238"/>
            <a:ext cx="234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tr-TR" altLang="es-ES" sz="1400" dirty="0">
                <a:solidFill>
                  <a:srgbClr val="F27D00"/>
                </a:solidFill>
                <a:latin typeface="Arial" pitchFamily="34" charset="0"/>
              </a:rPr>
              <a:t> </a:t>
            </a:r>
          </a:p>
        </p:txBody>
      </p:sp>
      <p:cxnSp>
        <p:nvCxnSpPr>
          <p:cNvPr id="20" name="Dirsek Bağlayıcısı 19"/>
          <p:cNvCxnSpPr/>
          <p:nvPr/>
        </p:nvCxnSpPr>
        <p:spPr>
          <a:xfrm flipV="1">
            <a:off x="-31452" y="3757939"/>
            <a:ext cx="5499613" cy="1565276"/>
          </a:xfrm>
          <a:prstGeom prst="bentConnector3">
            <a:avLst>
              <a:gd name="adj1" fmla="val 7565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Dirsek Bağlayıcısı 22"/>
          <p:cNvCxnSpPr/>
          <p:nvPr/>
        </p:nvCxnSpPr>
        <p:spPr>
          <a:xfrm rot="5400000" flipH="1" flipV="1">
            <a:off x="4382403" y="1720637"/>
            <a:ext cx="5144094" cy="2736303"/>
          </a:xfrm>
          <a:prstGeom prst="bentConnector3">
            <a:avLst>
              <a:gd name="adj1" fmla="val 9696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" y="1433277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ikdörtgen 17"/>
          <p:cNvSpPr/>
          <p:nvPr/>
        </p:nvSpPr>
        <p:spPr>
          <a:xfrm>
            <a:off x="539552" y="4232800"/>
            <a:ext cx="2822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>
                <a:solidFill>
                  <a:schemeClr val="accent6">
                    <a:lumMod val="75000"/>
                  </a:schemeClr>
                </a:solidFill>
              </a:rPr>
              <a:t>Tecnología para la alimentación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r="5135"/>
          <a:stretch/>
        </p:blipFill>
        <p:spPr bwMode="auto">
          <a:xfrm>
            <a:off x="3325463" y="4341480"/>
            <a:ext cx="214269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ikdörtgen 18"/>
          <p:cNvSpPr/>
          <p:nvPr/>
        </p:nvSpPr>
        <p:spPr>
          <a:xfrm>
            <a:off x="575655" y="4536699"/>
            <a:ext cx="2749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Maquinaria para la industria alimentaria, bebidas y tabaco.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5613435" y="3244225"/>
            <a:ext cx="35305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Aire acondicionado industrial y embalaje.</a:t>
            </a:r>
          </a:p>
          <a:p>
            <a:r>
              <a:rPr lang="es-ES" sz="1400" dirty="0"/>
              <a:t>Bombas, compresores, llaves de paso y válvulas.</a:t>
            </a:r>
          </a:p>
          <a:p>
            <a:r>
              <a:rPr lang="es-ES" sz="1400" dirty="0"/>
              <a:t>Cojinetes, engranajes y órganos mecánicos de transmisión.</a:t>
            </a:r>
          </a:p>
          <a:p>
            <a:r>
              <a:rPr lang="es-ES" sz="1400" dirty="0"/>
              <a:t>herramientas mecánicas.</a:t>
            </a:r>
          </a:p>
          <a:p>
            <a:r>
              <a:rPr lang="es-ES" sz="1400" dirty="0"/>
              <a:t>Hornos industriales y de laboratorio.</a:t>
            </a:r>
          </a:p>
          <a:p>
            <a:r>
              <a:rPr lang="es-ES" sz="1400" dirty="0"/>
              <a:t>Maquinaria para la producción textil y confección.</a:t>
            </a:r>
          </a:p>
          <a:p>
            <a:r>
              <a:rPr lang="es-ES" sz="1400" dirty="0"/>
              <a:t>Maquinaria para metalurgia.</a:t>
            </a:r>
          </a:p>
          <a:p>
            <a:r>
              <a:rPr lang="es-ES" sz="1400" dirty="0"/>
              <a:t>Maquinaria para la construcción y para la explotación de minas y canteras.</a:t>
            </a:r>
          </a:p>
          <a:p>
            <a:r>
              <a:rPr lang="es-ES" sz="1400" dirty="0"/>
              <a:t>Productos de horno de coque.</a:t>
            </a:r>
          </a:p>
        </p:txBody>
      </p:sp>
    </p:spTree>
    <p:extLst>
      <p:ext uri="{BB962C8B-B14F-4D97-AF65-F5344CB8AC3E}">
        <p14:creationId xmlns:p14="http://schemas.microsoft.com/office/powerpoint/2010/main" val="656476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1563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430128" y="1913246"/>
            <a:ext cx="5713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/>
              <a:t>Construcción de transporte ferroviario.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67544" y="3068960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Irán SÓLO podrá posicionarse como </a:t>
            </a:r>
            <a:r>
              <a:rPr lang="es-ES_tradnl" dirty="0" err="1"/>
              <a:t>hub</a:t>
            </a:r>
            <a:r>
              <a:rPr lang="es-ES_tradnl" dirty="0"/>
              <a:t> de la región.</a:t>
            </a:r>
          </a:p>
          <a:p>
            <a:r>
              <a:rPr lang="es-ES_tradnl" dirty="0"/>
              <a:t>Capaz de competir con los Sedes 2 rivales naturales, Turquía y Arabia Saudita, si invierte en carreteras, líneas de ferrocarriles, puertos y Aeropuertos. </a:t>
            </a:r>
          </a:p>
          <a:p>
            <a:r>
              <a:rPr lang="es-ES_tradnl" dirty="0"/>
              <a:t>Conscientes de ESTAS limitaciones, el Gobierno iraní tiene planes para fomentar el transporte Ferroviario ASÍ como para ampliar y expandir los líneas de metro de las Principales Ciudades del país (Teherán, la capital, así como Mashad, </a:t>
            </a:r>
            <a:r>
              <a:rPr lang="es-ES_tradnl" dirty="0" err="1"/>
              <a:t>Isfahan</a:t>
            </a:r>
            <a:r>
              <a:rPr lang="es-ES_tradnl" dirty="0"/>
              <a:t>, Tabriz y Shiraz).</a:t>
            </a:r>
          </a:p>
        </p:txBody>
      </p:sp>
    </p:spTree>
    <p:extLst>
      <p:ext uri="{BB962C8B-B14F-4D97-AF65-F5344CB8AC3E}">
        <p14:creationId xmlns:p14="http://schemas.microsoft.com/office/powerpoint/2010/main" val="399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Dikdörtgen 3"/>
          <p:cNvSpPr/>
          <p:nvPr/>
        </p:nvSpPr>
        <p:spPr>
          <a:xfrm>
            <a:off x="107504" y="157076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2800" b="1" dirty="0"/>
              <a:t>Equipamientos médicos de altas prestaciones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55576" y="3717032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Irán hay un potencial enorme para la inversión en infraestructuras de la salud y equipamientos médicos gracias al turismo sanitario. Los médicos iraníes se encuentran entre los mejores del mundo y la odontología es una disciplina muy avanzada.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 por todo ello que Irán tiene el potencial necesario para acabar convirtiéndose en un destino emergente de turismo médico.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052736"/>
            <a:ext cx="3793964" cy="25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5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096344" cy="224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277073" y="2204864"/>
            <a:ext cx="5900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/>
              <a:t>Vehículos y componentes de automoción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95536" y="3284983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/>
              <a:t>La industria automotriz de Irán es la segunda del país, después de los petroquímicos, y supone un 10% del PIB. </a:t>
            </a:r>
          </a:p>
          <a:p>
            <a:pPr algn="just"/>
            <a:r>
              <a:rPr lang="es-ES_tradnl" sz="1600" dirty="0"/>
              <a:t>La flota de vehículos está envejecida y es precaria, por no poder aprovisionarse de los principales fabricantes mundiales de componentes, teniendo que recurrir a la producción propia o china, ambas de menor calidad y prestaciones. </a:t>
            </a:r>
          </a:p>
          <a:p>
            <a:pPr algn="just"/>
            <a:r>
              <a:rPr lang="es-ES_tradnl" sz="1600" dirty="0"/>
              <a:t>Será importante que los proveedores catalanes de componentes sigan las estrategias de inversión en el país de las principales escuderías mundiales y tengan en cuenta el hecho de que los productores locales, fundamentalmente Saipa y Khodro (ambas participadas por el Estado y que acaparan más del 90% del mercado de coches) decidan hacer una mejora de su oferta.</a:t>
            </a:r>
          </a:p>
        </p:txBody>
      </p:sp>
    </p:spTree>
    <p:extLst>
      <p:ext uri="{BB962C8B-B14F-4D97-AF65-F5344CB8AC3E}">
        <p14:creationId xmlns:p14="http://schemas.microsoft.com/office/powerpoint/2010/main" val="19602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Dikdörtgen 3"/>
          <p:cNvSpPr/>
          <p:nvPr/>
        </p:nvSpPr>
        <p:spPr>
          <a:xfrm>
            <a:off x="107504" y="157076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2800" b="1" dirty="0"/>
              <a:t>Equipamientos médicos de altas prestaciones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55576" y="3717032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Irán hay un potencial enorme para la inversión en infraestructuras de la salud y equipamientos médicos gracias al turismo sanitario. Los médicos iraníes se encuentran entre los mejores del mundo y la odontología es una disciplina muy avanzada.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 por todo ello que Irán tiene el potencial necesario para acabar convirtiéndose en un destino emergente de turismo médico.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052736"/>
            <a:ext cx="3793964" cy="25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5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ikdörtgen 2"/>
          <p:cNvSpPr>
            <a:spLocks noChangeArrowheads="1"/>
          </p:cNvSpPr>
          <p:nvPr/>
        </p:nvSpPr>
        <p:spPr bwMode="auto">
          <a:xfrm>
            <a:off x="539552" y="1038051"/>
            <a:ext cx="8569325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tr-TR" altLang="es-ES" sz="1400" dirty="0" err="1">
                <a:latin typeface="Arial" pitchFamily="34" charset="0"/>
              </a:rPr>
              <a:t>Capital</a:t>
            </a:r>
            <a:r>
              <a:rPr lang="tr-TR" altLang="es-ES" sz="1400" dirty="0">
                <a:latin typeface="Arial" pitchFamily="34" charset="0"/>
              </a:rPr>
              <a:t>: 			</a:t>
            </a:r>
            <a:r>
              <a:rPr lang="tr-TR" altLang="es-ES" sz="1400" b="0" dirty="0" err="1">
                <a:latin typeface="Arial" pitchFamily="34" charset="0"/>
              </a:rPr>
              <a:t>Tehran</a:t>
            </a:r>
            <a:r>
              <a:rPr lang="tr-TR" altLang="es-ES" sz="1400" b="0" dirty="0">
                <a:latin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_tradnl" altLang="es-ES" sz="1400" dirty="0">
                <a:latin typeface="Arial" pitchFamily="34" charset="0"/>
              </a:rPr>
              <a:t>Forma de gobierno</a:t>
            </a:r>
            <a:r>
              <a:rPr lang="tr-TR" altLang="es-ES" sz="1400" dirty="0">
                <a:latin typeface="Arial" pitchFamily="34" charset="0"/>
              </a:rPr>
              <a:t>: 		</a:t>
            </a:r>
            <a:r>
              <a:rPr lang="tr-TR" altLang="es-ES" sz="1400" b="0" dirty="0">
                <a:latin typeface="Arial" pitchFamily="34" charset="0"/>
              </a:rPr>
              <a:t>R</a:t>
            </a:r>
            <a:r>
              <a:rPr lang="es-ES_tradnl" sz="1400" b="0" dirty="0"/>
              <a:t>epública </a:t>
            </a:r>
            <a:r>
              <a:rPr lang="tr-TR" sz="1400" b="0" dirty="0"/>
              <a:t>İ</a:t>
            </a:r>
            <a:r>
              <a:rPr lang="es-ES_tradnl" sz="1400" b="0" dirty="0"/>
              <a:t>slámic</a:t>
            </a:r>
            <a:r>
              <a:rPr lang="tr-TR" sz="1400" b="0" dirty="0"/>
              <a:t>a</a:t>
            </a:r>
            <a:endParaRPr lang="es-ES_tradnl" altLang="es-ES" sz="1400" b="0" dirty="0"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altLang="es-ES" sz="1400" dirty="0">
                <a:latin typeface="Arial" pitchFamily="34" charset="0"/>
              </a:rPr>
              <a:t>Población</a:t>
            </a:r>
            <a:r>
              <a:rPr lang="tr-TR" altLang="es-ES" sz="1400" dirty="0">
                <a:latin typeface="Arial" pitchFamily="34" charset="0"/>
              </a:rPr>
              <a:t>: 		</a:t>
            </a:r>
            <a:r>
              <a:rPr lang="es-ES_tradnl" altLang="es-ES" sz="1400" b="0" dirty="0">
                <a:latin typeface="Arial" pitchFamily="34" charset="0"/>
              </a:rPr>
              <a:t>82,8 millones de personas</a:t>
            </a:r>
            <a:endParaRPr lang="tr-TR" altLang="es-ES" sz="1400" b="0" dirty="0">
              <a:latin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s-ES_tradnl" altLang="es-ES" sz="1400" dirty="0">
                <a:latin typeface="Arial" pitchFamily="34" charset="0"/>
              </a:rPr>
              <a:t>Idioma </a:t>
            </a:r>
            <a:r>
              <a:rPr lang="tr-TR" altLang="es-ES" sz="1400" dirty="0">
                <a:latin typeface="Arial" pitchFamily="34" charset="0"/>
              </a:rPr>
              <a:t>: 	</a:t>
            </a:r>
            <a:r>
              <a:rPr lang="tr-TR" altLang="es-ES" sz="1400" b="0" dirty="0">
                <a:latin typeface="Arial" pitchFamily="34" charset="0"/>
              </a:rPr>
              <a:t>	                   </a:t>
            </a:r>
            <a:r>
              <a:rPr lang="tr-TR" altLang="es-ES" sz="1400" b="0" dirty="0" err="1">
                <a:latin typeface="Arial" pitchFamily="34" charset="0"/>
              </a:rPr>
              <a:t>Persa</a:t>
            </a:r>
            <a:r>
              <a:rPr lang="tr-TR" altLang="es-ES" sz="1400" b="0" dirty="0">
                <a:latin typeface="Arial" pitchFamily="34" charset="0"/>
              </a:rPr>
              <a:t> (</a:t>
            </a:r>
            <a:r>
              <a:rPr lang="tr-TR" altLang="es-ES" sz="1400" b="0" dirty="0" err="1">
                <a:latin typeface="Arial" pitchFamily="34" charset="0"/>
              </a:rPr>
              <a:t>oficial</a:t>
            </a:r>
            <a:r>
              <a:rPr lang="tr-TR" altLang="es-ES" sz="1400" b="0" dirty="0">
                <a:latin typeface="Arial" pitchFamily="34" charset="0"/>
              </a:rPr>
              <a:t>) y  Azeri-</a:t>
            </a:r>
            <a:r>
              <a:rPr lang="tr-TR" altLang="es-ES" sz="1400" b="0" dirty="0" err="1">
                <a:latin typeface="Arial" pitchFamily="34" charset="0"/>
              </a:rPr>
              <a:t>Turco</a:t>
            </a:r>
            <a:endParaRPr lang="tr-TR" altLang="es-ES" sz="1400" b="0" dirty="0"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altLang="es-ES" sz="1400" dirty="0">
                <a:latin typeface="Arial" pitchFamily="34" charset="0"/>
              </a:rPr>
              <a:t>Superficie</a:t>
            </a:r>
            <a:r>
              <a:rPr lang="tr-TR" altLang="es-ES" sz="1400" dirty="0">
                <a:latin typeface="Arial" pitchFamily="34" charset="0"/>
              </a:rPr>
              <a:t>: 	</a:t>
            </a:r>
            <a:r>
              <a:rPr lang="tr-TR" altLang="es-ES" sz="1400" b="0" dirty="0">
                <a:latin typeface="Arial" pitchFamily="34" charset="0"/>
              </a:rPr>
              <a:t>	</a:t>
            </a:r>
            <a:r>
              <a:rPr lang="es-ES_tradnl" altLang="es-ES" sz="1400" b="0" dirty="0">
                <a:latin typeface="Arial" pitchFamily="34" charset="0"/>
              </a:rPr>
              <a:t>1.648.195 km2</a:t>
            </a:r>
          </a:p>
          <a:p>
            <a:pPr>
              <a:lnSpc>
                <a:spcPct val="150000"/>
              </a:lnSpc>
            </a:pPr>
            <a:r>
              <a:rPr lang="es-ES_tradnl" altLang="es-ES" sz="1400" dirty="0">
                <a:latin typeface="Arial" pitchFamily="34" charset="0"/>
              </a:rPr>
              <a:t>Moneda</a:t>
            </a:r>
            <a:r>
              <a:rPr lang="tr-TR" altLang="es-ES" sz="1400" dirty="0">
                <a:latin typeface="Arial" pitchFamily="34" charset="0"/>
              </a:rPr>
              <a:t>: 			 </a:t>
            </a:r>
            <a:r>
              <a:rPr lang="tr-TR" altLang="es-ES" sz="1400" b="0" dirty="0" err="1">
                <a:latin typeface="Arial" pitchFamily="34" charset="0"/>
              </a:rPr>
              <a:t>Rial</a:t>
            </a:r>
            <a:r>
              <a:rPr lang="tr-TR" altLang="es-ES" sz="1400" b="0" dirty="0">
                <a:latin typeface="Arial" pitchFamily="34" charset="0"/>
              </a:rPr>
              <a:t> </a:t>
            </a:r>
            <a:r>
              <a:rPr lang="tr-TR" altLang="es-ES" sz="1400" b="0" dirty="0" err="1">
                <a:latin typeface="Arial" pitchFamily="34" charset="0"/>
              </a:rPr>
              <a:t>Irania</a:t>
            </a:r>
            <a:r>
              <a:rPr lang="tr-TR" altLang="es-ES" sz="1400" b="0" dirty="0">
                <a:latin typeface="Arial" pitchFamily="34" charset="0"/>
              </a:rPr>
              <a:t> </a:t>
            </a:r>
            <a:r>
              <a:rPr lang="ca-ES" sz="1400" b="0" dirty="0"/>
              <a:t>1 EUR = 35.360,1 IRR </a:t>
            </a:r>
            <a:endParaRPr lang="es-ES_tradnl" altLang="es-ES" sz="1400" b="0" dirty="0">
              <a:latin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tr-TR" altLang="es-ES" sz="1400" dirty="0" err="1">
                <a:latin typeface="Arial" pitchFamily="34" charset="0"/>
              </a:rPr>
              <a:t>Religion</a:t>
            </a:r>
            <a:r>
              <a:rPr lang="tr-TR" altLang="es-ES" sz="1400" dirty="0">
                <a:latin typeface="Arial" pitchFamily="34" charset="0"/>
              </a:rPr>
              <a:t>: 	                                      </a:t>
            </a:r>
            <a:r>
              <a:rPr lang="tr-TR" altLang="es-ES" sz="1400" b="0" dirty="0" err="1">
                <a:latin typeface="Arial" pitchFamily="34" charset="0"/>
              </a:rPr>
              <a:t>Musulmana</a:t>
            </a:r>
            <a:r>
              <a:rPr lang="tr-TR" altLang="es-ES" sz="1400" b="0" dirty="0">
                <a:latin typeface="Arial" pitchFamily="34" charset="0"/>
              </a:rPr>
              <a:t> (%99,4)</a:t>
            </a:r>
          </a:p>
          <a:p>
            <a:pPr algn="l" eaLnBrk="1" hangingPunct="1"/>
            <a:r>
              <a:rPr lang="tr-TR" altLang="es-ES" sz="1400" b="0" dirty="0">
                <a:latin typeface="Arial" pitchFamily="34" charset="0"/>
              </a:rPr>
              <a:t>                                                                                                                </a:t>
            </a:r>
          </a:p>
        </p:txBody>
      </p:sp>
      <p:sp>
        <p:nvSpPr>
          <p:cNvPr id="5130" name="Metin kutusu 1"/>
          <p:cNvSpPr txBox="1">
            <a:spLocks noChangeArrowheads="1"/>
          </p:cNvSpPr>
          <p:nvPr/>
        </p:nvSpPr>
        <p:spPr bwMode="auto">
          <a:xfrm>
            <a:off x="-8975" y="548680"/>
            <a:ext cx="9142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tr-TR" altLang="es-ES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Helvetica" pitchFamily="2" charset="0"/>
                <a:cs typeface="Helvetica" pitchFamily="2" charset="0"/>
              </a:rPr>
              <a:t>     DATOS GENERALES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01" y="92583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EC46FE-36FA-40B6-ACEE-C58D5F603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29000"/>
            <a:ext cx="8215166" cy="26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23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     </a:t>
            </a:r>
            <a:r>
              <a:rPr lang="tr-TR" dirty="0" err="1" smtClean="0"/>
              <a:t>Ciudades</a:t>
            </a:r>
            <a:r>
              <a:rPr lang="tr-TR" dirty="0" smtClean="0"/>
              <a:t> </a:t>
            </a:r>
            <a:r>
              <a:rPr lang="tr-TR" dirty="0" err="1" smtClean="0"/>
              <a:t>Principales</a:t>
            </a:r>
            <a:endParaRPr lang="ca-ES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C40A285-B30B-4A2B-8042-407200770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27" y="1700808"/>
            <a:ext cx="4914546" cy="37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57276" r="33839" b="10635"/>
          <a:stretch/>
        </p:blipFill>
        <p:spPr bwMode="auto">
          <a:xfrm>
            <a:off x="973288" y="2564904"/>
            <a:ext cx="7557464" cy="23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Irán es la 18ª economía más grande del mundo</a:t>
            </a:r>
            <a:r>
              <a:rPr kumimoji="0" lang="es-ES" altLang="es-E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Text Box 60"/>
          <p:cNvSpPr txBox="1">
            <a:spLocks noChangeArrowheads="1"/>
          </p:cNvSpPr>
          <p:nvPr/>
        </p:nvSpPr>
        <p:spPr bwMode="auto">
          <a:xfrm>
            <a:off x="7588252" y="6605588"/>
            <a:ext cx="1187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r>
              <a:rPr lang="ca-ES" altLang="es-ES" sz="1200" dirty="0" smtClean="0">
                <a:solidFill>
                  <a:schemeClr val="bg1"/>
                </a:solidFill>
                <a:latin typeface="Helvetica" pitchFamily="2" charset="0"/>
              </a:rPr>
              <a:t>wwwcc10.cat</a:t>
            </a:r>
            <a:endParaRPr lang="es-ES" altLang="es-ES" sz="12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4340" name="Metin kutusu 1"/>
          <p:cNvSpPr txBox="1">
            <a:spLocks noChangeArrowheads="1"/>
          </p:cNvSpPr>
          <p:nvPr/>
        </p:nvSpPr>
        <p:spPr bwMode="auto">
          <a:xfrm>
            <a:off x="5823268" y="419100"/>
            <a:ext cx="2196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tr-TR" altLang="es-E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Helvetica" pitchFamily="2" charset="0"/>
                <a:cs typeface="Helvetica" pitchFamily="2" charset="0"/>
              </a:rPr>
              <a:t>TEHRAN</a:t>
            </a:r>
            <a:r>
              <a:rPr lang="tr-TR" altLang="es-ES" sz="3200" dirty="0" smtClean="0">
                <a:solidFill>
                  <a:srgbClr val="006666"/>
                </a:solidFill>
                <a:latin typeface="Helvetica" pitchFamily="2" charset="0"/>
                <a:cs typeface="Helvetica" pitchFamily="2" charset="0"/>
              </a:rPr>
              <a:t>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60363" y="1233488"/>
            <a:ext cx="5111750" cy="369332"/>
          </a:xfrm>
          <a:prstGeom prst="rect">
            <a:avLst/>
          </a:prstGeom>
          <a:noFill/>
          <a:ln w="3175">
            <a:noFill/>
            <a:prstDash val="sysDot"/>
          </a:ln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l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r-TR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18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211382"/>
            <a:ext cx="3530585" cy="28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4" y="4101336"/>
            <a:ext cx="8667684" cy="206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11560" y="1065431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 smtClean="0"/>
              <a:t>Populacion</a:t>
            </a:r>
            <a:r>
              <a:rPr lang="tr-TR" dirty="0" smtClean="0"/>
              <a:t> de </a:t>
            </a:r>
            <a:r>
              <a:rPr lang="tr-TR" dirty="0" err="1" smtClean="0"/>
              <a:t>Ir</a:t>
            </a:r>
            <a:r>
              <a:rPr lang="es-ES" dirty="0" smtClean="0"/>
              <a:t>á</a:t>
            </a:r>
            <a:r>
              <a:rPr lang="tr-TR" dirty="0" smtClean="0"/>
              <a:t>n es 81,400,000 </a:t>
            </a:r>
            <a:r>
              <a:rPr lang="tr-TR" dirty="0" err="1" smtClean="0"/>
              <a:t>personas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dirty="0" smtClean="0"/>
              <a:t> </a:t>
            </a:r>
            <a:r>
              <a:rPr lang="tr-TR" dirty="0" smtClean="0"/>
              <a:t>7</a:t>
            </a:r>
            <a:r>
              <a:rPr lang="es-ES_tradnl" dirty="0" smtClean="0"/>
              <a:t>0</a:t>
            </a:r>
            <a:r>
              <a:rPr lang="es-ES_tradnl" dirty="0"/>
              <a:t>% de la </a:t>
            </a:r>
            <a:r>
              <a:rPr lang="es-ES_tradnl" b="1" dirty="0"/>
              <a:t>población </a:t>
            </a:r>
            <a:r>
              <a:rPr lang="tr-TR" b="1" dirty="0" err="1" smtClean="0"/>
              <a:t>tiene</a:t>
            </a:r>
            <a:r>
              <a:rPr lang="tr-TR" b="1" dirty="0" smtClean="0"/>
              <a:t> </a:t>
            </a:r>
            <a:r>
              <a:rPr lang="tr-TR" b="1" dirty="0" err="1" smtClean="0"/>
              <a:t>menos</a:t>
            </a:r>
            <a:r>
              <a:rPr lang="tr-TR" b="1" dirty="0" smtClean="0"/>
              <a:t> de 30 a</a:t>
            </a:r>
            <a:r>
              <a:rPr lang="es-ES" b="1" dirty="0" smtClean="0"/>
              <a:t>ñ</a:t>
            </a:r>
            <a:r>
              <a:rPr lang="tr-TR" b="1" dirty="0" err="1" smtClean="0"/>
              <a:t>os</a:t>
            </a:r>
            <a:r>
              <a:rPr lang="tr-TR" b="1" dirty="0" smtClean="0"/>
              <a:t>.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dirty="0" smtClean="0"/>
              <a:t>T</a:t>
            </a:r>
            <a:r>
              <a:rPr lang="tr-TR" dirty="0" smtClean="0"/>
              <a:t>e</a:t>
            </a:r>
            <a:r>
              <a:rPr lang="es-ES_tradnl" dirty="0" err="1" smtClean="0"/>
              <a:t>hran</a:t>
            </a:r>
            <a:r>
              <a:rPr lang="es-ES_tradnl" dirty="0" smtClean="0"/>
              <a:t> </a:t>
            </a:r>
            <a:r>
              <a:rPr lang="es-ES_tradnl" dirty="0"/>
              <a:t>es la capital </a:t>
            </a:r>
            <a:r>
              <a:rPr lang="es-ES_tradnl" dirty="0" smtClean="0"/>
              <a:t>moderna y </a:t>
            </a:r>
            <a:r>
              <a:rPr lang="tr-TR" dirty="0" smtClean="0"/>
              <a:t>el </a:t>
            </a:r>
            <a:r>
              <a:rPr lang="tr-TR" dirty="0" err="1"/>
              <a:t>c</a:t>
            </a:r>
            <a:r>
              <a:rPr lang="tr-TR" dirty="0" err="1" smtClean="0"/>
              <a:t>entro</a:t>
            </a:r>
            <a:r>
              <a:rPr lang="tr-TR" dirty="0" smtClean="0"/>
              <a:t> de </a:t>
            </a:r>
            <a:r>
              <a:rPr lang="tr-TR" dirty="0" err="1" smtClean="0"/>
              <a:t>comercio</a:t>
            </a:r>
            <a:r>
              <a:rPr lang="tr-TR" dirty="0" smtClean="0"/>
              <a:t> </a:t>
            </a:r>
            <a:r>
              <a:rPr lang="tr-TR" dirty="0" err="1" smtClean="0"/>
              <a:t>exterior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28518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3 Dikdörtgen"/>
          <p:cNvSpPr>
            <a:spLocks noChangeArrowheads="1"/>
          </p:cNvSpPr>
          <p:nvPr/>
        </p:nvSpPr>
        <p:spPr bwMode="auto">
          <a:xfrm>
            <a:off x="5126038" y="247650"/>
            <a:ext cx="3811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defRPr sz="1000" b="1">
                <a:solidFill>
                  <a:schemeClr val="tx1"/>
                </a:solidFill>
                <a:latin typeface="Helvetica LT Std" pitchFamily="34" charset="0"/>
                <a:ea typeface="ヒラギノ角ゴ Pro W3" pitchFamily="64" charset="-128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tr-TR" altLang="es-ES" sz="1800">
                <a:solidFill>
                  <a:srgbClr val="006464"/>
                </a:solidFill>
                <a:latin typeface="Helvetica" pitchFamily="2" charset="0"/>
              </a:rPr>
              <a:t> </a:t>
            </a:r>
            <a:endParaRPr lang="ca-ES" altLang="es-ES" sz="1800">
              <a:solidFill>
                <a:srgbClr val="006464"/>
              </a:solidFill>
              <a:latin typeface="Helvetica" pitchFamily="2" charset="0"/>
            </a:endParaRPr>
          </a:p>
        </p:txBody>
      </p:sp>
      <p:sp>
        <p:nvSpPr>
          <p:cNvPr id="9220" name="Metin Yer Tutucusu 4"/>
          <p:cNvSpPr>
            <a:spLocks noGrp="1"/>
          </p:cNvSpPr>
          <p:nvPr>
            <p:ph type="body" idx="4294967295"/>
          </p:nvPr>
        </p:nvSpPr>
        <p:spPr bwMode="auto">
          <a:xfrm>
            <a:off x="0" y="1535113"/>
            <a:ext cx="4040188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es-ES"/>
              <a:t>	</a:t>
            </a:r>
            <a:endParaRPr lang="en-US" altLang="es-ES"/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35689851"/>
              </p:ext>
            </p:extLst>
          </p:nvPr>
        </p:nvGraphicFramePr>
        <p:xfrm>
          <a:off x="251520" y="3501008"/>
          <a:ext cx="381642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73288500"/>
              </p:ext>
            </p:extLst>
          </p:nvPr>
        </p:nvGraphicFramePr>
        <p:xfrm>
          <a:off x="4067944" y="986870"/>
          <a:ext cx="5222875" cy="445901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530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766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ko-KR" sz="13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Creic. econòmica</a:t>
                      </a:r>
                      <a:endParaRPr kumimoji="0" lang="es-ES" altLang="ko-KR" sz="13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굴림" pitchFamily="50" charset="-127"/>
                        <a:cs typeface="Helvetica" pitchFamily="34" charset="0"/>
                      </a:endParaRPr>
                    </a:p>
                  </a:txBody>
                  <a:tcPr marL="91443" marR="91443" marT="45714" marB="4571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ko-KR" sz="13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 6,5</a:t>
                      </a:r>
                      <a:endParaRPr kumimoji="0" lang="es-ES" altLang="ko-KR" sz="1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굴림" pitchFamily="50" charset="-127"/>
                        <a:cs typeface="Helvetica" pitchFamily="34" charset="0"/>
                      </a:endParaRPr>
                    </a:p>
                  </a:txBody>
                  <a:tcPr marL="91443" marR="91443" marT="45714" marB="45714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1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ko-KR" sz="13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PIB</a:t>
                      </a:r>
                      <a:endParaRPr kumimoji="0" lang="es-ES" altLang="ko-KR" sz="13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굴림" pitchFamily="50" charset="-127"/>
                        <a:cs typeface="Helvetica" pitchFamily="34" charset="0"/>
                      </a:endParaRPr>
                    </a:p>
                  </a:txBody>
                  <a:tcPr marL="91443" marR="91443" marT="45714" marB="4571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kern="1200" noProof="0">
                          <a:solidFill>
                            <a:schemeClr val="tx1"/>
                          </a:solidFill>
                          <a:effectLst/>
                        </a:rPr>
                        <a:t>1.454.000 millones de dólares </a:t>
                      </a:r>
                      <a:endParaRPr lang="es-ES" sz="1300" b="0" kern="1200" noProof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1443" marR="91443" marT="45714" marB="45714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5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ko-KR" sz="13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PIB per cápita</a:t>
                      </a:r>
                      <a:endParaRPr kumimoji="0" lang="es-ES" altLang="ko-K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굴림" pitchFamily="50" charset="-127"/>
                        <a:cs typeface="Helvetica" pitchFamily="34" charset="0"/>
                      </a:endParaRPr>
                    </a:p>
                  </a:txBody>
                  <a:tcPr marL="91443" marR="91443" marT="45714" marB="4571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kern="1200" noProof="0">
                          <a:solidFill>
                            <a:schemeClr val="tx1"/>
                          </a:solidFill>
                          <a:effectLst/>
                        </a:rPr>
                        <a:t>18.077,5 dólares </a:t>
                      </a:r>
                      <a:endParaRPr lang="es-ES" sz="1300" b="0" kern="1200" noProof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1443" marR="91443" marT="45714" marB="45714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5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ko-KR" sz="13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Inflación </a:t>
                      </a:r>
                      <a:endParaRPr kumimoji="0" lang="es-ES" altLang="ko-KR" sz="13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굴림" pitchFamily="50" charset="-127"/>
                        <a:cs typeface="Helvetica" pitchFamily="34" charset="0"/>
                      </a:endParaRPr>
                    </a:p>
                  </a:txBody>
                  <a:tcPr marL="91443" marR="91443" marT="45714" marB="4571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ko-KR" sz="13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 8,9</a:t>
                      </a:r>
                      <a:endParaRPr kumimoji="0" lang="es-ES" altLang="ko-KR" sz="1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굴림" pitchFamily="50" charset="-127"/>
                        <a:cs typeface="Helvetica" pitchFamily="34" charset="0"/>
                      </a:endParaRPr>
                    </a:p>
                  </a:txBody>
                  <a:tcPr marL="91443" marR="91443" marT="45714" marB="45714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0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ko-KR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Helvetica" pitchFamily="34" charset="0"/>
                        </a:rPr>
                        <a:t>Tasa de paro</a:t>
                      </a:r>
                    </a:p>
                  </a:txBody>
                  <a:tcPr marL="91443" marR="91443" marT="45714" marB="4571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ko-K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Helvetica" pitchFamily="34" charset="0"/>
                        </a:rPr>
                        <a:t>%12,5</a:t>
                      </a:r>
                    </a:p>
                  </a:txBody>
                  <a:tcPr marL="91443" marR="91443" marT="45714" marB="45714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ko-KR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Helvetica" pitchFamily="34" charset="0"/>
                        </a:rPr>
                        <a:t> R+D / PIB</a:t>
                      </a:r>
                    </a:p>
                  </a:txBody>
                  <a:tcPr marL="91443" marR="91443" marT="45714" marB="4571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ko-K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Helvetica" pitchFamily="34" charset="0"/>
                        </a:rPr>
                        <a:t>% 0,33</a:t>
                      </a:r>
                    </a:p>
                  </a:txBody>
                  <a:tcPr marL="91443" marR="91443" marT="45714" marB="45714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3902">
                <a:tc>
                  <a:txBody>
                    <a:bodyPr/>
                    <a:lstStyle/>
                    <a:p>
                      <a:r>
                        <a:rPr lang="es-ES" sz="1300" b="1" kern="1200" noProof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Principales mercados de exportación </a:t>
                      </a:r>
                      <a:endParaRPr lang="es-ES" sz="1300" b="1" kern="1200" noProof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1443" marR="91443" marT="45714" marB="4571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0" kern="1200" noProof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China %22,2</a:t>
                      </a:r>
                    </a:p>
                    <a:p>
                      <a:r>
                        <a:rPr lang="es-ES" sz="1300" b="0" kern="1200" noProof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India</a:t>
                      </a:r>
                      <a:r>
                        <a:rPr lang="es-ES" sz="1300" b="0" kern="1200" baseline="0" noProof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%9,9</a:t>
                      </a:r>
                    </a:p>
                    <a:p>
                      <a:r>
                        <a:rPr lang="es-ES" sz="1300" b="0" kern="1200" baseline="0" noProof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Turquia %8,4</a:t>
                      </a:r>
                    </a:p>
                    <a:p>
                      <a:r>
                        <a:rPr lang="es-ES" sz="1300" b="0" kern="1200" noProof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Japón %4,5</a:t>
                      </a:r>
                    </a:p>
                  </a:txBody>
                  <a:tcPr marL="91443" marR="91443" marT="45714" marB="45714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r>
                        <a:rPr lang="es-ES" sz="13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Principales fuentes de importación</a:t>
                      </a:r>
                      <a:endParaRPr lang="es-ES" sz="1300" b="1" kern="1200" noProof="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1443" marR="91443" marT="45714" marB="4571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Emiratos Árabes Unidos %39,6</a:t>
                      </a:r>
                    </a:p>
                    <a:p>
                      <a:r>
                        <a:rPr lang="es-ES" sz="1300" b="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China %22,4</a:t>
                      </a:r>
                    </a:p>
                    <a:p>
                      <a:r>
                        <a:rPr lang="es-ES" sz="1300" b="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Corea del Sur %4,7</a:t>
                      </a:r>
                    </a:p>
                    <a:p>
                      <a:r>
                        <a:rPr lang="es-ES" sz="1300" b="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Turquía %4,6</a:t>
                      </a:r>
                      <a:r>
                        <a:rPr lang="es-ES" sz="1300" b="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</a:t>
                      </a:r>
                      <a:br>
                        <a:rPr lang="es-ES" sz="1300" b="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</a:br>
                      <a:endParaRPr lang="es-ES" sz="1300" b="0" kern="1200" noProof="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  <a:p>
                      <a:endParaRPr lang="es-ES" sz="1300" b="0" kern="1200" noProof="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1443" marR="91443" marT="45714" marB="45714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3492500" y="617538"/>
            <a:ext cx="3023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3403" r="3216" b="3518"/>
          <a:stretch/>
        </p:blipFill>
        <p:spPr bwMode="auto">
          <a:xfrm>
            <a:off x="74242" y="617538"/>
            <a:ext cx="3849686" cy="288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81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9CAF28-9228-490B-94AB-7FAF70D97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139CAF28-9228-490B-94AB-7FAF70D97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AF6D7B-CC25-4935-983E-DF3139F2A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60AF6D7B-CC25-4935-983E-DF3139F2A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BD2AF9-F0B0-46B7-9868-9D2C726EE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2CBD2AF9-F0B0-46B7-9868-9D2C726EE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69050" y="545341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b="1" dirty="0"/>
              <a:t>Fortalezas</a:t>
            </a:r>
          </a:p>
        </p:txBody>
      </p:sp>
      <p:sp>
        <p:nvSpPr>
          <p:cNvPr id="3" name="Dikdörtgen 2"/>
          <p:cNvSpPr/>
          <p:nvPr/>
        </p:nvSpPr>
        <p:spPr>
          <a:xfrm>
            <a:off x="-9879" y="1340768"/>
            <a:ext cx="634776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900" dirty="0"/>
              <a:t>Una de las economías más grandes en la región de </a:t>
            </a:r>
            <a:r>
              <a:rPr lang="tr-TR" sz="1900" dirty="0" smtClean="0"/>
              <a:t>MENA</a:t>
            </a:r>
            <a:endParaRPr lang="es-ES_tradnl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900" dirty="0"/>
              <a:t>Datos demográficos atractivos (población grande, joven y educada</a:t>
            </a:r>
            <a:r>
              <a:rPr lang="es-ES_tradnl" sz="1900" dirty="0" smtClean="0"/>
              <a:t>)</a:t>
            </a:r>
            <a:endParaRPr lang="es-ES_tradnl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900" dirty="0" smtClean="0"/>
              <a:t>Súper</a:t>
            </a:r>
            <a:r>
              <a:rPr lang="tr-TR" sz="1900" dirty="0" smtClean="0"/>
              <a:t> </a:t>
            </a:r>
            <a:r>
              <a:rPr lang="es-ES_tradnl" sz="1900" dirty="0" smtClean="0"/>
              <a:t>potencia </a:t>
            </a:r>
            <a:r>
              <a:rPr lang="es-ES_tradnl" sz="1900" dirty="0"/>
              <a:t>energética y enormes recursos </a:t>
            </a:r>
            <a:r>
              <a:rPr lang="es-ES_tradnl" sz="1900" dirty="0" smtClean="0"/>
              <a:t>minerales</a:t>
            </a:r>
            <a:endParaRPr lang="es-ES_tradnl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900" dirty="0"/>
              <a:t>Economía diversificada y fuerte base </a:t>
            </a:r>
            <a:r>
              <a:rPr lang="es-ES_tradnl" sz="1900" dirty="0" smtClean="0"/>
              <a:t>industrial</a:t>
            </a:r>
            <a:endParaRPr lang="es-ES_tradnl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900" dirty="0"/>
              <a:t>Bajos costos de energía y mano de </a:t>
            </a:r>
            <a:r>
              <a:rPr lang="es-ES_tradnl" sz="1900" dirty="0" smtClean="0"/>
              <a:t>obra</a:t>
            </a:r>
            <a:endParaRPr lang="es-ES_tradnl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900" dirty="0"/>
              <a:t>Superávit en cuenta corriente y baja deuda </a:t>
            </a:r>
            <a:r>
              <a:rPr lang="es-ES_tradnl" sz="1900" dirty="0" smtClean="0"/>
              <a:t>externa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900" dirty="0" smtClean="0"/>
              <a:t>La </a:t>
            </a:r>
            <a:r>
              <a:rPr lang="es-ES_tradnl" sz="1900" dirty="0"/>
              <a:t>ubicación estratégica le da acceso a 300 millones de personas en Caspian, </a:t>
            </a:r>
            <a:r>
              <a:rPr lang="es-ES_tradnl" sz="1900" dirty="0" smtClean="0"/>
              <a:t> </a:t>
            </a:r>
            <a:r>
              <a:rPr lang="es-ES_tradnl" sz="1900" dirty="0"/>
              <a:t>y países más al </a:t>
            </a:r>
            <a:r>
              <a:rPr lang="es-ES_tradnl" sz="1900" dirty="0" smtClean="0"/>
              <a:t>Este</a:t>
            </a:r>
            <a:endParaRPr lang="es-ES_tradnl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900" dirty="0"/>
              <a:t>Desarrollo de una economía de resistencia, progreso en ciencia y </a:t>
            </a:r>
            <a:r>
              <a:rPr lang="es-ES_tradnl" sz="1900" dirty="0" smtClean="0"/>
              <a:t>tecnología</a:t>
            </a:r>
            <a:endParaRPr lang="es-ES_tradnl" sz="1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19872" y="764704"/>
            <a:ext cx="2153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/>
              <a:t>Debilidades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411760" y="1700808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El estado iraní sigue desempeñando un papel clave en la </a:t>
            </a:r>
            <a:r>
              <a:rPr lang="es-ES_tradnl" sz="2400" dirty="0" smtClean="0"/>
              <a:t>economía doméstica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La tasa de desempleo se ha mantenido alta, los jóvenes enfrentan dificultades para encontrar </a:t>
            </a:r>
            <a:r>
              <a:rPr lang="es-ES_tradnl" sz="2400" dirty="0" smtClean="0"/>
              <a:t>trabajo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Las incertidumbres relacionadas con las políticas permanecen incrustadas en la economía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" y="2276872"/>
            <a:ext cx="223859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IÓ a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ACCIÓ ANG.pptx" id="{69500BEC-8EEE-4679-81C2-E431C16C45E9}" vid="{02CEC377-E53D-4327-965B-77004A3A6B70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ACCIÓ ANG-1</Template>
  <TotalTime>9257</TotalTime>
  <Words>2470</Words>
  <Application>Microsoft Office PowerPoint</Application>
  <PresentationFormat>Ekran Gösterisi (4:3)</PresentationFormat>
  <Paragraphs>305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ACCIÓ ang</vt:lpstr>
      <vt:lpstr>PowerPoint Sunusu</vt:lpstr>
      <vt:lpstr>PowerPoint Sunusu</vt:lpstr>
      <vt:lpstr>PowerPoint Sunusu</vt:lpstr>
      <vt:lpstr>                               Ciudades Principales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Distribudores / Agentes</vt:lpstr>
      <vt:lpstr>Distribudores / Agentes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ACCIÓ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Saenz</dc:creator>
  <cp:lastModifiedBy>PC-1</cp:lastModifiedBy>
  <cp:revision>125</cp:revision>
  <dcterms:created xsi:type="dcterms:W3CDTF">2017-10-04T10:04:24Z</dcterms:created>
  <dcterms:modified xsi:type="dcterms:W3CDTF">2017-11-20T15:46:52Z</dcterms:modified>
</cp:coreProperties>
</file>