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Default Extension="rels" ContentType="application/vnd.openxmlformats-package.relationships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Override PartName="/ppt/slides/slide10.xml" ContentType="application/vnd.openxmlformats-officedocument.presentationml.slide+xml"/>
  <Default Extension="jpeg" ContentType="image/jpe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diagrams/quickStyle1.xml" ContentType="application/vnd.openxmlformats-officedocument.drawingml.diagramStyl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Default Extension="xlsx" ContentType="application/vnd.openxmlformats-officedocument.spreadsheetml.sheet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howSpecialPlsOnTitleSld="0" strictFirstAndLastChars="0" saveSubsetFonts="1" autoCompressPictures="0">
  <p:sldMasterIdLst>
    <p:sldMasterId id="2147483654" r:id="rId1"/>
  </p:sldMasterIdLst>
  <p:notesMasterIdLst>
    <p:notesMasterId r:id="rId38"/>
  </p:notesMasterIdLst>
  <p:sldIdLst>
    <p:sldId id="280" r:id="rId2"/>
    <p:sldId id="281" r:id="rId3"/>
    <p:sldId id="282" r:id="rId4"/>
    <p:sldId id="293" r:id="rId5"/>
    <p:sldId id="314" r:id="rId6"/>
    <p:sldId id="316" r:id="rId7"/>
    <p:sldId id="320" r:id="rId8"/>
    <p:sldId id="284" r:id="rId9"/>
    <p:sldId id="335" r:id="rId10"/>
    <p:sldId id="283" r:id="rId11"/>
    <p:sldId id="285" r:id="rId12"/>
    <p:sldId id="340" r:id="rId13"/>
    <p:sldId id="287" r:id="rId14"/>
    <p:sldId id="294" r:id="rId15"/>
    <p:sldId id="289" r:id="rId16"/>
    <p:sldId id="334" r:id="rId17"/>
    <p:sldId id="324" r:id="rId18"/>
    <p:sldId id="330" r:id="rId19"/>
    <p:sldId id="329" r:id="rId20"/>
    <p:sldId id="331" r:id="rId21"/>
    <p:sldId id="332" r:id="rId22"/>
    <p:sldId id="328" r:id="rId23"/>
    <p:sldId id="336" r:id="rId24"/>
    <p:sldId id="338" r:id="rId25"/>
    <p:sldId id="307" r:id="rId26"/>
    <p:sldId id="308" r:id="rId27"/>
    <p:sldId id="339" r:id="rId28"/>
    <p:sldId id="296" r:id="rId29"/>
    <p:sldId id="303" r:id="rId30"/>
    <p:sldId id="295" r:id="rId31"/>
    <p:sldId id="333" r:id="rId32"/>
    <p:sldId id="297" r:id="rId33"/>
    <p:sldId id="310" r:id="rId34"/>
    <p:sldId id="341" r:id="rId35"/>
    <p:sldId id="309" r:id="rId36"/>
    <p:sldId id="311" r:id="rId37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3B3C3E"/>
    <a:srgbClr val="21A4CE"/>
    <a:srgbClr val="21B3D7"/>
    <a:srgbClr val="424045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2689E8A0-BFFA-4FB0-8DE3-7A02AB593745}">
  <a:tblStyle styleId="{2689E8A0-BFFA-4FB0-8DE3-7A02AB593745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22A0448D-126B-45B4-9BE3-0E9314439DD6}" styleName="Table_1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432" y="-4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_tradnl"/>
  <c:style val="18"/>
  <c:chart>
    <c:title>
      <c:tx>
        <c:rich>
          <a:bodyPr/>
          <a:lstStyle/>
          <a:p>
            <a:pPr>
              <a:defRPr lang="ca-ES"/>
            </a:pPr>
            <a:r>
              <a:rPr lang="es-ES" dirty="0" smtClean="0"/>
              <a:t>Visitas</a:t>
            </a:r>
            <a:endParaRPr lang="es-ES" dirty="0"/>
          </a:p>
        </c:rich>
      </c:tx>
    </c:title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cat>
            <c:strRef>
              <c:f>Hoja1!$A$2:$A$3</c:f>
              <c:strCache>
                <c:ptCount val="2"/>
                <c:pt idx="0">
                  <c:v>D. Mobil</c:v>
                </c:pt>
                <c:pt idx="1">
                  <c:v>Desktop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60.0</c:v>
                </c:pt>
                <c:pt idx="1">
                  <c:v>40.0</c:v>
                </c:pt>
              </c:numCache>
            </c:numRef>
          </c:val>
        </c:ser>
        <c:dLbls/>
        <c:firstSliceAng val="0"/>
      </c:pieChart>
    </c:plotArea>
    <c:legend>
      <c:legendPos val="r"/>
      <c:txPr>
        <a:bodyPr/>
        <a:lstStyle/>
        <a:p>
          <a:pPr>
            <a:defRPr lang="ca-ES"/>
          </a:pPr>
          <a:endParaRPr lang="es-ES_tradnl"/>
        </a:p>
      </c:txPr>
    </c:legend>
    <c:plotVisOnly val="1"/>
    <c:dispBlanksAs val="zero"/>
  </c:chart>
  <c:txPr>
    <a:bodyPr/>
    <a:lstStyle/>
    <a:p>
      <a:pPr>
        <a:defRPr sz="1800"/>
      </a:pPr>
      <a:endParaRPr lang="es-ES_tradnl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5D2740-637E-B94D-828E-89ECD4AE00DC}" type="doc">
      <dgm:prSet loTypeId="urn:microsoft.com/office/officeart/2005/8/layout/cycle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36777C5-43FC-7848-936A-83E3F19329E9}">
      <dgm:prSet phldrT="[Texto]" custT="1"/>
      <dgm:spPr/>
      <dgm:t>
        <a:bodyPr/>
        <a:lstStyle/>
        <a:p>
          <a:r>
            <a:rPr lang="es-ES" sz="2000" dirty="0" smtClean="0"/>
            <a:t>Necesidades</a:t>
          </a:r>
          <a:endParaRPr lang="es-ES" sz="2000" dirty="0"/>
        </a:p>
      </dgm:t>
    </dgm:pt>
    <dgm:pt modelId="{57433BE0-C5D8-8646-AA32-D7BC619716B5}" type="parTrans" cxnId="{609F59D1-389F-FF4E-AB7A-D69CA720E934}">
      <dgm:prSet/>
      <dgm:spPr/>
      <dgm:t>
        <a:bodyPr/>
        <a:lstStyle/>
        <a:p>
          <a:endParaRPr lang="es-ES"/>
        </a:p>
      </dgm:t>
    </dgm:pt>
    <dgm:pt modelId="{523ECB70-A24D-2C40-8D41-9762C0926C6F}" type="sibTrans" cxnId="{609F59D1-389F-FF4E-AB7A-D69CA720E934}">
      <dgm:prSet/>
      <dgm:spPr/>
      <dgm:t>
        <a:bodyPr/>
        <a:lstStyle/>
        <a:p>
          <a:endParaRPr lang="es-ES"/>
        </a:p>
      </dgm:t>
    </dgm:pt>
    <dgm:pt modelId="{B4B104A3-F35D-DB48-B2FE-6DDC0878C96E}">
      <dgm:prSet phldrT="[Texto]" custT="1"/>
      <dgm:spPr/>
      <dgm:t>
        <a:bodyPr/>
        <a:lstStyle/>
        <a:p>
          <a:r>
            <a:rPr lang="es-ES" sz="2000" dirty="0" smtClean="0"/>
            <a:t>Que tenemos</a:t>
          </a:r>
          <a:endParaRPr lang="es-ES" sz="2000" dirty="0"/>
        </a:p>
      </dgm:t>
    </dgm:pt>
    <dgm:pt modelId="{1EFB59D2-91B3-AB43-993D-C9072ADE18D4}" type="parTrans" cxnId="{7CDCD5D1-242D-0547-B475-4E39B268937C}">
      <dgm:prSet/>
      <dgm:spPr/>
      <dgm:t>
        <a:bodyPr/>
        <a:lstStyle/>
        <a:p>
          <a:endParaRPr lang="es-ES"/>
        </a:p>
      </dgm:t>
    </dgm:pt>
    <dgm:pt modelId="{0095970A-E2BF-1F42-8E06-D03DE3E755FF}" type="sibTrans" cxnId="{7CDCD5D1-242D-0547-B475-4E39B268937C}">
      <dgm:prSet/>
      <dgm:spPr/>
      <dgm:t>
        <a:bodyPr/>
        <a:lstStyle/>
        <a:p>
          <a:endParaRPr lang="es-ES"/>
        </a:p>
      </dgm:t>
    </dgm:pt>
    <dgm:pt modelId="{427DFD20-D6BE-BE46-864B-5F7D496F77B1}">
      <dgm:prSet phldrT="[Texto]" custT="1"/>
      <dgm:spPr/>
      <dgm:t>
        <a:bodyPr/>
        <a:lstStyle/>
        <a:p>
          <a:r>
            <a:rPr lang="es-ES" sz="2000" dirty="0" smtClean="0"/>
            <a:t>Adaptarnos</a:t>
          </a:r>
          <a:endParaRPr lang="es-ES" sz="2000" dirty="0"/>
        </a:p>
      </dgm:t>
    </dgm:pt>
    <dgm:pt modelId="{74320DB5-69D5-0D45-9289-A2AE2FA49A2D}" type="parTrans" cxnId="{9FD4CE6D-7EFB-0643-AF06-D31BB6D34A26}">
      <dgm:prSet/>
      <dgm:spPr/>
      <dgm:t>
        <a:bodyPr/>
        <a:lstStyle/>
        <a:p>
          <a:endParaRPr lang="es-ES"/>
        </a:p>
      </dgm:t>
    </dgm:pt>
    <dgm:pt modelId="{343BCFCD-1EF3-F14D-82D2-D2801A012AB5}" type="sibTrans" cxnId="{9FD4CE6D-7EFB-0643-AF06-D31BB6D34A26}">
      <dgm:prSet/>
      <dgm:spPr/>
      <dgm:t>
        <a:bodyPr/>
        <a:lstStyle/>
        <a:p>
          <a:endParaRPr lang="es-ES"/>
        </a:p>
      </dgm:t>
    </dgm:pt>
    <dgm:pt modelId="{55C6A4DC-23C8-F041-8F07-5168190EC30A}">
      <dgm:prSet phldrT="[Texto]" custT="1"/>
      <dgm:spPr/>
      <dgm:t>
        <a:bodyPr/>
        <a:lstStyle/>
        <a:p>
          <a:r>
            <a:rPr lang="es-ES" sz="2000" dirty="0" smtClean="0"/>
            <a:t>Marketing</a:t>
          </a:r>
          <a:endParaRPr lang="es-ES" sz="2000" dirty="0"/>
        </a:p>
      </dgm:t>
    </dgm:pt>
    <dgm:pt modelId="{5AF58511-2F85-8D4A-8E3B-A7B4A09C22D0}" type="parTrans" cxnId="{B33B45D8-115F-D644-9004-8039A77F8133}">
      <dgm:prSet/>
      <dgm:spPr/>
      <dgm:t>
        <a:bodyPr/>
        <a:lstStyle/>
        <a:p>
          <a:endParaRPr lang="es-ES"/>
        </a:p>
      </dgm:t>
    </dgm:pt>
    <dgm:pt modelId="{77B7BE02-535A-2F44-8257-2949AA2ACEA2}" type="sibTrans" cxnId="{B33B45D8-115F-D644-9004-8039A77F8133}">
      <dgm:prSet/>
      <dgm:spPr/>
      <dgm:t>
        <a:bodyPr/>
        <a:lstStyle/>
        <a:p>
          <a:endParaRPr lang="es-ES"/>
        </a:p>
      </dgm:t>
    </dgm:pt>
    <dgm:pt modelId="{719AA982-B1B7-6D40-9E0A-B499C313596E}">
      <dgm:prSet phldrT="[Texto]" custT="1"/>
      <dgm:spPr/>
      <dgm:t>
        <a:bodyPr/>
        <a:lstStyle/>
        <a:p>
          <a:r>
            <a:rPr lang="es-ES" sz="2000" dirty="0" err="1" smtClean="0"/>
            <a:t>Analisis</a:t>
          </a:r>
          <a:endParaRPr lang="es-ES" sz="2000" dirty="0"/>
        </a:p>
      </dgm:t>
    </dgm:pt>
    <dgm:pt modelId="{E41104FE-1962-F34A-8EEE-B65A95AD23AF}" type="parTrans" cxnId="{FDF9B50D-8E78-6E4F-BCE4-67023ED055CD}">
      <dgm:prSet/>
      <dgm:spPr/>
      <dgm:t>
        <a:bodyPr/>
        <a:lstStyle/>
        <a:p>
          <a:endParaRPr lang="es-ES"/>
        </a:p>
      </dgm:t>
    </dgm:pt>
    <dgm:pt modelId="{25DE5D9B-8B98-2E48-8889-335DACFA8344}" type="sibTrans" cxnId="{FDF9B50D-8E78-6E4F-BCE4-67023ED055CD}">
      <dgm:prSet/>
      <dgm:spPr/>
      <dgm:t>
        <a:bodyPr/>
        <a:lstStyle/>
        <a:p>
          <a:endParaRPr lang="es-ES"/>
        </a:p>
      </dgm:t>
    </dgm:pt>
    <dgm:pt modelId="{86B56B77-8A71-A841-B209-C6C7426BCB1C}" type="pres">
      <dgm:prSet presAssocID="{BF5D2740-637E-B94D-828E-89ECD4AE00D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903E539-D757-3C40-A819-2180586EC9BD}" type="pres">
      <dgm:prSet presAssocID="{B36777C5-43FC-7848-936A-83E3F19329E9}" presName="node" presStyleLbl="node1" presStyleIdx="0" presStyleCnt="5" custScaleX="1914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7B7075-D38C-8241-A616-5B8E7F87DF84}" type="pres">
      <dgm:prSet presAssocID="{B36777C5-43FC-7848-936A-83E3F19329E9}" presName="spNode" presStyleCnt="0"/>
      <dgm:spPr/>
    </dgm:pt>
    <dgm:pt modelId="{557234EC-A908-2C4F-8EBA-A3AD88B8151E}" type="pres">
      <dgm:prSet presAssocID="{523ECB70-A24D-2C40-8D41-9762C0926C6F}" presName="sibTrans" presStyleLbl="sibTrans1D1" presStyleIdx="0" presStyleCnt="5"/>
      <dgm:spPr/>
      <dgm:t>
        <a:bodyPr/>
        <a:lstStyle/>
        <a:p>
          <a:endParaRPr lang="es-ES"/>
        </a:p>
      </dgm:t>
    </dgm:pt>
    <dgm:pt modelId="{6799E206-2B52-954E-A76A-8458A2E6316B}" type="pres">
      <dgm:prSet presAssocID="{B4B104A3-F35D-DB48-B2FE-6DDC0878C96E}" presName="node" presStyleLbl="node1" presStyleIdx="1" presStyleCnt="5" custScaleX="191446" custRadScaleRad="124655" custRadScaleInc="3708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55537C-4EFF-4B4D-9806-480C90E54165}" type="pres">
      <dgm:prSet presAssocID="{B4B104A3-F35D-DB48-B2FE-6DDC0878C96E}" presName="spNode" presStyleCnt="0"/>
      <dgm:spPr/>
    </dgm:pt>
    <dgm:pt modelId="{D1FB1F28-B6F2-BB46-ADB3-287F8F98B5F8}" type="pres">
      <dgm:prSet presAssocID="{0095970A-E2BF-1F42-8E06-D03DE3E755FF}" presName="sibTrans" presStyleLbl="sibTrans1D1" presStyleIdx="1" presStyleCnt="5"/>
      <dgm:spPr/>
      <dgm:t>
        <a:bodyPr/>
        <a:lstStyle/>
        <a:p>
          <a:endParaRPr lang="es-ES"/>
        </a:p>
      </dgm:t>
    </dgm:pt>
    <dgm:pt modelId="{33599681-3B84-7544-B350-41DD6F2F4A27}" type="pres">
      <dgm:prSet presAssocID="{427DFD20-D6BE-BE46-864B-5F7D496F77B1}" presName="node" presStyleLbl="node1" presStyleIdx="2" presStyleCnt="5" custScaleX="191446" custRadScaleRad="115341" custRadScaleInc="-723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DDCD91-5DA5-2946-8FD2-7C12A9628D85}" type="pres">
      <dgm:prSet presAssocID="{427DFD20-D6BE-BE46-864B-5F7D496F77B1}" presName="spNode" presStyleCnt="0"/>
      <dgm:spPr/>
    </dgm:pt>
    <dgm:pt modelId="{7117D4ED-BE1C-2344-B81C-5905F98674F5}" type="pres">
      <dgm:prSet presAssocID="{343BCFCD-1EF3-F14D-82D2-D2801A012AB5}" presName="sibTrans" presStyleLbl="sibTrans1D1" presStyleIdx="2" presStyleCnt="5"/>
      <dgm:spPr/>
      <dgm:t>
        <a:bodyPr/>
        <a:lstStyle/>
        <a:p>
          <a:endParaRPr lang="es-ES"/>
        </a:p>
      </dgm:t>
    </dgm:pt>
    <dgm:pt modelId="{4FA5D2D2-CFB9-9044-8366-59A426527EC0}" type="pres">
      <dgm:prSet presAssocID="{55C6A4DC-23C8-F041-8F07-5168190EC30A}" presName="node" presStyleLbl="node1" presStyleIdx="3" presStyleCnt="5" custScaleX="191446" custRadScaleRad="100872" custRadScaleInc="473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5D0192-1B11-0B4D-940B-55FC59F40337}" type="pres">
      <dgm:prSet presAssocID="{55C6A4DC-23C8-F041-8F07-5168190EC30A}" presName="spNode" presStyleCnt="0"/>
      <dgm:spPr/>
    </dgm:pt>
    <dgm:pt modelId="{1434EC3A-5AFE-D645-95FD-D2B8F5761DEB}" type="pres">
      <dgm:prSet presAssocID="{77B7BE02-535A-2F44-8257-2949AA2ACEA2}" presName="sibTrans" presStyleLbl="sibTrans1D1" presStyleIdx="3" presStyleCnt="5"/>
      <dgm:spPr/>
      <dgm:t>
        <a:bodyPr/>
        <a:lstStyle/>
        <a:p>
          <a:endParaRPr lang="es-ES"/>
        </a:p>
      </dgm:t>
    </dgm:pt>
    <dgm:pt modelId="{07A27A25-9158-E74C-A37C-B55CDA5A6444}" type="pres">
      <dgm:prSet presAssocID="{719AA982-B1B7-6D40-9E0A-B499C313596E}" presName="node" presStyleLbl="node1" presStyleIdx="4" presStyleCnt="5" custScaleX="191446" custRadScaleRad="120846" custRadScaleInc="-358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0A0512-317A-ED47-97D6-28D50DFAC176}" type="pres">
      <dgm:prSet presAssocID="{719AA982-B1B7-6D40-9E0A-B499C313596E}" presName="spNode" presStyleCnt="0"/>
      <dgm:spPr/>
    </dgm:pt>
    <dgm:pt modelId="{A216AB16-EA14-8147-B535-1287C3E32AB9}" type="pres">
      <dgm:prSet presAssocID="{25DE5D9B-8B98-2E48-8889-335DACFA8344}" presName="sibTrans" presStyleLbl="sibTrans1D1" presStyleIdx="4" presStyleCnt="5"/>
      <dgm:spPr/>
      <dgm:t>
        <a:bodyPr/>
        <a:lstStyle/>
        <a:p>
          <a:endParaRPr lang="es-ES"/>
        </a:p>
      </dgm:t>
    </dgm:pt>
  </dgm:ptLst>
  <dgm:cxnLst>
    <dgm:cxn modelId="{9FD4CE6D-7EFB-0643-AF06-D31BB6D34A26}" srcId="{BF5D2740-637E-B94D-828E-89ECD4AE00DC}" destId="{427DFD20-D6BE-BE46-864B-5F7D496F77B1}" srcOrd="2" destOrd="0" parTransId="{74320DB5-69D5-0D45-9289-A2AE2FA49A2D}" sibTransId="{343BCFCD-1EF3-F14D-82D2-D2801A012AB5}"/>
    <dgm:cxn modelId="{7CDCD5D1-242D-0547-B475-4E39B268937C}" srcId="{BF5D2740-637E-B94D-828E-89ECD4AE00DC}" destId="{B4B104A3-F35D-DB48-B2FE-6DDC0878C96E}" srcOrd="1" destOrd="0" parTransId="{1EFB59D2-91B3-AB43-993D-C9072ADE18D4}" sibTransId="{0095970A-E2BF-1F42-8E06-D03DE3E755FF}"/>
    <dgm:cxn modelId="{609F59D1-389F-FF4E-AB7A-D69CA720E934}" srcId="{BF5D2740-637E-B94D-828E-89ECD4AE00DC}" destId="{B36777C5-43FC-7848-936A-83E3F19329E9}" srcOrd="0" destOrd="0" parTransId="{57433BE0-C5D8-8646-AA32-D7BC619716B5}" sibTransId="{523ECB70-A24D-2C40-8D41-9762C0926C6F}"/>
    <dgm:cxn modelId="{19AE67C7-278E-A74A-97B5-845CFA41DE90}" type="presOf" srcId="{25DE5D9B-8B98-2E48-8889-335DACFA8344}" destId="{A216AB16-EA14-8147-B535-1287C3E32AB9}" srcOrd="0" destOrd="0" presId="urn:microsoft.com/office/officeart/2005/8/layout/cycle5"/>
    <dgm:cxn modelId="{29623983-3936-D740-8519-10B7409E8BD7}" type="presOf" srcId="{BF5D2740-637E-B94D-828E-89ECD4AE00DC}" destId="{86B56B77-8A71-A841-B209-C6C7426BCB1C}" srcOrd="0" destOrd="0" presId="urn:microsoft.com/office/officeart/2005/8/layout/cycle5"/>
    <dgm:cxn modelId="{70D35DD8-D058-3F4C-B787-CE344C6919D5}" type="presOf" srcId="{B36777C5-43FC-7848-936A-83E3F19329E9}" destId="{2903E539-D757-3C40-A819-2180586EC9BD}" srcOrd="0" destOrd="0" presId="urn:microsoft.com/office/officeart/2005/8/layout/cycle5"/>
    <dgm:cxn modelId="{D6CF5FC4-00C1-7B43-A0AE-EF67C0AFC091}" type="presOf" srcId="{343BCFCD-1EF3-F14D-82D2-D2801A012AB5}" destId="{7117D4ED-BE1C-2344-B81C-5905F98674F5}" srcOrd="0" destOrd="0" presId="urn:microsoft.com/office/officeart/2005/8/layout/cycle5"/>
    <dgm:cxn modelId="{1CBB4B01-8E8F-8044-B924-18F7A55919E9}" type="presOf" srcId="{55C6A4DC-23C8-F041-8F07-5168190EC30A}" destId="{4FA5D2D2-CFB9-9044-8366-59A426527EC0}" srcOrd="0" destOrd="0" presId="urn:microsoft.com/office/officeart/2005/8/layout/cycle5"/>
    <dgm:cxn modelId="{FDF9B50D-8E78-6E4F-BCE4-67023ED055CD}" srcId="{BF5D2740-637E-B94D-828E-89ECD4AE00DC}" destId="{719AA982-B1B7-6D40-9E0A-B499C313596E}" srcOrd="4" destOrd="0" parTransId="{E41104FE-1962-F34A-8EEE-B65A95AD23AF}" sibTransId="{25DE5D9B-8B98-2E48-8889-335DACFA8344}"/>
    <dgm:cxn modelId="{A8752305-C0EF-D948-961A-097C9DAB185A}" type="presOf" srcId="{523ECB70-A24D-2C40-8D41-9762C0926C6F}" destId="{557234EC-A908-2C4F-8EBA-A3AD88B8151E}" srcOrd="0" destOrd="0" presId="urn:microsoft.com/office/officeart/2005/8/layout/cycle5"/>
    <dgm:cxn modelId="{3E9ED6C9-90E7-D54F-B48F-393C06CE2E58}" type="presOf" srcId="{427DFD20-D6BE-BE46-864B-5F7D496F77B1}" destId="{33599681-3B84-7544-B350-41DD6F2F4A27}" srcOrd="0" destOrd="0" presId="urn:microsoft.com/office/officeart/2005/8/layout/cycle5"/>
    <dgm:cxn modelId="{35C4FCE6-4287-7E4F-AD58-91312EB0064F}" type="presOf" srcId="{77B7BE02-535A-2F44-8257-2949AA2ACEA2}" destId="{1434EC3A-5AFE-D645-95FD-D2B8F5761DEB}" srcOrd="0" destOrd="0" presId="urn:microsoft.com/office/officeart/2005/8/layout/cycle5"/>
    <dgm:cxn modelId="{B33B45D8-115F-D644-9004-8039A77F8133}" srcId="{BF5D2740-637E-B94D-828E-89ECD4AE00DC}" destId="{55C6A4DC-23C8-F041-8F07-5168190EC30A}" srcOrd="3" destOrd="0" parTransId="{5AF58511-2F85-8D4A-8E3B-A7B4A09C22D0}" sibTransId="{77B7BE02-535A-2F44-8257-2949AA2ACEA2}"/>
    <dgm:cxn modelId="{2A451EA0-A3B6-314E-A7FB-A320AC2D330A}" type="presOf" srcId="{B4B104A3-F35D-DB48-B2FE-6DDC0878C96E}" destId="{6799E206-2B52-954E-A76A-8458A2E6316B}" srcOrd="0" destOrd="0" presId="urn:microsoft.com/office/officeart/2005/8/layout/cycle5"/>
    <dgm:cxn modelId="{2B4679C9-3593-564C-961D-0C00F95ECE25}" type="presOf" srcId="{0095970A-E2BF-1F42-8E06-D03DE3E755FF}" destId="{D1FB1F28-B6F2-BB46-ADB3-287F8F98B5F8}" srcOrd="0" destOrd="0" presId="urn:microsoft.com/office/officeart/2005/8/layout/cycle5"/>
    <dgm:cxn modelId="{192E3838-8288-FE4F-810C-EF1D1F861D2A}" type="presOf" srcId="{719AA982-B1B7-6D40-9E0A-B499C313596E}" destId="{07A27A25-9158-E74C-A37C-B55CDA5A6444}" srcOrd="0" destOrd="0" presId="urn:microsoft.com/office/officeart/2005/8/layout/cycle5"/>
    <dgm:cxn modelId="{34207697-EE2D-1143-9D01-499519E7EF51}" type="presParOf" srcId="{86B56B77-8A71-A841-B209-C6C7426BCB1C}" destId="{2903E539-D757-3C40-A819-2180586EC9BD}" srcOrd="0" destOrd="0" presId="urn:microsoft.com/office/officeart/2005/8/layout/cycle5"/>
    <dgm:cxn modelId="{3E568E39-1AEF-E947-AD05-99003BF4FAD8}" type="presParOf" srcId="{86B56B77-8A71-A841-B209-C6C7426BCB1C}" destId="{4D7B7075-D38C-8241-A616-5B8E7F87DF84}" srcOrd="1" destOrd="0" presId="urn:microsoft.com/office/officeart/2005/8/layout/cycle5"/>
    <dgm:cxn modelId="{F3BE4D58-09E3-4347-9D2C-0F69BA58625A}" type="presParOf" srcId="{86B56B77-8A71-A841-B209-C6C7426BCB1C}" destId="{557234EC-A908-2C4F-8EBA-A3AD88B8151E}" srcOrd="2" destOrd="0" presId="urn:microsoft.com/office/officeart/2005/8/layout/cycle5"/>
    <dgm:cxn modelId="{477F6735-083A-7048-A061-86FFA1445935}" type="presParOf" srcId="{86B56B77-8A71-A841-B209-C6C7426BCB1C}" destId="{6799E206-2B52-954E-A76A-8458A2E6316B}" srcOrd="3" destOrd="0" presId="urn:microsoft.com/office/officeart/2005/8/layout/cycle5"/>
    <dgm:cxn modelId="{5B8A3BCD-B57B-0441-BA76-5D621D9303F9}" type="presParOf" srcId="{86B56B77-8A71-A841-B209-C6C7426BCB1C}" destId="{7655537C-4EFF-4B4D-9806-480C90E54165}" srcOrd="4" destOrd="0" presId="urn:microsoft.com/office/officeart/2005/8/layout/cycle5"/>
    <dgm:cxn modelId="{C7C7570C-0624-9A4D-8973-52CFC660E82B}" type="presParOf" srcId="{86B56B77-8A71-A841-B209-C6C7426BCB1C}" destId="{D1FB1F28-B6F2-BB46-ADB3-287F8F98B5F8}" srcOrd="5" destOrd="0" presId="urn:microsoft.com/office/officeart/2005/8/layout/cycle5"/>
    <dgm:cxn modelId="{A7CFCBA8-C192-2D46-A975-F03C96BD6285}" type="presParOf" srcId="{86B56B77-8A71-A841-B209-C6C7426BCB1C}" destId="{33599681-3B84-7544-B350-41DD6F2F4A27}" srcOrd="6" destOrd="0" presId="urn:microsoft.com/office/officeart/2005/8/layout/cycle5"/>
    <dgm:cxn modelId="{F3D09859-0258-8547-81E3-01A16D12C9EC}" type="presParOf" srcId="{86B56B77-8A71-A841-B209-C6C7426BCB1C}" destId="{D6DDCD91-5DA5-2946-8FD2-7C12A9628D85}" srcOrd="7" destOrd="0" presId="urn:microsoft.com/office/officeart/2005/8/layout/cycle5"/>
    <dgm:cxn modelId="{593EA803-4FD0-3C49-96E3-5D8D72188A69}" type="presParOf" srcId="{86B56B77-8A71-A841-B209-C6C7426BCB1C}" destId="{7117D4ED-BE1C-2344-B81C-5905F98674F5}" srcOrd="8" destOrd="0" presId="urn:microsoft.com/office/officeart/2005/8/layout/cycle5"/>
    <dgm:cxn modelId="{F42DB768-9AD3-D54B-9AA1-C035DF15F21D}" type="presParOf" srcId="{86B56B77-8A71-A841-B209-C6C7426BCB1C}" destId="{4FA5D2D2-CFB9-9044-8366-59A426527EC0}" srcOrd="9" destOrd="0" presId="urn:microsoft.com/office/officeart/2005/8/layout/cycle5"/>
    <dgm:cxn modelId="{23541CFE-94BC-BA4F-A276-029A0ED34473}" type="presParOf" srcId="{86B56B77-8A71-A841-B209-C6C7426BCB1C}" destId="{C95D0192-1B11-0B4D-940B-55FC59F40337}" srcOrd="10" destOrd="0" presId="urn:microsoft.com/office/officeart/2005/8/layout/cycle5"/>
    <dgm:cxn modelId="{8F718F07-06D3-F24C-B741-5A5ED8897D5C}" type="presParOf" srcId="{86B56B77-8A71-A841-B209-C6C7426BCB1C}" destId="{1434EC3A-5AFE-D645-95FD-D2B8F5761DEB}" srcOrd="11" destOrd="0" presId="urn:microsoft.com/office/officeart/2005/8/layout/cycle5"/>
    <dgm:cxn modelId="{AFA0014F-5B90-C448-99C3-8DD1C685399B}" type="presParOf" srcId="{86B56B77-8A71-A841-B209-C6C7426BCB1C}" destId="{07A27A25-9158-E74C-A37C-B55CDA5A6444}" srcOrd="12" destOrd="0" presId="urn:microsoft.com/office/officeart/2005/8/layout/cycle5"/>
    <dgm:cxn modelId="{2A95319F-6101-2B4F-B2E4-13B364FAE2CD}" type="presParOf" srcId="{86B56B77-8A71-A841-B209-C6C7426BCB1C}" destId="{EF0A0512-317A-ED47-97D6-28D50DFAC176}" srcOrd="13" destOrd="0" presId="urn:microsoft.com/office/officeart/2005/8/layout/cycle5"/>
    <dgm:cxn modelId="{78AAA852-36BF-464E-B390-47BA07120DC9}" type="presParOf" srcId="{86B56B77-8A71-A841-B209-C6C7426BCB1C}" destId="{A216AB16-EA14-8147-B535-1287C3E32AB9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03E539-D757-3C40-A819-2180586EC9BD}">
      <dsp:nvSpPr>
        <dsp:cNvPr id="0" name=""/>
        <dsp:cNvSpPr/>
      </dsp:nvSpPr>
      <dsp:spPr>
        <a:xfrm>
          <a:off x="2703033" y="624"/>
          <a:ext cx="2307346" cy="7833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Necesidades</a:t>
          </a:r>
          <a:endParaRPr lang="es-ES" sz="2000" kern="1200" dirty="0"/>
        </a:p>
      </dsp:txBody>
      <dsp:txXfrm>
        <a:off x="2703033" y="624"/>
        <a:ext cx="2307346" cy="783393"/>
      </dsp:txXfrm>
    </dsp:sp>
    <dsp:sp modelId="{557234EC-A908-2C4F-8EBA-A3AD88B8151E}">
      <dsp:nvSpPr>
        <dsp:cNvPr id="0" name=""/>
        <dsp:cNvSpPr/>
      </dsp:nvSpPr>
      <dsp:spPr>
        <a:xfrm>
          <a:off x="2432440" y="715288"/>
          <a:ext cx="3131875" cy="3131875"/>
        </a:xfrm>
        <a:custGeom>
          <a:avLst/>
          <a:gdLst/>
          <a:ahLst/>
          <a:cxnLst/>
          <a:rect l="0" t="0" r="0" b="0"/>
          <a:pathLst>
            <a:path>
              <a:moveTo>
                <a:pt x="2187472" y="128629"/>
              </a:moveTo>
              <a:arcTo wR="1565937" hR="1565937" stAng="17603105" swAng="116764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99E206-2B52-954E-A76A-8458A2E6316B}">
      <dsp:nvSpPr>
        <dsp:cNvPr id="0" name=""/>
        <dsp:cNvSpPr/>
      </dsp:nvSpPr>
      <dsp:spPr>
        <a:xfrm>
          <a:off x="4630487" y="1257856"/>
          <a:ext cx="2307346" cy="7833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Que tenemos</a:t>
          </a:r>
          <a:endParaRPr lang="es-ES" sz="2000" kern="1200" dirty="0"/>
        </a:p>
      </dsp:txBody>
      <dsp:txXfrm>
        <a:off x="4630487" y="1257856"/>
        <a:ext cx="2307346" cy="783393"/>
      </dsp:txXfrm>
    </dsp:sp>
    <dsp:sp modelId="{D1FB1F28-B6F2-BB46-ADB3-287F8F98B5F8}">
      <dsp:nvSpPr>
        <dsp:cNvPr id="0" name=""/>
        <dsp:cNvSpPr/>
      </dsp:nvSpPr>
      <dsp:spPr>
        <a:xfrm>
          <a:off x="2712822" y="133606"/>
          <a:ext cx="3131875" cy="3131875"/>
        </a:xfrm>
        <a:custGeom>
          <a:avLst/>
          <a:gdLst/>
          <a:ahLst/>
          <a:cxnLst/>
          <a:rect l="0" t="0" r="0" b="0"/>
          <a:pathLst>
            <a:path>
              <a:moveTo>
                <a:pt x="3059647" y="2036035"/>
              </a:moveTo>
              <a:arcTo wR="1565937" hR="1565937" stAng="1048184" swAng="8870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599681-3B84-7544-B350-41DD6F2F4A27}">
      <dsp:nvSpPr>
        <dsp:cNvPr id="0" name=""/>
        <dsp:cNvSpPr/>
      </dsp:nvSpPr>
      <dsp:spPr>
        <a:xfrm>
          <a:off x="4152234" y="2644549"/>
          <a:ext cx="2307346" cy="7833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Adaptarnos</a:t>
          </a:r>
          <a:endParaRPr lang="es-ES" sz="2000" kern="1200" dirty="0"/>
        </a:p>
      </dsp:txBody>
      <dsp:txXfrm>
        <a:off x="4152234" y="2644549"/>
        <a:ext cx="2307346" cy="783393"/>
      </dsp:txXfrm>
    </dsp:sp>
    <dsp:sp modelId="{7117D4ED-BE1C-2344-B81C-5905F98674F5}">
      <dsp:nvSpPr>
        <dsp:cNvPr id="0" name=""/>
        <dsp:cNvSpPr/>
      </dsp:nvSpPr>
      <dsp:spPr>
        <a:xfrm>
          <a:off x="2522682" y="526687"/>
          <a:ext cx="3131875" cy="3131875"/>
        </a:xfrm>
        <a:custGeom>
          <a:avLst/>
          <a:gdLst/>
          <a:ahLst/>
          <a:cxnLst/>
          <a:rect l="0" t="0" r="0" b="0"/>
          <a:pathLst>
            <a:path>
              <a:moveTo>
                <a:pt x="2086649" y="3042765"/>
              </a:moveTo>
              <a:arcTo wR="1565937" hR="1565937" stAng="4234676" swAng="236477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5D2D2-CFB9-9044-8366-59A426527EC0}">
      <dsp:nvSpPr>
        <dsp:cNvPr id="0" name=""/>
        <dsp:cNvSpPr/>
      </dsp:nvSpPr>
      <dsp:spPr>
        <a:xfrm>
          <a:off x="1540863" y="2636364"/>
          <a:ext cx="2307346" cy="7833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Marketing</a:t>
          </a:r>
          <a:endParaRPr lang="es-ES" sz="2000" kern="1200" dirty="0"/>
        </a:p>
      </dsp:txBody>
      <dsp:txXfrm>
        <a:off x="1540863" y="2636364"/>
        <a:ext cx="2307346" cy="783393"/>
      </dsp:txXfrm>
    </dsp:sp>
    <dsp:sp modelId="{1434EC3A-5AFE-D645-95FD-D2B8F5761DEB}">
      <dsp:nvSpPr>
        <dsp:cNvPr id="0" name=""/>
        <dsp:cNvSpPr/>
      </dsp:nvSpPr>
      <dsp:spPr>
        <a:xfrm>
          <a:off x="1830814" y="-161519"/>
          <a:ext cx="3131875" cy="3131875"/>
        </a:xfrm>
        <a:custGeom>
          <a:avLst/>
          <a:gdLst/>
          <a:ahLst/>
          <a:cxnLst/>
          <a:rect l="0" t="0" r="0" b="0"/>
          <a:pathLst>
            <a:path>
              <a:moveTo>
                <a:pt x="485200" y="2699148"/>
              </a:moveTo>
              <a:arcTo wR="1565937" hR="1565937" stAng="8018536" swAng="101038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A27A25-9158-E74C-A37C-B55CDA5A6444}">
      <dsp:nvSpPr>
        <dsp:cNvPr id="0" name=""/>
        <dsp:cNvSpPr/>
      </dsp:nvSpPr>
      <dsp:spPr>
        <a:xfrm>
          <a:off x="836010" y="1257853"/>
          <a:ext cx="2307346" cy="7833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/>
            <a:t>Analisis</a:t>
          </a:r>
          <a:endParaRPr lang="es-ES" sz="2000" kern="1200" dirty="0"/>
        </a:p>
      </dsp:txBody>
      <dsp:txXfrm>
        <a:off x="836010" y="1257853"/>
        <a:ext cx="2307346" cy="783393"/>
      </dsp:txXfrm>
    </dsp:sp>
    <dsp:sp modelId="{A216AB16-EA14-8147-B535-1287C3E32AB9}">
      <dsp:nvSpPr>
        <dsp:cNvPr id="0" name=""/>
        <dsp:cNvSpPr/>
      </dsp:nvSpPr>
      <dsp:spPr>
        <a:xfrm>
          <a:off x="2199219" y="705336"/>
          <a:ext cx="3131875" cy="3131875"/>
        </a:xfrm>
        <a:custGeom>
          <a:avLst/>
          <a:gdLst/>
          <a:ahLst/>
          <a:cxnLst/>
          <a:rect l="0" t="0" r="0" b="0"/>
          <a:pathLst>
            <a:path>
              <a:moveTo>
                <a:pt x="488732" y="429367"/>
              </a:moveTo>
              <a:arcTo wR="1565937" hR="1565937" stAng="13592165" swAng="114097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6287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3508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3508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None/>
              <a:defRPr/>
            </a:lvl1pPr>
            <a:lvl2pPr algn="ctr">
              <a:spcBef>
                <a:spcPts val="0"/>
              </a:spcBef>
              <a:buSzPct val="100000"/>
              <a:buNone/>
              <a:defRPr sz="3000"/>
            </a:lvl2pPr>
            <a:lvl3pPr algn="ctr">
              <a:spcBef>
                <a:spcPts val="0"/>
              </a:spcBef>
              <a:buSzPct val="100000"/>
              <a:buNone/>
              <a:defRPr sz="3000"/>
            </a:lvl3pPr>
            <a:lvl4pPr algn="ctr">
              <a:spcBef>
                <a:spcPts val="0"/>
              </a:spcBef>
              <a:buSzPct val="100000"/>
              <a:buNone/>
              <a:defRPr sz="3000"/>
            </a:lvl4pPr>
            <a:lvl5pPr algn="ctr">
              <a:spcBef>
                <a:spcPts val="0"/>
              </a:spcBef>
              <a:buSzPct val="100000"/>
              <a:buNone/>
              <a:defRPr sz="3000"/>
            </a:lvl5pPr>
            <a:lvl6pPr algn="ctr">
              <a:spcBef>
                <a:spcPts val="0"/>
              </a:spcBef>
              <a:buSzPct val="100000"/>
              <a:buNone/>
              <a:defRPr sz="3000"/>
            </a:lvl6pPr>
            <a:lvl7pPr algn="ctr">
              <a:spcBef>
                <a:spcPts val="0"/>
              </a:spcBef>
              <a:buSzPct val="100000"/>
              <a:buNone/>
              <a:defRPr sz="3000"/>
            </a:lvl7pPr>
            <a:lvl8pPr algn="ctr">
              <a:spcBef>
                <a:spcPts val="0"/>
              </a:spcBef>
              <a:buSzPct val="100000"/>
              <a:buNone/>
              <a:defRPr sz="3000"/>
            </a:lvl8pPr>
            <a:lvl9pPr algn="ctr">
              <a:spcBef>
                <a:spcPts val="0"/>
              </a:spcBef>
              <a:buSzPct val="100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ColTx">
  <p:cSld name="Title and Two 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Captio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ntrada manual 9"/>
          <p:cNvSpPr/>
          <p:nvPr/>
        </p:nvSpPr>
        <p:spPr>
          <a:xfrm rot="10800000" flipH="1">
            <a:off x="-62775" y="-102084"/>
            <a:ext cx="9327727" cy="1302234"/>
          </a:xfrm>
          <a:prstGeom prst="flowChartManualInput">
            <a:avLst/>
          </a:prstGeom>
          <a:solidFill>
            <a:srgbClr val="21B3D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rgbClr val="FFFFFF"/>
              </a:buClr>
              <a:buSzPct val="100000"/>
              <a:buFont typeface="Marvel"/>
              <a:buNone/>
              <a:defRPr sz="3600" b="1">
                <a:solidFill>
                  <a:srgbClr val="FFFFFF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>
              <a:spcBef>
                <a:spcPts val="0"/>
              </a:spcBef>
              <a:buClr>
                <a:srgbClr val="FFFFFF"/>
              </a:buClr>
              <a:buSzPct val="100000"/>
              <a:buFont typeface="Marvel"/>
              <a:buNone/>
              <a:defRPr sz="3600" b="1">
                <a:solidFill>
                  <a:srgbClr val="FFFFFF"/>
                </a:solidFill>
                <a:latin typeface="Marvel"/>
                <a:ea typeface="Marvel"/>
                <a:cs typeface="Marvel"/>
                <a:sym typeface="Marvel"/>
              </a:defRPr>
            </a:lvl2pPr>
            <a:lvl3pPr>
              <a:spcBef>
                <a:spcPts val="0"/>
              </a:spcBef>
              <a:buClr>
                <a:srgbClr val="FFFFFF"/>
              </a:buClr>
              <a:buSzPct val="100000"/>
              <a:buFont typeface="Marvel"/>
              <a:buNone/>
              <a:defRPr sz="3600" b="1">
                <a:solidFill>
                  <a:srgbClr val="FFFFFF"/>
                </a:solidFill>
                <a:latin typeface="Marvel"/>
                <a:ea typeface="Marvel"/>
                <a:cs typeface="Marvel"/>
                <a:sym typeface="Marvel"/>
              </a:defRPr>
            </a:lvl3pPr>
            <a:lvl4pPr>
              <a:spcBef>
                <a:spcPts val="0"/>
              </a:spcBef>
              <a:buClr>
                <a:srgbClr val="FFFFFF"/>
              </a:buClr>
              <a:buSzPct val="100000"/>
              <a:buFont typeface="Marvel"/>
              <a:buNone/>
              <a:defRPr sz="3600" b="1">
                <a:solidFill>
                  <a:srgbClr val="FFFFFF"/>
                </a:solidFill>
                <a:latin typeface="Marvel"/>
                <a:ea typeface="Marvel"/>
                <a:cs typeface="Marvel"/>
                <a:sym typeface="Marvel"/>
              </a:defRPr>
            </a:lvl4pPr>
            <a:lvl5pPr>
              <a:spcBef>
                <a:spcPts val="0"/>
              </a:spcBef>
              <a:buClr>
                <a:srgbClr val="FFFFFF"/>
              </a:buClr>
              <a:buSzPct val="100000"/>
              <a:buFont typeface="Marvel"/>
              <a:buNone/>
              <a:defRPr sz="3600" b="1">
                <a:solidFill>
                  <a:srgbClr val="FFFFFF"/>
                </a:solidFill>
                <a:latin typeface="Marvel"/>
                <a:ea typeface="Marvel"/>
                <a:cs typeface="Marvel"/>
                <a:sym typeface="Marvel"/>
              </a:defRPr>
            </a:lvl5pPr>
            <a:lvl6pPr>
              <a:spcBef>
                <a:spcPts val="0"/>
              </a:spcBef>
              <a:buClr>
                <a:srgbClr val="FFFFFF"/>
              </a:buClr>
              <a:buSzPct val="100000"/>
              <a:buFont typeface="Marvel"/>
              <a:buNone/>
              <a:defRPr sz="3600" b="1">
                <a:solidFill>
                  <a:srgbClr val="FFFFFF"/>
                </a:solidFill>
                <a:latin typeface="Marvel"/>
                <a:ea typeface="Marvel"/>
                <a:cs typeface="Marvel"/>
                <a:sym typeface="Marvel"/>
              </a:defRPr>
            </a:lvl6pPr>
            <a:lvl7pPr>
              <a:spcBef>
                <a:spcPts val="0"/>
              </a:spcBef>
              <a:buClr>
                <a:srgbClr val="FFFFFF"/>
              </a:buClr>
              <a:buSzPct val="100000"/>
              <a:buFont typeface="Marvel"/>
              <a:buNone/>
              <a:defRPr sz="3600" b="1">
                <a:solidFill>
                  <a:srgbClr val="FFFFFF"/>
                </a:solidFill>
                <a:latin typeface="Marvel"/>
                <a:ea typeface="Marvel"/>
                <a:cs typeface="Marvel"/>
                <a:sym typeface="Marvel"/>
              </a:defRPr>
            </a:lvl7pPr>
            <a:lvl8pPr>
              <a:spcBef>
                <a:spcPts val="0"/>
              </a:spcBef>
              <a:buClr>
                <a:srgbClr val="FFFFFF"/>
              </a:buClr>
              <a:buSzPct val="100000"/>
              <a:buFont typeface="Marvel"/>
              <a:buNone/>
              <a:defRPr sz="3600" b="1">
                <a:solidFill>
                  <a:srgbClr val="FFFFFF"/>
                </a:solidFill>
                <a:latin typeface="Marvel"/>
                <a:ea typeface="Marvel"/>
                <a:cs typeface="Marvel"/>
                <a:sym typeface="Marvel"/>
              </a:defRPr>
            </a:lvl8pPr>
            <a:lvl9pPr>
              <a:spcBef>
                <a:spcPts val="0"/>
              </a:spcBef>
              <a:buClr>
                <a:srgbClr val="FFFFFF"/>
              </a:buClr>
              <a:buSzPct val="100000"/>
              <a:buFont typeface="Marvel"/>
              <a:buNone/>
              <a:defRPr sz="3600" b="1">
                <a:solidFill>
                  <a:srgbClr val="FFFFFF"/>
                </a:solidFill>
                <a:latin typeface="Marvel"/>
                <a:ea typeface="Marvel"/>
                <a:cs typeface="Marvel"/>
                <a:sym typeface="Marvel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rgbClr val="FFFFFF"/>
              </a:buClr>
              <a:buSzPct val="100000"/>
              <a:buFont typeface="Pontano Sans"/>
              <a:defRPr sz="30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>
              <a:spcBef>
                <a:spcPts val="480"/>
              </a:spcBef>
              <a:buClr>
                <a:srgbClr val="FFFFFF"/>
              </a:buClr>
              <a:buSzPct val="100000"/>
              <a:buFont typeface="Pontano Sans"/>
              <a:defRPr sz="24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>
              <a:spcBef>
                <a:spcPts val="480"/>
              </a:spcBef>
              <a:buClr>
                <a:srgbClr val="FFFFFF"/>
              </a:buClr>
              <a:buSzPct val="100000"/>
              <a:buFont typeface="Pontano Sans"/>
              <a:defRPr sz="24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>
              <a:spcBef>
                <a:spcPts val="360"/>
              </a:spcBef>
              <a:buClr>
                <a:srgbClr val="FFFFFF"/>
              </a:buClr>
              <a:buSzPct val="100000"/>
              <a:buFont typeface="Pontano Sans"/>
              <a:defRPr sz="18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>
              <a:spcBef>
                <a:spcPts val="360"/>
              </a:spcBef>
              <a:buClr>
                <a:srgbClr val="FFFFFF"/>
              </a:buClr>
              <a:buSzPct val="100000"/>
              <a:buFont typeface="Pontano Sans"/>
              <a:defRPr sz="18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>
              <a:spcBef>
                <a:spcPts val="360"/>
              </a:spcBef>
              <a:buClr>
                <a:srgbClr val="FFFFFF"/>
              </a:buClr>
              <a:buSzPct val="100000"/>
              <a:buFont typeface="Pontano Sans"/>
              <a:defRPr sz="18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>
              <a:spcBef>
                <a:spcPts val="360"/>
              </a:spcBef>
              <a:buClr>
                <a:srgbClr val="FFFFFF"/>
              </a:buClr>
              <a:buSzPct val="100000"/>
              <a:buFont typeface="Pontano Sans"/>
              <a:defRPr sz="18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>
              <a:spcBef>
                <a:spcPts val="360"/>
              </a:spcBef>
              <a:buClr>
                <a:srgbClr val="FFFFFF"/>
              </a:buClr>
              <a:buSzPct val="100000"/>
              <a:buFont typeface="Pontano Sans"/>
              <a:defRPr sz="18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>
              <a:spcBef>
                <a:spcPts val="360"/>
              </a:spcBef>
              <a:buClr>
                <a:srgbClr val="FFFFFF"/>
              </a:buClr>
              <a:buSzPct val="100000"/>
              <a:buFont typeface="Pontano Sans"/>
              <a:defRPr sz="18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 dirty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alphaModFix amt="40000"/>
          </a:blip>
          <a:stretch>
            <a:fillRect/>
          </a:stretch>
        </p:blipFill>
        <p:spPr>
          <a:xfrm>
            <a:off x="5285619" y="1308099"/>
            <a:ext cx="4896757" cy="4896757"/>
          </a:xfrm>
          <a:prstGeom prst="rect">
            <a:avLst/>
          </a:prstGeom>
          <a:noFill/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424045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cap="none" baseline="0">
          <a:solidFill>
            <a:srgbClr val="424045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1.jpe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jpeg"/><Relationship Id="rId12" Type="http://schemas.openxmlformats.org/officeDocument/2006/relationships/image" Target="../media/image33.jpeg"/><Relationship Id="rId13" Type="http://schemas.openxmlformats.org/officeDocument/2006/relationships/image" Target="../media/image34.jpeg"/><Relationship Id="rId14" Type="http://schemas.openxmlformats.org/officeDocument/2006/relationships/image" Target="../media/image35.jpeg"/><Relationship Id="rId15" Type="http://schemas.openxmlformats.org/officeDocument/2006/relationships/image" Target="../media/image36.jpeg"/><Relationship Id="rId16" Type="http://schemas.openxmlformats.org/officeDocument/2006/relationships/image" Target="../media/image37.jpeg"/><Relationship Id="rId17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image" Target="../media/image28.jpeg"/><Relationship Id="rId8" Type="http://schemas.openxmlformats.org/officeDocument/2006/relationships/image" Target="../media/image29.jpeg"/><Relationship Id="rId9" Type="http://schemas.openxmlformats.org/officeDocument/2006/relationships/image" Target="../media/image30.png"/><Relationship Id="rId10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685800" y="5419"/>
            <a:ext cx="7772400" cy="79219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-ES_tradnl" sz="3400" dirty="0" smtClean="0">
                <a:solidFill>
                  <a:srgbClr val="424045"/>
                </a:solidFill>
              </a:rPr>
              <a:t>El componente digital de tu negocio</a:t>
            </a:r>
            <a:endParaRPr lang="x-none" sz="3400" dirty="0">
              <a:solidFill>
                <a:srgbClr val="424045"/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685800" y="1359842"/>
            <a:ext cx="7772400" cy="1870469"/>
          </a:xfrm>
        </p:spPr>
        <p:txBody>
          <a:bodyPr/>
          <a:lstStyle/>
          <a:p>
            <a:r>
              <a:rPr lang="es-ES" sz="2800" b="1" dirty="0" smtClean="0">
                <a:solidFill>
                  <a:srgbClr val="000000"/>
                </a:solidFill>
              </a:rPr>
              <a:t>Factores a tener en cuenta </a:t>
            </a:r>
          </a:p>
          <a:p>
            <a:r>
              <a:rPr lang="es-ES" sz="2800" b="1" dirty="0" smtClean="0">
                <a:solidFill>
                  <a:srgbClr val="000000"/>
                </a:solidFill>
              </a:rPr>
              <a:t>en la implementación</a:t>
            </a:r>
            <a:endParaRPr lang="es-ES" sz="2800" b="1" dirty="0">
              <a:solidFill>
                <a:srgbClr val="000000"/>
              </a:solidFill>
            </a:endParaRPr>
          </a:p>
          <a:p>
            <a:r>
              <a:rPr lang="es-ES" sz="2800" b="1" dirty="0" smtClean="0">
                <a:solidFill>
                  <a:srgbClr val="000000"/>
                </a:solidFill>
              </a:rPr>
              <a:t>de un comercio electrónico.</a:t>
            </a:r>
          </a:p>
        </p:txBody>
      </p:sp>
      <p:pic>
        <p:nvPicPr>
          <p:cNvPr id="6" name="Imagen 5" descr="ecomm360_logo_positi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486149" y="4101217"/>
            <a:ext cx="2422525" cy="805427"/>
          </a:xfrm>
          <a:prstGeom prst="rect">
            <a:avLst/>
          </a:prstGeom>
        </p:spPr>
      </p:pic>
      <p:pic>
        <p:nvPicPr>
          <p:cNvPr id="2" name="Imagen 1" descr="Cambradigital (1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85800" y="4268813"/>
            <a:ext cx="2260738" cy="470233"/>
          </a:xfrm>
          <a:prstGeom prst="rect">
            <a:avLst/>
          </a:prstGeom>
        </p:spPr>
      </p:pic>
      <p:pic>
        <p:nvPicPr>
          <p:cNvPr id="3" name="Imagen 2" descr="accio-generalitat-instin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734174" y="4203892"/>
            <a:ext cx="1800225" cy="600075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0474" y="2930938"/>
            <a:ext cx="1476376" cy="96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98413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caso del Daniel García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3963902" cy="3725680"/>
          </a:xfrm>
        </p:spPr>
        <p:txBody>
          <a:bodyPr/>
          <a:lstStyle/>
          <a:p>
            <a:pPr marL="457200" indent="-457200">
              <a:buClrTx/>
              <a:buFont typeface="Arial"/>
              <a:buChar char="•"/>
            </a:pPr>
            <a:r>
              <a:rPr lang="es-ES" dirty="0">
                <a:solidFill>
                  <a:schemeClr val="tx1"/>
                </a:solidFill>
              </a:rPr>
              <a:t>Propietario de una tienda de </a:t>
            </a:r>
            <a:r>
              <a:rPr lang="es-ES" dirty="0" smtClean="0">
                <a:solidFill>
                  <a:schemeClr val="tx1"/>
                </a:solidFill>
              </a:rPr>
              <a:t>moda.</a:t>
            </a:r>
            <a:endParaRPr lang="es-ES" dirty="0">
              <a:solidFill>
                <a:schemeClr val="tx1"/>
              </a:solidFill>
            </a:endParaRPr>
          </a:p>
          <a:p>
            <a:pPr marL="457200" indent="-457200">
              <a:buClrTx/>
              <a:buFont typeface="Arial"/>
              <a:buChar char="•"/>
            </a:pPr>
            <a:r>
              <a:rPr lang="es-ES" dirty="0">
                <a:solidFill>
                  <a:schemeClr val="tx1"/>
                </a:solidFill>
              </a:rPr>
              <a:t>Presupuesto medio</a:t>
            </a:r>
          </a:p>
          <a:p>
            <a:pPr marL="457200" indent="-457200">
              <a:buClrTx/>
              <a:buFont typeface="Arial"/>
              <a:buChar char="•"/>
            </a:pPr>
            <a:r>
              <a:rPr lang="es-ES" dirty="0">
                <a:solidFill>
                  <a:schemeClr val="tx1"/>
                </a:solidFill>
              </a:rPr>
              <a:t>Mas de 1.500 referencias.</a:t>
            </a:r>
          </a:p>
          <a:p>
            <a:pPr>
              <a:buClrTx/>
            </a:pPr>
            <a:endParaRPr lang="es-ES" dirty="0" smtClean="0">
              <a:solidFill>
                <a:schemeClr val="tx1"/>
              </a:solidFill>
            </a:endParaRPr>
          </a:p>
          <a:p>
            <a:pPr marL="457200" indent="-457200">
              <a:buClrTx/>
              <a:buFont typeface="Arial"/>
              <a:buChar char="•"/>
            </a:pPr>
            <a:endParaRPr lang="es-ES" dirty="0" smtClean="0">
              <a:solidFill>
                <a:schemeClr val="tx1"/>
              </a:solidFill>
            </a:endParaRPr>
          </a:p>
        </p:txBody>
      </p:sp>
      <p:pic>
        <p:nvPicPr>
          <p:cNvPr id="2" name="Imagen 1" descr="hombre 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876800" y="1436686"/>
            <a:ext cx="3573463" cy="357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599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Su situación actual.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</p:spPr>
        <p:txBody>
          <a:bodyPr/>
          <a:lstStyle/>
          <a:p>
            <a:pPr marL="457200" indent="-457200">
              <a:buClrTx/>
              <a:buFont typeface="Arial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Moda de marca.</a:t>
            </a:r>
          </a:p>
          <a:p>
            <a:pPr marL="457200" indent="-457200">
              <a:buClrTx/>
              <a:buFont typeface="Arial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Tienda física con 3 empleados.</a:t>
            </a:r>
          </a:p>
          <a:p>
            <a:pPr marL="457200" indent="-457200">
              <a:buClrTx/>
              <a:buFont typeface="Arial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Facturación de cada tienda </a:t>
            </a:r>
            <a:r>
              <a:rPr lang="es-ES" dirty="0" err="1" smtClean="0">
                <a:solidFill>
                  <a:schemeClr val="tx1"/>
                </a:solidFill>
              </a:rPr>
              <a:t>fisica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ClrTx/>
              <a:buFont typeface="Arial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Se fundo hace 16 años</a:t>
            </a:r>
          </a:p>
          <a:p>
            <a:pPr marL="457200" indent="-457200">
              <a:buClrTx/>
              <a:buFont typeface="Arial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Precio PVR</a:t>
            </a:r>
          </a:p>
          <a:p>
            <a:pPr marL="457200" indent="-457200">
              <a:buClrTx/>
              <a:buFont typeface="Arial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Precio medio 65,00 eur</a:t>
            </a:r>
          </a:p>
          <a:p>
            <a:pPr marL="457200" indent="-457200">
              <a:buClrTx/>
              <a:buFont typeface="Arial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Margen de un 40%</a:t>
            </a:r>
          </a:p>
          <a:p>
            <a:pPr marL="457200" indent="-457200">
              <a:buClrTx/>
              <a:buFont typeface="Arial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Inversión media.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114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Complementos para tienda de moda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</p:spPr>
        <p:txBody>
          <a:bodyPr/>
          <a:lstStyle/>
          <a:p>
            <a:pPr marL="457200" indent="-457200">
              <a:buClrTx/>
              <a:buFont typeface="Arial"/>
              <a:buChar char="•"/>
            </a:pPr>
            <a:r>
              <a:rPr lang="es-ES" dirty="0" err="1" smtClean="0">
                <a:solidFill>
                  <a:schemeClr val="tx1"/>
                </a:solidFill>
              </a:rPr>
              <a:t>Gift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Card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ClrTx/>
              <a:buFont typeface="Arial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Guía de talla.</a:t>
            </a:r>
          </a:p>
          <a:p>
            <a:pPr marL="457200" indent="-457200">
              <a:buClrTx/>
              <a:buFont typeface="Arial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Colecciones.</a:t>
            </a:r>
          </a:p>
          <a:p>
            <a:pPr marL="457200" indent="-457200">
              <a:buClrTx/>
              <a:buFont typeface="Arial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Carrito abandonado.</a:t>
            </a:r>
          </a:p>
          <a:p>
            <a:pPr marL="457200" indent="-457200">
              <a:buClrTx/>
              <a:buFont typeface="Arial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Productos relacionados.</a:t>
            </a:r>
          </a:p>
          <a:p>
            <a:pPr marL="457200" indent="-457200">
              <a:buClrTx/>
              <a:buFont typeface="Arial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Cupones para </a:t>
            </a:r>
            <a:r>
              <a:rPr lang="es-ES" dirty="0" err="1" smtClean="0">
                <a:solidFill>
                  <a:schemeClr val="tx1"/>
                </a:solidFill>
              </a:rPr>
              <a:t>promos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ClrTx/>
              <a:buFont typeface="Arial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N x M</a:t>
            </a:r>
          </a:p>
          <a:p>
            <a:pPr marL="457200" indent="-457200">
              <a:buClrTx/>
              <a:buFont typeface="Arial"/>
              <a:buChar char="•"/>
            </a:pPr>
            <a:endParaRPr lang="es-E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275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hacemos actualmente?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</p:spPr>
        <p:txBody>
          <a:bodyPr/>
          <a:lstStyle/>
          <a:p>
            <a:pPr marL="457200" indent="-457200">
              <a:buClrTx/>
              <a:buFont typeface="Arial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Como atendemos al cliente.</a:t>
            </a:r>
          </a:p>
          <a:p>
            <a:pPr marL="457200" indent="-457200">
              <a:buClrTx/>
              <a:buFont typeface="Arial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Qué busca la gente en nuestra tienda.</a:t>
            </a:r>
          </a:p>
          <a:p>
            <a:pPr marL="457200" indent="-457200">
              <a:buClrTx/>
              <a:buFont typeface="Arial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Como clasificamos nuestros artículos.</a:t>
            </a:r>
          </a:p>
          <a:p>
            <a:pPr marL="457200" indent="-457200">
              <a:buClrTx/>
              <a:buFont typeface="Arial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Como mostramos los artículos.</a:t>
            </a:r>
          </a:p>
          <a:p>
            <a:pPr marL="457200" indent="-457200">
              <a:buClrTx/>
              <a:buFont typeface="Arial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Quien es nuestro target.</a:t>
            </a:r>
          </a:p>
          <a:p>
            <a:pPr marL="457200" indent="-457200">
              <a:buClrTx/>
              <a:buFont typeface="Arial"/>
              <a:buChar char="•"/>
            </a:pPr>
            <a:endParaRPr lang="es-E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80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Transformando.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</p:spPr>
        <p:txBody>
          <a:bodyPr/>
          <a:lstStyle/>
          <a:p>
            <a:pPr marL="457200" indent="-457200">
              <a:buClrTx/>
              <a:buFont typeface="Arial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Si le preguntamos la finalidad porque no hacer online.</a:t>
            </a:r>
            <a:endParaRPr lang="es-ES" dirty="0">
              <a:solidFill>
                <a:schemeClr val="tx1"/>
              </a:solidFill>
            </a:endParaRPr>
          </a:p>
          <a:p>
            <a:pPr marL="457200" indent="-457200">
              <a:buClrTx/>
              <a:buFont typeface="Arial"/>
              <a:buChar char="•"/>
            </a:pPr>
            <a:endParaRPr lang="es-ES" dirty="0">
              <a:solidFill>
                <a:schemeClr val="tx1"/>
              </a:solidFill>
            </a:endParaRPr>
          </a:p>
          <a:p>
            <a:pPr marL="457200" indent="-457200">
              <a:buClrTx/>
              <a:buFont typeface="Arial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¿Es para un evento?</a:t>
            </a:r>
          </a:p>
          <a:p>
            <a:pPr marL="457200" indent="-457200">
              <a:buClrTx/>
              <a:buFont typeface="Arial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¿Es para el día a día?</a:t>
            </a:r>
          </a:p>
        </p:txBody>
      </p:sp>
      <p:pic>
        <p:nvPicPr>
          <p:cNvPr id="2" name="Imagen 1" descr="Screen Shot 2015-11-06 at 06.45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4097304"/>
            <a:ext cx="9144000" cy="542993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5194300" y="4046504"/>
            <a:ext cx="1143000" cy="639796"/>
          </a:xfrm>
          <a:prstGeom prst="ellipse">
            <a:avLst/>
          </a:prstGeom>
          <a:noFill/>
          <a:ln w="571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566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Transformando.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</p:spPr>
        <p:txBody>
          <a:bodyPr/>
          <a:lstStyle/>
          <a:p>
            <a:pPr marL="457200" indent="-457200">
              <a:buClrTx/>
              <a:buFont typeface="Arial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Si a nuestro cliente le preguntamos que busca en la tienda física. </a:t>
            </a:r>
          </a:p>
          <a:p>
            <a:pPr marL="457200" indent="-457200">
              <a:buClrTx/>
              <a:buFont typeface="Arial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También lo haremos en la virtual.</a:t>
            </a:r>
          </a:p>
          <a:p>
            <a:pPr marL="457200" indent="-457200">
              <a:buClrTx/>
              <a:buFont typeface="Arial"/>
              <a:buChar char="•"/>
            </a:pPr>
            <a:endParaRPr lang="es-ES" dirty="0">
              <a:solidFill>
                <a:schemeClr val="tx1"/>
              </a:solidFill>
            </a:endParaRPr>
          </a:p>
          <a:p>
            <a:pPr marL="457200" indent="-457200">
              <a:buClrTx/>
              <a:buFont typeface="Arial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Para ello tendremos que clasificar el catálogo adecuadamente por necesidades.</a:t>
            </a:r>
          </a:p>
          <a:p>
            <a:pPr marL="457200" indent="-457200">
              <a:buClrTx/>
              <a:buFont typeface="Arial"/>
              <a:buChar char="•"/>
            </a:pPr>
            <a:endParaRPr lang="es-E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57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Humanizar el </a:t>
            </a:r>
            <a:r>
              <a:rPr lang="es-ES" dirty="0" err="1" smtClean="0"/>
              <a:t>eCommerce</a:t>
            </a:r>
            <a:endParaRPr lang="es-ES" dirty="0"/>
          </a:p>
        </p:txBody>
      </p:sp>
      <p:pic>
        <p:nvPicPr>
          <p:cNvPr id="5" name="Imagen 4" descr="Screen Shot 2015-11-06 at 06.39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82600" y="1336322"/>
            <a:ext cx="8166100" cy="362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2350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Catálogo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</p:spPr>
        <p:txBody>
          <a:bodyPr/>
          <a:lstStyle/>
          <a:p>
            <a:pPr lvl="1"/>
            <a:r>
              <a:rPr lang="es-ES" b="1" dirty="0" smtClean="0">
                <a:solidFill>
                  <a:srgbClr val="000000"/>
                </a:solidFill>
              </a:rPr>
              <a:t>Como </a:t>
            </a:r>
            <a:r>
              <a:rPr lang="es-ES" b="1" dirty="0">
                <a:solidFill>
                  <a:srgbClr val="000000"/>
                </a:solidFill>
              </a:rPr>
              <a:t>clasificar el producto</a:t>
            </a:r>
          </a:p>
          <a:p>
            <a:pPr lvl="2"/>
            <a:r>
              <a:rPr lang="es-ES" dirty="0" smtClean="0">
                <a:solidFill>
                  <a:srgbClr val="000000"/>
                </a:solidFill>
              </a:rPr>
              <a:t>	Poca </a:t>
            </a:r>
            <a:r>
              <a:rPr lang="es-ES" dirty="0">
                <a:solidFill>
                  <a:srgbClr val="000000"/>
                </a:solidFill>
              </a:rPr>
              <a:t>categoría y más filtro (+ tiempo</a:t>
            </a:r>
            <a:r>
              <a:rPr lang="es-ES" dirty="0" smtClean="0">
                <a:solidFill>
                  <a:srgbClr val="000000"/>
                </a:solidFill>
              </a:rPr>
              <a:t>)</a:t>
            </a:r>
          </a:p>
          <a:p>
            <a:pPr lvl="2"/>
            <a:r>
              <a:rPr lang="es-ES" dirty="0" smtClean="0">
                <a:solidFill>
                  <a:srgbClr val="000000"/>
                </a:solidFill>
              </a:rPr>
              <a:t>	Mucha </a:t>
            </a:r>
            <a:r>
              <a:rPr lang="es-ES" dirty="0">
                <a:solidFill>
                  <a:srgbClr val="000000"/>
                </a:solidFill>
              </a:rPr>
              <a:t>categoría (- tiempo)</a:t>
            </a:r>
          </a:p>
          <a:p>
            <a:pPr lvl="1"/>
            <a:endParaRPr lang="es-ES" dirty="0" smtClean="0">
              <a:solidFill>
                <a:srgbClr val="000000"/>
              </a:solidFill>
            </a:endParaRPr>
          </a:p>
          <a:p>
            <a:pPr lvl="1"/>
            <a:r>
              <a:rPr lang="es-ES" dirty="0" smtClean="0">
                <a:solidFill>
                  <a:srgbClr val="000000"/>
                </a:solidFill>
              </a:rPr>
              <a:t>Pensar </a:t>
            </a:r>
            <a:r>
              <a:rPr lang="es-ES" dirty="0">
                <a:solidFill>
                  <a:srgbClr val="000000"/>
                </a:solidFill>
              </a:rPr>
              <a:t>en el </a:t>
            </a:r>
            <a:r>
              <a:rPr lang="es-ES" dirty="0" smtClean="0">
                <a:solidFill>
                  <a:srgbClr val="000000"/>
                </a:solidFill>
              </a:rPr>
              <a:t>SEO</a:t>
            </a:r>
            <a:endParaRPr lang="es-ES" dirty="0">
              <a:solidFill>
                <a:srgbClr val="000000"/>
              </a:solidFill>
            </a:endParaRPr>
          </a:p>
          <a:p>
            <a:pPr lvl="1"/>
            <a:r>
              <a:rPr lang="es-ES" dirty="0">
                <a:solidFill>
                  <a:srgbClr val="000000"/>
                </a:solidFill>
              </a:rPr>
              <a:t>Tener en cuenta que los artículos pueden tener más de una categoría</a:t>
            </a:r>
          </a:p>
          <a:p>
            <a:pPr marL="457200" indent="-457200">
              <a:buClrTx/>
              <a:buFont typeface="Arial"/>
              <a:buChar char="•"/>
            </a:pPr>
            <a:endParaRPr lang="es-E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030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Catálogo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445500" cy="3725680"/>
          </a:xfrm>
        </p:spPr>
        <p:txBody>
          <a:bodyPr/>
          <a:lstStyle/>
          <a:p>
            <a:r>
              <a:rPr lang="es-ES" dirty="0" smtClean="0">
                <a:solidFill>
                  <a:srgbClr val="000000"/>
                </a:solidFill>
              </a:rPr>
              <a:t>¿Cuantas cosas podemos decir de un producto?</a:t>
            </a:r>
            <a:endParaRPr lang="es-ES" dirty="0">
              <a:solidFill>
                <a:srgbClr val="000000"/>
              </a:solidFill>
            </a:endParaRPr>
          </a:p>
          <a:p>
            <a:endParaRPr lang="es-ES" dirty="0">
              <a:solidFill>
                <a:srgbClr val="000000"/>
              </a:solidFill>
            </a:endParaRPr>
          </a:p>
          <a:p>
            <a:r>
              <a:rPr lang="es-ES" dirty="0" smtClean="0">
                <a:solidFill>
                  <a:srgbClr val="000000"/>
                </a:solidFill>
              </a:rPr>
              <a:t>¿Características de una camisa?</a:t>
            </a:r>
          </a:p>
          <a:p>
            <a:r>
              <a:rPr lang="es-ES" dirty="0" smtClean="0">
                <a:solidFill>
                  <a:srgbClr val="000000"/>
                </a:solidFill>
              </a:rPr>
              <a:t>¿y de una joya?</a:t>
            </a:r>
            <a:endParaRPr lang="es-ES" dirty="0">
              <a:solidFill>
                <a:srgbClr val="000000"/>
              </a:solidFill>
            </a:endParaRPr>
          </a:p>
          <a:p>
            <a:pPr marL="457200" indent="-457200">
              <a:buClrTx/>
              <a:buFont typeface="Arial"/>
              <a:buChar char="•"/>
            </a:pPr>
            <a:endParaRPr lang="es-E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67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Catálogo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3835400" cy="3725680"/>
          </a:xfrm>
        </p:spPr>
        <p:txBody>
          <a:bodyPr/>
          <a:lstStyle/>
          <a:p>
            <a:pPr marL="457200" indent="-457200">
              <a:buClrTx/>
              <a:buFont typeface="Arial"/>
              <a:buChar char="•"/>
            </a:pPr>
            <a:r>
              <a:rPr lang="es-ES" dirty="0" smtClean="0">
                <a:solidFill>
                  <a:srgbClr val="000000"/>
                </a:solidFill>
              </a:rPr>
              <a:t>Talla</a:t>
            </a:r>
            <a:endParaRPr lang="es-ES" dirty="0">
              <a:solidFill>
                <a:srgbClr val="000000"/>
              </a:solidFill>
            </a:endParaRPr>
          </a:p>
          <a:p>
            <a:pPr marL="457200" indent="-457200">
              <a:buClrTx/>
              <a:buFont typeface="Arial"/>
              <a:buChar char="•"/>
            </a:pPr>
            <a:r>
              <a:rPr lang="es-ES" dirty="0" smtClean="0">
                <a:solidFill>
                  <a:srgbClr val="000000"/>
                </a:solidFill>
              </a:rPr>
              <a:t>Color</a:t>
            </a:r>
            <a:endParaRPr lang="es-ES" dirty="0">
              <a:solidFill>
                <a:srgbClr val="000000"/>
              </a:solidFill>
            </a:endParaRPr>
          </a:p>
          <a:p>
            <a:pPr marL="457200" indent="-457200">
              <a:buClrTx/>
              <a:buFont typeface="Arial"/>
              <a:buChar char="•"/>
            </a:pPr>
            <a:r>
              <a:rPr lang="es-ES" dirty="0" smtClean="0">
                <a:solidFill>
                  <a:srgbClr val="000000"/>
                </a:solidFill>
              </a:rPr>
              <a:t>Composición</a:t>
            </a:r>
          </a:p>
          <a:p>
            <a:pPr marL="457200" indent="-457200">
              <a:buClrTx/>
              <a:buFont typeface="Arial"/>
              <a:buChar char="•"/>
            </a:pPr>
            <a:r>
              <a:rPr lang="es-ES" dirty="0" smtClean="0">
                <a:solidFill>
                  <a:srgbClr val="000000"/>
                </a:solidFill>
              </a:rPr>
              <a:t>Marca</a:t>
            </a:r>
          </a:p>
          <a:p>
            <a:pPr marL="457200" indent="-457200">
              <a:buClrTx/>
              <a:buFont typeface="Arial"/>
              <a:buChar char="•"/>
            </a:pPr>
            <a:r>
              <a:rPr lang="es-ES" dirty="0" smtClean="0">
                <a:solidFill>
                  <a:srgbClr val="000000"/>
                </a:solidFill>
              </a:rPr>
              <a:t>Colección</a:t>
            </a:r>
          </a:p>
          <a:p>
            <a:pPr marL="457200" indent="-457200">
              <a:buClrTx/>
              <a:buFont typeface="Arial"/>
              <a:buChar char="•"/>
            </a:pPr>
            <a:r>
              <a:rPr lang="es-ES" dirty="0" smtClean="0">
                <a:solidFill>
                  <a:srgbClr val="000000"/>
                </a:solidFill>
              </a:rPr>
              <a:t>Estilo</a:t>
            </a:r>
          </a:p>
          <a:p>
            <a:pPr marL="457200" indent="-457200">
              <a:buClrTx/>
              <a:buFont typeface="Arial"/>
              <a:buChar char="•"/>
            </a:pPr>
            <a:r>
              <a:rPr lang="es-ES" dirty="0" smtClean="0">
                <a:solidFill>
                  <a:srgbClr val="000000"/>
                </a:solidFill>
              </a:rPr>
              <a:t>Cuello</a:t>
            </a:r>
          </a:p>
          <a:p>
            <a:pPr marL="457200" indent="-457200">
              <a:buClrTx/>
              <a:buFont typeface="Arial"/>
              <a:buChar char="•"/>
            </a:pPr>
            <a:r>
              <a:rPr lang="es-ES" dirty="0" smtClean="0">
                <a:solidFill>
                  <a:srgbClr val="000000"/>
                </a:solidFill>
              </a:rPr>
              <a:t>Entallada</a:t>
            </a:r>
          </a:p>
          <a:p>
            <a:pPr>
              <a:buClrTx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4" name="Marcador de texto 6"/>
          <p:cNvSpPr>
            <a:spLocks noGrp="1"/>
          </p:cNvSpPr>
          <p:nvPr>
            <p:ph type="body" idx="1"/>
          </p:nvPr>
        </p:nvSpPr>
        <p:spPr>
          <a:xfrm>
            <a:off x="4978400" y="1206500"/>
            <a:ext cx="3835400" cy="3725680"/>
          </a:xfrm>
        </p:spPr>
        <p:txBody>
          <a:bodyPr/>
          <a:lstStyle/>
          <a:p>
            <a:pPr marL="457200" indent="-457200">
              <a:buClrTx/>
              <a:buFont typeface="Arial"/>
              <a:buChar char="•"/>
            </a:pPr>
            <a:r>
              <a:rPr lang="es-ES" dirty="0" smtClean="0">
                <a:solidFill>
                  <a:srgbClr val="000000"/>
                </a:solidFill>
              </a:rPr>
              <a:t>Material</a:t>
            </a:r>
            <a:endParaRPr lang="es-ES" dirty="0">
              <a:solidFill>
                <a:srgbClr val="000000"/>
              </a:solidFill>
            </a:endParaRPr>
          </a:p>
          <a:p>
            <a:pPr marL="457200" indent="-457200">
              <a:buClrTx/>
              <a:buFont typeface="Arial"/>
              <a:buChar char="•"/>
            </a:pPr>
            <a:r>
              <a:rPr lang="es-ES" dirty="0" smtClean="0">
                <a:solidFill>
                  <a:srgbClr val="000000"/>
                </a:solidFill>
              </a:rPr>
              <a:t>Estilo</a:t>
            </a:r>
            <a:endParaRPr lang="es-ES" dirty="0">
              <a:solidFill>
                <a:srgbClr val="000000"/>
              </a:solidFill>
            </a:endParaRPr>
          </a:p>
          <a:p>
            <a:pPr marL="457200" indent="-457200">
              <a:buClrTx/>
              <a:buFont typeface="Arial"/>
              <a:buChar char="•"/>
            </a:pPr>
            <a:r>
              <a:rPr lang="es-ES" dirty="0" smtClean="0">
                <a:solidFill>
                  <a:srgbClr val="000000"/>
                </a:solidFill>
              </a:rPr>
              <a:t>Piedra</a:t>
            </a:r>
          </a:p>
          <a:p>
            <a:pPr marL="457200" indent="-457200">
              <a:buClrTx/>
              <a:buFont typeface="Arial"/>
              <a:buChar char="•"/>
            </a:pPr>
            <a:r>
              <a:rPr lang="es-ES" dirty="0" smtClean="0">
                <a:solidFill>
                  <a:srgbClr val="000000"/>
                </a:solidFill>
              </a:rPr>
              <a:t>Colección</a:t>
            </a:r>
            <a:endParaRPr lang="es-ES" dirty="0">
              <a:solidFill>
                <a:srgbClr val="000000"/>
              </a:solidFill>
            </a:endParaRPr>
          </a:p>
          <a:p>
            <a:pPr marL="457200" indent="-457200">
              <a:buClrTx/>
              <a:buFont typeface="Arial"/>
              <a:buChar char="•"/>
            </a:pPr>
            <a:endParaRPr lang="es-E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997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 presento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</p:spPr>
        <p:txBody>
          <a:bodyPr/>
          <a:lstStyle/>
          <a:p>
            <a:r>
              <a:rPr lang="es-ES" sz="2000" b="1" dirty="0">
                <a:solidFill>
                  <a:schemeClr val="tx1"/>
                </a:solidFill>
              </a:rPr>
              <a:t>Isaac Bosch</a:t>
            </a:r>
            <a:endParaRPr lang="es-ES" sz="2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" sz="2000" dirty="0">
                <a:solidFill>
                  <a:schemeClr val="tx1"/>
                </a:solidFill>
                <a:cs typeface="Arial" pitchFamily="34" charset="0"/>
              </a:rPr>
              <a:t>CEO en eComm360.</a:t>
            </a:r>
          </a:p>
          <a:p>
            <a:pPr>
              <a:defRPr/>
            </a:pPr>
            <a:r>
              <a:rPr lang="es-ES" sz="2000" dirty="0">
                <a:solidFill>
                  <a:schemeClr val="tx1"/>
                </a:solidFill>
                <a:cs typeface="Arial" pitchFamily="34" charset="0"/>
              </a:rPr>
              <a:t>Consultor de negocio y estrategia </a:t>
            </a:r>
            <a:r>
              <a:rPr lang="es-ES" sz="2000" dirty="0" smtClean="0">
                <a:solidFill>
                  <a:schemeClr val="tx1"/>
                </a:solidFill>
                <a:cs typeface="Arial" pitchFamily="34" charset="0"/>
              </a:rPr>
              <a:t>online</a:t>
            </a:r>
          </a:p>
          <a:p>
            <a:endParaRPr lang="es-ES" sz="2000" b="1" dirty="0"/>
          </a:p>
          <a:p>
            <a:r>
              <a:rPr lang="es-ES" sz="2000" b="1" dirty="0" smtClean="0">
                <a:solidFill>
                  <a:srgbClr val="000000"/>
                </a:solidFill>
              </a:rPr>
              <a:t>Me podéis consultaréis </a:t>
            </a:r>
            <a:r>
              <a:rPr lang="es-ES" sz="2000" b="1" dirty="0">
                <a:solidFill>
                  <a:srgbClr val="000000"/>
                </a:solidFill>
              </a:rPr>
              <a:t>contactar conmigo</a:t>
            </a:r>
            <a:endParaRPr lang="es-ES" sz="2000" dirty="0">
              <a:solidFill>
                <a:srgbClr val="000000"/>
              </a:solidFill>
            </a:endParaRPr>
          </a:p>
          <a:p>
            <a:pPr>
              <a:defRPr/>
            </a:pPr>
            <a:endParaRPr lang="es-ES" sz="2000" dirty="0">
              <a:solidFill>
                <a:srgbClr val="000000"/>
              </a:solidFill>
              <a:cs typeface="Arial" pitchFamily="34" charset="0"/>
            </a:endParaRPr>
          </a:p>
          <a:p>
            <a:pPr>
              <a:defRPr/>
            </a:pPr>
            <a:r>
              <a:rPr lang="es-ES" sz="2000" dirty="0" smtClean="0">
                <a:solidFill>
                  <a:srgbClr val="000000"/>
                </a:solidFill>
                <a:cs typeface="Arial" pitchFamily="34" charset="0"/>
              </a:rPr>
              <a:t>@</a:t>
            </a:r>
            <a:r>
              <a:rPr lang="es-ES" sz="2000" dirty="0" err="1">
                <a:solidFill>
                  <a:srgbClr val="000000"/>
                </a:solidFill>
                <a:cs typeface="Arial" pitchFamily="34" charset="0"/>
              </a:rPr>
              <a:t>isaacbosch</a:t>
            </a:r>
            <a:endParaRPr lang="es-ES" sz="2000" dirty="0">
              <a:solidFill>
                <a:srgbClr val="000000"/>
              </a:solidFill>
              <a:cs typeface="Arial" pitchFamily="34" charset="0"/>
            </a:endParaRPr>
          </a:p>
          <a:p>
            <a:pPr>
              <a:defRPr/>
            </a:pPr>
            <a:endParaRPr lang="es-ES" sz="2000" dirty="0">
              <a:solidFill>
                <a:srgbClr val="000000"/>
              </a:solidFill>
              <a:cs typeface="Arial" pitchFamily="34" charset="0"/>
            </a:endParaRPr>
          </a:p>
          <a:p>
            <a:pPr>
              <a:defRPr/>
            </a:pPr>
            <a:r>
              <a:rPr lang="es-ES" sz="2000" dirty="0" err="1">
                <a:solidFill>
                  <a:srgbClr val="000000"/>
                </a:solidFill>
                <a:cs typeface="Arial" pitchFamily="34" charset="0"/>
              </a:rPr>
              <a:t>https</a:t>
            </a:r>
            <a:r>
              <a:rPr lang="es-ES" sz="2000" dirty="0">
                <a:solidFill>
                  <a:srgbClr val="000000"/>
                </a:solidFill>
                <a:cs typeface="Arial" pitchFamily="34" charset="0"/>
              </a:rPr>
              <a:t>://</a:t>
            </a:r>
            <a:r>
              <a:rPr lang="es-ES" sz="2000" dirty="0" err="1">
                <a:solidFill>
                  <a:srgbClr val="000000"/>
                </a:solidFill>
                <a:cs typeface="Arial" pitchFamily="34" charset="0"/>
              </a:rPr>
              <a:t>www.linkedin.com</a:t>
            </a:r>
            <a:r>
              <a:rPr lang="es-ES" sz="2000" dirty="0">
                <a:solidFill>
                  <a:srgbClr val="000000"/>
                </a:solidFill>
                <a:cs typeface="Arial" pitchFamily="34" charset="0"/>
              </a:rPr>
              <a:t>/in/</a:t>
            </a:r>
            <a:r>
              <a:rPr lang="es-ES" sz="2000" dirty="0" err="1">
                <a:solidFill>
                  <a:srgbClr val="000000"/>
                </a:solidFill>
                <a:cs typeface="Arial" pitchFamily="34" charset="0"/>
              </a:rPr>
              <a:t>isaacbosch</a:t>
            </a:r>
            <a:r>
              <a:rPr lang="es-ES" sz="2000" dirty="0">
                <a:solidFill>
                  <a:srgbClr val="000000"/>
                </a:solidFill>
                <a:cs typeface="Arial" pitchFamily="34" charset="0"/>
              </a:rPr>
              <a:t>/</a:t>
            </a:r>
            <a:endParaRPr lang="es-E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058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Catálogo - Consejos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140200" cy="3725680"/>
          </a:xfrm>
        </p:spPr>
        <p:txBody>
          <a:bodyPr/>
          <a:lstStyle/>
          <a:p>
            <a:r>
              <a:rPr lang="es-ES" dirty="0">
                <a:solidFill>
                  <a:srgbClr val="000000"/>
                </a:solidFill>
              </a:rPr>
              <a:t>No debemos confundir.</a:t>
            </a:r>
          </a:p>
          <a:p>
            <a:pPr lvl="1"/>
            <a:endParaRPr lang="es-ES" dirty="0" smtClean="0">
              <a:solidFill>
                <a:srgbClr val="000000"/>
              </a:solidFill>
            </a:endParaRPr>
          </a:p>
          <a:p>
            <a:pPr lvl="1"/>
            <a:r>
              <a:rPr lang="es-ES" sz="2800" dirty="0" smtClean="0">
                <a:solidFill>
                  <a:srgbClr val="000000"/>
                </a:solidFill>
              </a:rPr>
              <a:t>Categoría </a:t>
            </a:r>
            <a:r>
              <a:rPr lang="es-ES" sz="2800" dirty="0">
                <a:solidFill>
                  <a:srgbClr val="000000"/>
                </a:solidFill>
              </a:rPr>
              <a:t>vs menú</a:t>
            </a:r>
          </a:p>
          <a:p>
            <a:endParaRPr lang="es-ES" dirty="0" smtClean="0">
              <a:solidFill>
                <a:srgbClr val="000000"/>
              </a:solidFill>
            </a:endParaRPr>
          </a:p>
          <a:p>
            <a:r>
              <a:rPr lang="es-ES" dirty="0" smtClean="0">
                <a:solidFill>
                  <a:srgbClr val="000000"/>
                </a:solidFill>
              </a:rPr>
              <a:t>A </a:t>
            </a:r>
            <a:r>
              <a:rPr lang="es-ES" dirty="0">
                <a:solidFill>
                  <a:srgbClr val="000000"/>
                </a:solidFill>
              </a:rPr>
              <a:t>veces filtrar es más fácil que clasificar</a:t>
            </a:r>
            <a:r>
              <a:rPr lang="es-ES" dirty="0" smtClean="0">
                <a:solidFill>
                  <a:srgbClr val="000000"/>
                </a:solidFill>
              </a:rPr>
              <a:t>.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2" name="Imagen 1" descr="Screen Shot 2015-11-06 at 06.51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221526" y="1355328"/>
            <a:ext cx="2096974" cy="3497233"/>
          </a:xfrm>
          <a:prstGeom prst="rect">
            <a:avLst/>
          </a:prstGeom>
          <a:ln>
            <a:solidFill>
              <a:srgbClr val="963334"/>
            </a:solidFill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056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Crear artículos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</p:spPr>
        <p:txBody>
          <a:bodyPr/>
          <a:lstStyle/>
          <a:p>
            <a:r>
              <a:rPr lang="es-ES" b="1" dirty="0" smtClean="0">
                <a:solidFill>
                  <a:srgbClr val="000000"/>
                </a:solidFill>
              </a:rPr>
              <a:t>Que busca la gente: </a:t>
            </a:r>
            <a:r>
              <a:rPr lang="es-ES" dirty="0" smtClean="0">
                <a:solidFill>
                  <a:srgbClr val="000000"/>
                </a:solidFill>
              </a:rPr>
              <a:t>Google </a:t>
            </a:r>
            <a:r>
              <a:rPr lang="es-ES" dirty="0" err="1" smtClean="0">
                <a:solidFill>
                  <a:srgbClr val="000000"/>
                </a:solidFill>
              </a:rPr>
              <a:t>Trends</a:t>
            </a:r>
            <a:endParaRPr lang="es-ES" dirty="0" smtClean="0">
              <a:solidFill>
                <a:srgbClr val="000000"/>
              </a:solidFill>
            </a:endParaRPr>
          </a:p>
          <a:p>
            <a:endParaRPr lang="es-ES" dirty="0">
              <a:solidFill>
                <a:srgbClr val="000000"/>
              </a:solidFill>
            </a:endParaRPr>
          </a:p>
          <a:p>
            <a:r>
              <a:rPr lang="es-ES" b="1" dirty="0" smtClean="0">
                <a:solidFill>
                  <a:srgbClr val="000000"/>
                </a:solidFill>
              </a:rPr>
              <a:t>Competencia: </a:t>
            </a:r>
            <a:r>
              <a:rPr lang="es-ES" dirty="0" err="1" smtClean="0">
                <a:solidFill>
                  <a:srgbClr val="000000"/>
                </a:solidFill>
              </a:rPr>
              <a:t>SEMRush</a:t>
            </a:r>
            <a:r>
              <a:rPr lang="es-ES" dirty="0" smtClean="0">
                <a:solidFill>
                  <a:srgbClr val="000000"/>
                </a:solidFill>
              </a:rPr>
              <a:t> </a:t>
            </a:r>
            <a:r>
              <a:rPr lang="es-ES" dirty="0">
                <a:solidFill>
                  <a:srgbClr val="000000"/>
                </a:solidFill>
              </a:rPr>
              <a:t>o parecidos</a:t>
            </a:r>
          </a:p>
          <a:p>
            <a:r>
              <a:rPr lang="es-ES" dirty="0" err="1">
                <a:solidFill>
                  <a:srgbClr val="000000"/>
                </a:solidFill>
              </a:rPr>
              <a:t>Site</a:t>
            </a:r>
            <a:r>
              <a:rPr lang="es-ES" dirty="0">
                <a:solidFill>
                  <a:srgbClr val="000000"/>
                </a:solidFill>
              </a:rPr>
              <a:t> de la </a:t>
            </a:r>
            <a:r>
              <a:rPr lang="es-ES" dirty="0" err="1">
                <a:solidFill>
                  <a:srgbClr val="000000"/>
                </a:solidFill>
              </a:rPr>
              <a:t>competencía</a:t>
            </a:r>
            <a:r>
              <a:rPr lang="es-ES" dirty="0">
                <a:solidFill>
                  <a:srgbClr val="000000"/>
                </a:solidFill>
              </a:rPr>
              <a:t> abierta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192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Catálogo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</p:spPr>
        <p:txBody>
          <a:bodyPr/>
          <a:lstStyle/>
          <a:p>
            <a:r>
              <a:rPr lang="es-ES" dirty="0" smtClean="0">
                <a:solidFill>
                  <a:srgbClr val="000000"/>
                </a:solidFill>
              </a:rPr>
              <a:t>La ficha del producto:</a:t>
            </a:r>
            <a:endParaRPr lang="es-ES" dirty="0">
              <a:solidFill>
                <a:srgbClr val="000000"/>
              </a:solidFill>
            </a:endParaRPr>
          </a:p>
          <a:p>
            <a:pPr marL="457200" indent="-457200">
              <a:buClrTx/>
              <a:buFont typeface="Arial"/>
              <a:buChar char="•"/>
            </a:pPr>
            <a:endParaRPr lang="es-ES" dirty="0" smtClean="0">
              <a:solidFill>
                <a:srgbClr val="000000"/>
              </a:solidFill>
            </a:endParaRPr>
          </a:p>
        </p:txBody>
      </p:sp>
      <p:pic>
        <p:nvPicPr>
          <p:cNvPr id="2" name="Imagen 1" descr="Screen Shot 2015-11-06 at 06.56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27100" y="1973395"/>
            <a:ext cx="7401826" cy="281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359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Catálogo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</p:spPr>
        <p:txBody>
          <a:bodyPr/>
          <a:lstStyle/>
          <a:p>
            <a:r>
              <a:rPr lang="es-ES" dirty="0" smtClean="0">
                <a:solidFill>
                  <a:srgbClr val="000000"/>
                </a:solidFill>
              </a:rPr>
              <a:t>Ayuda al cliente:</a:t>
            </a:r>
            <a:endParaRPr lang="es-ES" dirty="0">
              <a:solidFill>
                <a:srgbClr val="000000"/>
              </a:solidFill>
            </a:endParaRPr>
          </a:p>
          <a:p>
            <a:pPr marL="457200" indent="-457200">
              <a:buClrTx/>
              <a:buFont typeface="Arial"/>
              <a:buChar char="•"/>
            </a:pPr>
            <a:endParaRPr lang="es-ES" dirty="0" smtClean="0">
              <a:solidFill>
                <a:srgbClr val="000000"/>
              </a:solidFill>
            </a:endParaRPr>
          </a:p>
        </p:txBody>
      </p:sp>
      <p:pic>
        <p:nvPicPr>
          <p:cNvPr id="3" name="Imagen 2" descr="Screen Shot 2015-11-06 at 06.56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49400" y="1878584"/>
            <a:ext cx="6515100" cy="321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604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Catálogo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</p:spPr>
        <p:txBody>
          <a:bodyPr/>
          <a:lstStyle/>
          <a:p>
            <a:r>
              <a:rPr lang="es-ES" dirty="0" smtClean="0">
                <a:solidFill>
                  <a:srgbClr val="000000"/>
                </a:solidFill>
              </a:rPr>
              <a:t>Recomendaciones (Subir ticket medio)</a:t>
            </a:r>
            <a:endParaRPr lang="es-ES" dirty="0">
              <a:solidFill>
                <a:srgbClr val="000000"/>
              </a:solidFill>
            </a:endParaRPr>
          </a:p>
          <a:p>
            <a:pPr marL="457200" indent="-457200">
              <a:buClrTx/>
              <a:buFont typeface="Arial"/>
              <a:buChar char="•"/>
            </a:pPr>
            <a:endParaRPr lang="es-ES" dirty="0" smtClean="0">
              <a:solidFill>
                <a:srgbClr val="000000"/>
              </a:solidFill>
            </a:endParaRPr>
          </a:p>
        </p:txBody>
      </p:sp>
      <p:pic>
        <p:nvPicPr>
          <p:cNvPr id="2" name="Imagen 1" descr="Screen Shot 2015-11-06 at 07.39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52600" y="2059452"/>
            <a:ext cx="4978399" cy="27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644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Mas casos -  María Sánchez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3963902" cy="3725680"/>
          </a:xfrm>
        </p:spPr>
        <p:txBody>
          <a:bodyPr/>
          <a:lstStyle/>
          <a:p>
            <a:pPr marL="457200" indent="-457200">
              <a:buClrTx/>
              <a:buFont typeface="Arial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Marca de moda.</a:t>
            </a:r>
          </a:p>
          <a:p>
            <a:pPr marL="457200" indent="-457200">
              <a:buClrTx/>
              <a:buFont typeface="Arial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Vende por anticipado.</a:t>
            </a:r>
          </a:p>
          <a:p>
            <a:pPr marL="457200" indent="-457200">
              <a:buClrTx/>
              <a:buFont typeface="Arial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2 colecciones anuales.</a:t>
            </a:r>
          </a:p>
          <a:p>
            <a:pPr marL="457200" indent="-457200">
              <a:buClrTx/>
              <a:buFont typeface="Arial"/>
              <a:buChar char="•"/>
            </a:pPr>
            <a:endParaRPr lang="es-ES" dirty="0" smtClean="0">
              <a:solidFill>
                <a:schemeClr val="tx1"/>
              </a:solidFill>
            </a:endParaRPr>
          </a:p>
          <a:p>
            <a:pPr marL="457200" indent="-457200">
              <a:buClrTx/>
              <a:buFont typeface="Arial"/>
              <a:buChar char="•"/>
            </a:pPr>
            <a:endParaRPr lang="es-ES" dirty="0" smtClean="0">
              <a:solidFill>
                <a:schemeClr val="tx1"/>
              </a:solidFill>
            </a:endParaRPr>
          </a:p>
        </p:txBody>
      </p:sp>
      <p:pic>
        <p:nvPicPr>
          <p:cNvPr id="2" name="Imagen 1" descr="silueta mujer negocio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320544" y="1321326"/>
            <a:ext cx="3604504" cy="360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651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Elemento diferenciadores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</p:spPr>
        <p:txBody>
          <a:bodyPr/>
          <a:lstStyle/>
          <a:p>
            <a:pPr>
              <a:buClrTx/>
            </a:pPr>
            <a:r>
              <a:rPr lang="es-ES" dirty="0" smtClean="0">
                <a:solidFill>
                  <a:schemeClr val="tx1"/>
                </a:solidFill>
              </a:rPr>
              <a:t>Distribución</a:t>
            </a:r>
          </a:p>
          <a:p>
            <a:pPr marL="457200" indent="-457200">
              <a:buClrTx/>
              <a:buFont typeface="Arial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B2B – Venta cerrada a publico.</a:t>
            </a:r>
          </a:p>
          <a:p>
            <a:pPr marL="457200" indent="-457200">
              <a:buClrTx/>
              <a:buFont typeface="Arial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Pedidos pretemporada.</a:t>
            </a:r>
          </a:p>
          <a:p>
            <a:pPr marL="457200" indent="-457200">
              <a:buClrTx/>
              <a:buFont typeface="Arial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Guardar pedidos.</a:t>
            </a:r>
          </a:p>
          <a:p>
            <a:pPr>
              <a:buClrTx/>
            </a:pPr>
            <a:endParaRPr lang="es-ES" dirty="0">
              <a:solidFill>
                <a:schemeClr val="tx1"/>
              </a:solidFill>
            </a:endParaRPr>
          </a:p>
          <a:p>
            <a:pPr>
              <a:buClrTx/>
            </a:pPr>
            <a:r>
              <a:rPr lang="es-ES" dirty="0" smtClean="0">
                <a:solidFill>
                  <a:schemeClr val="tx1"/>
                </a:solidFill>
              </a:rPr>
              <a:t>Pago</a:t>
            </a:r>
          </a:p>
          <a:p>
            <a:pPr marL="457200" indent="-457200">
              <a:buClrTx/>
              <a:buFont typeface="Arial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Tiene pagos a X días</a:t>
            </a:r>
          </a:p>
          <a:p>
            <a:pPr marL="457200" indent="-457200">
              <a:buClrTx/>
              <a:buFont typeface="Arial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Pago a recibo</a:t>
            </a:r>
          </a:p>
          <a:p>
            <a:pPr marL="457200" lvl="1" indent="-457200">
              <a:buClrTx/>
              <a:buFont typeface="Arial"/>
              <a:buChar char="•"/>
            </a:pPr>
            <a:endParaRPr lang="es-E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139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0000"/>
                </a:solidFill>
              </a:rPr>
              <a:t>Cosas a tener en cuenta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5759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Invirtiendo.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</p:spPr>
        <p:txBody>
          <a:bodyPr/>
          <a:lstStyle/>
          <a:p>
            <a:pPr marL="457200" indent="-457200">
              <a:buClrTx/>
              <a:buFont typeface="Arial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Si tenemos 10 para invertir, no deberíamos gastarlo todo en tecnología, sino repartir en marketing.</a:t>
            </a:r>
          </a:p>
          <a:p>
            <a:pPr marL="457200" indent="-457200">
              <a:buClrTx/>
              <a:buFont typeface="Arial"/>
              <a:buChar char="•"/>
            </a:pPr>
            <a:endParaRPr lang="es-ES" dirty="0">
              <a:solidFill>
                <a:schemeClr val="tx1"/>
              </a:solidFill>
            </a:endParaRPr>
          </a:p>
          <a:p>
            <a:pPr marL="457200" indent="-457200">
              <a:buClrTx/>
              <a:buFont typeface="Arial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La relación puede estar entre 60/40 o 40/60</a:t>
            </a:r>
          </a:p>
          <a:p>
            <a:pPr marL="457200" indent="-457200">
              <a:buClrTx/>
              <a:buFont typeface="Arial"/>
              <a:buChar char="•"/>
            </a:pPr>
            <a:endParaRPr lang="es-E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658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Invirtiendo.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</p:spPr>
        <p:txBody>
          <a:bodyPr/>
          <a:lstStyle/>
          <a:p>
            <a:pPr marL="457200" indent="-457200">
              <a:buClrTx/>
              <a:buFont typeface="Arial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Objetivos vs Realidad</a:t>
            </a:r>
          </a:p>
          <a:p>
            <a:pPr marL="457200" indent="-457200">
              <a:buClrTx/>
              <a:buFont typeface="Arial"/>
              <a:buChar char="•"/>
            </a:pPr>
            <a:endParaRPr lang="es-ES" dirty="0" smtClean="0">
              <a:solidFill>
                <a:schemeClr val="tx1"/>
              </a:solidFill>
            </a:endParaRPr>
          </a:p>
          <a:p>
            <a:pPr marL="457200" indent="-457200">
              <a:buClrTx/>
              <a:buFont typeface="Arial"/>
              <a:buChar char="•"/>
            </a:pPr>
            <a:endParaRPr lang="es-ES" dirty="0" smtClean="0">
              <a:solidFill>
                <a:schemeClr val="tx1"/>
              </a:solidFill>
            </a:endParaRPr>
          </a:p>
        </p:txBody>
      </p:sp>
      <p:pic>
        <p:nvPicPr>
          <p:cNvPr id="4" name="Imagen 3" descr="logo amazon co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740480" y="3535724"/>
            <a:ext cx="2935679" cy="855945"/>
          </a:xfrm>
          <a:prstGeom prst="rect">
            <a:avLst/>
          </a:prstGeom>
        </p:spPr>
      </p:pic>
      <p:pic>
        <p:nvPicPr>
          <p:cNvPr id="5" name="Imagen 4" descr="logo zaland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789169" y="2255584"/>
            <a:ext cx="3945357" cy="753694"/>
          </a:xfrm>
          <a:prstGeom prst="rect">
            <a:avLst/>
          </a:prstGeom>
        </p:spPr>
      </p:pic>
      <p:pic>
        <p:nvPicPr>
          <p:cNvPr id="8" name="Imagen 7" descr="logo asos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6303" y="2255584"/>
            <a:ext cx="3167519" cy="177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691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¿Os habéis planteado dar el paso?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</p:spPr>
        <p:txBody>
          <a:bodyPr/>
          <a:lstStyle/>
          <a:p>
            <a:pPr>
              <a:buClrTx/>
            </a:pPr>
            <a:endParaRPr lang="es-ES" dirty="0" smtClean="0">
              <a:solidFill>
                <a:schemeClr val="tx1"/>
              </a:solidFill>
            </a:endParaRPr>
          </a:p>
          <a:p>
            <a:pPr marL="457200" indent="-457200">
              <a:buClrTx/>
              <a:buFont typeface="Arial"/>
              <a:buChar char="•"/>
            </a:pPr>
            <a:endParaRPr lang="es-ES" dirty="0" smtClean="0">
              <a:solidFill>
                <a:schemeClr val="tx1"/>
              </a:solidFill>
            </a:endParaRPr>
          </a:p>
          <a:p>
            <a:pPr marL="457200" indent="-457200">
              <a:buClrTx/>
              <a:buFont typeface="Arial"/>
              <a:buChar char="•"/>
            </a:pPr>
            <a:endParaRPr lang="es-E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964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Vendiendo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</p:spPr>
        <p:txBody>
          <a:bodyPr/>
          <a:lstStyle/>
          <a:p>
            <a:pPr marL="457200" indent="-457200">
              <a:buClrTx/>
              <a:buFont typeface="Arial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Si nuestro ticket es 65,00 eur y tenemos un margen del 40%. </a:t>
            </a:r>
          </a:p>
          <a:p>
            <a:pPr marL="457200" indent="-457200">
              <a:buClrTx/>
              <a:buFont typeface="Arial"/>
              <a:buChar char="•"/>
            </a:pPr>
            <a:endParaRPr lang="es-ES" dirty="0">
              <a:solidFill>
                <a:schemeClr val="tx1"/>
              </a:solidFill>
            </a:endParaRPr>
          </a:p>
          <a:p>
            <a:pPr marL="457200" indent="-457200">
              <a:buClrTx/>
              <a:buFont typeface="Arial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Nuestro beneficio es de 26,00 eur </a:t>
            </a:r>
          </a:p>
          <a:p>
            <a:pPr marL="457200" indent="-457200">
              <a:buClrTx/>
              <a:buFont typeface="Arial"/>
              <a:buChar char="•"/>
            </a:pPr>
            <a:endParaRPr lang="es-ES" dirty="0">
              <a:solidFill>
                <a:schemeClr val="tx1"/>
              </a:solidFill>
            </a:endParaRPr>
          </a:p>
          <a:p>
            <a:pPr marL="457200" indent="-457200">
              <a:buClrTx/>
              <a:buFont typeface="Arial"/>
              <a:buChar char="•"/>
            </a:pPr>
            <a:r>
              <a:rPr lang="es-ES" dirty="0">
                <a:solidFill>
                  <a:schemeClr val="tx1"/>
                </a:solidFill>
              </a:rPr>
              <a:t>C</a:t>
            </a:r>
            <a:r>
              <a:rPr lang="es-ES" dirty="0" smtClean="0">
                <a:solidFill>
                  <a:schemeClr val="tx1"/>
                </a:solidFill>
              </a:rPr>
              <a:t>oste del trafico * % Conversión &lt; 22,00 eur</a:t>
            </a:r>
          </a:p>
          <a:p>
            <a:pPr marL="457200" indent="-457200">
              <a:buClrTx/>
              <a:buFont typeface="Arial"/>
              <a:buChar char="•"/>
            </a:pPr>
            <a:endParaRPr lang="es-E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00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</a:t>
            </a:r>
            <a:r>
              <a:rPr lang="es-ES" dirty="0" smtClean="0"/>
              <a:t>-</a:t>
            </a:r>
            <a:r>
              <a:rPr lang="es-ES" dirty="0" err="1" smtClean="0"/>
              <a:t>commerce</a:t>
            </a:r>
            <a:endParaRPr lang="es-ES" dirty="0"/>
          </a:p>
        </p:txBody>
      </p:sp>
      <p:sp>
        <p:nvSpPr>
          <p:cNvPr id="8" name="Marcador de texto 6"/>
          <p:cNvSpPr txBox="1">
            <a:spLocks/>
          </p:cNvSpPr>
          <p:nvPr/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49484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49484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49484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49484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49484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El origen del trafico esta cambiando</a:t>
            </a:r>
          </a:p>
          <a:p>
            <a:pPr marL="457200" indent="-457200">
              <a:buFont typeface="Arial"/>
              <a:buChar char="•"/>
            </a:pPr>
            <a:endParaRPr lang="es-ES" dirty="0" smtClean="0">
              <a:solidFill>
                <a:schemeClr val="tx1"/>
              </a:solidFill>
            </a:endParaRPr>
          </a:p>
          <a:p>
            <a:pPr marL="457200" indent="-457200">
              <a:buFont typeface="Arial"/>
              <a:buChar char="•"/>
            </a:pPr>
            <a:endParaRPr lang="es-ES" dirty="0" smtClean="0">
              <a:solidFill>
                <a:schemeClr val="tx1"/>
              </a:solidFill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6089602"/>
              </p:ext>
            </p:extLst>
          </p:nvPr>
        </p:nvGraphicFramePr>
        <p:xfrm>
          <a:off x="5176146" y="2100773"/>
          <a:ext cx="3665538" cy="2604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Imagen 2" descr="Screen Shot 2015-11-06 at 07.31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895568" y="2100773"/>
            <a:ext cx="1963078" cy="21306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Imagen 3" descr="orovivo_res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28038" y="2100773"/>
            <a:ext cx="1881682" cy="2130658"/>
          </a:xfrm>
          <a:prstGeom prst="rect">
            <a:avLst/>
          </a:prstGeom>
          <a:ln>
            <a:solidFill>
              <a:srgbClr val="3A81BA"/>
            </a:solidFill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936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Eso no es todo</a:t>
            </a:r>
            <a:endParaRPr lang="es-ES" dirty="0"/>
          </a:p>
        </p:txBody>
      </p:sp>
      <p:grpSp>
        <p:nvGrpSpPr>
          <p:cNvPr id="5" name="Shape 180"/>
          <p:cNvGrpSpPr/>
          <p:nvPr/>
        </p:nvGrpSpPr>
        <p:grpSpPr>
          <a:xfrm>
            <a:off x="180306" y="2985137"/>
            <a:ext cx="8831104" cy="1872208"/>
            <a:chOff x="5043" y="575604"/>
            <a:chExt cx="8444748" cy="1790300"/>
          </a:xfrm>
        </p:grpSpPr>
        <p:sp>
          <p:nvSpPr>
            <p:cNvPr id="8" name="Shape 181"/>
            <p:cNvSpPr/>
            <p:nvPr/>
          </p:nvSpPr>
          <p:spPr>
            <a:xfrm>
              <a:off x="5043" y="575604"/>
              <a:ext cx="1452898" cy="742200"/>
            </a:xfrm>
            <a:prstGeom prst="roundRect">
              <a:avLst>
                <a:gd name="adj" fmla="val 10000"/>
              </a:avLst>
            </a:prstGeom>
            <a:solidFill>
              <a:srgbClr val="0437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b="0" i="0" u="none" strike="noStrike" cap="none" baseline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Shape 182"/>
            <p:cNvSpPr txBox="1"/>
            <p:nvPr/>
          </p:nvSpPr>
          <p:spPr>
            <a:xfrm>
              <a:off x="5043" y="575604"/>
              <a:ext cx="1452898" cy="494400"/>
            </a:xfrm>
            <a:prstGeom prst="rect">
              <a:avLst/>
            </a:prstGeom>
            <a:noFill/>
            <a:ln>
              <a:noFill/>
            </a:ln>
          </p:spPr>
          <p:txBody>
            <a:bodyPr lIns="142225" tIns="142225" rIns="142225" bIns="762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s-ES" b="1" i="0" u="none" strike="noStrike" cap="none" baseline="0" dirty="0" smtClean="0">
                  <a:solidFill>
                    <a:schemeClr val="lt1"/>
                  </a:solidFill>
                  <a:ea typeface="Questrial"/>
                  <a:cs typeface="Questrial"/>
                  <a:sym typeface="Questrial"/>
                </a:rPr>
                <a:t>Logística</a:t>
              </a:r>
              <a:endParaRPr lang="es-ES" b="1" i="0" u="none" strike="noStrike" cap="none" baseline="0" dirty="0">
                <a:solidFill>
                  <a:schemeClr val="lt1"/>
                </a:solidFill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0" name="Shape 183"/>
            <p:cNvSpPr/>
            <p:nvPr/>
          </p:nvSpPr>
          <p:spPr>
            <a:xfrm>
              <a:off x="198227" y="1069904"/>
              <a:ext cx="1572899" cy="12960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2700" cap="flat">
              <a:solidFill>
                <a:srgbClr val="04377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b="0" i="0" u="none" strike="noStrike" cap="none" baseline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Shape 184"/>
            <p:cNvSpPr txBox="1"/>
            <p:nvPr/>
          </p:nvSpPr>
          <p:spPr>
            <a:xfrm>
              <a:off x="236186" y="1107862"/>
              <a:ext cx="1497000" cy="1220098"/>
            </a:xfrm>
            <a:prstGeom prst="rect">
              <a:avLst/>
            </a:prstGeom>
            <a:noFill/>
            <a:ln>
              <a:noFill/>
            </a:ln>
          </p:spPr>
          <p:txBody>
            <a:bodyPr lIns="99550" tIns="99550" rIns="99550" bIns="9955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Questrial"/>
                <a:buChar char="•"/>
              </a:pPr>
              <a:r>
                <a:rPr lang="es-ES" b="1" i="0" u="none" strike="noStrike" cap="none" baseline="0" dirty="0">
                  <a:solidFill>
                    <a:schemeClr val="dk1"/>
                  </a:solidFill>
                  <a:ea typeface="Questrial"/>
                  <a:cs typeface="Questrial"/>
                  <a:sym typeface="Questrial"/>
                </a:rPr>
                <a:t>Qu</a:t>
              </a:r>
              <a:r>
                <a:rPr lang="es-ES" b="1" dirty="0">
                  <a:solidFill>
                    <a:schemeClr val="dk1"/>
                  </a:solidFill>
                  <a:ea typeface="Questrial"/>
                  <a:cs typeface="Questrial"/>
                  <a:sym typeface="Questrial"/>
                </a:rPr>
                <a:t>é</a:t>
              </a:r>
              <a:r>
                <a:rPr lang="es-ES" b="1" i="0" u="none" strike="noStrike" cap="none" baseline="0" dirty="0">
                  <a:solidFill>
                    <a:schemeClr val="dk1"/>
                  </a:solidFill>
                  <a:ea typeface="Questrial"/>
                  <a:cs typeface="Questrial"/>
                  <a:sym typeface="Questrial"/>
                </a:rPr>
                <a:t> voy a transportar</a:t>
              </a: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10"/>
                </a:spcBef>
                <a:spcAft>
                  <a:spcPts val="210"/>
                </a:spcAft>
                <a:buClr>
                  <a:schemeClr val="dk1"/>
                </a:buClr>
                <a:buSzPct val="100000"/>
                <a:buFont typeface="Questrial"/>
                <a:buChar char="•"/>
              </a:pPr>
              <a:r>
                <a:rPr lang="es-ES" b="1" i="0" u="none" strike="noStrike" cap="none" baseline="0" dirty="0">
                  <a:solidFill>
                    <a:schemeClr val="dk1"/>
                  </a:solidFill>
                  <a:ea typeface="Questrial"/>
                  <a:cs typeface="Questrial"/>
                  <a:sym typeface="Questrial"/>
                </a:rPr>
                <a:t>Dónde</a:t>
              </a:r>
            </a:p>
          </p:txBody>
        </p:sp>
        <p:sp>
          <p:nvSpPr>
            <p:cNvPr id="12" name="Shape 185"/>
            <p:cNvSpPr/>
            <p:nvPr/>
          </p:nvSpPr>
          <p:spPr>
            <a:xfrm>
              <a:off x="1660333" y="668920"/>
              <a:ext cx="429000" cy="3078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BBB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b="0" i="0" u="none" strike="noStrike" cap="none" baseline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Shape 186"/>
            <p:cNvSpPr txBox="1"/>
            <p:nvPr/>
          </p:nvSpPr>
          <p:spPr>
            <a:xfrm>
              <a:off x="1660333" y="730454"/>
              <a:ext cx="336598" cy="1845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40"/>
                </a:spcAft>
                <a:buClr>
                  <a:srgbClr val="000000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lt1"/>
                </a:solidFill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4" name="Shape 187"/>
            <p:cNvSpPr/>
            <p:nvPr/>
          </p:nvSpPr>
          <p:spPr>
            <a:xfrm>
              <a:off x="2267282" y="575604"/>
              <a:ext cx="1235700" cy="742200"/>
            </a:xfrm>
            <a:prstGeom prst="roundRect">
              <a:avLst>
                <a:gd name="adj" fmla="val 10000"/>
              </a:avLst>
            </a:prstGeom>
            <a:solidFill>
              <a:srgbClr val="0437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b="0" i="0" u="none" strike="noStrike" cap="none" baseline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Shape 188"/>
            <p:cNvSpPr txBox="1"/>
            <p:nvPr/>
          </p:nvSpPr>
          <p:spPr>
            <a:xfrm>
              <a:off x="2267282" y="575604"/>
              <a:ext cx="1235700" cy="494400"/>
            </a:xfrm>
            <a:prstGeom prst="rect">
              <a:avLst/>
            </a:prstGeom>
            <a:noFill/>
            <a:ln>
              <a:noFill/>
            </a:ln>
          </p:spPr>
          <p:txBody>
            <a:bodyPr lIns="142225" tIns="142225" rIns="142225" bIns="762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s-ES" b="1" i="0" u="none" strike="noStrike" cap="none" baseline="0">
                  <a:solidFill>
                    <a:schemeClr val="lt1"/>
                  </a:solidFill>
                  <a:ea typeface="Questrial"/>
                  <a:cs typeface="Questrial"/>
                  <a:sym typeface="Questrial"/>
                </a:rPr>
                <a:t>Pagos</a:t>
              </a:r>
            </a:p>
          </p:txBody>
        </p:sp>
        <p:sp>
          <p:nvSpPr>
            <p:cNvPr id="16" name="Shape 189"/>
            <p:cNvSpPr/>
            <p:nvPr/>
          </p:nvSpPr>
          <p:spPr>
            <a:xfrm>
              <a:off x="2351857" y="1069904"/>
              <a:ext cx="1572899" cy="12960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2700" cap="flat">
              <a:solidFill>
                <a:srgbClr val="04377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b="0" i="0" u="none" strike="noStrike" cap="none" baseline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Shape 190"/>
            <p:cNvSpPr txBox="1"/>
            <p:nvPr/>
          </p:nvSpPr>
          <p:spPr>
            <a:xfrm>
              <a:off x="2389816" y="1107862"/>
              <a:ext cx="1497000" cy="1220098"/>
            </a:xfrm>
            <a:prstGeom prst="rect">
              <a:avLst/>
            </a:prstGeom>
            <a:noFill/>
            <a:ln>
              <a:noFill/>
            </a:ln>
          </p:spPr>
          <p:txBody>
            <a:bodyPr lIns="99550" tIns="99550" rIns="99550" bIns="9955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Questrial"/>
                <a:buChar char="•"/>
              </a:pPr>
              <a:r>
                <a:rPr lang="es-ES" b="1" i="0" u="none" strike="noStrike" cap="none" baseline="0">
                  <a:solidFill>
                    <a:schemeClr val="dk1"/>
                  </a:solidFill>
                  <a:ea typeface="Questrial"/>
                  <a:cs typeface="Questrial"/>
                  <a:sym typeface="Questrial"/>
                </a:rPr>
                <a:t>C</a:t>
              </a:r>
              <a:r>
                <a:rPr lang="es-ES" b="1">
                  <a:solidFill>
                    <a:schemeClr val="dk1"/>
                  </a:solidFill>
                  <a:ea typeface="Questrial"/>
                  <a:cs typeface="Questrial"/>
                  <a:sym typeface="Questrial"/>
                </a:rPr>
                <a:t>ó</a:t>
              </a:r>
              <a:r>
                <a:rPr lang="es-ES" b="1" i="0" u="none" strike="noStrike" cap="none" baseline="0">
                  <a:solidFill>
                    <a:schemeClr val="dk1"/>
                  </a:solidFill>
                  <a:ea typeface="Questrial"/>
                  <a:cs typeface="Questrial"/>
                  <a:sym typeface="Questrial"/>
                </a:rPr>
                <a:t>mo lo va a hacer</a:t>
              </a: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10"/>
                </a:spcBef>
                <a:spcAft>
                  <a:spcPts val="210"/>
                </a:spcAft>
                <a:buClr>
                  <a:schemeClr val="dk1"/>
                </a:buClr>
                <a:buSzPct val="100000"/>
                <a:buFont typeface="Questrial"/>
                <a:buChar char="•"/>
              </a:pPr>
              <a:r>
                <a:rPr lang="es-ES" b="1" i="0" u="none" strike="noStrike" cap="none" baseline="0">
                  <a:solidFill>
                    <a:schemeClr val="dk1"/>
                  </a:solidFill>
                  <a:ea typeface="Questrial"/>
                  <a:cs typeface="Questrial"/>
                  <a:sym typeface="Questrial"/>
                </a:rPr>
                <a:t>Cu</a:t>
              </a:r>
              <a:r>
                <a:rPr lang="es-ES" b="1">
                  <a:solidFill>
                    <a:schemeClr val="dk1"/>
                  </a:solidFill>
                  <a:ea typeface="Questrial"/>
                  <a:cs typeface="Questrial"/>
                  <a:sym typeface="Questrial"/>
                </a:rPr>
                <a:t>á</a:t>
              </a:r>
              <a:r>
                <a:rPr lang="es-ES" b="1" i="0" u="none" strike="noStrike" cap="none" baseline="0">
                  <a:solidFill>
                    <a:schemeClr val="dk1"/>
                  </a:solidFill>
                  <a:ea typeface="Questrial"/>
                  <a:cs typeface="Questrial"/>
                  <a:sym typeface="Questrial"/>
                </a:rPr>
                <a:t>ntas veces</a:t>
              </a:r>
            </a:p>
          </p:txBody>
        </p:sp>
        <p:sp>
          <p:nvSpPr>
            <p:cNvPr id="18" name="Shape 191"/>
            <p:cNvSpPr/>
            <p:nvPr/>
          </p:nvSpPr>
          <p:spPr>
            <a:xfrm>
              <a:off x="3732505" y="668920"/>
              <a:ext cx="486600" cy="3078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BBB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b="0" i="0" u="none" strike="noStrike" cap="none" baseline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Shape 192"/>
            <p:cNvSpPr txBox="1"/>
            <p:nvPr/>
          </p:nvSpPr>
          <p:spPr>
            <a:xfrm>
              <a:off x="3732505" y="730454"/>
              <a:ext cx="394200" cy="1845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40"/>
                </a:spcAft>
                <a:buClr>
                  <a:srgbClr val="000000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lt1"/>
                </a:solidFill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0" name="Shape 193"/>
            <p:cNvSpPr/>
            <p:nvPr/>
          </p:nvSpPr>
          <p:spPr>
            <a:xfrm>
              <a:off x="4420912" y="575604"/>
              <a:ext cx="1235700" cy="742200"/>
            </a:xfrm>
            <a:prstGeom prst="roundRect">
              <a:avLst>
                <a:gd name="adj" fmla="val 10000"/>
              </a:avLst>
            </a:prstGeom>
            <a:solidFill>
              <a:srgbClr val="0437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b="0" i="0" u="none" strike="noStrike" cap="none" baseline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Shape 194"/>
            <p:cNvSpPr txBox="1"/>
            <p:nvPr/>
          </p:nvSpPr>
          <p:spPr>
            <a:xfrm>
              <a:off x="4420912" y="575604"/>
              <a:ext cx="1235700" cy="494400"/>
            </a:xfrm>
            <a:prstGeom prst="rect">
              <a:avLst/>
            </a:prstGeom>
            <a:noFill/>
            <a:ln>
              <a:noFill/>
            </a:ln>
          </p:spPr>
          <p:txBody>
            <a:bodyPr lIns="142225" tIns="142225" rIns="142225" bIns="762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s-ES" b="1" i="0" u="none" strike="noStrike" cap="none" baseline="0">
                  <a:solidFill>
                    <a:schemeClr val="lt1"/>
                  </a:solidFill>
                  <a:ea typeface="Questrial"/>
                  <a:cs typeface="Questrial"/>
                  <a:sym typeface="Questrial"/>
                </a:rPr>
                <a:t>Legal</a:t>
              </a:r>
            </a:p>
          </p:txBody>
        </p:sp>
        <p:sp>
          <p:nvSpPr>
            <p:cNvPr id="22" name="Shape 195"/>
            <p:cNvSpPr/>
            <p:nvPr/>
          </p:nvSpPr>
          <p:spPr>
            <a:xfrm>
              <a:off x="4505485" y="1069904"/>
              <a:ext cx="1572899" cy="12960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2700" cap="flat">
              <a:solidFill>
                <a:srgbClr val="04377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b="0" i="0" u="none" strike="noStrike" cap="none" baseline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Shape 196"/>
            <p:cNvSpPr txBox="1"/>
            <p:nvPr/>
          </p:nvSpPr>
          <p:spPr>
            <a:xfrm>
              <a:off x="4543444" y="1107862"/>
              <a:ext cx="1497000" cy="1220098"/>
            </a:xfrm>
            <a:prstGeom prst="rect">
              <a:avLst/>
            </a:prstGeom>
            <a:noFill/>
            <a:ln>
              <a:noFill/>
            </a:ln>
          </p:spPr>
          <p:txBody>
            <a:bodyPr lIns="99550" tIns="99550" rIns="99550" bIns="9955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Questrial"/>
                <a:buChar char="•"/>
              </a:pPr>
              <a:r>
                <a:rPr lang="es-ES" b="1" i="0" u="none" strike="noStrike" cap="none" baseline="0">
                  <a:solidFill>
                    <a:schemeClr val="dk1"/>
                  </a:solidFill>
                  <a:ea typeface="Questrial"/>
                  <a:cs typeface="Questrial"/>
                  <a:sym typeface="Questrial"/>
                </a:rPr>
                <a:t>Cumplo la LOPD</a:t>
              </a: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10"/>
                </a:spcBef>
                <a:spcAft>
                  <a:spcPts val="210"/>
                </a:spcAft>
                <a:buClr>
                  <a:schemeClr val="dk1"/>
                </a:buClr>
                <a:buSzPct val="100000"/>
                <a:buFont typeface="Questrial"/>
                <a:buChar char="•"/>
              </a:pPr>
              <a:r>
                <a:rPr lang="es-ES" b="1" i="0" u="none" strike="noStrike" cap="none" baseline="0">
                  <a:solidFill>
                    <a:schemeClr val="dk1"/>
                  </a:solidFill>
                  <a:ea typeface="Questrial"/>
                  <a:cs typeface="Questrial"/>
                  <a:sym typeface="Questrial"/>
                </a:rPr>
                <a:t>LSSI</a:t>
              </a:r>
            </a:p>
          </p:txBody>
        </p:sp>
        <p:sp>
          <p:nvSpPr>
            <p:cNvPr id="24" name="Shape 197"/>
            <p:cNvSpPr/>
            <p:nvPr/>
          </p:nvSpPr>
          <p:spPr>
            <a:xfrm>
              <a:off x="5886135" y="668920"/>
              <a:ext cx="486600" cy="3078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BBB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b="0" i="0" u="none" strike="noStrike" cap="none" baseline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Shape 198"/>
            <p:cNvSpPr txBox="1"/>
            <p:nvPr/>
          </p:nvSpPr>
          <p:spPr>
            <a:xfrm>
              <a:off x="5886135" y="730454"/>
              <a:ext cx="394200" cy="1845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40"/>
                </a:spcAft>
                <a:buClr>
                  <a:srgbClr val="000000"/>
                </a:buClr>
                <a:buFont typeface="Arial"/>
                <a:buNone/>
              </a:pPr>
              <a:endParaRPr b="0" i="0" u="none" strike="noStrike" cap="none" baseline="0">
                <a:solidFill>
                  <a:schemeClr val="lt1"/>
                </a:solidFill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6" name="Shape 199"/>
            <p:cNvSpPr/>
            <p:nvPr/>
          </p:nvSpPr>
          <p:spPr>
            <a:xfrm>
              <a:off x="6574539" y="575604"/>
              <a:ext cx="1671298" cy="742200"/>
            </a:xfrm>
            <a:prstGeom prst="roundRect">
              <a:avLst>
                <a:gd name="adj" fmla="val 10000"/>
              </a:avLst>
            </a:prstGeom>
            <a:solidFill>
              <a:srgbClr val="0437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b="0" i="0" u="none" strike="noStrike" cap="none" baseline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Shape 200"/>
            <p:cNvSpPr txBox="1"/>
            <p:nvPr/>
          </p:nvSpPr>
          <p:spPr>
            <a:xfrm>
              <a:off x="6574539" y="575604"/>
              <a:ext cx="1671298" cy="494400"/>
            </a:xfrm>
            <a:prstGeom prst="rect">
              <a:avLst/>
            </a:prstGeom>
            <a:noFill/>
            <a:ln>
              <a:noFill/>
            </a:ln>
          </p:spPr>
          <p:txBody>
            <a:bodyPr lIns="142225" tIns="142225" rIns="142225" bIns="762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s-ES" b="1" i="0" u="none" strike="noStrike" cap="none" baseline="0">
                  <a:solidFill>
                    <a:schemeClr val="lt1"/>
                  </a:solidFill>
                  <a:ea typeface="Questrial"/>
                  <a:cs typeface="Questrial"/>
                  <a:sym typeface="Questrial"/>
                </a:rPr>
                <a:t>Fiscalidad</a:t>
              </a:r>
            </a:p>
          </p:txBody>
        </p:sp>
        <p:sp>
          <p:nvSpPr>
            <p:cNvPr id="28" name="Shape 201"/>
            <p:cNvSpPr/>
            <p:nvPr/>
          </p:nvSpPr>
          <p:spPr>
            <a:xfrm>
              <a:off x="6876892" y="1069904"/>
              <a:ext cx="1572899" cy="12960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2700" cap="flat">
              <a:solidFill>
                <a:srgbClr val="04377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b="0" i="0" u="none" strike="noStrike" cap="none" baseline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Shape 202"/>
            <p:cNvSpPr txBox="1"/>
            <p:nvPr/>
          </p:nvSpPr>
          <p:spPr>
            <a:xfrm>
              <a:off x="6914850" y="1107862"/>
              <a:ext cx="1497000" cy="1220098"/>
            </a:xfrm>
            <a:prstGeom prst="rect">
              <a:avLst/>
            </a:prstGeom>
            <a:noFill/>
            <a:ln>
              <a:noFill/>
            </a:ln>
          </p:spPr>
          <p:txBody>
            <a:bodyPr lIns="99550" tIns="99550" rIns="99550" bIns="9955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Questrial"/>
                <a:buChar char="•"/>
              </a:pPr>
              <a:r>
                <a:rPr lang="es-ES" b="1" i="0" u="none" strike="noStrike" cap="none" baseline="0">
                  <a:solidFill>
                    <a:schemeClr val="dk1"/>
                  </a:solidFill>
                  <a:ea typeface="Questrial"/>
                  <a:cs typeface="Questrial"/>
                  <a:sym typeface="Questrial"/>
                </a:rPr>
                <a:t>Contabilidad</a:t>
              </a: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10"/>
                </a:spcBef>
                <a:spcAft>
                  <a:spcPts val="210"/>
                </a:spcAft>
                <a:buClr>
                  <a:schemeClr val="dk1"/>
                </a:buClr>
                <a:buSzPct val="100000"/>
                <a:buFont typeface="Questrial"/>
                <a:buChar char="•"/>
              </a:pPr>
              <a:r>
                <a:rPr lang="es-ES" b="1" i="0" u="none" strike="noStrike" cap="none" baseline="0">
                  <a:solidFill>
                    <a:schemeClr val="dk1"/>
                  </a:solidFill>
                  <a:ea typeface="Questrial"/>
                  <a:cs typeface="Questrial"/>
                  <a:sym typeface="Questrial"/>
                </a:rPr>
                <a:t>Gestión</a:t>
              </a:r>
            </a:p>
          </p:txBody>
        </p:sp>
      </p:grpSp>
      <p:sp>
        <p:nvSpPr>
          <p:cNvPr id="30" name="Shape 203"/>
          <p:cNvSpPr/>
          <p:nvPr/>
        </p:nvSpPr>
        <p:spPr>
          <a:xfrm>
            <a:off x="3348658" y="1544977"/>
            <a:ext cx="2675388" cy="1167472"/>
          </a:xfrm>
          <a:prstGeom prst="cloudCallout">
            <a:avLst>
              <a:gd name="adj1" fmla="val -18286"/>
              <a:gd name="adj2" fmla="val 69142"/>
            </a:avLst>
          </a:prstGeom>
          <a:solidFill>
            <a:schemeClr val="accent1"/>
          </a:solidFill>
          <a:ln w="12700" cap="flat">
            <a:solidFill>
              <a:srgbClr val="0A357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s-ES" sz="18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Efecto positivo en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s-ES" sz="18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MARKETING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728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</p:spPr>
        <p:txBody>
          <a:bodyPr/>
          <a:lstStyle/>
          <a:p>
            <a:pPr>
              <a:buClrTx/>
            </a:pPr>
            <a:r>
              <a:rPr lang="es-ES" sz="44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Por todo esto y mucho mas, nos convertimos en 360</a:t>
            </a:r>
            <a:endParaRPr lang="es-ES" sz="4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359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¿Que tienda necesita?</a:t>
            </a:r>
            <a:endParaRPr lang="es-ES" dirty="0"/>
          </a:p>
        </p:txBody>
      </p:sp>
      <p:sp>
        <p:nvSpPr>
          <p:cNvPr id="5" name="Rectangle 15"/>
          <p:cNvSpPr/>
          <p:nvPr/>
        </p:nvSpPr>
        <p:spPr>
          <a:xfrm>
            <a:off x="1040946" y="1805921"/>
            <a:ext cx="2294164" cy="2419883"/>
          </a:xfrm>
          <a:prstGeom prst="rect">
            <a:avLst/>
          </a:prstGeom>
          <a:solidFill>
            <a:srgbClr val="F9F9F9"/>
          </a:solidFill>
          <a:ln w="12700" cap="sq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16"/>
          <p:cNvSpPr/>
          <p:nvPr/>
        </p:nvSpPr>
        <p:spPr>
          <a:xfrm>
            <a:off x="1040946" y="2061860"/>
            <a:ext cx="2294164" cy="642539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17"/>
          <p:cNvSpPr/>
          <p:nvPr/>
        </p:nvSpPr>
        <p:spPr>
          <a:xfrm>
            <a:off x="1040946" y="2704399"/>
            <a:ext cx="2294164" cy="261257"/>
          </a:xfrm>
          <a:prstGeom prst="rect">
            <a:avLst/>
          </a:prstGeom>
          <a:solidFill>
            <a:srgbClr val="F9F9F9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18"/>
          <p:cNvSpPr/>
          <p:nvPr/>
        </p:nvSpPr>
        <p:spPr>
          <a:xfrm>
            <a:off x="1040946" y="2965657"/>
            <a:ext cx="2294164" cy="261257"/>
          </a:xfrm>
          <a:prstGeom prst="rect">
            <a:avLst/>
          </a:prstGeom>
          <a:solidFill>
            <a:srgbClr val="FDFDFD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9"/>
          <p:cNvSpPr/>
          <p:nvPr/>
        </p:nvSpPr>
        <p:spPr>
          <a:xfrm>
            <a:off x="1040946" y="3226913"/>
            <a:ext cx="2294164" cy="261257"/>
          </a:xfrm>
          <a:prstGeom prst="rect">
            <a:avLst/>
          </a:prstGeom>
          <a:solidFill>
            <a:srgbClr val="F9F9F9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20"/>
          <p:cNvSpPr/>
          <p:nvPr/>
        </p:nvSpPr>
        <p:spPr>
          <a:xfrm>
            <a:off x="1040946" y="3488170"/>
            <a:ext cx="2294164" cy="261257"/>
          </a:xfrm>
          <a:prstGeom prst="rect">
            <a:avLst/>
          </a:prstGeom>
          <a:solidFill>
            <a:srgbClr val="FDFDFD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22"/>
          <p:cNvSpPr/>
          <p:nvPr/>
        </p:nvSpPr>
        <p:spPr>
          <a:xfrm>
            <a:off x="1040946" y="1805921"/>
            <a:ext cx="2294164" cy="26125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TextBox 23"/>
          <p:cNvSpPr txBox="1"/>
          <p:nvPr/>
        </p:nvSpPr>
        <p:spPr>
          <a:xfrm>
            <a:off x="1856585" y="1782610"/>
            <a:ext cx="6628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100" dirty="0" smtClean="0">
                <a:solidFill>
                  <a:schemeClr val="bg1"/>
                </a:solidFill>
              </a:rPr>
              <a:t>StartUp</a:t>
            </a:r>
            <a:endParaRPr lang="id-ID" sz="1100" dirty="0">
              <a:solidFill>
                <a:schemeClr val="bg1"/>
              </a:solidFill>
            </a:endParaRPr>
          </a:p>
        </p:txBody>
      </p:sp>
      <p:sp>
        <p:nvSpPr>
          <p:cNvPr id="16" name="TextBox 24"/>
          <p:cNvSpPr txBox="1"/>
          <p:nvPr/>
        </p:nvSpPr>
        <p:spPr>
          <a:xfrm>
            <a:off x="1537852" y="2284722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000" b="1" dirty="0">
                <a:solidFill>
                  <a:schemeClr val="bg1"/>
                </a:solidFill>
              </a:rPr>
              <a:t>1</a:t>
            </a:r>
            <a:r>
              <a:rPr lang="id-ID" sz="2000" b="1" dirty="0" smtClean="0">
                <a:solidFill>
                  <a:schemeClr val="bg1"/>
                </a:solidFill>
              </a:rPr>
              <a:t>.490 eur</a:t>
            </a:r>
            <a:endParaRPr lang="id-ID" sz="2000" b="1" dirty="0">
              <a:solidFill>
                <a:schemeClr val="bg1"/>
              </a:solidFill>
            </a:endParaRPr>
          </a:p>
        </p:txBody>
      </p:sp>
      <p:sp>
        <p:nvSpPr>
          <p:cNvPr id="19" name="TextBox 27"/>
          <p:cNvSpPr txBox="1"/>
          <p:nvPr/>
        </p:nvSpPr>
        <p:spPr>
          <a:xfrm>
            <a:off x="1692949" y="2704398"/>
            <a:ext cx="9901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000" dirty="0" smtClean="0">
                <a:solidFill>
                  <a:schemeClr val="bg1">
                    <a:lumMod val="50000"/>
                  </a:schemeClr>
                </a:solidFill>
              </a:rPr>
              <a:t>Diseño básico</a:t>
            </a:r>
            <a:endParaRPr lang="id-ID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28"/>
          <p:cNvSpPr txBox="1"/>
          <p:nvPr/>
        </p:nvSpPr>
        <p:spPr>
          <a:xfrm>
            <a:off x="1411327" y="2972997"/>
            <a:ext cx="15534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000" dirty="0" smtClean="0">
                <a:solidFill>
                  <a:schemeClr val="bg1">
                    <a:lumMod val="65000"/>
                  </a:schemeClr>
                </a:solidFill>
              </a:rPr>
              <a:t>Elementos de confianza</a:t>
            </a:r>
            <a:endParaRPr lang="id-ID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TextBox 29"/>
          <p:cNvSpPr txBox="1"/>
          <p:nvPr/>
        </p:nvSpPr>
        <p:spPr>
          <a:xfrm>
            <a:off x="1564611" y="3242987"/>
            <a:ext cx="12468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000" dirty="0" smtClean="0">
                <a:solidFill>
                  <a:schemeClr val="bg1">
                    <a:lumMod val="50000"/>
                  </a:schemeClr>
                </a:solidFill>
              </a:rPr>
              <a:t>Recomendaciones</a:t>
            </a:r>
            <a:endParaRPr lang="id-ID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Box 30"/>
          <p:cNvSpPr txBox="1"/>
          <p:nvPr/>
        </p:nvSpPr>
        <p:spPr>
          <a:xfrm>
            <a:off x="1290164" y="3502917"/>
            <a:ext cx="179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000" dirty="0" smtClean="0">
                <a:solidFill>
                  <a:schemeClr val="bg1">
                    <a:lumMod val="65000"/>
                  </a:schemeClr>
                </a:solidFill>
              </a:rPr>
              <a:t>Sistema de checkout y pago</a:t>
            </a:r>
            <a:endParaRPr lang="id-ID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Rectangle 31"/>
          <p:cNvSpPr/>
          <p:nvPr/>
        </p:nvSpPr>
        <p:spPr>
          <a:xfrm>
            <a:off x="1548925" y="3820703"/>
            <a:ext cx="1278211" cy="31178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Rectangle 34"/>
          <p:cNvSpPr/>
          <p:nvPr/>
        </p:nvSpPr>
        <p:spPr>
          <a:xfrm>
            <a:off x="3461283" y="1641913"/>
            <a:ext cx="2294164" cy="2744827"/>
          </a:xfrm>
          <a:prstGeom prst="rect">
            <a:avLst/>
          </a:prstGeom>
          <a:solidFill>
            <a:srgbClr val="F9F9F9"/>
          </a:solidFill>
          <a:ln w="12700" cap="sq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Rectangle 35"/>
          <p:cNvSpPr/>
          <p:nvPr/>
        </p:nvSpPr>
        <p:spPr>
          <a:xfrm>
            <a:off x="3461283" y="2041139"/>
            <a:ext cx="2294164" cy="663260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Rectangle 36"/>
          <p:cNvSpPr/>
          <p:nvPr/>
        </p:nvSpPr>
        <p:spPr>
          <a:xfrm>
            <a:off x="3461283" y="2704399"/>
            <a:ext cx="2294164" cy="261257"/>
          </a:xfrm>
          <a:prstGeom prst="rect">
            <a:avLst/>
          </a:prstGeom>
          <a:solidFill>
            <a:srgbClr val="F9F9F9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Rectangle 37"/>
          <p:cNvSpPr/>
          <p:nvPr/>
        </p:nvSpPr>
        <p:spPr>
          <a:xfrm>
            <a:off x="3461283" y="2965657"/>
            <a:ext cx="2294164" cy="261257"/>
          </a:xfrm>
          <a:prstGeom prst="rect">
            <a:avLst/>
          </a:prstGeom>
          <a:solidFill>
            <a:srgbClr val="FDFDFD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" name="Rectangle 38"/>
          <p:cNvSpPr/>
          <p:nvPr/>
        </p:nvSpPr>
        <p:spPr>
          <a:xfrm>
            <a:off x="3461283" y="3226913"/>
            <a:ext cx="2294164" cy="261257"/>
          </a:xfrm>
          <a:prstGeom prst="rect">
            <a:avLst/>
          </a:prstGeom>
          <a:solidFill>
            <a:srgbClr val="F9F9F9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" name="Rectangle 39"/>
          <p:cNvSpPr/>
          <p:nvPr/>
        </p:nvSpPr>
        <p:spPr>
          <a:xfrm>
            <a:off x="3461283" y="3488170"/>
            <a:ext cx="2294164" cy="261257"/>
          </a:xfrm>
          <a:prstGeom prst="rect">
            <a:avLst/>
          </a:prstGeom>
          <a:solidFill>
            <a:srgbClr val="FDFDFD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" name="Rectangle 41"/>
          <p:cNvSpPr/>
          <p:nvPr/>
        </p:nvSpPr>
        <p:spPr>
          <a:xfrm>
            <a:off x="3461283" y="1641914"/>
            <a:ext cx="2294164" cy="39986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" name="TextBox 42"/>
          <p:cNvSpPr txBox="1"/>
          <p:nvPr/>
        </p:nvSpPr>
        <p:spPr>
          <a:xfrm>
            <a:off x="4249474" y="1714883"/>
            <a:ext cx="7177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100" dirty="0" smtClean="0">
                <a:solidFill>
                  <a:schemeClr val="bg1"/>
                </a:solidFill>
              </a:rPr>
              <a:t>B2C Pro</a:t>
            </a:r>
            <a:endParaRPr lang="id-ID" sz="1100" dirty="0">
              <a:solidFill>
                <a:schemeClr val="bg1"/>
              </a:solidFill>
            </a:endParaRPr>
          </a:p>
        </p:txBody>
      </p:sp>
      <p:sp>
        <p:nvSpPr>
          <p:cNvPr id="38" name="TextBox 46"/>
          <p:cNvSpPr txBox="1"/>
          <p:nvPr/>
        </p:nvSpPr>
        <p:spPr>
          <a:xfrm>
            <a:off x="4020549" y="2704398"/>
            <a:ext cx="11756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000" dirty="0" smtClean="0">
                <a:solidFill>
                  <a:schemeClr val="bg1">
                    <a:lumMod val="50000"/>
                  </a:schemeClr>
                </a:solidFill>
              </a:rPr>
              <a:t>Diseño avanzado</a:t>
            </a:r>
            <a:endParaRPr lang="id-ID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TextBox 47"/>
          <p:cNvSpPr txBox="1"/>
          <p:nvPr/>
        </p:nvSpPr>
        <p:spPr>
          <a:xfrm>
            <a:off x="3995659" y="2972997"/>
            <a:ext cx="12254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000" dirty="0" smtClean="0">
                <a:solidFill>
                  <a:schemeClr val="bg1">
                    <a:lumMod val="65000"/>
                  </a:schemeClr>
                </a:solidFill>
              </a:rPr>
              <a:t>Personalizaciones</a:t>
            </a:r>
            <a:endParaRPr lang="id-ID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0" name="TextBox 48"/>
          <p:cNvSpPr txBox="1"/>
          <p:nvPr/>
        </p:nvSpPr>
        <p:spPr>
          <a:xfrm>
            <a:off x="3984948" y="3242987"/>
            <a:ext cx="12468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000" dirty="0" smtClean="0">
                <a:solidFill>
                  <a:schemeClr val="bg1">
                    <a:lumMod val="50000"/>
                  </a:schemeClr>
                </a:solidFill>
              </a:rPr>
              <a:t>Recomendaciones</a:t>
            </a:r>
            <a:endParaRPr lang="id-ID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TextBox 49"/>
          <p:cNvSpPr txBox="1"/>
          <p:nvPr/>
        </p:nvSpPr>
        <p:spPr>
          <a:xfrm>
            <a:off x="3710493" y="3502917"/>
            <a:ext cx="179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000" dirty="0">
                <a:solidFill>
                  <a:schemeClr val="bg1">
                    <a:lumMod val="65000"/>
                  </a:schemeClr>
                </a:solidFill>
              </a:rPr>
              <a:t>Sistema de checkout y pago</a:t>
            </a:r>
          </a:p>
        </p:txBody>
      </p:sp>
      <p:sp>
        <p:nvSpPr>
          <p:cNvPr id="42" name="Rectangle 62"/>
          <p:cNvSpPr/>
          <p:nvPr/>
        </p:nvSpPr>
        <p:spPr>
          <a:xfrm>
            <a:off x="3969262" y="3909641"/>
            <a:ext cx="1278211" cy="311784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5" name="Rectangle 66"/>
          <p:cNvSpPr/>
          <p:nvPr/>
        </p:nvSpPr>
        <p:spPr>
          <a:xfrm>
            <a:off x="5882004" y="1755121"/>
            <a:ext cx="2294164" cy="2470683"/>
          </a:xfrm>
          <a:prstGeom prst="rect">
            <a:avLst/>
          </a:prstGeom>
          <a:solidFill>
            <a:srgbClr val="F9F9F9"/>
          </a:solidFill>
          <a:ln w="12700" cap="sq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6" name="Rectangle 67"/>
          <p:cNvSpPr/>
          <p:nvPr/>
        </p:nvSpPr>
        <p:spPr>
          <a:xfrm>
            <a:off x="5882004" y="2020950"/>
            <a:ext cx="2294164" cy="683449"/>
          </a:xfrm>
          <a:prstGeom prst="rect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7" name="Rectangle 68"/>
          <p:cNvSpPr/>
          <p:nvPr/>
        </p:nvSpPr>
        <p:spPr>
          <a:xfrm>
            <a:off x="5882004" y="2704399"/>
            <a:ext cx="2294164" cy="261257"/>
          </a:xfrm>
          <a:prstGeom prst="rect">
            <a:avLst/>
          </a:prstGeom>
          <a:solidFill>
            <a:srgbClr val="F9F9F9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Rectangle 69"/>
          <p:cNvSpPr/>
          <p:nvPr/>
        </p:nvSpPr>
        <p:spPr>
          <a:xfrm>
            <a:off x="5882004" y="2965657"/>
            <a:ext cx="2294164" cy="261257"/>
          </a:xfrm>
          <a:prstGeom prst="rect">
            <a:avLst/>
          </a:prstGeom>
          <a:solidFill>
            <a:srgbClr val="FDFDFD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9" name="Rectangle 70"/>
          <p:cNvSpPr/>
          <p:nvPr/>
        </p:nvSpPr>
        <p:spPr>
          <a:xfrm>
            <a:off x="5882004" y="3226913"/>
            <a:ext cx="2294164" cy="261257"/>
          </a:xfrm>
          <a:prstGeom prst="rect">
            <a:avLst/>
          </a:prstGeom>
          <a:solidFill>
            <a:srgbClr val="F9F9F9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0" name="Rectangle 71"/>
          <p:cNvSpPr/>
          <p:nvPr/>
        </p:nvSpPr>
        <p:spPr>
          <a:xfrm>
            <a:off x="5882004" y="3488170"/>
            <a:ext cx="2294164" cy="261257"/>
          </a:xfrm>
          <a:prstGeom prst="rect">
            <a:avLst/>
          </a:prstGeom>
          <a:solidFill>
            <a:srgbClr val="FDFDFD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2" name="Rectangle 73"/>
          <p:cNvSpPr/>
          <p:nvPr/>
        </p:nvSpPr>
        <p:spPr>
          <a:xfrm>
            <a:off x="5882004" y="1755121"/>
            <a:ext cx="2294164" cy="26125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3" name="TextBox 74"/>
          <p:cNvSpPr txBox="1"/>
          <p:nvPr/>
        </p:nvSpPr>
        <p:spPr>
          <a:xfrm>
            <a:off x="6456498" y="1744510"/>
            <a:ext cx="11451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100" dirty="0" smtClean="0">
                <a:solidFill>
                  <a:schemeClr val="bg1"/>
                </a:solidFill>
              </a:rPr>
              <a:t>B2C + B2B Pro</a:t>
            </a:r>
            <a:endParaRPr lang="id-ID" sz="1100" dirty="0">
              <a:solidFill>
                <a:schemeClr val="bg1"/>
              </a:solidFill>
            </a:endParaRPr>
          </a:p>
        </p:txBody>
      </p:sp>
      <p:sp>
        <p:nvSpPr>
          <p:cNvPr id="57" name="TextBox 78"/>
          <p:cNvSpPr txBox="1"/>
          <p:nvPr/>
        </p:nvSpPr>
        <p:spPr>
          <a:xfrm>
            <a:off x="6500161" y="2704398"/>
            <a:ext cx="10578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000" dirty="0" smtClean="0">
                <a:solidFill>
                  <a:schemeClr val="bg1">
                    <a:lumMod val="50000"/>
                  </a:schemeClr>
                </a:solidFill>
              </a:rPr>
              <a:t>B2C Pro + B2B</a:t>
            </a:r>
            <a:endParaRPr lang="id-ID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TextBox 79"/>
          <p:cNvSpPr txBox="1"/>
          <p:nvPr/>
        </p:nvSpPr>
        <p:spPr>
          <a:xfrm>
            <a:off x="6416377" y="2972997"/>
            <a:ext cx="12254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000" dirty="0">
                <a:solidFill>
                  <a:schemeClr val="bg1">
                    <a:lumMod val="65000"/>
                  </a:schemeClr>
                </a:solidFill>
              </a:rPr>
              <a:t>Personalizaciones</a:t>
            </a:r>
          </a:p>
        </p:txBody>
      </p:sp>
      <p:sp>
        <p:nvSpPr>
          <p:cNvPr id="59" name="TextBox 80"/>
          <p:cNvSpPr txBox="1"/>
          <p:nvPr/>
        </p:nvSpPr>
        <p:spPr>
          <a:xfrm>
            <a:off x="6405665" y="3242987"/>
            <a:ext cx="12468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000" dirty="0">
                <a:solidFill>
                  <a:schemeClr val="bg1">
                    <a:lumMod val="50000"/>
                  </a:schemeClr>
                </a:solidFill>
              </a:rPr>
              <a:t>Recomendaciones</a:t>
            </a:r>
          </a:p>
        </p:txBody>
      </p:sp>
      <p:sp>
        <p:nvSpPr>
          <p:cNvPr id="60" name="TextBox 81"/>
          <p:cNvSpPr txBox="1"/>
          <p:nvPr/>
        </p:nvSpPr>
        <p:spPr>
          <a:xfrm>
            <a:off x="6131215" y="3502917"/>
            <a:ext cx="179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000" dirty="0">
                <a:solidFill>
                  <a:schemeClr val="bg1">
                    <a:lumMod val="65000"/>
                  </a:schemeClr>
                </a:solidFill>
              </a:rPr>
              <a:t>Sistema de checkout y pago</a:t>
            </a:r>
          </a:p>
        </p:txBody>
      </p:sp>
      <p:sp>
        <p:nvSpPr>
          <p:cNvPr id="61" name="Rectangle 82"/>
          <p:cNvSpPr/>
          <p:nvPr/>
        </p:nvSpPr>
        <p:spPr>
          <a:xfrm>
            <a:off x="6389983" y="3820703"/>
            <a:ext cx="1278211" cy="31178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TextBox 45"/>
          <p:cNvSpPr txBox="1"/>
          <p:nvPr/>
        </p:nvSpPr>
        <p:spPr>
          <a:xfrm>
            <a:off x="1215134" y="2091412"/>
            <a:ext cx="667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200" i="1" dirty="0" smtClean="0">
                <a:solidFill>
                  <a:schemeClr val="bg1"/>
                </a:solidFill>
              </a:rPr>
              <a:t>Desde</a:t>
            </a:r>
            <a:endParaRPr lang="id-ID" sz="1200" i="1" dirty="0">
              <a:solidFill>
                <a:schemeClr val="bg1"/>
              </a:solidFill>
            </a:endParaRPr>
          </a:p>
        </p:txBody>
      </p:sp>
      <p:sp>
        <p:nvSpPr>
          <p:cNvPr id="65" name="TextBox 24"/>
          <p:cNvSpPr txBox="1"/>
          <p:nvPr/>
        </p:nvSpPr>
        <p:spPr>
          <a:xfrm>
            <a:off x="3912752" y="2277760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000" b="1" dirty="0" smtClean="0">
                <a:solidFill>
                  <a:schemeClr val="bg1"/>
                </a:solidFill>
              </a:rPr>
              <a:t>3.490 eur</a:t>
            </a:r>
            <a:endParaRPr lang="id-ID" sz="2000" b="1" dirty="0">
              <a:solidFill>
                <a:schemeClr val="bg1"/>
              </a:solidFill>
            </a:endParaRPr>
          </a:p>
        </p:txBody>
      </p:sp>
      <p:sp>
        <p:nvSpPr>
          <p:cNvPr id="66" name="TextBox 45"/>
          <p:cNvSpPr txBox="1"/>
          <p:nvPr/>
        </p:nvSpPr>
        <p:spPr>
          <a:xfrm>
            <a:off x="3590034" y="2020950"/>
            <a:ext cx="667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200" i="1" dirty="0" smtClean="0">
                <a:solidFill>
                  <a:schemeClr val="bg1"/>
                </a:solidFill>
              </a:rPr>
              <a:t>Desde</a:t>
            </a:r>
            <a:endParaRPr lang="id-ID" sz="1200" i="1" dirty="0">
              <a:solidFill>
                <a:schemeClr val="bg1"/>
              </a:solidFill>
            </a:endParaRPr>
          </a:p>
        </p:txBody>
      </p:sp>
      <p:sp>
        <p:nvSpPr>
          <p:cNvPr id="67" name="TextBox 24"/>
          <p:cNvSpPr txBox="1"/>
          <p:nvPr/>
        </p:nvSpPr>
        <p:spPr>
          <a:xfrm>
            <a:off x="6325752" y="2297949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000" b="1" dirty="0" smtClean="0">
                <a:solidFill>
                  <a:schemeClr val="bg1"/>
                </a:solidFill>
              </a:rPr>
              <a:t>7.490 eur</a:t>
            </a:r>
            <a:endParaRPr lang="id-ID" sz="2000" b="1" dirty="0">
              <a:solidFill>
                <a:schemeClr val="bg1"/>
              </a:solidFill>
            </a:endParaRPr>
          </a:p>
        </p:txBody>
      </p:sp>
      <p:sp>
        <p:nvSpPr>
          <p:cNvPr id="68" name="TextBox 45"/>
          <p:cNvSpPr txBox="1"/>
          <p:nvPr/>
        </p:nvSpPr>
        <p:spPr>
          <a:xfrm>
            <a:off x="6003034" y="2041139"/>
            <a:ext cx="667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200" i="1" dirty="0" smtClean="0">
                <a:solidFill>
                  <a:schemeClr val="bg1"/>
                </a:solidFill>
              </a:rPr>
              <a:t>Desde</a:t>
            </a:r>
            <a:endParaRPr lang="id-ID" sz="1200" i="1" dirty="0">
              <a:solidFill>
                <a:schemeClr val="bg1"/>
              </a:solidFill>
            </a:endParaRPr>
          </a:p>
        </p:txBody>
      </p:sp>
      <p:pic>
        <p:nvPicPr>
          <p:cNvPr id="3" name="Imagen 2" descr="logo-Cambra_bc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367168" y="4624727"/>
            <a:ext cx="651561" cy="429718"/>
          </a:xfrm>
          <a:prstGeom prst="rect">
            <a:avLst/>
          </a:prstGeom>
        </p:spPr>
      </p:pic>
      <p:pic>
        <p:nvPicPr>
          <p:cNvPr id="4" name="Imagen 3" descr="ecomm360_logo_positi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31214" y="4548051"/>
            <a:ext cx="2026402" cy="673726"/>
          </a:xfrm>
          <a:prstGeom prst="rect">
            <a:avLst/>
          </a:prstGeom>
        </p:spPr>
      </p:pic>
      <p:pic>
        <p:nvPicPr>
          <p:cNvPr id="69" name="Imagen 68" descr="lacaixa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981825" y="4592048"/>
            <a:ext cx="1310582" cy="452871"/>
          </a:xfrm>
          <a:prstGeom prst="rect">
            <a:avLst/>
          </a:prstGeom>
        </p:spPr>
      </p:pic>
      <p:pic>
        <p:nvPicPr>
          <p:cNvPr id="70" name="Imagen 69" descr="BrainSINS-LOGO_Fondo-Claro (2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928665" y="4609635"/>
            <a:ext cx="1461318" cy="459741"/>
          </a:xfrm>
          <a:prstGeom prst="rect">
            <a:avLst/>
          </a:prstGeom>
        </p:spPr>
      </p:pic>
      <p:sp>
        <p:nvSpPr>
          <p:cNvPr id="71" name="Rectángulo 70"/>
          <p:cNvSpPr/>
          <p:nvPr/>
        </p:nvSpPr>
        <p:spPr>
          <a:xfrm>
            <a:off x="1038165" y="1159827"/>
            <a:ext cx="6409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chemeClr val="tx1"/>
                </a:solidFill>
              </a:rPr>
              <a:t>Ejemplo productos </a:t>
            </a:r>
            <a:r>
              <a:rPr lang="es-ES" sz="2400" b="1" dirty="0" err="1" smtClean="0">
                <a:solidFill>
                  <a:schemeClr val="tx1"/>
                </a:solidFill>
              </a:rPr>
              <a:t>Cambra</a:t>
            </a:r>
            <a:r>
              <a:rPr lang="es-ES" sz="2400" b="1" dirty="0" smtClean="0">
                <a:solidFill>
                  <a:schemeClr val="tx1"/>
                </a:solidFill>
              </a:rPr>
              <a:t> – Sector moda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165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/>
      <p:bldP spid="16" grpId="0"/>
      <p:bldP spid="19" grpId="0"/>
      <p:bldP spid="20" grpId="0"/>
      <p:bldP spid="21" grpId="0"/>
      <p:bldP spid="22" grpId="0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/>
      <p:bldP spid="38" grpId="0"/>
      <p:bldP spid="39" grpId="0"/>
      <p:bldP spid="40" grpId="0"/>
      <p:bldP spid="41" grpId="0"/>
      <p:bldP spid="42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/>
      <p:bldP spid="57" grpId="0"/>
      <p:bldP spid="58" grpId="0"/>
      <p:bldP spid="59" grpId="0"/>
      <p:bldP spid="60" grpId="0"/>
      <p:bldP spid="61" grpId="0" animBg="1"/>
      <p:bldP spid="64" grpId="0"/>
      <p:bldP spid="65" grpId="0"/>
      <p:bldP spid="66" grpId="0"/>
      <p:bldP spid="67" grpId="0"/>
      <p:bldP spid="6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Algunos proyectos</a:t>
            </a:r>
            <a:endParaRPr lang="es-ES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" name="Imagen 7" descr="logo vidal vida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929736" y="4249682"/>
            <a:ext cx="2950464" cy="676148"/>
          </a:xfrm>
          <a:prstGeom prst="rect">
            <a:avLst/>
          </a:prstGeom>
        </p:spPr>
      </p:pic>
      <p:pic>
        <p:nvPicPr>
          <p:cNvPr id="9" name="Imagen 8" descr="logo kiss retai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887591" y="4506810"/>
            <a:ext cx="1410357" cy="419019"/>
          </a:xfrm>
          <a:prstGeom prst="rect">
            <a:avLst/>
          </a:prstGeom>
        </p:spPr>
      </p:pic>
      <p:pic>
        <p:nvPicPr>
          <p:cNvPr id="10" name="Imagen 9" descr="logo herraiz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40514" b="39160"/>
          <a:stretch/>
        </p:blipFill>
        <p:spPr>
          <a:xfrm>
            <a:off x="506758" y="3659074"/>
            <a:ext cx="2147542" cy="395592"/>
          </a:xfrm>
          <a:prstGeom prst="rect">
            <a:avLst/>
          </a:prstGeom>
        </p:spPr>
      </p:pic>
      <p:pic>
        <p:nvPicPr>
          <p:cNvPr id="11" name="Imagen 10" descr="logo green ice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87323" y="2854485"/>
            <a:ext cx="2528569" cy="689610"/>
          </a:xfrm>
          <a:prstGeom prst="rect">
            <a:avLst/>
          </a:prstGeom>
        </p:spPr>
      </p:pic>
      <p:pic>
        <p:nvPicPr>
          <p:cNvPr id="12" name="Imagen 11" descr="logo boboli.jpe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8684" t="14130" r="18189" b="14710"/>
          <a:stretch/>
        </p:blipFill>
        <p:spPr>
          <a:xfrm>
            <a:off x="466055" y="4195739"/>
            <a:ext cx="1077681" cy="808411"/>
          </a:xfrm>
          <a:prstGeom prst="rect">
            <a:avLst/>
          </a:prstGeom>
        </p:spPr>
      </p:pic>
      <p:pic>
        <p:nvPicPr>
          <p:cNvPr id="14" name="Imagen 13" descr="logo rosa clara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7200" y="1167825"/>
            <a:ext cx="2031365" cy="447156"/>
          </a:xfrm>
          <a:prstGeom prst="rect">
            <a:avLst/>
          </a:prstGeom>
        </p:spPr>
      </p:pic>
      <p:pic>
        <p:nvPicPr>
          <p:cNvPr id="15" name="Imagen 14" descr="logo proclinic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224515" y="1200150"/>
            <a:ext cx="1830206" cy="551753"/>
          </a:xfrm>
          <a:prstGeom prst="rect">
            <a:avLst/>
          </a:prstGeom>
        </p:spPr>
      </p:pic>
      <p:pic>
        <p:nvPicPr>
          <p:cNvPr id="16" name="Imagen 15" descr="logo intermon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438801" y="1111876"/>
            <a:ext cx="2403178" cy="503105"/>
          </a:xfrm>
          <a:prstGeom prst="rect">
            <a:avLst/>
          </a:prstGeom>
        </p:spPr>
      </p:pic>
      <p:pic>
        <p:nvPicPr>
          <p:cNvPr id="17" name="Imagen 16" descr="logo ume.jpe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224514" y="3327634"/>
            <a:ext cx="2033285" cy="598025"/>
          </a:xfrm>
          <a:prstGeom prst="rect">
            <a:avLst/>
          </a:prstGeom>
        </p:spPr>
      </p:pic>
      <p:pic>
        <p:nvPicPr>
          <p:cNvPr id="18" name="Imagen 17" descr="logo querol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873479" y="1698003"/>
            <a:ext cx="1968500" cy="939800"/>
          </a:xfrm>
          <a:prstGeom prst="rect">
            <a:avLst/>
          </a:prstGeom>
        </p:spPr>
      </p:pic>
      <p:pic>
        <p:nvPicPr>
          <p:cNvPr id="19" name="Imagen 18" descr="logo_eurotyre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6055" y="1822333"/>
            <a:ext cx="2429495" cy="741202"/>
          </a:xfrm>
          <a:prstGeom prst="rect">
            <a:avLst/>
          </a:prstGeom>
        </p:spPr>
      </p:pic>
      <p:pic>
        <p:nvPicPr>
          <p:cNvPr id="20" name="Imagen 19" descr="logo-juguetronica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514894" y="4243523"/>
            <a:ext cx="2249742" cy="760627"/>
          </a:xfrm>
          <a:prstGeom prst="rect">
            <a:avLst/>
          </a:prstGeom>
        </p:spPr>
      </p:pic>
      <p:pic>
        <p:nvPicPr>
          <p:cNvPr id="3" name="Imagen 2" descr="orovivo-logo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905746" y="1952003"/>
            <a:ext cx="2286000" cy="685800"/>
          </a:xfrm>
          <a:prstGeom prst="rect">
            <a:avLst/>
          </a:prstGeom>
        </p:spPr>
      </p:pic>
      <p:pic>
        <p:nvPicPr>
          <p:cNvPr id="4" name="Imagen 3" descr="canadahouse logo.jpe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267179" y="3152875"/>
            <a:ext cx="1574800" cy="688975"/>
          </a:xfrm>
          <a:prstGeom prst="rect">
            <a:avLst/>
          </a:prstGeom>
        </p:spPr>
      </p:pic>
      <p:pic>
        <p:nvPicPr>
          <p:cNvPr id="7" name="Imagen 6" descr="narmandie-baby-logo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594725" y="3162530"/>
            <a:ext cx="1320800" cy="763129"/>
          </a:xfrm>
          <a:prstGeom prst="rect">
            <a:avLst/>
          </a:prstGeom>
        </p:spPr>
      </p:pic>
      <p:pic>
        <p:nvPicPr>
          <p:cNvPr id="21" name="Imagen 20" descr="tinycottons-logo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308725" y="2767167"/>
            <a:ext cx="2582790" cy="35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622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57199" y="205978"/>
            <a:ext cx="8519849" cy="857250"/>
          </a:xfrm>
        </p:spPr>
        <p:txBody>
          <a:bodyPr/>
          <a:lstStyle/>
          <a:p>
            <a:r>
              <a:rPr lang="es-ES" dirty="0" smtClean="0"/>
              <a:t>¿Quién me hace la primera pregunta?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</p:spPr>
        <p:txBody>
          <a:bodyPr/>
          <a:lstStyle/>
          <a:p>
            <a:pPr>
              <a:defRPr/>
            </a:pPr>
            <a:endParaRPr lang="es-ES" sz="2000" dirty="0">
              <a:solidFill>
                <a:srgbClr val="000000"/>
              </a:solidFill>
              <a:cs typeface="Arial" pitchFamily="34" charset="0"/>
            </a:endParaRPr>
          </a:p>
          <a:p>
            <a:pPr>
              <a:defRPr/>
            </a:pPr>
            <a:r>
              <a:rPr lang="es-ES" sz="2000" dirty="0" smtClean="0">
                <a:solidFill>
                  <a:srgbClr val="000000"/>
                </a:solidFill>
                <a:cs typeface="Arial" pitchFamily="34" charset="0"/>
              </a:rPr>
              <a:t>@</a:t>
            </a:r>
            <a:r>
              <a:rPr lang="es-ES" sz="2000" dirty="0" err="1">
                <a:solidFill>
                  <a:srgbClr val="000000"/>
                </a:solidFill>
                <a:cs typeface="Arial" pitchFamily="34" charset="0"/>
              </a:rPr>
              <a:t>isaacbosch</a:t>
            </a:r>
            <a:endParaRPr lang="es-ES" sz="2000" dirty="0">
              <a:solidFill>
                <a:srgbClr val="000000"/>
              </a:solidFill>
              <a:cs typeface="Arial" pitchFamily="34" charset="0"/>
            </a:endParaRPr>
          </a:p>
          <a:p>
            <a:pPr>
              <a:defRPr/>
            </a:pPr>
            <a:endParaRPr lang="es-ES" sz="2000" dirty="0">
              <a:solidFill>
                <a:srgbClr val="000000"/>
              </a:solidFill>
              <a:cs typeface="Arial" pitchFamily="34" charset="0"/>
            </a:endParaRPr>
          </a:p>
          <a:p>
            <a:pPr>
              <a:defRPr/>
            </a:pPr>
            <a:r>
              <a:rPr lang="es-ES" sz="2000" dirty="0" err="1">
                <a:solidFill>
                  <a:srgbClr val="000000"/>
                </a:solidFill>
                <a:cs typeface="Arial" pitchFamily="34" charset="0"/>
              </a:rPr>
              <a:t>https</a:t>
            </a:r>
            <a:r>
              <a:rPr lang="es-ES" sz="2000" dirty="0">
                <a:solidFill>
                  <a:srgbClr val="000000"/>
                </a:solidFill>
                <a:cs typeface="Arial" pitchFamily="34" charset="0"/>
              </a:rPr>
              <a:t>://</a:t>
            </a:r>
            <a:r>
              <a:rPr lang="es-ES" sz="2000" dirty="0" err="1">
                <a:solidFill>
                  <a:srgbClr val="000000"/>
                </a:solidFill>
                <a:cs typeface="Arial" pitchFamily="34" charset="0"/>
              </a:rPr>
              <a:t>www.linkedin.com</a:t>
            </a:r>
            <a:r>
              <a:rPr lang="es-ES" sz="2000" dirty="0">
                <a:solidFill>
                  <a:srgbClr val="000000"/>
                </a:solidFill>
                <a:cs typeface="Arial" pitchFamily="34" charset="0"/>
              </a:rPr>
              <a:t>/in/</a:t>
            </a:r>
            <a:r>
              <a:rPr lang="es-ES" sz="2000" dirty="0" err="1">
                <a:solidFill>
                  <a:srgbClr val="000000"/>
                </a:solidFill>
                <a:cs typeface="Arial" pitchFamily="34" charset="0"/>
              </a:rPr>
              <a:t>isaacbosch</a:t>
            </a:r>
            <a:r>
              <a:rPr lang="es-ES" sz="2000" dirty="0" smtClean="0">
                <a:solidFill>
                  <a:srgbClr val="000000"/>
                </a:solidFill>
                <a:cs typeface="Arial" pitchFamily="34" charset="0"/>
              </a:rPr>
              <a:t>/</a:t>
            </a:r>
          </a:p>
          <a:p>
            <a:pPr>
              <a:defRPr/>
            </a:pPr>
            <a:endParaRPr lang="es-ES" sz="20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s-ES" sz="2000" dirty="0" smtClean="0">
                <a:solidFill>
                  <a:srgbClr val="000000"/>
                </a:solidFill>
              </a:rPr>
              <a:t>ibosch@ecomm360.es</a:t>
            </a:r>
            <a:endParaRPr lang="es-E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47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Planteamiento del caso</a:t>
            </a:r>
            <a:endParaRPr lang="es-E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2814843"/>
              </p:ext>
            </p:extLst>
          </p:nvPr>
        </p:nvGraphicFramePr>
        <p:xfrm>
          <a:off x="689817" y="1332919"/>
          <a:ext cx="7713413" cy="366944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599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Nuestro modelo de negocio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</p:spPr>
        <p:txBody>
          <a:bodyPr/>
          <a:lstStyle/>
          <a:p>
            <a:pPr>
              <a:buClrTx/>
            </a:pPr>
            <a:endParaRPr lang="es-ES" dirty="0" smtClean="0">
              <a:solidFill>
                <a:schemeClr val="tx1"/>
              </a:solidFill>
            </a:endParaRPr>
          </a:p>
          <a:p>
            <a:pPr marL="457200" indent="-457200">
              <a:buClrTx/>
              <a:buFont typeface="Arial"/>
              <a:buChar char="•"/>
            </a:pPr>
            <a:endParaRPr lang="es-ES" dirty="0" smtClean="0">
              <a:solidFill>
                <a:schemeClr val="tx1"/>
              </a:solidFill>
            </a:endParaRPr>
          </a:p>
          <a:p>
            <a:pPr marL="457200" indent="-457200">
              <a:buClrTx/>
              <a:buFont typeface="Arial"/>
              <a:buChar char="•"/>
            </a:pPr>
            <a:endParaRPr lang="es-ES" dirty="0" smtClean="0">
              <a:solidFill>
                <a:schemeClr val="tx1"/>
              </a:solidFill>
            </a:endParaRPr>
          </a:p>
        </p:txBody>
      </p:sp>
      <p:pic>
        <p:nvPicPr>
          <p:cNvPr id="3" name="Imagen 2" descr="lean-canvas-lienzo-modelo-de-negocio-lean-startup-ash-maury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1600" y="1293240"/>
            <a:ext cx="5105400" cy="383755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563127" y="1310802"/>
            <a:ext cx="3250673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schemeClr val="tx1"/>
                </a:solidFill>
              </a:rPr>
              <a:t>Nuevas formas de plantear hipótesis.</a:t>
            </a:r>
          </a:p>
          <a:p>
            <a:endParaRPr lang="es-ES" sz="2400" dirty="0">
              <a:solidFill>
                <a:schemeClr val="tx1"/>
              </a:solidFill>
            </a:endParaRPr>
          </a:p>
          <a:p>
            <a:r>
              <a:rPr lang="es-ES" sz="2400" dirty="0" smtClean="0">
                <a:solidFill>
                  <a:schemeClr val="tx1"/>
                </a:solidFill>
              </a:rPr>
              <a:t>Que problemas solventamos.</a:t>
            </a:r>
          </a:p>
          <a:p>
            <a:endParaRPr lang="es-ES" sz="2400" dirty="0">
              <a:solidFill>
                <a:schemeClr val="tx1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7998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Análisis Externo - PESTEL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</p:spPr>
        <p:txBody>
          <a:bodyPr/>
          <a:lstStyle/>
          <a:p>
            <a:pPr>
              <a:buClrTx/>
            </a:pPr>
            <a:r>
              <a:rPr lang="es-ES" dirty="0" smtClean="0">
                <a:solidFill>
                  <a:schemeClr val="tx1"/>
                </a:solidFill>
              </a:rPr>
              <a:t>Políticos</a:t>
            </a:r>
          </a:p>
          <a:p>
            <a:pPr>
              <a:buClrTx/>
            </a:pPr>
            <a:r>
              <a:rPr lang="es-ES" dirty="0" smtClean="0">
                <a:solidFill>
                  <a:schemeClr val="tx1"/>
                </a:solidFill>
              </a:rPr>
              <a:t>Económicos</a:t>
            </a:r>
          </a:p>
          <a:p>
            <a:pPr>
              <a:buClrTx/>
            </a:pPr>
            <a:r>
              <a:rPr lang="es-ES" dirty="0" smtClean="0">
                <a:solidFill>
                  <a:schemeClr val="tx1"/>
                </a:solidFill>
              </a:rPr>
              <a:t>Socio culturales</a:t>
            </a:r>
          </a:p>
          <a:p>
            <a:pPr>
              <a:buClrTx/>
            </a:pPr>
            <a:r>
              <a:rPr lang="es-ES" dirty="0" smtClean="0">
                <a:solidFill>
                  <a:schemeClr val="tx1"/>
                </a:solidFill>
              </a:rPr>
              <a:t>Tecnológicos</a:t>
            </a:r>
          </a:p>
          <a:p>
            <a:pPr>
              <a:buClrTx/>
            </a:pPr>
            <a:r>
              <a:rPr lang="es-ES" dirty="0" smtClean="0">
                <a:solidFill>
                  <a:schemeClr val="tx1"/>
                </a:solidFill>
              </a:rPr>
              <a:t>Ecológicos</a:t>
            </a:r>
          </a:p>
          <a:p>
            <a:pPr>
              <a:buClrTx/>
            </a:pPr>
            <a:r>
              <a:rPr lang="es-ES" dirty="0" smtClean="0">
                <a:solidFill>
                  <a:schemeClr val="tx1"/>
                </a:solidFill>
              </a:rPr>
              <a:t>Legales</a:t>
            </a:r>
          </a:p>
          <a:p>
            <a:pPr marL="457200" indent="-457200">
              <a:buClrTx/>
              <a:buFont typeface="Arial"/>
              <a:buChar char="•"/>
            </a:pPr>
            <a:endParaRPr lang="es-ES" dirty="0" smtClean="0">
              <a:solidFill>
                <a:schemeClr val="tx1"/>
              </a:solidFill>
            </a:endParaRPr>
          </a:p>
          <a:p>
            <a:pPr marL="457200" indent="-457200">
              <a:buClrTx/>
              <a:buFont typeface="Arial"/>
              <a:buChar char="•"/>
            </a:pPr>
            <a:endParaRPr lang="es-E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088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Análisis interno - DAFO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</p:spPr>
        <p:txBody>
          <a:bodyPr/>
          <a:lstStyle/>
          <a:p>
            <a:pPr>
              <a:buClrTx/>
            </a:pPr>
            <a:endParaRPr lang="es-ES" dirty="0" smtClean="0">
              <a:solidFill>
                <a:schemeClr val="tx1"/>
              </a:solidFill>
            </a:endParaRPr>
          </a:p>
          <a:p>
            <a:pPr marL="457200" indent="-457200">
              <a:buClrTx/>
              <a:buFont typeface="Arial"/>
              <a:buChar char="•"/>
            </a:pPr>
            <a:endParaRPr lang="es-ES" dirty="0" smtClean="0">
              <a:solidFill>
                <a:schemeClr val="tx1"/>
              </a:solidFill>
            </a:endParaRPr>
          </a:p>
          <a:p>
            <a:pPr marL="457200" indent="-457200">
              <a:buClrTx/>
              <a:buFont typeface="Arial"/>
              <a:buChar char="•"/>
            </a:pPr>
            <a:endParaRPr lang="es-ES" dirty="0" smtClean="0">
              <a:solidFill>
                <a:schemeClr val="tx1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6062675"/>
              </p:ext>
            </p:extLst>
          </p:nvPr>
        </p:nvGraphicFramePr>
        <p:xfrm>
          <a:off x="550333" y="1312996"/>
          <a:ext cx="8136466" cy="3657600"/>
        </p:xfrm>
        <a:graphic>
          <a:graphicData uri="http://schemas.openxmlformats.org/drawingml/2006/table">
            <a:tbl>
              <a:tblPr firstRow="1" bandRow="1">
                <a:tableStyleId>{2689E8A0-BFFA-4FB0-8DE3-7A02AB593745}</a:tableStyleId>
              </a:tblPr>
              <a:tblGrid>
                <a:gridCol w="4068233"/>
                <a:gridCol w="406823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Oportunidades </a:t>
                      </a:r>
                      <a:endParaRPr lang="es-ES" sz="1200" b="1" dirty="0" smtClean="0">
                        <a:effectLst/>
                      </a:endParaRPr>
                    </a:p>
                    <a:p>
                      <a:endParaRPr lang="es-ES" sz="1200" b="0" i="0" u="none" strike="noStrike" cap="non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es-ES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¿Qué circunstancias mejoran la </a:t>
                      </a:r>
                      <a:r>
                        <a:rPr lang="es-ES" sz="1200" b="0" i="0" u="none" strike="noStrike" cap="non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situación</a:t>
                      </a:r>
                      <a:r>
                        <a:rPr lang="es-ES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de la empresa?</a:t>
                      </a:r>
                      <a:br>
                        <a:rPr lang="es-ES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s-ES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¿Qué tendencias del mercado pueden favorecernos? </a:t>
                      </a:r>
                    </a:p>
                    <a:p>
                      <a:r>
                        <a:rPr lang="es-ES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¿Qué cambios en la normatividad legal y/o </a:t>
                      </a:r>
                      <a:r>
                        <a:rPr lang="es-ES" sz="1200" b="0" i="0" u="none" strike="noStrike" cap="non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política</a:t>
                      </a:r>
                      <a:r>
                        <a:rPr lang="es-ES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se </a:t>
                      </a:r>
                      <a:r>
                        <a:rPr lang="es-ES" sz="1200" b="0" i="0" u="none" strike="noStrike" cap="non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están</a:t>
                      </a:r>
                      <a:r>
                        <a:rPr lang="es-ES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presentando?</a:t>
                      </a:r>
                      <a:br>
                        <a:rPr lang="es-ES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s-ES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¿Qué cambios en los patrones sociales y de estilos de vida se </a:t>
                      </a:r>
                      <a:r>
                        <a:rPr lang="es-ES" sz="1200" b="0" i="0" u="none" strike="noStrike" cap="non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están</a:t>
                      </a:r>
                      <a:r>
                        <a:rPr lang="es-ES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presentando? </a:t>
                      </a:r>
                      <a:endParaRPr lang="es-ES" sz="1200" dirty="0" smtClean="0">
                        <a:effectLst/>
                      </a:endParaRPr>
                    </a:p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Amenazas </a:t>
                      </a:r>
                      <a:endParaRPr lang="es-ES" sz="1200" b="1" dirty="0" smtClean="0">
                        <a:effectLst/>
                      </a:endParaRPr>
                    </a:p>
                    <a:p>
                      <a:endParaRPr lang="es-ES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¿Qué </a:t>
                      </a:r>
                      <a:r>
                        <a:rPr lang="es-ES" sz="1200" b="0" i="0" u="none" strike="noStrike" cap="non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obstáculos</a:t>
                      </a:r>
                      <a:r>
                        <a:rPr lang="es-ES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se enfrentan a la empresa?</a:t>
                      </a:r>
                      <a:br>
                        <a:rPr lang="es-ES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s-ES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¿Qué </a:t>
                      </a:r>
                      <a:r>
                        <a:rPr lang="es-ES" sz="1200" b="0" i="0" u="none" strike="noStrike" cap="non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están</a:t>
                      </a:r>
                      <a:r>
                        <a:rPr lang="es-ES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haciendo los competidores?</a:t>
                      </a:r>
                      <a:br>
                        <a:rPr lang="es-ES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s-ES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¿Se tienen problemas de recursos de capital? ¿Puede alguna de las amenazas impedir totalmente la actividad de la empresa? </a:t>
                      </a:r>
                      <a:endParaRPr lang="es-ES" sz="1200" dirty="0" smtClean="0">
                        <a:effectLst/>
                      </a:endParaRPr>
                    </a:p>
                    <a:p>
                      <a:endParaRPr lang="es-E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b="1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Fortalezas </a:t>
                      </a:r>
                    </a:p>
                    <a:p>
                      <a:endParaRPr lang="es-ES" sz="1200" dirty="0" smtClean="0">
                        <a:effectLst/>
                      </a:endParaRPr>
                    </a:p>
                    <a:p>
                      <a:r>
                        <a:rPr lang="es-ES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¿Qué consistencia tiene la empresa?</a:t>
                      </a:r>
                      <a:br>
                        <a:rPr lang="es-ES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s-ES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¿Qué ventajas hay en la empresa?</a:t>
                      </a:r>
                      <a:br>
                        <a:rPr lang="es-ES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s-ES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¿Qué hace la empresa mejor que cualquier otra? ¿A qué recursos de bajo coste o de manera </a:t>
                      </a:r>
                      <a:r>
                        <a:rPr lang="es-ES" sz="1200" b="0" i="0" u="none" strike="noStrike" cap="non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única</a:t>
                      </a:r>
                      <a:r>
                        <a:rPr lang="es-ES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se tiene acceso?</a:t>
                      </a:r>
                      <a:br>
                        <a:rPr lang="es-ES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s-ES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¿Qué percibe la gente del mercado como una fortaleza?</a:t>
                      </a:r>
                      <a:br>
                        <a:rPr lang="es-ES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s-ES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¿Qué elementos facilitan obtener una venta? </a:t>
                      </a:r>
                      <a:endParaRPr lang="es-ES" sz="1200" dirty="0" smtClean="0">
                        <a:effectLst/>
                      </a:endParaRPr>
                    </a:p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1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Debilidades </a:t>
                      </a:r>
                    </a:p>
                    <a:p>
                      <a:endParaRPr lang="es-ES" sz="1200" dirty="0" smtClean="0">
                        <a:effectLst/>
                      </a:endParaRPr>
                    </a:p>
                    <a:p>
                      <a:r>
                        <a:rPr lang="es-ES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¿Qué se puede evitar?</a:t>
                      </a:r>
                      <a:br>
                        <a:rPr lang="es-ES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s-ES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¿Que se </a:t>
                      </a:r>
                      <a:r>
                        <a:rPr lang="es-ES" sz="1200" b="0" i="0" u="none" strike="noStrike" cap="non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debería</a:t>
                      </a:r>
                      <a:r>
                        <a:rPr lang="es-ES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mejorar?</a:t>
                      </a:r>
                      <a:br>
                        <a:rPr lang="es-ES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s-ES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¿Qué desventajas hay en la empresa?</a:t>
                      </a:r>
                      <a:br>
                        <a:rPr lang="es-ES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s-ES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¿Qué percibe la gente del mercado como una debilidad?</a:t>
                      </a:r>
                      <a:br>
                        <a:rPr lang="es-ES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s-ES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¿Qué factores reducen las ventas?</a:t>
                      </a:r>
                      <a:br>
                        <a:rPr lang="es-ES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s-ES" sz="12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¿Qué haces mal? </a:t>
                      </a:r>
                      <a:endParaRPr lang="es-ES" sz="1200" dirty="0" smtClean="0">
                        <a:effectLst/>
                      </a:endParaRPr>
                    </a:p>
                    <a:p>
                      <a:endParaRPr lang="es-E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085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Análisis interno - DAFO</a:t>
            </a:r>
            <a:endParaRPr lang="es-ES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6475465"/>
              </p:ext>
            </p:extLst>
          </p:nvPr>
        </p:nvGraphicFramePr>
        <p:xfrm>
          <a:off x="457200" y="1281430"/>
          <a:ext cx="8229600" cy="2687319"/>
        </p:xfrm>
        <a:graphic>
          <a:graphicData uri="http://schemas.openxmlformats.org/drawingml/2006/table">
            <a:tbl>
              <a:tblPr firstRow="1" bandRow="1">
                <a:tableStyleId>{2689E8A0-BFFA-4FB0-8DE3-7A02AB593745}</a:tableStyleId>
              </a:tblPr>
              <a:tblGrid>
                <a:gridCol w="1507067"/>
                <a:gridCol w="3158066"/>
                <a:gridCol w="3564467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DAFO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Puntos fuertes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Puntos Débiles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Oportunidades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Estrategias Ofensivas (Explotar)</a:t>
                      </a:r>
                    </a:p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Estrategias O/F</a:t>
                      </a:r>
                    </a:p>
                    <a:p>
                      <a:r>
                        <a:rPr lang="es-ES" dirty="0" smtClean="0"/>
                        <a:t>Se usan</a:t>
                      </a:r>
                      <a:r>
                        <a:rPr lang="es-ES" baseline="0" dirty="0" smtClean="0"/>
                        <a:t> las fuerzas (F) para aprovechar las Oportunidades (O)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/>
                        <a:t>Estrategias Reorientación (Corregir)</a:t>
                      </a:r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Estrategias O/D</a:t>
                      </a:r>
                    </a:p>
                    <a:p>
                      <a:r>
                        <a:rPr lang="es-ES" dirty="0" smtClean="0"/>
                        <a:t>Se</a:t>
                      </a:r>
                      <a:r>
                        <a:rPr lang="es-ES" baseline="0" dirty="0" smtClean="0"/>
                        <a:t> superan las Debilidades (D) aprovechando las Oportunidades (O)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Amenazas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/>
                        <a:t>Estrategias Defensivas (Mantener)</a:t>
                      </a:r>
                    </a:p>
                    <a:p>
                      <a:endParaRPr lang="es-ES" baseline="0" dirty="0" smtClean="0"/>
                    </a:p>
                    <a:p>
                      <a:r>
                        <a:rPr lang="es-ES" baseline="0" dirty="0" smtClean="0"/>
                        <a:t>Estrategias A/F</a:t>
                      </a:r>
                    </a:p>
                    <a:p>
                      <a:r>
                        <a:rPr lang="es-ES" baseline="0" dirty="0" smtClean="0"/>
                        <a:t>Se evitan las </a:t>
                      </a:r>
                      <a:r>
                        <a:rPr lang="es-ES" baseline="0" dirty="0" err="1" smtClean="0"/>
                        <a:t>Amenzas</a:t>
                      </a:r>
                      <a:r>
                        <a:rPr lang="es-ES" baseline="0" dirty="0" smtClean="0"/>
                        <a:t> (A) con las Fuerza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/>
                        <a:t>Estrategias Supervivencia</a:t>
                      </a:r>
                      <a:r>
                        <a:rPr lang="es-ES" b="1" baseline="0" dirty="0" smtClean="0"/>
                        <a:t> (Afrontar)</a:t>
                      </a:r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Estrategias A/D</a:t>
                      </a:r>
                    </a:p>
                    <a:p>
                      <a:r>
                        <a:rPr lang="es-ES" dirty="0" smtClean="0"/>
                        <a:t>Se busca reducir las Debilidades (D) y eludir las Amenazas</a:t>
                      </a:r>
                      <a:r>
                        <a:rPr lang="es-ES" baseline="0" dirty="0" smtClean="0"/>
                        <a:t> (A)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922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Posibles objetivos para la moda.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tx1"/>
                </a:solidFill>
              </a:rPr>
              <a:t>VENDER</a:t>
            </a:r>
          </a:p>
          <a:p>
            <a:endParaRPr lang="es-ES" dirty="0">
              <a:solidFill>
                <a:schemeClr val="tx1"/>
              </a:solidFill>
            </a:endParaRPr>
          </a:p>
          <a:p>
            <a:pPr marL="457200" indent="-457200">
              <a:buClrTx/>
              <a:buFont typeface="Arial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Distribuidores.</a:t>
            </a:r>
          </a:p>
          <a:p>
            <a:pPr marL="457200" indent="-457200">
              <a:buClrTx/>
              <a:buFont typeface="Arial"/>
              <a:buChar char="•"/>
            </a:pPr>
            <a:r>
              <a:rPr lang="es-ES" dirty="0" err="1" smtClean="0">
                <a:solidFill>
                  <a:schemeClr val="tx1"/>
                </a:solidFill>
              </a:rPr>
              <a:t>Retail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ClrTx/>
              <a:buFont typeface="Arial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Marca punto com.</a:t>
            </a:r>
          </a:p>
          <a:p>
            <a:pPr marL="457200" indent="-457200">
              <a:buClrTx/>
              <a:buFont typeface="Arial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Marca canal online.</a:t>
            </a:r>
          </a:p>
          <a:p>
            <a:pPr marL="457200" indent="-457200">
              <a:buClrTx/>
              <a:buFont typeface="Arial"/>
              <a:buChar char="•"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0000"/>
                </a:solidFill>
              </a:rPr>
              <a:t>BRANDING</a:t>
            </a:r>
          </a:p>
          <a:p>
            <a:endParaRPr lang="es-ES" dirty="0">
              <a:solidFill>
                <a:srgbClr val="000000"/>
              </a:solidFill>
            </a:endParaRPr>
          </a:p>
          <a:p>
            <a:pPr marL="457200" indent="-457200">
              <a:buClrTx/>
              <a:buFont typeface="Arial"/>
              <a:buChar char="•"/>
            </a:pPr>
            <a:r>
              <a:rPr lang="es-ES" dirty="0" smtClean="0">
                <a:solidFill>
                  <a:srgbClr val="000000"/>
                </a:solidFill>
              </a:rPr>
              <a:t>Marcas.</a:t>
            </a:r>
          </a:p>
          <a:p>
            <a:pPr marL="457200" indent="-457200">
              <a:buClrTx/>
              <a:buFont typeface="Arial"/>
              <a:buChar char="•"/>
            </a:pPr>
            <a:r>
              <a:rPr lang="es-ES" dirty="0" smtClean="0">
                <a:solidFill>
                  <a:srgbClr val="000000"/>
                </a:solidFill>
              </a:rPr>
              <a:t>Cadenas.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638853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6821</TotalTime>
  <Words>988</Words>
  <Application>Microsoft Macintosh PowerPoint</Application>
  <PresentationFormat>Presentación en pantalla (16:9)</PresentationFormat>
  <Paragraphs>238</Paragraphs>
  <Slides>36</Slides>
  <Notes>3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simple-light</vt:lpstr>
      <vt:lpstr>El componente digital de tu negocio</vt:lpstr>
      <vt:lpstr>Me presento</vt:lpstr>
      <vt:lpstr>¿Os habéis planteado dar el paso?</vt:lpstr>
      <vt:lpstr>Planteamiento del caso</vt:lpstr>
      <vt:lpstr>Nuestro modelo de negocio</vt:lpstr>
      <vt:lpstr>Análisis Externo - PESTEL</vt:lpstr>
      <vt:lpstr>Análisis interno - DAFO</vt:lpstr>
      <vt:lpstr>Análisis interno - DAFO</vt:lpstr>
      <vt:lpstr>Posibles objetivos para la moda.</vt:lpstr>
      <vt:lpstr>El caso del Daniel García</vt:lpstr>
      <vt:lpstr>Su situación actual.</vt:lpstr>
      <vt:lpstr>Complementos para tienda de moda</vt:lpstr>
      <vt:lpstr>¿Qué hacemos actualmente?</vt:lpstr>
      <vt:lpstr>Transformando.</vt:lpstr>
      <vt:lpstr>Transformando.</vt:lpstr>
      <vt:lpstr>Humanizar el eCommerce</vt:lpstr>
      <vt:lpstr>Catálogo</vt:lpstr>
      <vt:lpstr>Catálogo</vt:lpstr>
      <vt:lpstr>Catálogo</vt:lpstr>
      <vt:lpstr>Catálogo - Consejos</vt:lpstr>
      <vt:lpstr>Crear artículos</vt:lpstr>
      <vt:lpstr>Catálogo</vt:lpstr>
      <vt:lpstr>Catálogo</vt:lpstr>
      <vt:lpstr>Catálogo</vt:lpstr>
      <vt:lpstr>Mas casos -  María Sánchez</vt:lpstr>
      <vt:lpstr>Elemento diferenciadores</vt:lpstr>
      <vt:lpstr>Cosas a tener en cuenta</vt:lpstr>
      <vt:lpstr>Invirtiendo.</vt:lpstr>
      <vt:lpstr>Invirtiendo.</vt:lpstr>
      <vt:lpstr>Vendiendo</vt:lpstr>
      <vt:lpstr>m-commerce</vt:lpstr>
      <vt:lpstr>Eso no es todo</vt:lpstr>
      <vt:lpstr>Diapositiva 32</vt:lpstr>
      <vt:lpstr>¿Que tienda necesita?</vt:lpstr>
      <vt:lpstr>Algunos proyectos</vt:lpstr>
      <vt:lpstr>¿Quién me hace la primera pregunta?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corporativa</dc:title>
  <dc:creator>Ricard Vallespi</dc:creator>
  <cp:lastModifiedBy>Isabel Carranza Milián</cp:lastModifiedBy>
  <cp:revision>78</cp:revision>
  <dcterms:created xsi:type="dcterms:W3CDTF">2015-11-20T10:10:12Z</dcterms:created>
  <dcterms:modified xsi:type="dcterms:W3CDTF">2015-11-20T10:10:45Z</dcterms:modified>
</cp:coreProperties>
</file>