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notesSlides/notesSlide1.xml" ContentType="application/vnd.openxmlformats-officedocument.presentationml.notesSlide+xml"/>
  <Override PartName="/ppt/theme/themeOverride10.xml" ContentType="application/vnd.openxmlformats-officedocument.themeOverride+xml"/>
  <Override PartName="/ppt/notesSlides/notesSlide2.xml" ContentType="application/vnd.openxmlformats-officedocument.presentationml.notesSl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ppt/theme/themeOverride47.xml" ContentType="application/vnd.openxmlformats-officedocument.themeOverride+xml"/>
  <Override PartName="/ppt/theme/themeOverride4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008" r:id="rId1"/>
    <p:sldMasterId id="2147483991" r:id="rId2"/>
  </p:sldMasterIdLst>
  <p:notesMasterIdLst>
    <p:notesMasterId r:id="rId53"/>
  </p:notesMasterIdLst>
  <p:handoutMasterIdLst>
    <p:handoutMasterId r:id="rId54"/>
  </p:handoutMasterIdLst>
  <p:sldIdLst>
    <p:sldId id="268" r:id="rId3"/>
    <p:sldId id="271" r:id="rId4"/>
    <p:sldId id="270" r:id="rId5"/>
    <p:sldId id="310" r:id="rId6"/>
    <p:sldId id="311" r:id="rId7"/>
    <p:sldId id="314" r:id="rId8"/>
    <p:sldId id="312" r:id="rId9"/>
    <p:sldId id="315" r:id="rId10"/>
    <p:sldId id="313" r:id="rId11"/>
    <p:sldId id="369" r:id="rId12"/>
    <p:sldId id="321" r:id="rId13"/>
    <p:sldId id="322" r:id="rId14"/>
    <p:sldId id="323" r:id="rId15"/>
    <p:sldId id="324" r:id="rId16"/>
    <p:sldId id="317" r:id="rId17"/>
    <p:sldId id="318" r:id="rId18"/>
    <p:sldId id="368" r:id="rId19"/>
    <p:sldId id="327" r:id="rId20"/>
    <p:sldId id="328" r:id="rId21"/>
    <p:sldId id="370" r:id="rId22"/>
    <p:sldId id="329" r:id="rId23"/>
    <p:sldId id="330" r:id="rId24"/>
    <p:sldId id="331" r:id="rId25"/>
    <p:sldId id="332" r:id="rId26"/>
    <p:sldId id="333" r:id="rId27"/>
    <p:sldId id="334" r:id="rId28"/>
    <p:sldId id="335" r:id="rId29"/>
    <p:sldId id="336" r:id="rId30"/>
    <p:sldId id="337" r:id="rId31"/>
    <p:sldId id="371" r:id="rId32"/>
    <p:sldId id="338" r:id="rId33"/>
    <p:sldId id="339" r:id="rId34"/>
    <p:sldId id="340" r:id="rId35"/>
    <p:sldId id="341" r:id="rId36"/>
    <p:sldId id="342" r:id="rId37"/>
    <p:sldId id="343" r:id="rId38"/>
    <p:sldId id="344" r:id="rId39"/>
    <p:sldId id="345" r:id="rId40"/>
    <p:sldId id="346" r:id="rId41"/>
    <p:sldId id="347" r:id="rId42"/>
    <p:sldId id="348" r:id="rId43"/>
    <p:sldId id="349" r:id="rId44"/>
    <p:sldId id="350" r:id="rId45"/>
    <p:sldId id="351" r:id="rId46"/>
    <p:sldId id="363" r:id="rId47"/>
    <p:sldId id="364" r:id="rId48"/>
    <p:sldId id="365" r:id="rId49"/>
    <p:sldId id="372" r:id="rId50"/>
    <p:sldId id="373" r:id="rId51"/>
    <p:sldId id="285" r:id="rId5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EEB"/>
    <a:srgbClr val="5318F8"/>
    <a:srgbClr val="C3CEFD"/>
    <a:srgbClr val="FFD347"/>
    <a:srgbClr val="1B58BB"/>
    <a:srgbClr val="1F3586"/>
    <a:srgbClr val="E8ECFE"/>
    <a:srgbClr val="2C4A93"/>
    <a:srgbClr val="FEDAF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87" autoAdjust="0"/>
    <p:restoredTop sz="94394" autoAdjust="0"/>
  </p:normalViewPr>
  <p:slideViewPr>
    <p:cSldViewPr snapToGrid="0">
      <p:cViewPr varScale="1">
        <p:scale>
          <a:sx n="70" d="100"/>
          <a:sy n="70" d="100"/>
        </p:scale>
        <p:origin x="1494" y="60"/>
      </p:cViewPr>
      <p:guideLst>
        <p:guide orient="horz" pos="2183"/>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4" d="100"/>
          <a:sy n="54" d="100"/>
        </p:scale>
        <p:origin x="2820" y="7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7219EFF-D063-44E0-B538-F7B2A4C101F3}" type="datetimeFigureOut">
              <a:rPr lang="en-US" smtClean="0"/>
              <a:pPr/>
              <a:t>4/29/2016</a:t>
            </a:fld>
            <a:endParaRPr lang="en-US"/>
          </a:p>
        </p:txBody>
      </p:sp>
      <p:sp>
        <p:nvSpPr>
          <p:cNvPr id="4" name="3 Marcador de pie de página"/>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5F4D6389-0B4D-495E-9C65-0F17A42B069D}" type="slidenum">
              <a:rPr lang="en-US" smtClean="0"/>
              <a:pPr/>
              <a:t>‹#›</a:t>
            </a:fld>
            <a:endParaRPr lang="en-US"/>
          </a:p>
        </p:txBody>
      </p:sp>
    </p:spTree>
    <p:extLst>
      <p:ext uri="{BB962C8B-B14F-4D97-AF65-F5344CB8AC3E}">
        <p14:creationId xmlns:p14="http://schemas.microsoft.com/office/powerpoint/2010/main" val="1695566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8264926-E76D-46B6-99BE-4F672E200C41}" type="datetimeFigureOut">
              <a:rPr lang="en-GB" smtClean="0"/>
              <a:t>29/04/2016</a:t>
            </a:fld>
            <a:endParaRPr lang="en-GB"/>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99676AF-A335-4623-BBD1-F68D9BC71E38}" type="slidenum">
              <a:rPr lang="en-GB" smtClean="0"/>
              <a:t>‹#›</a:t>
            </a:fld>
            <a:endParaRPr lang="en-GB"/>
          </a:p>
        </p:txBody>
      </p:sp>
    </p:spTree>
    <p:extLst>
      <p:ext uri="{BB962C8B-B14F-4D97-AF65-F5344CB8AC3E}">
        <p14:creationId xmlns:p14="http://schemas.microsoft.com/office/powerpoint/2010/main" val="2391326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main questions that need to be answered at this stage are:</a:t>
            </a:r>
          </a:p>
          <a:p>
            <a:r>
              <a:rPr lang="en-US" dirty="0" smtClean="0"/>
              <a:t>	•	Who are the targeted end-users ?</a:t>
            </a:r>
          </a:p>
          <a:p>
            <a:r>
              <a:rPr lang="en-US" dirty="0" smtClean="0"/>
              <a:t>	•	What functionalities are they looking for?</a:t>
            </a:r>
          </a:p>
          <a:p>
            <a:r>
              <a:rPr lang="en-US" dirty="0" smtClean="0"/>
              <a:t>-&gt; innovation is driven by the end-users</a:t>
            </a:r>
          </a:p>
          <a:p>
            <a:r>
              <a:rPr lang="en-US" dirty="0" smtClean="0"/>
              <a:t>-&gt; involve the real end-users </a:t>
            </a:r>
          </a:p>
          <a:p>
            <a:r>
              <a:rPr lang="en-US" dirty="0" smtClean="0"/>
              <a:t>-&gt; ask the end-users to define their needs for innovation in terms of desired functions and performance, without identifying a specific solution</a:t>
            </a:r>
          </a:p>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t>10</a:t>
            </a:fld>
            <a:endParaRPr lang="en-GB"/>
          </a:p>
        </p:txBody>
      </p:sp>
    </p:spTree>
    <p:extLst>
      <p:ext uri="{BB962C8B-B14F-4D97-AF65-F5344CB8AC3E}">
        <p14:creationId xmlns:p14="http://schemas.microsoft.com/office/powerpoint/2010/main" val="3957209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t>11</a:t>
            </a:fld>
            <a:endParaRPr lang="en-GB"/>
          </a:p>
        </p:txBody>
      </p:sp>
    </p:spTree>
    <p:extLst>
      <p:ext uri="{BB962C8B-B14F-4D97-AF65-F5344CB8AC3E}">
        <p14:creationId xmlns:p14="http://schemas.microsoft.com/office/powerpoint/2010/main" val="756229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Tree>
    <p:extLst>
      <p:ext uri="{BB962C8B-B14F-4D97-AF65-F5344CB8AC3E}">
        <p14:creationId xmlns:p14="http://schemas.microsoft.com/office/powerpoint/2010/main" val="16674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434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246156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7175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268782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737257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33411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14180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49162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249054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666BD75-71E0-498E-9757-DD0476DE1AAD}"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94557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66BD75-71E0-498E-9757-DD0476DE1AAD}" type="datetimeFigureOut">
              <a:rPr lang="en-US" smtClean="0"/>
              <a:pPr/>
              <a:t>4/29/2016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790009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6BD75-71E0-498E-9757-DD0476DE1AAD}"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945411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6BD75-71E0-498E-9757-DD0476DE1AAD}"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258385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14083226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3.png"/><Relationship Id="rId2" Type="http://schemas.openxmlformats.org/officeDocument/2006/relationships/slideLayout" Target="../slideLayouts/slideLayout3.xm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Group 16"/>
          <p:cNvGrpSpPr/>
          <p:nvPr userDrawn="1"/>
        </p:nvGrpSpPr>
        <p:grpSpPr>
          <a:xfrm>
            <a:off x="-8467" y="-8468"/>
            <a:ext cx="9169401" cy="6874935"/>
            <a:chOff x="-8467" y="-8468"/>
            <a:chExt cx="9169401" cy="6874935"/>
          </a:xfrm>
        </p:grpSpPr>
        <p:sp>
          <p:nvSpPr>
            <p:cNvPr id="19"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rgbClr val="06208C">
                <a:alpha val="70000"/>
              </a:srgbClr>
            </a:solidFill>
            <a:ln w="12700" cap="rnd" cmpd="sng" algn="ctr">
              <a:noFill/>
              <a:prstDash val="solid"/>
            </a:ln>
            <a:effectLst/>
          </p:spPr>
        </p:sp>
        <p:sp>
          <p:nvSpPr>
            <p:cNvPr id="20" name="Freeform 11"/>
            <p:cNvSpPr/>
            <p:nvPr/>
          </p:nvSpPr>
          <p:spPr>
            <a:xfrm>
              <a:off x="7211312" y="3920066"/>
              <a:ext cx="1940149"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rgbClr val="06208C">
                <a:lumMod val="75000"/>
                <a:alpha val="66000"/>
              </a:srgbClr>
            </a:solidFill>
            <a:ln w="12700" cap="rnd" cmpd="sng" algn="ctr">
              <a:noFill/>
              <a:prstDash val="solid"/>
            </a:ln>
            <a:effectLst/>
          </p:spPr>
        </p:sp>
        <p:sp>
          <p:nvSpPr>
            <p:cNvPr id="21" name="Freeform 14"/>
            <p:cNvSpPr/>
            <p:nvPr/>
          </p:nvSpPr>
          <p:spPr>
            <a:xfrm>
              <a:off x="8424357" y="-8468"/>
              <a:ext cx="736577"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rgbClr val="041869">
                <a:lumMod val="75000"/>
                <a:alpha val="82000"/>
              </a:srgbClr>
            </a:solidFill>
            <a:ln w="12700" cap="rnd" cmpd="sng" algn="ctr">
              <a:noFill/>
              <a:prstDash val="solid"/>
            </a:ln>
            <a:effectLst/>
          </p:spPr>
        </p:sp>
      </p:grpSp>
      <p:sp>
        <p:nvSpPr>
          <p:cNvPr id="24" name="Date Placeholder 3"/>
          <p:cNvSpPr txBox="1">
            <a:spLocks/>
          </p:cNvSpPr>
          <p:nvPr userDrawn="1"/>
        </p:nvSpPr>
        <p:spPr>
          <a:xfrm>
            <a:off x="5405258" y="6041363"/>
            <a:ext cx="684132"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666BD75-71E0-498E-9757-DD0476DE1AAD}" type="datetimeFigureOut">
              <a:rPr kumimoji="0" lang="en-US" sz="900" b="0" i="0" u="none" strike="noStrike" kern="1200" cap="none" spc="0" normalizeH="0" baseline="0" noProof="0" smtClean="0">
                <a:ln>
                  <a:noFill/>
                </a:ln>
                <a:solidFill>
                  <a:srgbClr val="FFFFFF">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4/29/2016</a:t>
            </a:fld>
            <a:endParaRPr kumimoji="0" lang="en-US" sz="900" b="0" i="0" u="none" strike="noStrike" kern="1200" cap="none" spc="0" normalizeH="0" baseline="0" noProof="0">
              <a:ln>
                <a:noFill/>
              </a:ln>
              <a:solidFill>
                <a:srgbClr val="FFFFFF">
                  <a:tint val="75000"/>
                </a:srgbClr>
              </a:solidFill>
              <a:effectLst/>
              <a:uLnTx/>
              <a:uFillTx/>
              <a:latin typeface="Calibri"/>
              <a:ea typeface="+mn-ea"/>
              <a:cs typeface="+mn-cs"/>
            </a:endParaRPr>
          </a:p>
        </p:txBody>
      </p:sp>
      <p:sp>
        <p:nvSpPr>
          <p:cNvPr id="25" name="Slide Number Placeholder 5"/>
          <p:cNvSpPr txBox="1">
            <a:spLocks/>
          </p:cNvSpPr>
          <p:nvPr userDrawn="1"/>
        </p:nvSpPr>
        <p:spPr>
          <a:xfrm>
            <a:off x="6444676" y="6041363"/>
            <a:ext cx="512638"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5B0B7D5-0290-4AD8-BE42-416FD3F0D557}" type="slidenum">
              <a:rPr kumimoji="0" lang="en-US" sz="9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26"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58100" y="5924254"/>
            <a:ext cx="1320800" cy="933746"/>
          </a:xfrm>
          <a:prstGeom prst="rect">
            <a:avLst/>
          </a:prstGeom>
        </p:spPr>
      </p:pic>
      <p:sp>
        <p:nvSpPr>
          <p:cNvPr id="27" name="Rectangle 26"/>
          <p:cNvSpPr/>
          <p:nvPr userDrawn="1"/>
        </p:nvSpPr>
        <p:spPr>
          <a:xfrm>
            <a:off x="-12700" y="-8470"/>
            <a:ext cx="9160934" cy="1180045"/>
          </a:xfrm>
          <a:prstGeom prst="rect">
            <a:avLst/>
          </a:prstGeom>
          <a:solidFill>
            <a:srgbClr val="FFFFFF">
              <a:alpha val="96000"/>
            </a:srgbClr>
          </a:solidFill>
          <a:ln w="6350" cap="rnd" cmpd="sng" algn="ctr">
            <a:solidFill>
              <a:srgbClr val="FFFFFF">
                <a:lumMod val="9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rgbClr val="FFFFFF"/>
              </a:solidFill>
              <a:effectLst/>
              <a:uLnTx/>
              <a:uFillTx/>
              <a:latin typeface="Calibri"/>
              <a:ea typeface="+mn-ea"/>
              <a:cs typeface="+mn-cs"/>
            </a:endParaRPr>
          </a:p>
        </p:txBody>
      </p:sp>
      <p:pic>
        <p:nvPicPr>
          <p:cNvPr id="2" name="Imag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10800000">
            <a:off x="-76519" y="1155570"/>
            <a:ext cx="1944341" cy="506835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43393445"/>
      </p:ext>
    </p:extLst>
  </p:cSld>
  <p:clrMap bg1="lt1" tx1="dk1" bg2="lt2" tx2="dk2" accent1="accent1" accent2="accent2" accent3="accent3" accent4="accent4" accent5="accent5" accent6="accent6" hlink="hlink" folHlink="folHlink"/>
  <p:sldLayoutIdLst>
    <p:sldLayoutId id="21474840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401" cy="6874935"/>
            <a:chOff x="-8467" y="-8468"/>
            <a:chExt cx="9169401"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211312" y="3920066"/>
              <a:ext cx="1940149"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424357" y="-8468"/>
              <a:ext cx="736577"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66BD75-71E0-498E-9757-DD0476DE1AAD}" type="datetimeFigureOut">
              <a:rPr lang="en-US" smtClean="0"/>
              <a:pPr/>
              <a:t>4/29/2016</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bg1"/>
                </a:solidFill>
              </a:defRPr>
            </a:lvl1pPr>
          </a:lstStyle>
          <a:p>
            <a:fld id="{F5B0B7D5-0290-4AD8-BE42-416FD3F0D557}" type="slidenum">
              <a:rPr lang="en-US" smtClean="0"/>
              <a:pPr/>
              <a:t>‹#›</a:t>
            </a:fld>
            <a:endParaRPr lang="en-US" dirty="0"/>
          </a:p>
        </p:txBody>
      </p:sp>
      <p:pic>
        <p:nvPicPr>
          <p:cNvPr id="18" name="Picture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658100" y="5924254"/>
            <a:ext cx="1320800" cy="933746"/>
          </a:xfrm>
          <a:prstGeom prst="rect">
            <a:avLst/>
          </a:prstGeom>
        </p:spPr>
      </p:pic>
      <p:sp>
        <p:nvSpPr>
          <p:cNvPr id="19" name="Rectangle 18"/>
          <p:cNvSpPr/>
          <p:nvPr userDrawn="1"/>
        </p:nvSpPr>
        <p:spPr>
          <a:xfrm>
            <a:off x="-12700" y="-8470"/>
            <a:ext cx="9160934" cy="1180045"/>
          </a:xfrm>
          <a:prstGeom prst="rect">
            <a:avLst/>
          </a:prstGeom>
          <a:solidFill>
            <a:schemeClr val="bg1">
              <a:alpha val="96000"/>
            </a:schemeClr>
          </a:solidFill>
          <a:ln w="6350">
            <a:solidFill>
              <a:schemeClr val="tx2">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Image 7"/>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228060" y="204787"/>
            <a:ext cx="915940" cy="23876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86785272"/>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7" r:id="rId14"/>
  </p:sldLayoutIdLst>
  <p:txStyles>
    <p:titleStyle>
      <a:lvl1pPr algn="l" defTabSz="457200" rtl="0" eaLnBrk="1" latinLnBrk="0" hangingPunct="1">
        <a:spcBef>
          <a:spcPct val="0"/>
        </a:spcBef>
        <a:buNone/>
        <a:defRPr sz="320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3"/>
        </a:buClr>
        <a:buSzPct val="80000"/>
        <a:buFont typeface="Arial" pitchFamily="34" charset="0"/>
        <a:buChar char="•"/>
        <a:defRPr sz="20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3"/>
        </a:buClr>
        <a:buSzPct val="80000"/>
        <a:buFont typeface="Arial" pitchFamily="34" charset="0"/>
        <a:buChar char="•"/>
        <a:defRPr sz="18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3"/>
        </a:buClr>
        <a:buSzPct val="80000"/>
        <a:buFont typeface="Arial" pitchFamily="34" charset="0"/>
        <a:buChar char="•"/>
        <a:defRPr sz="14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3"/>
        </a:buClr>
        <a:buSzPct val="80000"/>
        <a:buFont typeface="Arial" pitchFamily="34" charset="0"/>
        <a:buChar char="•"/>
        <a:defRPr sz="14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hemeOverride" Target="../theme/themeOverride34.xml"/><Relationship Id="rId4" Type="http://schemas.openxmlformats.org/officeDocument/2006/relationships/image" Target="../media/image13.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4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0.xml.rels><?xml version="1.0" encoding="UTF-8" standalone="yes"?>
<Relationships xmlns="http://schemas.openxmlformats.org/package/2006/relationships"><Relationship Id="rId3" Type="http://schemas.openxmlformats.org/officeDocument/2006/relationships/hyperlink" Target="mailto:o.pantilimon@corvers.com" TargetMode="External"/><Relationship Id="rId7" Type="http://schemas.openxmlformats.org/officeDocument/2006/relationships/image" Target="../media/image15.png"/><Relationship Id="rId2" Type="http://schemas.openxmlformats.org/officeDocument/2006/relationships/hyperlink" Target="mailto:a.jaramillo@corvers.com" TargetMode="Externa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4000">
              <a:srgbClr val="F4F8FC"/>
            </a:gs>
            <a:gs pos="0">
              <a:schemeClr val="accent1">
                <a:lumMod val="5000"/>
                <a:lumOff val="9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1724829" y="3108229"/>
            <a:ext cx="5823905" cy="2123658"/>
          </a:xfrm>
          <a:prstGeom prst="rect">
            <a:avLst/>
          </a:prstGeom>
          <a:noFill/>
        </p:spPr>
        <p:txBody>
          <a:bodyPr wrap="square" rtlCol="0">
            <a:spAutoFit/>
          </a:bodyPr>
          <a:lstStyle/>
          <a:p>
            <a:pPr algn="ctr"/>
            <a:r>
              <a:rPr lang="en-GB" sz="2800" b="1" i="1" dirty="0" smtClean="0">
                <a:solidFill>
                  <a:schemeClr val="accent1">
                    <a:lumMod val="50000"/>
                  </a:schemeClr>
                </a:solidFill>
                <a:latin typeface="Calibri" panose="020F0502020204030204" pitchFamily="34" charset="0"/>
              </a:rPr>
              <a:t>Main steps </a:t>
            </a:r>
            <a:r>
              <a:rPr lang="en-GB" sz="2800" b="1" i="1" dirty="0" smtClean="0">
                <a:solidFill>
                  <a:schemeClr val="accent1">
                    <a:lumMod val="50000"/>
                  </a:schemeClr>
                </a:solidFill>
                <a:latin typeface="Calibri" panose="020F0502020204030204" pitchFamily="34" charset="0"/>
              </a:rPr>
              <a:t>for preparing an innovation procurement project</a:t>
            </a:r>
          </a:p>
          <a:p>
            <a:pPr algn="ctr"/>
            <a:endParaRPr lang="en-GB" sz="2800" b="1" dirty="0" smtClean="0">
              <a:solidFill>
                <a:schemeClr val="accent1">
                  <a:lumMod val="50000"/>
                </a:schemeClr>
              </a:solidFill>
              <a:latin typeface="Calibri" panose="020F0502020204030204" pitchFamily="34" charset="0"/>
            </a:endParaRPr>
          </a:p>
          <a:p>
            <a:pPr algn="ctr"/>
            <a:r>
              <a:rPr lang="en-GB" sz="2400" b="1" i="1" dirty="0" smtClean="0">
                <a:solidFill>
                  <a:schemeClr val="accent1">
                    <a:lumMod val="50000"/>
                  </a:schemeClr>
                </a:solidFill>
                <a:latin typeface="Calibri" panose="020F0502020204030204" pitchFamily="34" charset="0"/>
              </a:rPr>
              <a:t>Barcelona, 31</a:t>
            </a:r>
            <a:r>
              <a:rPr lang="en-GB" sz="2400" b="1" i="1" baseline="30000" dirty="0" smtClean="0">
                <a:solidFill>
                  <a:schemeClr val="accent1">
                    <a:lumMod val="50000"/>
                  </a:schemeClr>
                </a:solidFill>
                <a:latin typeface="Calibri" panose="020F0502020204030204" pitchFamily="34" charset="0"/>
              </a:rPr>
              <a:t>st</a:t>
            </a:r>
            <a:r>
              <a:rPr lang="en-GB" sz="2400" b="1" i="1" dirty="0" smtClean="0">
                <a:solidFill>
                  <a:schemeClr val="accent1">
                    <a:lumMod val="50000"/>
                  </a:schemeClr>
                </a:solidFill>
                <a:latin typeface="Calibri" panose="020F0502020204030204" pitchFamily="34" charset="0"/>
              </a:rPr>
              <a:t> of May 2016</a:t>
            </a:r>
          </a:p>
          <a:p>
            <a:pPr algn="ctr"/>
            <a:endParaRPr lang="en-GB" sz="2400" b="1" i="1" dirty="0">
              <a:solidFill>
                <a:schemeClr val="accent1">
                  <a:lumMod val="50000"/>
                </a:schemeClr>
              </a:solidFill>
              <a:latin typeface="Calibri" panose="020F0502020204030204" pitchFamily="34" charset="0"/>
            </a:endParaRPr>
          </a:p>
        </p:txBody>
      </p:sp>
      <p:pic>
        <p:nvPicPr>
          <p:cNvPr id="5"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4147" y="93577"/>
            <a:ext cx="1785271" cy="1239585"/>
          </a:xfrm>
          <a:prstGeom prst="rect">
            <a:avLst/>
          </a:prstGeom>
        </p:spPr>
      </p:pic>
      <p:pic>
        <p:nvPicPr>
          <p:cNvPr id="6"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900" y="217520"/>
            <a:ext cx="1271830" cy="812993"/>
          </a:xfrm>
          <a:prstGeom prst="rect">
            <a:avLst/>
          </a:prstGeom>
          <a:effectLst/>
        </p:spPr>
      </p:pic>
      <p:pic>
        <p:nvPicPr>
          <p:cNvPr id="7" name="0 Imagen" descr="logo_topcorner.gif"/>
          <p:cNvPicPr>
            <a:picLocks noChangeAspect="1" noChangeArrowheads="1"/>
          </p:cNvPicPr>
          <p:nvPr/>
        </p:nvPicPr>
        <p:blipFill>
          <a:blip r:embed="rId4" cstate="print"/>
          <a:stretch>
            <a:fillRect/>
          </a:stretch>
        </p:blipFill>
        <p:spPr bwMode="auto">
          <a:xfrm>
            <a:off x="6838443" y="330626"/>
            <a:ext cx="1617736" cy="4573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p:nvPicPr>
        <p:blipFill>
          <a:blip r:embed="rId5"/>
          <a:stretch>
            <a:fillRect/>
          </a:stretch>
        </p:blipFill>
        <p:spPr>
          <a:xfrm>
            <a:off x="2376545" y="1524871"/>
            <a:ext cx="4224894" cy="1982604"/>
          </a:xfrm>
          <a:prstGeom prst="rect">
            <a:avLst/>
          </a:prstGeom>
        </p:spPr>
      </p:pic>
    </p:spTree>
    <p:extLst>
      <p:ext uri="{BB962C8B-B14F-4D97-AF65-F5344CB8AC3E}">
        <p14:creationId xmlns:p14="http://schemas.microsoft.com/office/powerpoint/2010/main" val="3207927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08" y="235604"/>
            <a:ext cx="8451273" cy="954107"/>
          </a:xfrm>
          <a:prstGeom prst="rect">
            <a:avLst/>
          </a:prstGeom>
          <a:noFill/>
        </p:spPr>
        <p:txBody>
          <a:bodyPr wrap="square" rtlCol="0">
            <a:spAutoFit/>
          </a:bodyPr>
          <a:lstStyle/>
          <a:p>
            <a:pPr lvl="0" algn="ctr"/>
            <a:r>
              <a:rPr lang="en-GB" sz="2800" b="1" dirty="0">
                <a:solidFill>
                  <a:srgbClr val="041869"/>
                </a:solidFill>
              </a:rPr>
              <a:t>Needs identification and assessment</a:t>
            </a:r>
          </a:p>
          <a:p>
            <a:pPr lvl="0" algn="ctr"/>
            <a:r>
              <a:rPr lang="en-GB" sz="2800" b="1" i="1" dirty="0">
                <a:solidFill>
                  <a:srgbClr val="041869"/>
                </a:solidFill>
              </a:rPr>
              <a:t>Methods to identify and assess </a:t>
            </a:r>
            <a:r>
              <a:rPr lang="en-GB" sz="2800" b="1" i="1" dirty="0" smtClean="0">
                <a:solidFill>
                  <a:srgbClr val="041869"/>
                </a:solidFill>
              </a:rPr>
              <a:t>needs/techniques</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349093" y="1329618"/>
            <a:ext cx="7984901" cy="5170646"/>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000" b="1" dirty="0" smtClean="0">
                <a:solidFill>
                  <a:srgbClr val="002060"/>
                </a:solidFill>
              </a:rPr>
              <a:t>Internal </a:t>
            </a:r>
            <a:r>
              <a:rPr lang="en-US" sz="2000" b="1" dirty="0">
                <a:solidFill>
                  <a:srgbClr val="002060"/>
                </a:solidFill>
              </a:rPr>
              <a:t>meetings / informal chats </a:t>
            </a:r>
            <a:r>
              <a:rPr lang="en-US" sz="2000" dirty="0">
                <a:solidFill>
                  <a:srgbClr val="002060"/>
                </a:solidFill>
              </a:rPr>
              <a:t>in which only representatives of the public procurer </a:t>
            </a:r>
            <a:r>
              <a:rPr lang="en-US" sz="2000" dirty="0" smtClean="0">
                <a:solidFill>
                  <a:srgbClr val="002060"/>
                </a:solidFill>
              </a:rPr>
              <a:t>participate -&gt; starting </a:t>
            </a:r>
            <a:r>
              <a:rPr lang="en-US" sz="2000" dirty="0">
                <a:solidFill>
                  <a:srgbClr val="002060"/>
                </a:solidFill>
              </a:rPr>
              <a:t>point for </a:t>
            </a:r>
            <a:r>
              <a:rPr lang="en-US" sz="2000" dirty="0" smtClean="0">
                <a:solidFill>
                  <a:srgbClr val="002060"/>
                </a:solidFill>
              </a:rPr>
              <a:t>brainstorming</a:t>
            </a:r>
          </a:p>
          <a:p>
            <a:pPr marL="342900" indent="-342900" algn="just">
              <a:lnSpc>
                <a:spcPct val="150000"/>
              </a:lnSpc>
              <a:buFont typeface="Wingdings" panose="05000000000000000000" pitchFamily="2" charset="2"/>
              <a:buChar char="v"/>
            </a:pPr>
            <a:r>
              <a:rPr lang="en-US" sz="2000" b="1" dirty="0" smtClean="0">
                <a:solidFill>
                  <a:srgbClr val="002060"/>
                </a:solidFill>
              </a:rPr>
              <a:t>Senior </a:t>
            </a:r>
            <a:r>
              <a:rPr lang="en-US" sz="2000" b="1" dirty="0">
                <a:solidFill>
                  <a:srgbClr val="002060"/>
                </a:solidFill>
              </a:rPr>
              <a:t>management workshops</a:t>
            </a:r>
            <a:r>
              <a:rPr lang="en-US" sz="2000" dirty="0">
                <a:solidFill>
                  <a:srgbClr val="002060"/>
                </a:solidFill>
              </a:rPr>
              <a:t>, needed especially from a strategic </a:t>
            </a:r>
            <a:r>
              <a:rPr lang="en-US" sz="2000" dirty="0" smtClean="0">
                <a:solidFill>
                  <a:srgbClr val="002060"/>
                </a:solidFill>
              </a:rPr>
              <a:t>perspective -&gt; to </a:t>
            </a:r>
            <a:r>
              <a:rPr lang="en-US" sz="2000" dirty="0">
                <a:solidFill>
                  <a:srgbClr val="002060"/>
                </a:solidFill>
              </a:rPr>
              <a:t>receive support and approval for </a:t>
            </a:r>
            <a:r>
              <a:rPr lang="en-US" sz="2000" dirty="0" smtClean="0">
                <a:solidFill>
                  <a:srgbClr val="002060"/>
                </a:solidFill>
              </a:rPr>
              <a:t>required </a:t>
            </a:r>
            <a:r>
              <a:rPr lang="en-US" sz="2000" dirty="0">
                <a:solidFill>
                  <a:srgbClr val="002060"/>
                </a:solidFill>
              </a:rPr>
              <a:t>financial resources for the </a:t>
            </a:r>
            <a:r>
              <a:rPr lang="en-US" sz="2000" dirty="0" smtClean="0">
                <a:solidFill>
                  <a:srgbClr val="002060"/>
                </a:solidFill>
              </a:rPr>
              <a:t>procurement</a:t>
            </a:r>
          </a:p>
          <a:p>
            <a:pPr marL="342900" indent="-342900" algn="just">
              <a:lnSpc>
                <a:spcPct val="150000"/>
              </a:lnSpc>
              <a:buFont typeface="Wingdings" panose="05000000000000000000" pitchFamily="2" charset="2"/>
              <a:buChar char="v"/>
            </a:pPr>
            <a:r>
              <a:rPr lang="en-US" sz="2000" b="1" dirty="0" smtClean="0">
                <a:solidFill>
                  <a:srgbClr val="002060"/>
                </a:solidFill>
              </a:rPr>
              <a:t>Discussions </a:t>
            </a:r>
            <a:r>
              <a:rPr lang="en-US" sz="2000" b="1" dirty="0">
                <a:solidFill>
                  <a:srgbClr val="002060"/>
                </a:solidFill>
              </a:rPr>
              <a:t>structured into focus groups </a:t>
            </a:r>
            <a:r>
              <a:rPr lang="en-US" sz="2000" dirty="0">
                <a:solidFill>
                  <a:srgbClr val="002060"/>
                </a:solidFill>
              </a:rPr>
              <a:t>(targeting, for example, the different types of activities of the public procurer, the policy objectives</a:t>
            </a:r>
            <a:r>
              <a:rPr lang="en-US" sz="2000" dirty="0" smtClean="0">
                <a:solidFill>
                  <a:srgbClr val="002060"/>
                </a:solidFill>
              </a:rPr>
              <a:t>) -&gt; </a:t>
            </a:r>
            <a:r>
              <a:rPr lang="en-US" sz="2000" dirty="0">
                <a:solidFill>
                  <a:srgbClr val="002060"/>
                </a:solidFill>
              </a:rPr>
              <a:t>could include both representatives of the public procurer organization, as well as external experts / key </a:t>
            </a:r>
            <a:r>
              <a:rPr lang="en-US" sz="2000" dirty="0" smtClean="0">
                <a:solidFill>
                  <a:srgbClr val="002060"/>
                </a:solidFill>
              </a:rPr>
              <a:t>stakeholders</a:t>
            </a:r>
          </a:p>
          <a:p>
            <a:pPr marL="342900" indent="-342900" algn="just">
              <a:lnSpc>
                <a:spcPct val="150000"/>
              </a:lnSpc>
              <a:buFont typeface="Wingdings" panose="05000000000000000000" pitchFamily="2" charset="2"/>
              <a:buChar char="v"/>
            </a:pPr>
            <a:r>
              <a:rPr lang="en-US" sz="2000" b="1" dirty="0" smtClean="0">
                <a:solidFill>
                  <a:srgbClr val="002060"/>
                </a:solidFill>
              </a:rPr>
              <a:t>Surveys</a:t>
            </a:r>
            <a:r>
              <a:rPr lang="en-US" sz="2000" dirty="0" smtClean="0">
                <a:solidFill>
                  <a:srgbClr val="002060"/>
                </a:solidFill>
              </a:rPr>
              <a:t> </a:t>
            </a:r>
            <a:r>
              <a:rPr lang="en-US" sz="2000" dirty="0">
                <a:solidFill>
                  <a:srgbClr val="002060"/>
                </a:solidFill>
              </a:rPr>
              <a:t>conducted by email, phone or </a:t>
            </a:r>
            <a:r>
              <a:rPr lang="en-US" sz="2000" dirty="0" smtClean="0">
                <a:solidFill>
                  <a:srgbClr val="002060"/>
                </a:solidFill>
              </a:rPr>
              <a:t>post</a:t>
            </a:r>
          </a:p>
          <a:p>
            <a:pPr marL="342900" indent="-342900" algn="just">
              <a:lnSpc>
                <a:spcPct val="150000"/>
              </a:lnSpc>
              <a:buFont typeface="Wingdings" panose="05000000000000000000" pitchFamily="2" charset="2"/>
              <a:buChar char="v"/>
            </a:pPr>
            <a:r>
              <a:rPr lang="en-US" sz="2000" b="1" dirty="0" smtClean="0">
                <a:solidFill>
                  <a:srgbClr val="002060"/>
                </a:solidFill>
              </a:rPr>
              <a:t>Customers</a:t>
            </a:r>
            <a:r>
              <a:rPr lang="en-US" sz="2000" b="1" dirty="0">
                <a:solidFill>
                  <a:srgbClr val="002060"/>
                </a:solidFill>
              </a:rPr>
              <a:t>’/ end-users’ </a:t>
            </a:r>
            <a:r>
              <a:rPr lang="en-US" sz="2000" b="1" dirty="0" smtClean="0">
                <a:solidFill>
                  <a:srgbClr val="002060"/>
                </a:solidFill>
              </a:rPr>
              <a:t>workshops</a:t>
            </a:r>
            <a:endParaRPr lang="en-US" sz="2000" b="1" dirty="0">
              <a:solidFill>
                <a:srgbClr val="002060"/>
              </a:solidFill>
            </a:endParaRPr>
          </a:p>
        </p:txBody>
      </p:sp>
    </p:spTree>
    <p:extLst>
      <p:ext uri="{BB962C8B-B14F-4D97-AF65-F5344CB8AC3E}">
        <p14:creationId xmlns:p14="http://schemas.microsoft.com/office/powerpoint/2010/main" val="1479136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09" y="190581"/>
            <a:ext cx="8451273" cy="954107"/>
          </a:xfrm>
          <a:prstGeom prst="rect">
            <a:avLst/>
          </a:prstGeom>
          <a:noFill/>
        </p:spPr>
        <p:txBody>
          <a:bodyPr wrap="square" rtlCol="0">
            <a:spAutoFit/>
          </a:bodyPr>
          <a:lstStyle/>
          <a:p>
            <a:pPr lvl="0" algn="ctr"/>
            <a:r>
              <a:rPr lang="en-GB" sz="2800" b="1" dirty="0" smtClean="0">
                <a:solidFill>
                  <a:srgbClr val="041869"/>
                </a:solidFill>
              </a:rPr>
              <a:t>Needs </a:t>
            </a:r>
            <a:r>
              <a:rPr lang="en-GB" sz="2800" b="1" dirty="0">
                <a:solidFill>
                  <a:srgbClr val="041869"/>
                </a:solidFill>
              </a:rPr>
              <a:t>identification and </a:t>
            </a:r>
            <a:r>
              <a:rPr lang="en-GB" sz="2800" b="1" dirty="0" smtClean="0">
                <a:solidFill>
                  <a:srgbClr val="041869"/>
                </a:solidFill>
              </a:rPr>
              <a:t>assessment</a:t>
            </a:r>
          </a:p>
          <a:p>
            <a:pPr lvl="0" algn="ctr"/>
            <a:r>
              <a:rPr lang="en-GB" sz="2800" b="1" i="1" dirty="0">
                <a:solidFill>
                  <a:srgbClr val="041869"/>
                </a:solidFill>
              </a:rPr>
              <a:t>Methods to identify and assess needs/techniques</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477884" y="1331956"/>
            <a:ext cx="7727324" cy="6252994"/>
          </a:xfrm>
          <a:prstGeom prst="rect">
            <a:avLst/>
          </a:prstGeom>
        </p:spPr>
        <p:txBody>
          <a:bodyPr wrap="square">
            <a:spAutoFit/>
          </a:bodyPr>
          <a:lstStyle/>
          <a:p>
            <a:pPr algn="ctr">
              <a:lnSpc>
                <a:spcPct val="115000"/>
              </a:lnSpc>
              <a:spcBef>
                <a:spcPts val="200"/>
              </a:spcBef>
              <a:spcAft>
                <a:spcPts val="200"/>
              </a:spcAft>
            </a:pPr>
            <a:r>
              <a:rPr lang="en-US" sz="2000"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Identifying and assessing needs approach used </a:t>
            </a:r>
            <a:r>
              <a:rPr lang="en-US" sz="2000" b="1" dirty="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in the Smart@Fire PCP </a:t>
            </a:r>
            <a:r>
              <a:rPr lang="en-US" sz="2000"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project</a:t>
            </a:r>
          </a:p>
          <a:p>
            <a:pPr algn="just">
              <a:lnSpc>
                <a:spcPct val="115000"/>
              </a:lnSpc>
              <a:spcAft>
                <a:spcPts val="0"/>
              </a:spcAft>
            </a:pPr>
            <a:r>
              <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961 </a:t>
            </a: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fire brigades were involved in the needs assessment exercise. </a:t>
            </a:r>
          </a:p>
          <a:p>
            <a:pPr algn="ctr">
              <a:lnSpc>
                <a:spcPct val="115000"/>
              </a:lnSpc>
              <a:spcAft>
                <a:spcPts val="0"/>
              </a:spcAft>
            </a:pPr>
            <a:r>
              <a:rPr lang="en-US" sz="2000" b="1" dirty="0">
                <a:solidFill>
                  <a:srgbClr val="C00000"/>
                </a:solidFill>
                <a:latin typeface="Calibri Light" panose="020F0302020204030204" pitchFamily="34" charset="0"/>
                <a:ea typeface="Calibri" panose="020F0502020204030204" pitchFamily="34" charset="0"/>
                <a:cs typeface="Times New Roman" panose="02020603050405020304" pitchFamily="18" charset="0"/>
              </a:rPr>
              <a:t>“</a:t>
            </a:r>
            <a:r>
              <a:rPr lang="en-US" sz="2000" b="1" i="1" dirty="0">
                <a:solidFill>
                  <a:srgbClr val="C00000"/>
                </a:solidFill>
                <a:latin typeface="Calibri Light" panose="020F0302020204030204" pitchFamily="34" charset="0"/>
                <a:ea typeface="Calibri" panose="020F0502020204030204" pitchFamily="34" charset="0"/>
                <a:cs typeface="Times New Roman" panose="02020603050405020304" pitchFamily="18" charset="0"/>
              </a:rPr>
              <a:t>How to increase the safety and reduce risks of first responders undertaking fire-fighting and other civil protection work</a:t>
            </a:r>
            <a:r>
              <a:rPr lang="en-US" sz="2000" b="1" i="1" dirty="0" smtClean="0">
                <a:solidFill>
                  <a:srgbClr val="C00000"/>
                </a:solidFill>
                <a:latin typeface="Calibri Light" panose="020F0302020204030204" pitchFamily="34" charset="0"/>
                <a:ea typeface="Calibri" panose="020F0502020204030204" pitchFamily="34" charset="0"/>
                <a:cs typeface="Times New Roman" panose="02020603050405020304" pitchFamily="18" charset="0"/>
              </a:rPr>
              <a:t>?</a:t>
            </a:r>
            <a:r>
              <a:rPr lang="en-US" sz="2000" b="1" dirty="0" smtClean="0">
                <a:solidFill>
                  <a:srgbClr val="C00000"/>
                </a:solidFill>
                <a:latin typeface="Calibri Light" panose="020F0302020204030204" pitchFamily="34" charset="0"/>
                <a:ea typeface="Calibri" panose="020F0502020204030204" pitchFamily="34" charset="0"/>
                <a:cs typeface="Times New Roman" panose="02020603050405020304" pitchFamily="18" charset="0"/>
              </a:rPr>
              <a:t>”</a:t>
            </a:r>
            <a:endParaRPr lang="en-US" sz="2000" b="1" dirty="0">
              <a:solidFill>
                <a:srgbClr val="C0000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r>
              <a:rPr lang="en-GB"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a large scale survey</a:t>
            </a:r>
            <a:endPar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r>
              <a:rPr lang="en-GB"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face-to-face needs assessment meetings</a:t>
            </a:r>
            <a:endPar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r>
              <a:rPr lang="en-GB"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Interviews</a:t>
            </a:r>
            <a:endPar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short scenarios: contextual situations with significant details</a:t>
            </a:r>
          </a:p>
          <a:p>
            <a:pPr marL="342900" lvl="0" indent="-342900" algn="just">
              <a:spcBef>
                <a:spcPts val="400"/>
              </a:spcBef>
              <a:spcAft>
                <a:spcPts val="300"/>
              </a:spcAft>
              <a:buFont typeface="Wingdings" panose="05000000000000000000" pitchFamily="2" charset="2"/>
              <a:buChar char=""/>
            </a:pPr>
            <a:r>
              <a:rPr lang="nl-NL"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a:t>
            </a:r>
            <a:r>
              <a:rPr lang="nl-NL" sz="2000" b="1" i="1"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V</a:t>
            </a:r>
            <a:r>
              <a:rPr lang="nl-NL" sz="2000" b="1" i="1"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oice of the Customer</a:t>
            </a:r>
            <a:r>
              <a:rPr lang="nl-NL"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 methodology</a:t>
            </a:r>
            <a:endPar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r>
              <a:rPr lang="nl-NL" sz="2000" b="1" u="sng"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Aims</a:t>
            </a:r>
            <a:r>
              <a:rPr lang="nl-NL"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a:t>
            </a:r>
            <a:endPar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r>
              <a:rPr lang="en-GB"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to </a:t>
            </a:r>
            <a:r>
              <a:rPr lang="en-GB"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identify and understand the real needs of the end-users (in this case, fire-fighters), and </a:t>
            </a:r>
            <a:endPar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r>
              <a:rPr lang="en-GB"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to formulate these needs in functional terms</a:t>
            </a:r>
            <a:r>
              <a:rPr lang="en-GB"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a:t>
            </a:r>
          </a:p>
          <a:p>
            <a:pPr lvl="0" algn="just">
              <a:spcBef>
                <a:spcPts val="400"/>
              </a:spcBef>
              <a:spcAft>
                <a:spcPts val="300"/>
              </a:spcAft>
            </a:pPr>
            <a:endParaRPr lang="en-GB" sz="14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endParaRPr lang="en-US" sz="1400" dirty="0">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endParaRPr lang="en-US" sz="1400" b="1" dirty="0">
              <a:solidFill>
                <a:srgbClr val="2E74B5"/>
              </a:solidFill>
              <a:effectLst/>
              <a:latin typeface="Calibri Light" panose="020F03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6606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01663" y="137429"/>
            <a:ext cx="8451273" cy="954107"/>
          </a:xfrm>
          <a:prstGeom prst="rect">
            <a:avLst/>
          </a:prstGeom>
          <a:noFill/>
        </p:spPr>
        <p:txBody>
          <a:bodyPr wrap="square" rtlCol="0">
            <a:spAutoFit/>
          </a:bodyPr>
          <a:lstStyle/>
          <a:p>
            <a:pPr lvl="0" algn="ctr"/>
            <a:r>
              <a:rPr lang="en-GB" sz="2800" b="1" dirty="0" smtClean="0">
                <a:solidFill>
                  <a:srgbClr val="041869"/>
                </a:solidFill>
              </a:rPr>
              <a:t>Needs </a:t>
            </a:r>
            <a:r>
              <a:rPr lang="en-GB" sz="2800" b="1" dirty="0">
                <a:solidFill>
                  <a:srgbClr val="041869"/>
                </a:solidFill>
              </a:rPr>
              <a:t>identification and </a:t>
            </a:r>
            <a:r>
              <a:rPr lang="en-GB" sz="2800" b="1" dirty="0" smtClean="0">
                <a:solidFill>
                  <a:srgbClr val="041869"/>
                </a:solidFill>
              </a:rPr>
              <a:t>assessment</a:t>
            </a:r>
          </a:p>
          <a:p>
            <a:pPr lvl="0" algn="ctr"/>
            <a:r>
              <a:rPr lang="en-GB" sz="2800" b="1" i="1" dirty="0">
                <a:solidFill>
                  <a:srgbClr val="041869"/>
                </a:solidFill>
              </a:rPr>
              <a:t>Methods to identify and assess needs/techniques</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244698" y="1267562"/>
            <a:ext cx="8165205" cy="6412012"/>
          </a:xfrm>
          <a:prstGeom prst="rect">
            <a:avLst/>
          </a:prstGeom>
        </p:spPr>
        <p:txBody>
          <a:bodyPr wrap="square">
            <a:spAutoFit/>
          </a:bodyPr>
          <a:lstStyle/>
          <a:p>
            <a:pPr algn="ctr">
              <a:lnSpc>
                <a:spcPct val="115000"/>
              </a:lnSpc>
              <a:spcBef>
                <a:spcPts val="200"/>
              </a:spcBef>
              <a:spcAft>
                <a:spcPts val="200"/>
              </a:spcAft>
            </a:pPr>
            <a:r>
              <a:rPr lang="en-US" sz="2000" b="1" dirty="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Identifying and assessing needs approach used </a:t>
            </a:r>
            <a:r>
              <a:rPr lang="en-US" sz="2000"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in </a:t>
            </a:r>
            <a:r>
              <a:rPr lang="en-US" sz="2000" b="1" dirty="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the Smart@Fire PCP </a:t>
            </a:r>
            <a:r>
              <a:rPr lang="en-US" sz="2000"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project</a:t>
            </a:r>
            <a:endParaRPr lang="en-US" sz="2000" b="1" dirty="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r>
              <a:rPr lang="en-GB" sz="2000" b="1" u="sng"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Outcome</a:t>
            </a:r>
            <a:r>
              <a:rPr lang="en-GB"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 </a:t>
            </a: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the following features of a smart Personal Protective Systems (PPS) are highly desirable for the surveyed </a:t>
            </a:r>
            <a:r>
              <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fire-fighters:</a:t>
            </a:r>
          </a:p>
          <a:p>
            <a:pPr marL="285750" lvl="0" indent="-285750" algn="just">
              <a:spcBef>
                <a:spcPts val="400"/>
              </a:spcBef>
              <a:spcAft>
                <a:spcPts val="300"/>
              </a:spcAft>
              <a:buFont typeface="Wingdings" panose="05000000000000000000" pitchFamily="2" charset="2"/>
              <a:buChar char="q"/>
            </a:pPr>
            <a:r>
              <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a </a:t>
            </a: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localization of the firefighter and his team, in buildings and open areas, displayed on a map, made available to the firefighter and the intervention coordinating officer.</a:t>
            </a:r>
          </a:p>
          <a:p>
            <a:pPr marL="285750" lvl="0" indent="-285750" algn="just">
              <a:spcBef>
                <a:spcPts val="400"/>
              </a:spcBef>
              <a:spcAft>
                <a:spcPts val="300"/>
              </a:spcAft>
              <a:buFont typeface="Wingdings" panose="05000000000000000000" pitchFamily="2" charset="2"/>
              <a:buChar char="q"/>
            </a:pPr>
            <a:r>
              <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Remote </a:t>
            </a: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parameter monitoring and historical logging, making the info accessible via an intuitive dashboard for the officer (e.g. a map), enriched with the status of the team, their PPS, and the environment, enabling to set thresholds, generate (automatic) alerts.</a:t>
            </a:r>
          </a:p>
          <a:p>
            <a:pPr marL="285750" lvl="0" indent="-285750" algn="just">
              <a:spcBef>
                <a:spcPts val="400"/>
              </a:spcBef>
              <a:spcAft>
                <a:spcPts val="300"/>
              </a:spcAft>
              <a:buFont typeface="Wingdings" panose="05000000000000000000" pitchFamily="2" charset="2"/>
              <a:buChar char="q"/>
            </a:pPr>
            <a:r>
              <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Monitoring </a:t>
            </a: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the environment, more in particular temperature, temperature evolution, hotspot detection and presence of explosive gasses.</a:t>
            </a:r>
          </a:p>
          <a:p>
            <a:pPr marL="285750" lvl="0" indent="-285750" algn="just">
              <a:spcBef>
                <a:spcPts val="400"/>
              </a:spcBef>
              <a:spcAft>
                <a:spcPts val="300"/>
              </a:spcAft>
              <a:buFont typeface="Wingdings" panose="05000000000000000000" pitchFamily="2" charset="2"/>
              <a:buChar char="q"/>
            </a:pPr>
            <a:r>
              <a:rPr lang="en-US" sz="20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General </a:t>
            </a:r>
            <a:r>
              <a:rPr lang="en-US" sz="20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requirements as robustness under mechanical friction, maintenance, repair, cleaning, with easy mounting/dismounting of the ICT and ideally with self-assessment.</a:t>
            </a:r>
          </a:p>
          <a:p>
            <a:pPr lvl="0" algn="just">
              <a:spcBef>
                <a:spcPts val="400"/>
              </a:spcBef>
              <a:spcAft>
                <a:spcPts val="300"/>
              </a:spcAft>
            </a:pPr>
            <a:endParaRPr lang="en-US" sz="14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endParaRPr lang="en-GB" sz="14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endParaRPr lang="en-US" sz="1400" dirty="0">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endParaRPr lang="en-US" sz="1400" b="1" dirty="0">
              <a:solidFill>
                <a:srgbClr val="2E74B5"/>
              </a:solidFill>
              <a:effectLst/>
              <a:latin typeface="Calibri Light" panose="020F03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13763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22460"/>
            <a:ext cx="8451273" cy="954107"/>
          </a:xfrm>
          <a:prstGeom prst="rect">
            <a:avLst/>
          </a:prstGeom>
          <a:noFill/>
        </p:spPr>
        <p:txBody>
          <a:bodyPr wrap="square" rtlCol="0">
            <a:spAutoFit/>
          </a:bodyPr>
          <a:lstStyle/>
          <a:p>
            <a:pPr lvl="0" algn="ctr"/>
            <a:r>
              <a:rPr lang="en-GB" sz="2800" b="1" dirty="0" smtClean="0">
                <a:solidFill>
                  <a:srgbClr val="041869"/>
                </a:solidFill>
              </a:rPr>
              <a:t>Needs </a:t>
            </a:r>
            <a:r>
              <a:rPr lang="en-GB" sz="2800" b="1" dirty="0">
                <a:solidFill>
                  <a:srgbClr val="041869"/>
                </a:solidFill>
              </a:rPr>
              <a:t>identification and </a:t>
            </a:r>
            <a:r>
              <a:rPr lang="en-GB" sz="2800" b="1" dirty="0" smtClean="0">
                <a:solidFill>
                  <a:srgbClr val="041869"/>
                </a:solidFill>
              </a:rPr>
              <a:t>assessment</a:t>
            </a:r>
          </a:p>
          <a:p>
            <a:pPr lvl="0" algn="ctr"/>
            <a:r>
              <a:rPr lang="en-GB" sz="2800" b="1" i="1" dirty="0">
                <a:solidFill>
                  <a:srgbClr val="041869"/>
                </a:solidFill>
              </a:rPr>
              <a:t>Methods to identify and assess needs/techniques</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10" y="1181935"/>
            <a:ext cx="8306873" cy="3073662"/>
          </a:xfrm>
          <a:prstGeom prst="rect">
            <a:avLst/>
          </a:prstGeom>
        </p:spPr>
        <p:txBody>
          <a:bodyPr wrap="square">
            <a:spAutoFit/>
          </a:bodyPr>
          <a:lstStyle/>
          <a:p>
            <a:pPr algn="ctr">
              <a:lnSpc>
                <a:spcPct val="115000"/>
              </a:lnSpc>
              <a:spcBef>
                <a:spcPts val="200"/>
              </a:spcBef>
              <a:spcAft>
                <a:spcPts val="200"/>
              </a:spcAft>
            </a:pPr>
            <a:r>
              <a:rPr lang="en-US"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WIBGI (Wouldn’t It Be Great if…) - developed </a:t>
            </a:r>
            <a:r>
              <a:rPr lang="en-US" b="1" dirty="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by the English National Health Service (NHS UK</a:t>
            </a:r>
            <a:r>
              <a:rPr lang="en-US"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a:t>
            </a:r>
          </a:p>
          <a:p>
            <a:pPr marL="285750" lvl="0" indent="-285750" algn="just">
              <a:spcBef>
                <a:spcPts val="400"/>
              </a:spcBef>
              <a:spcAft>
                <a:spcPts val="300"/>
              </a:spcAft>
              <a:buFont typeface="Wingdings" panose="05000000000000000000" pitchFamily="2" charset="2"/>
              <a:buChar char="§"/>
            </a:pP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It </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takes the form of a collective brainstorm exercise to complete the sentence “</a:t>
            </a:r>
            <a:r>
              <a:rPr lang="en-US" sz="1600" i="1"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Wouldn’t It Be Great If</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 This approach is used to identify, validate and </a:t>
            </a:r>
            <a:r>
              <a:rPr lang="en-US" sz="1600" b="1" u="sng"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rank</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 </a:t>
            </a: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needs;</a:t>
            </a:r>
          </a:p>
          <a:p>
            <a:pPr marL="285750" lvl="0" indent="-285750" algn="just">
              <a:spcBef>
                <a:spcPts val="400"/>
              </a:spcBef>
              <a:spcAft>
                <a:spcPts val="300"/>
              </a:spcAft>
              <a:buFont typeface="Wingdings" panose="05000000000000000000" pitchFamily="2" charset="2"/>
              <a:buChar char="§"/>
            </a:pP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It </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can be useful to involve similar staff groups from multiple </a:t>
            </a: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locations - this </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ensures that the need is shared by multiple contracting authorities and the developed solutions are </a:t>
            </a: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scalable</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a:t>
            </a: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 </a:t>
            </a:r>
          </a:p>
          <a:p>
            <a:pPr marL="285750" lvl="0" indent="-285750" algn="just">
              <a:spcBef>
                <a:spcPts val="400"/>
              </a:spcBef>
              <a:spcAft>
                <a:spcPts val="300"/>
              </a:spcAft>
              <a:buFont typeface="Wingdings" panose="05000000000000000000" pitchFamily="2" charset="2"/>
              <a:buChar char="§"/>
            </a:pPr>
            <a:r>
              <a:rPr lang="en-US"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An </a:t>
            </a:r>
            <a:r>
              <a:rPr lang="en-US" sz="1600"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experienced facilitator to conduct the session, to draw out the main issues and ideas, as well as a subject domain expert who can guide the facilitator with respect to specialist technicalities.</a:t>
            </a:r>
            <a:endParaRPr lang="en-GB" sz="1600"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endParaRPr lang="en-US" sz="1400" dirty="0" smtClean="0">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spcBef>
                <a:spcPts val="400"/>
              </a:spcBef>
              <a:spcAft>
                <a:spcPts val="300"/>
              </a:spcAft>
              <a:buFont typeface="Wingdings" panose="05000000000000000000" pitchFamily="2" charset="2"/>
              <a:buChar char=""/>
            </a:pPr>
            <a:endParaRPr lang="en-US" sz="1400" b="1" dirty="0">
              <a:solidFill>
                <a:srgbClr val="2E74B5"/>
              </a:solidFill>
              <a:effectLst/>
              <a:latin typeface="Calibri Light" panose="020F03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37447025"/>
              </p:ext>
            </p:extLst>
          </p:nvPr>
        </p:nvGraphicFramePr>
        <p:xfrm>
          <a:off x="429137" y="3761237"/>
          <a:ext cx="5191915" cy="2886710"/>
        </p:xfrm>
        <a:graphic>
          <a:graphicData uri="http://schemas.openxmlformats.org/drawingml/2006/table">
            <a:tbl>
              <a:tblPr firstRow="1" firstCol="1" bandRow="1"/>
              <a:tblGrid>
                <a:gridCol w="5191915"/>
              </a:tblGrid>
              <a:tr h="1853605">
                <a:tc>
                  <a:txBody>
                    <a:bodyPr/>
                    <a:lstStyle/>
                    <a:p>
                      <a:pPr algn="just">
                        <a:lnSpc>
                          <a:spcPts val="1800"/>
                        </a:lnSpc>
                        <a:spcAft>
                          <a:spcPts val="0"/>
                        </a:spcAft>
                      </a:pPr>
                      <a:r>
                        <a:rPr lang="en-US" sz="1600" i="0"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a:t>
                      </a:r>
                      <a:r>
                        <a:rPr lang="en-US" sz="1600" i="1"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During a WIBGI workshop, an expert facilitator works with the clinical team to identify, validate and rank-order their perceived clinical needs. During this workshop the clinical teams are challenged to think out-of-the-box (Think of the issue that is causing you the greatest discomfort / inefficiency in your daily work. Suppose you were Harry Potter, what would you wish magic could solve for you? Wouldn't it be great if magic could create me a solution for this …). The list of needs that is obtained through this brainstorm exercise is then rank-ordered in terms of importance (e.g. in terms of the size, scale and cost of the problem) into a formal document called the ‘statement of clinical needs</a:t>
                      </a:r>
                      <a:r>
                        <a:rPr lang="en-US" sz="1600" i="0" dirty="0"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en-US" sz="1600" i="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71755" marB="71755">
                    <a:lnL>
                      <a:noFill/>
                    </a:lnL>
                    <a:lnR>
                      <a:noFill/>
                    </a:lnR>
                    <a:lnT>
                      <a:noFill/>
                    </a:lnT>
                    <a:lnB>
                      <a:noFill/>
                    </a:lnB>
                    <a:gradFill flip="none" rotWithShape="1">
                      <a:gsLst>
                        <a:gs pos="0">
                          <a:schemeClr val="accent1">
                            <a:lumMod val="5000"/>
                            <a:lumOff val="95000"/>
                          </a:schemeClr>
                        </a:gs>
                        <a:gs pos="87000">
                          <a:schemeClr val="bg1"/>
                        </a:gs>
                        <a:gs pos="100000">
                          <a:srgbClr val="C3CEFD"/>
                        </a:gs>
                      </a:gsLst>
                      <a:lin ang="2700000" scaled="1"/>
                      <a:tileRect/>
                    </a:gradFill>
                  </a:tcPr>
                </a:tc>
              </a:tr>
            </a:tbl>
          </a:graphicData>
        </a:graphic>
      </p:graphicFrame>
      <p:pic>
        <p:nvPicPr>
          <p:cNvPr id="8194" name="Picture 2" descr="http://icons.iconarchive.com/icons/dapino/magic-people/512/Magic-hat-ic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6504" y="3761237"/>
            <a:ext cx="2510506" cy="2767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5031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15571"/>
            <a:ext cx="8451273" cy="954107"/>
          </a:xfrm>
          <a:prstGeom prst="rect">
            <a:avLst/>
          </a:prstGeom>
          <a:noFill/>
        </p:spPr>
        <p:txBody>
          <a:bodyPr wrap="square" rtlCol="0">
            <a:spAutoFit/>
          </a:bodyPr>
          <a:lstStyle/>
          <a:p>
            <a:pPr lvl="0" algn="ctr"/>
            <a:r>
              <a:rPr lang="en-GB" sz="2800" b="1" dirty="0" smtClean="0">
                <a:solidFill>
                  <a:srgbClr val="041869"/>
                </a:solidFill>
              </a:rPr>
              <a:t>Needs </a:t>
            </a:r>
            <a:r>
              <a:rPr lang="en-GB" sz="2800" b="1" dirty="0">
                <a:solidFill>
                  <a:srgbClr val="041869"/>
                </a:solidFill>
              </a:rPr>
              <a:t>identification and </a:t>
            </a:r>
            <a:r>
              <a:rPr lang="en-GB" sz="2800" b="1" dirty="0" smtClean="0">
                <a:solidFill>
                  <a:srgbClr val="041869"/>
                </a:solidFill>
              </a:rPr>
              <a:t>assessment</a:t>
            </a:r>
          </a:p>
          <a:p>
            <a:pPr lvl="0" algn="ctr"/>
            <a:r>
              <a:rPr lang="en-GB" sz="2800" b="1" i="1" dirty="0">
                <a:solidFill>
                  <a:srgbClr val="041869"/>
                </a:solidFill>
              </a:rPr>
              <a:t>Methods to identify and assess needs/techniques</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10" y="1181935"/>
            <a:ext cx="8306873" cy="5303503"/>
          </a:xfrm>
          <a:prstGeom prst="rect">
            <a:avLst/>
          </a:prstGeom>
        </p:spPr>
        <p:txBody>
          <a:bodyPr wrap="square">
            <a:spAutoFit/>
          </a:bodyPr>
          <a:lstStyle/>
          <a:p>
            <a:pPr algn="ctr">
              <a:lnSpc>
                <a:spcPct val="115000"/>
              </a:lnSpc>
              <a:spcBef>
                <a:spcPts val="200"/>
              </a:spcBef>
              <a:spcAft>
                <a:spcPts val="200"/>
              </a:spcAft>
            </a:pPr>
            <a:r>
              <a:rPr lang="en-US" b="1" dirty="0" smtClean="0">
                <a:solidFill>
                  <a:schemeClr val="accent1">
                    <a:lumMod val="60000"/>
                    <a:lumOff val="40000"/>
                  </a:schemeClr>
                </a:solidFill>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Times New Roman" panose="02020603050405020304" pitchFamily="18" charset="0"/>
              </a:rPr>
              <a:t>WIBGI EXAMPLE</a:t>
            </a:r>
          </a:p>
          <a:p>
            <a:pPr algn="ctr">
              <a:lnSpc>
                <a:spcPct val="115000"/>
              </a:lnSpc>
              <a:spcBef>
                <a:spcPts val="200"/>
              </a:spcBef>
              <a:spcAft>
                <a:spcPts val="200"/>
              </a:spcAft>
            </a:pPr>
            <a:r>
              <a:rPr lang="en-US" b="1" dirty="0">
                <a:solidFill>
                  <a:srgbClr val="2E74B5"/>
                </a:solidFill>
                <a:latin typeface="Calibri Light" panose="020F0302020204030204" pitchFamily="34" charset="0"/>
                <a:ea typeface="Calibri" panose="020F0502020204030204" pitchFamily="34" charset="0"/>
                <a:cs typeface="Times New Roman" panose="02020603050405020304" pitchFamily="18" charset="0"/>
              </a:rPr>
              <a:t>Niguarda Hospital PCP</a:t>
            </a:r>
          </a:p>
          <a:p>
            <a:pPr algn="ctr">
              <a:lnSpc>
                <a:spcPct val="115000"/>
              </a:lnSpc>
              <a:spcBef>
                <a:spcPts val="200"/>
              </a:spcBef>
              <a:spcAft>
                <a:spcPts val="200"/>
              </a:spcAft>
            </a:pPr>
            <a:r>
              <a:rPr lang="en-US"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The WIBGI exercise has also been applied at Niguarda Hospital (Lombardy Region, Italy), to socio-health employees who were responsible to move, via manual pushing and pulling, the hospital beds. They were asked: “</a:t>
            </a:r>
            <a:r>
              <a:rPr lang="en-US" b="1" i="1" dirty="0">
                <a:solidFill>
                  <a:srgbClr val="C00000"/>
                </a:solidFill>
                <a:latin typeface="Calibri Light" panose="020F0302020204030204" pitchFamily="34" charset="0"/>
                <a:ea typeface="Calibri" panose="020F0502020204030204" pitchFamily="34" charset="0"/>
                <a:cs typeface="Times New Roman" panose="02020603050405020304" pitchFamily="18" charset="0"/>
              </a:rPr>
              <a:t>Wouldn’t It Be Great If… could be improved in your daily work?</a:t>
            </a:r>
            <a:r>
              <a:rPr lang="en-US"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 After a discussion this resulted in a consolidated reply: “</a:t>
            </a:r>
            <a:r>
              <a:rPr lang="en-US" b="1" i="1" dirty="0">
                <a:solidFill>
                  <a:srgbClr val="00B050"/>
                </a:solidFill>
                <a:latin typeface="Calibri Light" panose="020F0302020204030204" pitchFamily="34" charset="0"/>
                <a:ea typeface="Calibri" panose="020F0502020204030204" pitchFamily="34" charset="0"/>
                <a:cs typeface="Times New Roman" panose="02020603050405020304" pitchFamily="18" charset="0"/>
              </a:rPr>
              <a:t>It Would Be Great if we had an automated system to move around hospital beds that could avoid collateral effects, such as accidents and functional limitations that affect nursing personnel and socio-health operators who are moving around hospital beds manually </a:t>
            </a:r>
            <a:r>
              <a:rPr lang="en-US" b="1" i="1" dirty="0" smtClean="0">
                <a:solidFill>
                  <a:srgbClr val="00B050"/>
                </a:solidFill>
                <a:latin typeface="Calibri Light" panose="020F0302020204030204" pitchFamily="34" charset="0"/>
                <a:ea typeface="Calibri" panose="020F0502020204030204" pitchFamily="34" charset="0"/>
                <a:cs typeface="Times New Roman" panose="02020603050405020304" pitchFamily="18" charset="0"/>
              </a:rPr>
              <a:t>today</a:t>
            </a:r>
            <a:r>
              <a:rPr lang="en-US" dirty="0" smtClean="0">
                <a:solidFill>
                  <a:srgbClr val="1B58BB"/>
                </a:solidFill>
                <a:latin typeface="Calibri Light" panose="020F0302020204030204" pitchFamily="34" charset="0"/>
                <a:ea typeface="Calibri" panose="020F0502020204030204" pitchFamily="34" charset="0"/>
                <a:cs typeface="Times New Roman" panose="02020603050405020304" pitchFamily="18" charset="0"/>
              </a:rPr>
              <a:t>”. </a:t>
            </a:r>
            <a:r>
              <a:rPr lang="en-US" dirty="0">
                <a:solidFill>
                  <a:srgbClr val="1B58BB"/>
                </a:solidFill>
                <a:latin typeface="Calibri Light" panose="020F0302020204030204" pitchFamily="34" charset="0"/>
                <a:ea typeface="Calibri" panose="020F0502020204030204" pitchFamily="34" charset="0"/>
                <a:cs typeface="Times New Roman" panose="02020603050405020304" pitchFamily="18" charset="0"/>
              </a:rPr>
              <a:t>The exercise lead to the identification of the primary need (out of 10 initially identified stringent needs) to develop a new and cost-effective automated universal medical device for moving hospital beds, that is easy to use and maneuver for a single operator, equipped with all anti-collusion and safety systems.</a:t>
            </a:r>
          </a:p>
          <a:p>
            <a:pPr algn="ctr">
              <a:lnSpc>
                <a:spcPct val="115000"/>
              </a:lnSpc>
              <a:spcBef>
                <a:spcPts val="200"/>
              </a:spcBef>
              <a:spcAft>
                <a:spcPts val="200"/>
              </a:spcAft>
            </a:pPr>
            <a:r>
              <a:rPr lang="en-US" b="1" dirty="0" smtClean="0">
                <a:solidFill>
                  <a:srgbClr val="2E74B5"/>
                </a:solidFill>
                <a:latin typeface="Calibri Light" panose="020F0302020204030204" pitchFamily="34" charset="0"/>
                <a:ea typeface="Calibri" panose="020F0502020204030204" pitchFamily="34" charset="0"/>
                <a:cs typeface="Times New Roman" panose="02020603050405020304" pitchFamily="18" charset="0"/>
              </a:rPr>
              <a:t> </a:t>
            </a:r>
          </a:p>
          <a:p>
            <a:pPr lvl="0" algn="just">
              <a:spcBef>
                <a:spcPts val="400"/>
              </a:spcBef>
              <a:spcAft>
                <a:spcPts val="300"/>
              </a:spcAft>
            </a:pPr>
            <a:endParaRPr lang="en-US" sz="1400" dirty="0" smtClean="0">
              <a:latin typeface="Calibri Light" panose="020F0302020204030204" pitchFamily="34" charset="0"/>
              <a:ea typeface="Calibri" panose="020F0502020204030204" pitchFamily="34" charset="0"/>
              <a:cs typeface="Times New Roman" panose="02020603050405020304" pitchFamily="18" charset="0"/>
            </a:endParaRPr>
          </a:p>
          <a:p>
            <a:pPr lvl="0" algn="just">
              <a:spcBef>
                <a:spcPts val="400"/>
              </a:spcBef>
              <a:spcAft>
                <a:spcPts val="300"/>
              </a:spcAft>
            </a:pPr>
            <a:endParaRPr lang="en-US" sz="1400" b="1" dirty="0">
              <a:solidFill>
                <a:srgbClr val="2E74B5"/>
              </a:solidFill>
              <a:effectLst/>
              <a:latin typeface="Calibri Light" panose="020F03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87105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0"/>
            <a:ext cx="8451273" cy="954107"/>
          </a:xfrm>
          <a:prstGeom prst="rect">
            <a:avLst/>
          </a:prstGeom>
          <a:noFill/>
        </p:spPr>
        <p:txBody>
          <a:bodyPr wrap="square" rtlCol="0">
            <a:spAutoFit/>
          </a:bodyPr>
          <a:lstStyle/>
          <a:p>
            <a:pPr lvl="0" algn="ctr"/>
            <a:r>
              <a:rPr lang="en-GB" sz="2800" b="1" dirty="0">
                <a:solidFill>
                  <a:srgbClr val="041869"/>
                </a:solidFill>
              </a:rPr>
              <a:t>Preparing an innovation procurement</a:t>
            </a:r>
          </a:p>
          <a:p>
            <a:pPr lvl="0" algn="ctr"/>
            <a:r>
              <a:rPr lang="en-GB" sz="2800" b="1" i="1" dirty="0">
                <a:solidFill>
                  <a:srgbClr val="041869"/>
                </a:solidFill>
              </a:rPr>
              <a:t>Needs identification and assessment</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4031873"/>
          </a:xfrm>
          <a:prstGeom prst="rect">
            <a:avLst/>
          </a:prstGeom>
        </p:spPr>
        <p:txBody>
          <a:bodyPr wrap="square">
            <a:spAutoFit/>
          </a:bodyPr>
          <a:lstStyle/>
          <a:p>
            <a:pPr marL="742950" indent="-742950">
              <a:lnSpc>
                <a:spcPct val="150000"/>
              </a:lnSpc>
              <a:buFont typeface="+mj-lt"/>
              <a:buAutoNum type="alphaLcPeriod"/>
            </a:pPr>
            <a:r>
              <a:rPr lang="en-GB" sz="2800" dirty="0">
                <a:solidFill>
                  <a:srgbClr val="041869"/>
                </a:solidFill>
              </a:rPr>
              <a:t>Understanding the importance of early identification of needs</a:t>
            </a:r>
          </a:p>
          <a:p>
            <a:pPr marL="742950" indent="-742950">
              <a:lnSpc>
                <a:spcPct val="150000"/>
              </a:lnSpc>
              <a:buFont typeface="+mj-lt"/>
              <a:buAutoNum type="alphaLcPeriod"/>
            </a:pPr>
            <a:r>
              <a:rPr lang="en-GB" sz="2800" dirty="0">
                <a:solidFill>
                  <a:srgbClr val="041869"/>
                </a:solidFill>
              </a:rPr>
              <a:t>Methods to identify and assess needs/ techniques</a:t>
            </a:r>
          </a:p>
          <a:p>
            <a:pPr marL="742950" lvl="0" indent="-742950">
              <a:lnSpc>
                <a:spcPct val="150000"/>
              </a:lnSpc>
              <a:buFont typeface="+mj-lt"/>
              <a:buAutoNum type="alphaLcPeriod"/>
            </a:pPr>
            <a:r>
              <a:rPr lang="en-GB" sz="3200" b="1" dirty="0">
                <a:solidFill>
                  <a:srgbClr val="041869"/>
                </a:solidFill>
              </a:rPr>
              <a:t>How to define the need/challenge</a:t>
            </a:r>
          </a:p>
          <a:p>
            <a:pPr lvl="0"/>
            <a:endParaRPr lang="en-GB" sz="4000" b="1" dirty="0" smtClean="0">
              <a:solidFill>
                <a:srgbClr val="041869"/>
              </a:solidFill>
            </a:endParaRPr>
          </a:p>
        </p:txBody>
      </p:sp>
    </p:spTree>
    <p:extLst>
      <p:ext uri="{BB962C8B-B14F-4D97-AF65-F5344CB8AC3E}">
        <p14:creationId xmlns:p14="http://schemas.microsoft.com/office/powerpoint/2010/main" val="24998323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52315" y="107430"/>
            <a:ext cx="8451273" cy="954107"/>
          </a:xfrm>
          <a:prstGeom prst="rect">
            <a:avLst/>
          </a:prstGeom>
          <a:noFill/>
        </p:spPr>
        <p:txBody>
          <a:bodyPr wrap="square" rtlCol="0">
            <a:spAutoFit/>
          </a:bodyPr>
          <a:lstStyle/>
          <a:p>
            <a:pPr lvl="0" algn="ctr"/>
            <a:r>
              <a:rPr lang="en-GB" sz="2800" b="1" dirty="0">
                <a:solidFill>
                  <a:srgbClr val="041869"/>
                </a:solidFill>
              </a:rPr>
              <a:t>Needs identification and assessment</a:t>
            </a:r>
          </a:p>
          <a:p>
            <a:pPr lvl="0" algn="ctr"/>
            <a:r>
              <a:rPr lang="en-GB" sz="2800" b="1" i="1" dirty="0" smtClean="0">
                <a:solidFill>
                  <a:srgbClr val="041869"/>
                </a:solidFill>
              </a:rPr>
              <a:t>How to define the need/challenge</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281104" y="1139684"/>
            <a:ext cx="8322484" cy="6001643"/>
          </a:xfrm>
          <a:prstGeom prst="rect">
            <a:avLst/>
          </a:prstGeom>
        </p:spPr>
        <p:txBody>
          <a:bodyPr wrap="square">
            <a:spAutoFit/>
          </a:bodyPr>
          <a:lstStyle/>
          <a:p>
            <a:pPr marL="285750" indent="-285750">
              <a:lnSpc>
                <a:spcPct val="150000"/>
              </a:lnSpc>
              <a:buFont typeface="Wingdings" panose="05000000000000000000" pitchFamily="2" charset="2"/>
              <a:buChar char="Ø"/>
            </a:pPr>
            <a:r>
              <a:rPr lang="en-US" sz="2400" dirty="0" smtClean="0">
                <a:solidFill>
                  <a:srgbClr val="002060"/>
                </a:solidFill>
              </a:rPr>
              <a:t>Be </a:t>
            </a:r>
            <a:r>
              <a:rPr lang="en-US" sz="2400" b="1" dirty="0">
                <a:solidFill>
                  <a:srgbClr val="00B0F0"/>
                </a:solidFill>
              </a:rPr>
              <a:t>clear</a:t>
            </a:r>
            <a:r>
              <a:rPr lang="en-US" sz="2400" dirty="0">
                <a:solidFill>
                  <a:srgbClr val="00B0F0"/>
                </a:solidFill>
              </a:rPr>
              <a:t> </a:t>
            </a:r>
            <a:r>
              <a:rPr lang="en-US" sz="2400" dirty="0">
                <a:solidFill>
                  <a:srgbClr val="002060"/>
                </a:solidFill>
              </a:rPr>
              <a:t>and </a:t>
            </a:r>
            <a:r>
              <a:rPr lang="en-US" sz="2400" b="1" dirty="0">
                <a:solidFill>
                  <a:srgbClr val="00B0F0"/>
                </a:solidFill>
              </a:rPr>
              <a:t>simple</a:t>
            </a:r>
            <a:r>
              <a:rPr lang="en-US" sz="2400" dirty="0">
                <a:solidFill>
                  <a:srgbClr val="00B0F0"/>
                </a:solidFill>
              </a:rPr>
              <a:t> </a:t>
            </a:r>
            <a:r>
              <a:rPr lang="en-US" sz="2400" dirty="0">
                <a:solidFill>
                  <a:srgbClr val="002060"/>
                </a:solidFill>
              </a:rPr>
              <a:t>in the description</a:t>
            </a:r>
          </a:p>
          <a:p>
            <a:pPr marL="285750" indent="-285750">
              <a:lnSpc>
                <a:spcPct val="150000"/>
              </a:lnSpc>
              <a:buFont typeface="Wingdings" panose="05000000000000000000" pitchFamily="2" charset="2"/>
              <a:buChar char="Ø"/>
            </a:pPr>
            <a:r>
              <a:rPr lang="en-US" sz="2400" dirty="0" smtClean="0">
                <a:solidFill>
                  <a:srgbClr val="002060"/>
                </a:solidFill>
              </a:rPr>
              <a:t>Focus </a:t>
            </a:r>
            <a:r>
              <a:rPr lang="en-US" sz="2400" dirty="0">
                <a:solidFill>
                  <a:srgbClr val="002060"/>
                </a:solidFill>
              </a:rPr>
              <a:t>on the </a:t>
            </a:r>
            <a:r>
              <a:rPr lang="en-US" sz="2400" b="1" dirty="0">
                <a:solidFill>
                  <a:srgbClr val="00B050"/>
                </a:solidFill>
              </a:rPr>
              <a:t>outcomes</a:t>
            </a:r>
            <a:r>
              <a:rPr lang="en-US" sz="2400" dirty="0">
                <a:solidFill>
                  <a:srgbClr val="002060"/>
                </a:solidFill>
              </a:rPr>
              <a:t> that are required rather than a technological description showing how they should be </a:t>
            </a:r>
            <a:r>
              <a:rPr lang="en-US" sz="2400" dirty="0" smtClean="0">
                <a:solidFill>
                  <a:srgbClr val="002060"/>
                </a:solidFill>
              </a:rPr>
              <a:t>achieved</a:t>
            </a:r>
          </a:p>
          <a:p>
            <a:pPr marL="285750" lvl="0" indent="-285750">
              <a:lnSpc>
                <a:spcPct val="150000"/>
              </a:lnSpc>
              <a:buFont typeface="Wingdings" panose="05000000000000000000" pitchFamily="2" charset="2"/>
              <a:buChar char="Ø"/>
            </a:pPr>
            <a:r>
              <a:rPr lang="en-US" sz="2400" b="1" dirty="0">
                <a:solidFill>
                  <a:srgbClr val="FF0000"/>
                </a:solidFill>
              </a:rPr>
              <a:t>Don’t over specify </a:t>
            </a:r>
            <a:r>
              <a:rPr lang="en-US" sz="2400" dirty="0">
                <a:solidFill>
                  <a:srgbClr val="002060"/>
                </a:solidFill>
              </a:rPr>
              <a:t>and allow the market to </a:t>
            </a:r>
            <a:r>
              <a:rPr lang="en-US" sz="2400" b="1" dirty="0">
                <a:solidFill>
                  <a:srgbClr val="FFC000"/>
                </a:solidFill>
              </a:rPr>
              <a:t>be creative</a:t>
            </a:r>
          </a:p>
          <a:p>
            <a:pPr marL="285750" indent="-285750">
              <a:lnSpc>
                <a:spcPct val="150000"/>
              </a:lnSpc>
              <a:buFont typeface="Wingdings" panose="05000000000000000000" pitchFamily="2" charset="2"/>
              <a:buChar char="Ø"/>
            </a:pPr>
            <a:r>
              <a:rPr lang="en-US" sz="2400" dirty="0" smtClean="0">
                <a:solidFill>
                  <a:srgbClr val="002060"/>
                </a:solidFill>
              </a:rPr>
              <a:t>Decide </a:t>
            </a:r>
            <a:r>
              <a:rPr lang="en-US" sz="2400" dirty="0">
                <a:solidFill>
                  <a:srgbClr val="002060"/>
                </a:solidFill>
              </a:rPr>
              <a:t>whether to use a </a:t>
            </a:r>
            <a:r>
              <a:rPr lang="en-US" sz="2400" b="1" dirty="0">
                <a:solidFill>
                  <a:srgbClr val="7030A0"/>
                </a:solidFill>
              </a:rPr>
              <a:t>broad</a:t>
            </a:r>
            <a:r>
              <a:rPr lang="en-US" sz="2400" dirty="0">
                <a:solidFill>
                  <a:srgbClr val="7030A0"/>
                </a:solidFill>
              </a:rPr>
              <a:t> </a:t>
            </a:r>
            <a:r>
              <a:rPr lang="en-US" sz="2400" dirty="0">
                <a:solidFill>
                  <a:srgbClr val="002060"/>
                </a:solidFill>
              </a:rPr>
              <a:t>or a </a:t>
            </a:r>
            <a:r>
              <a:rPr lang="en-US" sz="2400" b="1" dirty="0">
                <a:solidFill>
                  <a:srgbClr val="7030A0"/>
                </a:solidFill>
              </a:rPr>
              <a:t>narrow</a:t>
            </a:r>
            <a:r>
              <a:rPr lang="en-US" sz="2400" dirty="0">
                <a:solidFill>
                  <a:srgbClr val="002060"/>
                </a:solidFill>
              </a:rPr>
              <a:t> </a:t>
            </a:r>
            <a:r>
              <a:rPr lang="en-US" sz="2400" dirty="0" smtClean="0">
                <a:solidFill>
                  <a:srgbClr val="002060"/>
                </a:solidFill>
              </a:rPr>
              <a:t>need/challenge</a:t>
            </a:r>
          </a:p>
          <a:p>
            <a:pPr marL="285750" indent="-285750">
              <a:lnSpc>
                <a:spcPct val="150000"/>
              </a:lnSpc>
              <a:buFont typeface="Wingdings" panose="05000000000000000000" pitchFamily="2" charset="2"/>
              <a:buChar char="Ø"/>
            </a:pPr>
            <a:r>
              <a:rPr lang="en-US" sz="2400" dirty="0" smtClean="0">
                <a:solidFill>
                  <a:srgbClr val="002060"/>
                </a:solidFill>
              </a:rPr>
              <a:t>In </a:t>
            </a:r>
            <a:r>
              <a:rPr lang="en-US" sz="2400" dirty="0">
                <a:solidFill>
                  <a:srgbClr val="002060"/>
                </a:solidFill>
              </a:rPr>
              <a:t>a joint procurement, the need/challenge has to be relevant for all participating contracting authorities</a:t>
            </a:r>
          </a:p>
          <a:p>
            <a:pPr marL="285750" indent="-285750">
              <a:lnSpc>
                <a:spcPct val="150000"/>
              </a:lnSpc>
              <a:buFont typeface="Wingdings" panose="05000000000000000000" pitchFamily="2" charset="2"/>
              <a:buChar char="Ø"/>
            </a:pPr>
            <a:r>
              <a:rPr lang="en-US" sz="2400" b="1" dirty="0" smtClean="0">
                <a:solidFill>
                  <a:srgbClr val="92D050"/>
                </a:solidFill>
              </a:rPr>
              <a:t>Validate</a:t>
            </a:r>
            <a:r>
              <a:rPr lang="en-US" sz="2400" dirty="0" smtClean="0">
                <a:solidFill>
                  <a:srgbClr val="002060"/>
                </a:solidFill>
              </a:rPr>
              <a:t> </a:t>
            </a:r>
            <a:r>
              <a:rPr lang="en-US" sz="2400" dirty="0">
                <a:solidFill>
                  <a:srgbClr val="002060"/>
                </a:solidFill>
              </a:rPr>
              <a:t>the identified </a:t>
            </a:r>
            <a:r>
              <a:rPr lang="en-US" sz="2400" dirty="0" smtClean="0">
                <a:solidFill>
                  <a:srgbClr val="002060"/>
                </a:solidFill>
              </a:rPr>
              <a:t>need/challenge through </a:t>
            </a:r>
            <a:r>
              <a:rPr lang="en-US" sz="2400" b="1" dirty="0" smtClean="0">
                <a:solidFill>
                  <a:srgbClr val="92D050"/>
                </a:solidFill>
              </a:rPr>
              <a:t>market consultations</a:t>
            </a:r>
            <a:endParaRPr lang="en-US" sz="2400" b="1" dirty="0">
              <a:solidFill>
                <a:srgbClr val="92D050"/>
              </a:solidFill>
            </a:endParaRPr>
          </a:p>
          <a:p>
            <a:pPr marL="285750" indent="-285750">
              <a:buFont typeface="Wingdings" panose="05000000000000000000" pitchFamily="2" charset="2"/>
              <a:buChar char="Ø"/>
            </a:pPr>
            <a:endParaRPr lang="en-US" sz="2400" dirty="0">
              <a:solidFill>
                <a:srgbClr val="002060"/>
              </a:solidFill>
            </a:endParaRPr>
          </a:p>
        </p:txBody>
      </p:sp>
    </p:spTree>
    <p:extLst>
      <p:ext uri="{BB962C8B-B14F-4D97-AF65-F5344CB8AC3E}">
        <p14:creationId xmlns:p14="http://schemas.microsoft.com/office/powerpoint/2010/main" val="30578618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52315" y="107430"/>
            <a:ext cx="8451273" cy="954107"/>
          </a:xfrm>
          <a:prstGeom prst="rect">
            <a:avLst/>
          </a:prstGeom>
          <a:noFill/>
        </p:spPr>
        <p:txBody>
          <a:bodyPr wrap="square" rtlCol="0">
            <a:spAutoFit/>
          </a:bodyPr>
          <a:lstStyle/>
          <a:p>
            <a:pPr lvl="0" algn="ctr"/>
            <a:r>
              <a:rPr lang="en-GB" sz="2800" b="1" dirty="0">
                <a:solidFill>
                  <a:srgbClr val="041869"/>
                </a:solidFill>
              </a:rPr>
              <a:t>Needs identification and assessment</a:t>
            </a:r>
          </a:p>
          <a:p>
            <a:pPr lvl="0" algn="ctr"/>
            <a:r>
              <a:rPr lang="en-GB" sz="2800" b="1" i="1" dirty="0" smtClean="0">
                <a:solidFill>
                  <a:srgbClr val="041869"/>
                </a:solidFill>
              </a:rPr>
              <a:t>How to define the need/challenge</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107705314"/>
              </p:ext>
            </p:extLst>
          </p:nvPr>
        </p:nvGraphicFramePr>
        <p:xfrm>
          <a:off x="215844" y="1559549"/>
          <a:ext cx="8206073" cy="1678940"/>
        </p:xfrm>
        <a:graphic>
          <a:graphicData uri="http://schemas.openxmlformats.org/drawingml/2006/table">
            <a:tbl>
              <a:tblPr firstRow="1" firstCol="1" bandRow="1">
                <a:tableStyleId>{5C22544A-7EE6-4342-B048-85BDC9FD1C3A}</a:tableStyleId>
              </a:tblPr>
              <a:tblGrid>
                <a:gridCol w="8206073"/>
              </a:tblGrid>
              <a:tr h="0">
                <a:tc>
                  <a:txBody>
                    <a:bodyPr/>
                    <a:lstStyle/>
                    <a:p>
                      <a:pPr algn="ctr">
                        <a:lnSpc>
                          <a:spcPct val="115000"/>
                        </a:lnSpc>
                        <a:spcBef>
                          <a:spcPts val="400"/>
                        </a:spcBef>
                        <a:spcAft>
                          <a:spcPts val="400"/>
                        </a:spcAft>
                      </a:pPr>
                      <a:r>
                        <a:rPr lang="en-US" sz="1800" dirty="0">
                          <a:solidFill>
                            <a:schemeClr val="accent2">
                              <a:lumMod val="60000"/>
                              <a:lumOff val="40000"/>
                            </a:schemeClr>
                          </a:solidFill>
                          <a:effectLst/>
                        </a:rPr>
                        <a:t>EXAMPLE – technology neutral needs description</a:t>
                      </a:r>
                    </a:p>
                    <a:p>
                      <a:pPr algn="just">
                        <a:lnSpc>
                          <a:spcPct val="115000"/>
                        </a:lnSpc>
                        <a:spcBef>
                          <a:spcPts val="400"/>
                        </a:spcBef>
                        <a:spcAft>
                          <a:spcPts val="400"/>
                        </a:spcAft>
                      </a:pPr>
                      <a:r>
                        <a:rPr lang="en-US" sz="1800" dirty="0">
                          <a:solidFill>
                            <a:srgbClr val="002060"/>
                          </a:solidFill>
                          <a:effectLst/>
                        </a:rPr>
                        <a:t>A requirement for ‘electric vehicles’ sounds innovative, but the technology neutral requirement is more likely to be a ‘low carbon zero emission vehicle’ (to give equal chances to solutions based on other technological approaches to compete on the market</a:t>
                      </a:r>
                      <a:r>
                        <a:rPr lang="en-US" sz="1800" dirty="0" smtClean="0">
                          <a:solidFill>
                            <a:srgbClr val="002060"/>
                          </a:solidFill>
                          <a:effectLst/>
                        </a:rPr>
                        <a:t>).</a:t>
                      </a:r>
                      <a:endParaRPr lang="en-US" sz="1800" dirty="0">
                        <a:solidFill>
                          <a:srgbClr val="002060"/>
                        </a:solidFill>
                        <a:effectLst/>
                      </a:endParaRPr>
                    </a:p>
                  </a:txBody>
                  <a:tcPr marL="68580" marR="68580" marT="0" marB="0">
                    <a:solidFill>
                      <a:srgbClr val="D9DEEB"/>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516240169"/>
              </p:ext>
            </p:extLst>
          </p:nvPr>
        </p:nvGraphicFramePr>
        <p:xfrm>
          <a:off x="540913" y="3653373"/>
          <a:ext cx="7470323" cy="2219427"/>
        </p:xfrm>
        <a:graphic>
          <a:graphicData uri="http://schemas.openxmlformats.org/drawingml/2006/table">
            <a:tbl>
              <a:tblPr firstRow="1" firstCol="1" bandRow="1">
                <a:tableStyleId>{5C22544A-7EE6-4342-B048-85BDC9FD1C3A}</a:tableStyleId>
              </a:tblPr>
              <a:tblGrid>
                <a:gridCol w="7470323"/>
              </a:tblGrid>
              <a:tr h="2219427">
                <a:tc>
                  <a:txBody>
                    <a:bodyPr/>
                    <a:lstStyle/>
                    <a:p>
                      <a:pPr algn="ctr">
                        <a:lnSpc>
                          <a:spcPct val="115000"/>
                        </a:lnSpc>
                        <a:spcBef>
                          <a:spcPts val="400"/>
                        </a:spcBef>
                        <a:spcAft>
                          <a:spcPts val="400"/>
                        </a:spcAft>
                      </a:pPr>
                      <a:r>
                        <a:rPr lang="en-US" sz="1800" dirty="0">
                          <a:solidFill>
                            <a:schemeClr val="accent2">
                              <a:lumMod val="60000"/>
                              <a:lumOff val="40000"/>
                            </a:schemeClr>
                          </a:solidFill>
                          <a:effectLst/>
                        </a:rPr>
                        <a:t>EXAMPLE – describing the problem instead of prescribing the solution</a:t>
                      </a:r>
                    </a:p>
                    <a:p>
                      <a:pPr algn="just">
                        <a:lnSpc>
                          <a:spcPct val="115000"/>
                        </a:lnSpc>
                        <a:spcBef>
                          <a:spcPts val="200"/>
                        </a:spcBef>
                        <a:spcAft>
                          <a:spcPts val="400"/>
                        </a:spcAft>
                      </a:pPr>
                      <a:r>
                        <a:rPr lang="en-GB" sz="1800" dirty="0">
                          <a:solidFill>
                            <a:srgbClr val="002060"/>
                          </a:solidFill>
                          <a:effectLst/>
                        </a:rPr>
                        <a:t>A London Borough identified a requirement for “a cost effective, on site waste management solution for non-recyclable waste, suitable for use in high rise flats and council housing in a densely populated urban environment, that eliminates the requirement for waste collection, involves minimal management and is environmentally benign</a:t>
                      </a:r>
                      <a:r>
                        <a:rPr lang="en-GB" sz="1800" dirty="0" smtClean="0">
                          <a:solidFill>
                            <a:srgbClr val="002060"/>
                          </a:solidFill>
                          <a:effectLst/>
                        </a:rPr>
                        <a:t>”.</a:t>
                      </a:r>
                      <a:endParaRPr lang="en-US" sz="1800" dirty="0">
                        <a:solidFill>
                          <a:srgbClr val="002060"/>
                        </a:solidFill>
                        <a:effectLst/>
                      </a:endParaRPr>
                    </a:p>
                  </a:txBody>
                  <a:tcPr marL="68580" marR="68580" marT="0" marB="0">
                    <a:solidFill>
                      <a:srgbClr val="D9DEEB"/>
                    </a:solidFill>
                  </a:tcPr>
                </a:tc>
              </a:tr>
            </a:tbl>
          </a:graphicData>
        </a:graphic>
      </p:graphicFrame>
    </p:spTree>
    <p:extLst>
      <p:ext uri="{BB962C8B-B14F-4D97-AF65-F5344CB8AC3E}">
        <p14:creationId xmlns:p14="http://schemas.microsoft.com/office/powerpoint/2010/main" val="14946350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Preparing an innovation procurement</a:t>
            </a:r>
          </a:p>
          <a:p>
            <a:pPr algn="ctr"/>
            <a:r>
              <a:rPr lang="en-GB" sz="3400" b="1" i="1" dirty="0" smtClean="0">
                <a:solidFill>
                  <a:schemeClr val="accent2"/>
                </a:solidFill>
                <a:latin typeface="+mj-lt"/>
              </a:rPr>
              <a:t>Before the procurement </a:t>
            </a:r>
            <a:r>
              <a:rPr lang="en-GB" sz="3400" b="1" dirty="0" smtClean="0">
                <a:solidFill>
                  <a:schemeClr val="accent2"/>
                </a:solidFill>
                <a:latin typeface="+mj-lt"/>
              </a:rPr>
              <a:t>stage</a:t>
            </a:r>
            <a:endParaRPr lang="en-GB" sz="34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871678"/>
            <a:ext cx="8035840" cy="3785652"/>
          </a:xfrm>
          <a:prstGeom prst="rect">
            <a:avLst/>
          </a:prstGeom>
        </p:spPr>
        <p:txBody>
          <a:bodyPr wrap="square">
            <a:spAutoFit/>
          </a:bodyPr>
          <a:lstStyle/>
          <a:p>
            <a:pPr marL="742950" lvl="0" indent="-742950">
              <a:buFont typeface="+mj-lt"/>
              <a:buAutoNum type="arabicPeriod"/>
            </a:pPr>
            <a:r>
              <a:rPr lang="en-GB" sz="4000" dirty="0">
                <a:solidFill>
                  <a:srgbClr val="041869"/>
                </a:solidFill>
              </a:rPr>
              <a:t>Needs identification and assessment</a:t>
            </a:r>
          </a:p>
          <a:p>
            <a:pPr marL="742950" lvl="0" indent="-742950">
              <a:buFont typeface="+mj-lt"/>
              <a:buAutoNum type="arabicPeriod"/>
            </a:pPr>
            <a:r>
              <a:rPr lang="en-GB" sz="4000" b="1" dirty="0">
                <a:solidFill>
                  <a:srgbClr val="041869"/>
                </a:solidFill>
              </a:rPr>
              <a:t>Prior art analysis and IPR search</a:t>
            </a:r>
          </a:p>
          <a:p>
            <a:pPr marL="742950" lvl="0" indent="-742950">
              <a:buFont typeface="+mj-lt"/>
              <a:buAutoNum type="arabicPeriod"/>
            </a:pPr>
            <a:r>
              <a:rPr lang="en-GB" sz="4000" dirty="0" smtClean="0">
                <a:solidFill>
                  <a:srgbClr val="041869"/>
                </a:solidFill>
              </a:rPr>
              <a:t>Open market consultation</a:t>
            </a:r>
          </a:p>
          <a:p>
            <a:pPr marL="742950" lvl="0" indent="-742950">
              <a:buFont typeface="+mj-lt"/>
              <a:buAutoNum type="arabicPeriod"/>
            </a:pPr>
            <a:r>
              <a:rPr lang="en-GB" sz="4000" dirty="0" smtClean="0">
                <a:solidFill>
                  <a:srgbClr val="041869"/>
                </a:solidFill>
              </a:rPr>
              <a:t>Business case</a:t>
            </a:r>
          </a:p>
          <a:p>
            <a:pPr lvl="0"/>
            <a:endParaRPr lang="en-GB" sz="4000" dirty="0">
              <a:solidFill>
                <a:srgbClr val="041869"/>
              </a:solidFill>
            </a:endParaRPr>
          </a:p>
        </p:txBody>
      </p:sp>
    </p:spTree>
    <p:extLst>
      <p:ext uri="{BB962C8B-B14F-4D97-AF65-F5344CB8AC3E}">
        <p14:creationId xmlns:p14="http://schemas.microsoft.com/office/powerpoint/2010/main" val="20006934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Prior art analysis and IPR search</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93893" y="2014421"/>
            <a:ext cx="7896905" cy="3477875"/>
          </a:xfrm>
          <a:prstGeom prst="rect">
            <a:avLst/>
          </a:prstGeom>
        </p:spPr>
        <p:txBody>
          <a:bodyPr wrap="square">
            <a:spAutoFit/>
          </a:bodyPr>
          <a:lstStyle/>
          <a:p>
            <a:pPr marL="742950" lvl="0" indent="-742950">
              <a:lnSpc>
                <a:spcPct val="150000"/>
              </a:lnSpc>
              <a:buFont typeface="+mj-lt"/>
              <a:buAutoNum type="alphaLcPeriod"/>
            </a:pPr>
            <a:r>
              <a:rPr lang="en-GB" sz="3200" b="1" dirty="0" smtClean="0">
                <a:solidFill>
                  <a:srgbClr val="041869"/>
                </a:solidFill>
              </a:rPr>
              <a:t>Understanding the importance of prior art analysis and the IPR search</a:t>
            </a:r>
          </a:p>
          <a:p>
            <a:pPr marL="742950" lvl="0" indent="-742950">
              <a:lnSpc>
                <a:spcPct val="150000"/>
              </a:lnSpc>
              <a:buFont typeface="+mj-lt"/>
              <a:buAutoNum type="alphaLcPeriod"/>
            </a:pPr>
            <a:r>
              <a:rPr lang="en-GB" sz="2800" dirty="0" smtClean="0">
                <a:solidFill>
                  <a:srgbClr val="041869"/>
                </a:solidFill>
              </a:rPr>
              <a:t>How to conduct art analysis and IPR search</a:t>
            </a:r>
          </a:p>
          <a:p>
            <a:pPr marL="742950" lvl="0" indent="-742950">
              <a:lnSpc>
                <a:spcPct val="150000"/>
              </a:lnSpc>
              <a:buFont typeface="+mj-lt"/>
              <a:buAutoNum type="alphaLcPeriod"/>
            </a:pPr>
            <a:r>
              <a:rPr lang="en-GB" sz="2800" dirty="0" smtClean="0">
                <a:solidFill>
                  <a:srgbClr val="041869"/>
                </a:solidFill>
              </a:rPr>
              <a:t>Next step</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27622273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0" y="0"/>
            <a:ext cx="8500056" cy="1077218"/>
          </a:xfrm>
          <a:prstGeom prst="rect">
            <a:avLst/>
          </a:prstGeom>
          <a:noFill/>
        </p:spPr>
        <p:txBody>
          <a:bodyPr wrap="square" rtlCol="0">
            <a:spAutoFit/>
          </a:bodyPr>
          <a:lstStyle/>
          <a:p>
            <a:pPr algn="ctr"/>
            <a:r>
              <a:rPr lang="en-US" sz="3200" b="1" dirty="0">
                <a:solidFill>
                  <a:schemeClr val="accent2"/>
                </a:solidFill>
                <a:latin typeface="+mj-lt"/>
              </a:rPr>
              <a:t>Preparing an innovation procurement</a:t>
            </a:r>
          </a:p>
          <a:p>
            <a:pPr algn="ctr"/>
            <a:r>
              <a:rPr lang="en-US" sz="3200" b="1" i="1" dirty="0">
                <a:solidFill>
                  <a:schemeClr val="accent2"/>
                </a:solidFill>
                <a:latin typeface="+mj-lt"/>
              </a:rPr>
              <a:t>Before the procurement </a:t>
            </a:r>
            <a:r>
              <a:rPr lang="en-US" sz="3200" b="1" dirty="0">
                <a:solidFill>
                  <a:schemeClr val="accent2"/>
                </a:solidFill>
                <a:latin typeface="+mj-lt"/>
              </a:rPr>
              <a:t>stage</a:t>
            </a:r>
          </a:p>
        </p:txBody>
      </p:sp>
      <p:pic>
        <p:nvPicPr>
          <p:cNvPr id="5" name="Afbeelding 3"/>
          <p:cNvPicPr>
            <a:picLocks/>
          </p:cNvPicPr>
          <p:nvPr/>
        </p:nvPicPr>
        <p:blipFill>
          <a:blip r:embed="rId3" cstate="print">
            <a:extLst>
              <a:ext uri="{28A0092B-C50C-407E-A947-70E740481C1C}">
                <a14:useLocalDpi xmlns:a14="http://schemas.microsoft.com/office/drawing/2010/main" val="0"/>
              </a:ext>
            </a:extLst>
          </a:blip>
          <a:srcRect t="1125" b="4587"/>
          <a:stretch>
            <a:fillRect/>
          </a:stretch>
        </p:blipFill>
        <p:spPr bwMode="auto">
          <a:xfrm>
            <a:off x="436728" y="1160060"/>
            <a:ext cx="7274257" cy="5527343"/>
          </a:xfrm>
          <a:prstGeom prst="rect">
            <a:avLst/>
          </a:prstGeom>
          <a:noFill/>
          <a:extLst/>
        </p:spPr>
      </p:pic>
    </p:spTree>
    <p:extLst>
      <p:ext uri="{BB962C8B-B14F-4D97-AF65-F5344CB8AC3E}">
        <p14:creationId xmlns:p14="http://schemas.microsoft.com/office/powerpoint/2010/main" val="28579295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QUICK QUIZ</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89926"/>
            <a:ext cx="7896905" cy="3785652"/>
          </a:xfrm>
          <a:prstGeom prst="rect">
            <a:avLst/>
          </a:prstGeom>
        </p:spPr>
        <p:txBody>
          <a:bodyPr wrap="square">
            <a:spAutoFit/>
          </a:bodyPr>
          <a:lstStyle/>
          <a:p>
            <a:pPr lvl="0"/>
            <a:r>
              <a:rPr lang="en-GB" sz="4000" b="1" dirty="0" smtClean="0">
                <a:solidFill>
                  <a:srgbClr val="0070C0"/>
                </a:solidFill>
              </a:rPr>
              <a:t>? Why do you think a prior art analysis/IPR search is important in innovation procurement?</a:t>
            </a:r>
          </a:p>
          <a:p>
            <a:pPr lvl="0"/>
            <a:r>
              <a:rPr lang="en-GB" sz="4000" b="1" dirty="0" smtClean="0">
                <a:solidFill>
                  <a:srgbClr val="0070C0"/>
                </a:solidFill>
              </a:rPr>
              <a:t>? Did you do it before?</a:t>
            </a:r>
          </a:p>
          <a:p>
            <a:pPr lvl="0"/>
            <a:r>
              <a:rPr lang="en-GB" sz="4000" b="1" dirty="0" smtClean="0">
                <a:solidFill>
                  <a:srgbClr val="0070C0"/>
                </a:solidFill>
              </a:rPr>
              <a:t>? How did you do it?</a:t>
            </a:r>
          </a:p>
          <a:p>
            <a:pPr lvl="0"/>
            <a:endParaRPr lang="en-GB" sz="4000" b="1" dirty="0" smtClean="0">
              <a:solidFill>
                <a:srgbClr val="0070C0"/>
              </a:solidFill>
            </a:endParaRPr>
          </a:p>
        </p:txBody>
      </p:sp>
    </p:spTree>
    <p:extLst>
      <p:ext uri="{BB962C8B-B14F-4D97-AF65-F5344CB8AC3E}">
        <p14:creationId xmlns:p14="http://schemas.microsoft.com/office/powerpoint/2010/main" val="16545787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Prior art analysis and IPR search</a:t>
            </a:r>
          </a:p>
          <a:p>
            <a:pPr algn="ctr"/>
            <a:r>
              <a:rPr lang="en-GB" sz="2800" b="1" i="1" dirty="0" smtClean="0">
                <a:solidFill>
                  <a:schemeClr val="accent2"/>
                </a:solidFill>
                <a:latin typeface="+mj-lt"/>
              </a:rPr>
              <a:t>Understanding their importance</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54753716"/>
              </p:ext>
            </p:extLst>
          </p:nvPr>
        </p:nvGraphicFramePr>
        <p:xfrm>
          <a:off x="258943" y="1057031"/>
          <a:ext cx="7984901" cy="5397932"/>
        </p:xfrm>
        <a:graphic>
          <a:graphicData uri="http://schemas.openxmlformats.org/drawingml/2006/table">
            <a:tbl>
              <a:tblPr firstRow="1" bandRow="1">
                <a:tableStyleId>{5C22544A-7EE6-4342-B048-85BDC9FD1C3A}</a:tableStyleId>
              </a:tblPr>
              <a:tblGrid>
                <a:gridCol w="759853"/>
                <a:gridCol w="3503054"/>
                <a:gridCol w="3721994"/>
              </a:tblGrid>
              <a:tr h="375004">
                <a:tc>
                  <a:txBody>
                    <a:bodyPr/>
                    <a:lstStyle/>
                    <a:p>
                      <a:pPr algn="ctr"/>
                      <a:r>
                        <a:rPr lang="nl-NL" b="1" dirty="0" smtClean="0">
                          <a:solidFill>
                            <a:srgbClr val="FF0000"/>
                          </a:solidFill>
                        </a:rPr>
                        <a:t>?</a:t>
                      </a:r>
                      <a:endParaRPr lang="en-US" b="1" dirty="0">
                        <a:solidFill>
                          <a:srgbClr val="FF0000"/>
                        </a:solidFill>
                      </a:endParaRPr>
                    </a:p>
                  </a:txBody>
                  <a:tcPr/>
                </a:tc>
                <a:tc>
                  <a:txBody>
                    <a:bodyPr/>
                    <a:lstStyle/>
                    <a:p>
                      <a:pPr algn="ctr"/>
                      <a:r>
                        <a:rPr lang="nl-NL" dirty="0" smtClean="0"/>
                        <a:t>PRIOR ART ANALYSIS</a:t>
                      </a:r>
                      <a:endParaRPr lang="en-US" dirty="0"/>
                    </a:p>
                  </a:txBody>
                  <a:tcPr/>
                </a:tc>
                <a:tc>
                  <a:txBody>
                    <a:bodyPr/>
                    <a:lstStyle/>
                    <a:p>
                      <a:pPr algn="ctr"/>
                      <a:r>
                        <a:rPr lang="nl-NL" dirty="0" smtClean="0"/>
                        <a:t>IPR SEARCH (patent</a:t>
                      </a:r>
                      <a:r>
                        <a:rPr lang="nl-NL" baseline="0" dirty="0" smtClean="0"/>
                        <a:t> search</a:t>
                      </a:r>
                      <a:r>
                        <a:rPr lang="nl-NL" dirty="0" smtClean="0"/>
                        <a:t>)</a:t>
                      </a:r>
                      <a:endParaRPr lang="en-US" dirty="0"/>
                    </a:p>
                  </a:txBody>
                  <a:tcPr/>
                </a:tc>
              </a:tr>
              <a:tr h="443919">
                <a:tc>
                  <a:txBody>
                    <a:bodyPr/>
                    <a:lstStyle/>
                    <a:p>
                      <a:r>
                        <a:rPr lang="nl-NL" b="1" dirty="0" err="1" smtClean="0">
                          <a:solidFill>
                            <a:srgbClr val="FF0000"/>
                          </a:solidFill>
                        </a:rPr>
                        <a:t>When</a:t>
                      </a:r>
                      <a:endParaRPr lang="en-US" b="1" dirty="0">
                        <a:solidFill>
                          <a:srgbClr val="FF0000"/>
                        </a:solidFill>
                      </a:endParaRPr>
                    </a:p>
                  </a:txBody>
                  <a:tcPr/>
                </a:tc>
                <a:tc>
                  <a:txBody>
                    <a:bodyPr/>
                    <a:lstStyle/>
                    <a:p>
                      <a:pPr marL="285750" indent="-285750">
                        <a:buFont typeface="Arial" panose="020B0604020202020204" pitchFamily="34" charset="0"/>
                        <a:buChar char="•"/>
                      </a:pPr>
                      <a:r>
                        <a:rPr lang="nl-NL" dirty="0" smtClean="0">
                          <a:solidFill>
                            <a:srgbClr val="2C4A93"/>
                          </a:solidFill>
                        </a:rPr>
                        <a:t>Once</a:t>
                      </a:r>
                      <a:r>
                        <a:rPr lang="nl-NL" baseline="0" dirty="0" smtClean="0">
                          <a:solidFill>
                            <a:srgbClr val="2C4A93"/>
                          </a:solidFill>
                        </a:rPr>
                        <a:t> the needs are identified</a:t>
                      </a:r>
                      <a:endParaRPr lang="en-US" dirty="0">
                        <a:solidFill>
                          <a:srgbClr val="2C4A93"/>
                        </a:solidFill>
                      </a:endParaRPr>
                    </a:p>
                  </a:txBody>
                  <a:tcPr/>
                </a:tc>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dirty="0" smtClean="0">
                          <a:solidFill>
                            <a:srgbClr val="2C4A93"/>
                          </a:solidFill>
                        </a:rPr>
                        <a:t>Once</a:t>
                      </a:r>
                      <a:r>
                        <a:rPr lang="nl-NL" baseline="0" dirty="0" smtClean="0">
                          <a:solidFill>
                            <a:srgbClr val="2C4A93"/>
                          </a:solidFill>
                        </a:rPr>
                        <a:t> the needs are identified</a:t>
                      </a:r>
                      <a:endParaRPr lang="en-US" dirty="0" smtClean="0">
                        <a:solidFill>
                          <a:srgbClr val="2C4A93"/>
                        </a:solidFill>
                      </a:endParaRPr>
                    </a:p>
                    <a:p>
                      <a:endParaRPr lang="en-US" dirty="0"/>
                    </a:p>
                  </a:txBody>
                  <a:tcPr/>
                </a:tc>
              </a:tr>
              <a:tr h="3207040">
                <a:tc>
                  <a:txBody>
                    <a:bodyPr/>
                    <a:lstStyle/>
                    <a:p>
                      <a:r>
                        <a:rPr lang="nl-NL" b="1" dirty="0" err="1" smtClean="0">
                          <a:solidFill>
                            <a:srgbClr val="FF0000"/>
                          </a:solidFill>
                        </a:rPr>
                        <a:t>Why</a:t>
                      </a:r>
                      <a:endParaRPr lang="en-US" b="1" dirty="0">
                        <a:solidFill>
                          <a:srgbClr val="FF0000"/>
                        </a:solidFill>
                      </a:endParaRPr>
                    </a:p>
                  </a:txBody>
                  <a:tcPr/>
                </a:tc>
                <a:tc>
                  <a:txBody>
                    <a:bodyPr/>
                    <a:lstStyle/>
                    <a:p>
                      <a:pPr marL="285750" indent="-285750">
                        <a:buFont typeface="Arial" panose="020B0604020202020204" pitchFamily="34" charset="0"/>
                        <a:buChar char="•"/>
                      </a:pPr>
                      <a:r>
                        <a:rPr lang="en-US" sz="1600" dirty="0" smtClean="0">
                          <a:solidFill>
                            <a:srgbClr val="2C4A93"/>
                          </a:solidFill>
                        </a:rPr>
                        <a:t>it reveals if the solutions to the identified need are already available or will already become available before the planned procurement will start (in this</a:t>
                      </a:r>
                      <a:r>
                        <a:rPr lang="en-US" sz="1600" baseline="0" dirty="0" smtClean="0">
                          <a:solidFill>
                            <a:srgbClr val="2C4A93"/>
                          </a:solidFill>
                        </a:rPr>
                        <a:t> case, the PCP/PPI might be questionable</a:t>
                      </a:r>
                      <a:r>
                        <a:rPr lang="en-US" sz="1600" dirty="0" smtClean="0">
                          <a:solidFill>
                            <a:srgbClr val="2C4A93"/>
                          </a:solidFill>
                        </a:rPr>
                        <a:t>);</a:t>
                      </a:r>
                    </a:p>
                    <a:p>
                      <a:pPr marL="285750" indent="-285750">
                        <a:buFont typeface="Arial" panose="020B0604020202020204" pitchFamily="34" charset="0"/>
                        <a:buChar char="•"/>
                      </a:pPr>
                      <a:r>
                        <a:rPr lang="en-US" sz="1600" dirty="0" smtClean="0">
                          <a:solidFill>
                            <a:srgbClr val="2C4A93"/>
                          </a:solidFill>
                        </a:rPr>
                        <a:t>it helps validating the identified need(s);</a:t>
                      </a:r>
                    </a:p>
                    <a:p>
                      <a:pPr marL="285750" indent="-285750">
                        <a:buFont typeface="Arial" panose="020B0604020202020204" pitchFamily="34" charset="0"/>
                        <a:buChar char="•"/>
                      </a:pPr>
                      <a:r>
                        <a:rPr lang="en-US" sz="1600" dirty="0" smtClean="0">
                          <a:solidFill>
                            <a:srgbClr val="2C4A93"/>
                          </a:solidFill>
                        </a:rPr>
                        <a:t>it helps  confirming the novelty of the identified need(s);</a:t>
                      </a:r>
                    </a:p>
                    <a:p>
                      <a:pPr marL="285750" indent="-285750">
                        <a:buFont typeface="Arial" panose="020B0604020202020204" pitchFamily="34" charset="0"/>
                        <a:buChar char="•"/>
                      </a:pPr>
                      <a:r>
                        <a:rPr lang="nl-NL" sz="1600" dirty="0" smtClean="0">
                          <a:solidFill>
                            <a:srgbClr val="2C4A93"/>
                          </a:solidFill>
                        </a:rPr>
                        <a:t>To</a:t>
                      </a:r>
                      <a:r>
                        <a:rPr lang="nl-NL" sz="1600" baseline="0" dirty="0" smtClean="0">
                          <a:solidFill>
                            <a:srgbClr val="2C4A93"/>
                          </a:solidFill>
                        </a:rPr>
                        <a:t> establish the ‘state-of-art’ at the time of the analysis</a:t>
                      </a:r>
                      <a:endParaRPr lang="en-US" sz="1600" dirty="0" smtClean="0">
                        <a:solidFill>
                          <a:srgbClr val="2C4A93"/>
                        </a:solidFill>
                      </a:endParaRPr>
                    </a:p>
                  </a:txBody>
                  <a:tcPr/>
                </a:tc>
                <a:tc>
                  <a:txBody>
                    <a:bodyPr/>
                    <a:lstStyle/>
                    <a:p>
                      <a:pPr marL="285750" indent="-285750" algn="l" defTabSz="457200" rtl="0" eaLnBrk="1" latinLnBrk="0" hangingPunct="1">
                        <a:buFont typeface="Arial" panose="020B0604020202020204" pitchFamily="34" charset="0"/>
                        <a:buChar char="•"/>
                      </a:pPr>
                      <a:r>
                        <a:rPr lang="en-US" sz="1600" kern="1200" dirty="0" smtClean="0">
                          <a:solidFill>
                            <a:srgbClr val="2C4A93"/>
                          </a:solidFill>
                          <a:latin typeface="+mn-lt"/>
                          <a:ea typeface="+mn-ea"/>
                          <a:cs typeface="+mn-cs"/>
                        </a:rPr>
                        <a:t>it is a way to safeguard the fact that the technological solutions to be developed during the planned project are innovative and can thus be protected by IPR;</a:t>
                      </a:r>
                    </a:p>
                    <a:p>
                      <a:pPr marL="285750" indent="-285750" algn="l" defTabSz="457200" rtl="0" eaLnBrk="1" latinLnBrk="0" hangingPunct="1">
                        <a:buFont typeface="Arial" panose="020B0604020202020204" pitchFamily="34" charset="0"/>
                        <a:buChar char="•"/>
                      </a:pPr>
                      <a:r>
                        <a:rPr lang="en-US" sz="1600" kern="1200" dirty="0" smtClean="0">
                          <a:solidFill>
                            <a:srgbClr val="2C4A93"/>
                          </a:solidFill>
                          <a:latin typeface="+mn-lt"/>
                          <a:ea typeface="+mn-ea"/>
                          <a:cs typeface="+mn-cs"/>
                        </a:rPr>
                        <a:t>alternatively, it will reveal whether there is a provider who owns all IPR needed to develop the solution to the identified need(s);</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600" dirty="0" smtClean="0">
                          <a:solidFill>
                            <a:srgbClr val="2C4A93"/>
                          </a:solidFill>
                        </a:rPr>
                        <a:t>To</a:t>
                      </a:r>
                      <a:r>
                        <a:rPr lang="nl-NL" sz="1600" baseline="0" dirty="0" smtClean="0">
                          <a:solidFill>
                            <a:srgbClr val="2C4A93"/>
                          </a:solidFill>
                        </a:rPr>
                        <a:t> establish the ‘state-of-art’ at the time of the search.</a:t>
                      </a:r>
                      <a:endParaRPr lang="en-US" sz="1600" dirty="0" smtClean="0">
                        <a:solidFill>
                          <a:srgbClr val="2C4A93"/>
                        </a:solidFill>
                      </a:endParaRPr>
                    </a:p>
                    <a:p>
                      <a:pPr marL="285750" indent="-285750" algn="l" defTabSz="457200" rtl="0" eaLnBrk="1" latinLnBrk="0" hangingPunct="1">
                        <a:buFont typeface="Arial" panose="020B0604020202020204" pitchFamily="34" charset="0"/>
                        <a:buChar char="•"/>
                      </a:pPr>
                      <a:endParaRPr lang="en-US" sz="1600" kern="1200" baseline="0" dirty="0" smtClean="0">
                        <a:solidFill>
                          <a:srgbClr val="2C4A93"/>
                        </a:solidFill>
                        <a:latin typeface="+mn-lt"/>
                        <a:ea typeface="+mn-ea"/>
                        <a:cs typeface="+mn-cs"/>
                      </a:endParaRPr>
                    </a:p>
                    <a:p>
                      <a:pPr marL="0" indent="0" algn="l" defTabSz="457200" rtl="0" eaLnBrk="1" latinLnBrk="0" hangingPunct="1">
                        <a:buFont typeface="Arial" panose="020B0604020202020204" pitchFamily="34" charset="0"/>
                        <a:buNone/>
                      </a:pPr>
                      <a:r>
                        <a:rPr lang="nl-NL" sz="1600" kern="1200" baseline="0" dirty="0" smtClean="0">
                          <a:solidFill>
                            <a:srgbClr val="2C4A93"/>
                          </a:solidFill>
                          <a:latin typeface="+mn-lt"/>
                          <a:ea typeface="+mn-ea"/>
                          <a:cs typeface="+mn-cs"/>
                        </a:rPr>
                        <a:t> </a:t>
                      </a:r>
                      <a:endParaRPr lang="en-US" dirty="0"/>
                    </a:p>
                  </a:txBody>
                  <a:tcPr/>
                </a:tc>
              </a:tr>
              <a:tr h="1121488">
                <a:tc>
                  <a:txBody>
                    <a:bodyPr/>
                    <a:lstStyle/>
                    <a:p>
                      <a:r>
                        <a:rPr lang="nl-NL" b="1" dirty="0" err="1" smtClean="0">
                          <a:solidFill>
                            <a:srgbClr val="FF0000"/>
                          </a:solidFill>
                        </a:rPr>
                        <a:t>What</a:t>
                      </a:r>
                      <a:endParaRPr lang="en-US" b="1" dirty="0">
                        <a:solidFill>
                          <a:srgbClr val="FF0000"/>
                        </a:solidFill>
                      </a:endParaRPr>
                    </a:p>
                  </a:txBody>
                  <a:tcPr/>
                </a:tc>
                <a:tc>
                  <a:txBody>
                    <a:bodyPr/>
                    <a:lstStyle/>
                    <a:p>
                      <a:pPr marL="285750" indent="-285750">
                        <a:buFont typeface="Arial" panose="020B0604020202020204" pitchFamily="34" charset="0"/>
                        <a:buChar char="•"/>
                      </a:pPr>
                      <a:r>
                        <a:rPr lang="nl-NL" sz="1600" kern="1200" dirty="0" smtClean="0">
                          <a:solidFill>
                            <a:srgbClr val="2C4A93"/>
                          </a:solidFill>
                          <a:latin typeface="+mn-lt"/>
                          <a:ea typeface="+mn-ea"/>
                          <a:cs typeface="+mn-cs"/>
                        </a:rPr>
                        <a:t>All information currently in the public domain (scientific publications, reports, existing products)</a:t>
                      </a:r>
                      <a:endParaRPr lang="en-US" sz="1600" kern="1200" dirty="0" smtClean="0">
                        <a:solidFill>
                          <a:srgbClr val="2C4A93"/>
                        </a:solidFill>
                        <a:latin typeface="+mn-lt"/>
                        <a:ea typeface="+mn-ea"/>
                        <a:cs typeface="+mn-cs"/>
                      </a:endParaRPr>
                    </a:p>
                  </a:txBody>
                  <a:tcPr/>
                </a:tc>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smtClean="0">
                          <a:solidFill>
                            <a:srgbClr val="2C4A93"/>
                          </a:solidFill>
                          <a:latin typeface="+mn-lt"/>
                          <a:ea typeface="+mn-ea"/>
                          <a:cs typeface="+mn-cs"/>
                        </a:rPr>
                        <a:t>a search of registered intellectual property held in a national or international database</a:t>
                      </a:r>
                      <a:endParaRPr lang="en-US" sz="1600" kern="1200" dirty="0">
                        <a:solidFill>
                          <a:srgbClr val="2C4A93"/>
                        </a:solidFill>
                        <a:latin typeface="+mn-lt"/>
                        <a:ea typeface="+mn-ea"/>
                        <a:cs typeface="+mn-cs"/>
                      </a:endParaRPr>
                    </a:p>
                  </a:txBody>
                  <a:tcPr/>
                </a:tc>
              </a:tr>
            </a:tbl>
          </a:graphicData>
        </a:graphic>
      </p:graphicFrame>
    </p:spTree>
    <p:extLst>
      <p:ext uri="{BB962C8B-B14F-4D97-AF65-F5344CB8AC3E}">
        <p14:creationId xmlns:p14="http://schemas.microsoft.com/office/powerpoint/2010/main" val="7154936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Prior art analysis and IPR search</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93893" y="1852838"/>
            <a:ext cx="7896905" cy="4124206"/>
          </a:xfrm>
          <a:prstGeom prst="rect">
            <a:avLst/>
          </a:prstGeom>
        </p:spPr>
        <p:txBody>
          <a:bodyPr wrap="square">
            <a:spAutoFit/>
          </a:bodyPr>
          <a:lstStyle/>
          <a:p>
            <a:pPr marL="742950" lvl="0" indent="-742950">
              <a:lnSpc>
                <a:spcPct val="150000"/>
              </a:lnSpc>
              <a:buFont typeface="+mj-lt"/>
              <a:buAutoNum type="alphaLcPeriod"/>
            </a:pPr>
            <a:r>
              <a:rPr lang="en-GB" sz="2800" dirty="0">
                <a:solidFill>
                  <a:srgbClr val="041869"/>
                </a:solidFill>
              </a:rPr>
              <a:t>Understanding the importance of prior art analysis and the IPR search</a:t>
            </a:r>
          </a:p>
          <a:p>
            <a:pPr marL="742950" lvl="0" indent="-742950">
              <a:lnSpc>
                <a:spcPct val="150000"/>
              </a:lnSpc>
              <a:buFont typeface="+mj-lt"/>
              <a:buAutoNum type="alphaLcPeriod"/>
            </a:pPr>
            <a:r>
              <a:rPr lang="en-GB" sz="3200" b="1" dirty="0">
                <a:solidFill>
                  <a:srgbClr val="041869"/>
                </a:solidFill>
              </a:rPr>
              <a:t>How to conduct art analysis and IPR search</a:t>
            </a:r>
          </a:p>
          <a:p>
            <a:pPr marL="742950" lvl="0" indent="-742950">
              <a:lnSpc>
                <a:spcPct val="150000"/>
              </a:lnSpc>
              <a:buFont typeface="+mj-lt"/>
              <a:buAutoNum type="alphaLcPeriod"/>
            </a:pPr>
            <a:r>
              <a:rPr lang="en-GB" sz="2800" dirty="0" smtClean="0">
                <a:solidFill>
                  <a:srgbClr val="041869"/>
                </a:solidFill>
              </a:rPr>
              <a:t>Next step</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37711493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latin typeface="+mj-lt"/>
              </a:rPr>
              <a:t>Prior art analysis and IPR search</a:t>
            </a:r>
          </a:p>
          <a:p>
            <a:pPr algn="ctr"/>
            <a:r>
              <a:rPr lang="en-US" sz="2800" b="1" i="1" dirty="0" smtClean="0">
                <a:solidFill>
                  <a:schemeClr val="accent2"/>
                </a:solidFill>
                <a:latin typeface="+mj-lt"/>
              </a:rPr>
              <a:t>How to conduct art analysis and IPR search</a:t>
            </a:r>
            <a:endParaRPr lang="en-US" sz="28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115911" y="1402077"/>
            <a:ext cx="8451272" cy="4862870"/>
          </a:xfrm>
          <a:prstGeom prst="rect">
            <a:avLst/>
          </a:prstGeom>
        </p:spPr>
        <p:txBody>
          <a:bodyPr wrap="square">
            <a:spAutoFit/>
          </a:bodyPr>
          <a:lstStyle/>
          <a:p>
            <a:pPr lvl="0"/>
            <a:r>
              <a:rPr lang="en-GB" sz="2400" b="1" dirty="0" smtClean="0">
                <a:solidFill>
                  <a:srgbClr val="041869"/>
                </a:solidFill>
              </a:rPr>
              <a:t>Prior art analysis (non-IPR)</a:t>
            </a:r>
          </a:p>
          <a:p>
            <a:pPr marL="571500" lvl="0" indent="-571500">
              <a:buFont typeface="Arial" panose="020B0604020202020204" pitchFamily="34" charset="0"/>
              <a:buChar char="•"/>
            </a:pPr>
            <a:r>
              <a:rPr lang="en-US" sz="2200" dirty="0">
                <a:solidFill>
                  <a:srgbClr val="041869"/>
                </a:solidFill>
              </a:rPr>
              <a:t>I</a:t>
            </a:r>
            <a:r>
              <a:rPr lang="en-US" sz="2200" dirty="0" smtClean="0">
                <a:solidFill>
                  <a:srgbClr val="041869"/>
                </a:solidFill>
              </a:rPr>
              <a:t>ncludes </a:t>
            </a:r>
            <a:r>
              <a:rPr lang="en-US" sz="2200" dirty="0">
                <a:solidFill>
                  <a:srgbClr val="7030A0"/>
                </a:solidFill>
              </a:rPr>
              <a:t>products</a:t>
            </a:r>
            <a:r>
              <a:rPr lang="en-US" sz="2200" dirty="0">
                <a:solidFill>
                  <a:srgbClr val="041869"/>
                </a:solidFill>
              </a:rPr>
              <a:t> and </a:t>
            </a:r>
            <a:r>
              <a:rPr lang="en-US" sz="2200" dirty="0">
                <a:solidFill>
                  <a:srgbClr val="7030A0"/>
                </a:solidFill>
              </a:rPr>
              <a:t>published ideas </a:t>
            </a:r>
            <a:r>
              <a:rPr lang="en-US" sz="2200" dirty="0">
                <a:solidFill>
                  <a:srgbClr val="041869"/>
                </a:solidFill>
              </a:rPr>
              <a:t>which may </a:t>
            </a:r>
            <a:r>
              <a:rPr lang="en-US" sz="2200" dirty="0">
                <a:solidFill>
                  <a:srgbClr val="7030A0"/>
                </a:solidFill>
              </a:rPr>
              <a:t>not be protectable/protected by </a:t>
            </a:r>
            <a:r>
              <a:rPr lang="en-US" sz="2200" dirty="0" smtClean="0">
                <a:solidFill>
                  <a:srgbClr val="7030A0"/>
                </a:solidFill>
              </a:rPr>
              <a:t>IPR</a:t>
            </a:r>
          </a:p>
          <a:p>
            <a:pPr marL="571500" lvl="0" indent="-571500">
              <a:buFont typeface="Arial" panose="020B0604020202020204" pitchFamily="34" charset="0"/>
              <a:buChar char="•"/>
            </a:pPr>
            <a:r>
              <a:rPr lang="nl-NL" sz="2200" dirty="0" smtClean="0">
                <a:solidFill>
                  <a:srgbClr val="041869"/>
                </a:solidFill>
              </a:rPr>
              <a:t>Entails a </a:t>
            </a:r>
            <a:r>
              <a:rPr lang="en-US" sz="2200" dirty="0">
                <a:solidFill>
                  <a:srgbClr val="041869"/>
                </a:solidFill>
              </a:rPr>
              <a:t>thorough review of </a:t>
            </a:r>
            <a:r>
              <a:rPr lang="en-US" sz="2200" dirty="0">
                <a:solidFill>
                  <a:srgbClr val="00B050"/>
                </a:solidFill>
              </a:rPr>
              <a:t>existing technologies or ideas</a:t>
            </a:r>
            <a:r>
              <a:rPr lang="en-US" sz="2200" dirty="0">
                <a:solidFill>
                  <a:srgbClr val="041869"/>
                </a:solidFill>
              </a:rPr>
              <a:t>, through both </a:t>
            </a:r>
            <a:r>
              <a:rPr lang="en-US" sz="2200" dirty="0">
                <a:solidFill>
                  <a:srgbClr val="00B050"/>
                </a:solidFill>
              </a:rPr>
              <a:t>online and offline means </a:t>
            </a:r>
            <a:r>
              <a:rPr lang="en-US" sz="2200" dirty="0">
                <a:solidFill>
                  <a:srgbClr val="041869"/>
                </a:solidFill>
              </a:rPr>
              <a:t>and of </a:t>
            </a:r>
            <a:r>
              <a:rPr lang="en-US" sz="2200" dirty="0" smtClean="0">
                <a:solidFill>
                  <a:srgbClr val="041869"/>
                </a:solidFill>
              </a:rPr>
              <a:t>search on key </a:t>
            </a:r>
            <a:r>
              <a:rPr lang="en-US" sz="2200" dirty="0">
                <a:solidFill>
                  <a:srgbClr val="041869"/>
                </a:solidFill>
              </a:rPr>
              <a:t>forums for the communication of new technological ideas and </a:t>
            </a:r>
            <a:r>
              <a:rPr lang="en-US" sz="2200" dirty="0" smtClean="0">
                <a:solidFill>
                  <a:srgbClr val="041869"/>
                </a:solidFill>
              </a:rPr>
              <a:t>inventions (industry journals, trade shows and exhibitions, news sites, academic publications/books/periodicals/magazines)</a:t>
            </a:r>
          </a:p>
          <a:p>
            <a:pPr marL="571500" lvl="0" indent="-571500">
              <a:buFont typeface="Arial" panose="020B0604020202020204" pitchFamily="34" charset="0"/>
              <a:buChar char="•"/>
            </a:pPr>
            <a:r>
              <a:rPr lang="nl-NL" sz="2200" dirty="0" smtClean="0">
                <a:solidFill>
                  <a:srgbClr val="041869"/>
                </a:solidFill>
              </a:rPr>
              <a:t>Requires a </a:t>
            </a:r>
            <a:r>
              <a:rPr lang="nl-NL" sz="2200" dirty="0" smtClean="0">
                <a:solidFill>
                  <a:srgbClr val="FF0000"/>
                </a:solidFill>
              </a:rPr>
              <a:t>team</a:t>
            </a:r>
            <a:r>
              <a:rPr lang="nl-NL" sz="2200" dirty="0" smtClean="0">
                <a:solidFill>
                  <a:srgbClr val="041869"/>
                </a:solidFill>
              </a:rPr>
              <a:t> holding </a:t>
            </a:r>
            <a:r>
              <a:rPr lang="en-US" sz="2200" dirty="0" smtClean="0">
                <a:solidFill>
                  <a:srgbClr val="041869"/>
                </a:solidFill>
              </a:rPr>
              <a:t>relevant </a:t>
            </a:r>
            <a:r>
              <a:rPr lang="en-US" sz="2200" dirty="0">
                <a:solidFill>
                  <a:srgbClr val="041869"/>
                </a:solidFill>
              </a:rPr>
              <a:t>technological, industry and scientific </a:t>
            </a:r>
            <a:r>
              <a:rPr lang="en-US" sz="2200" dirty="0" smtClean="0">
                <a:solidFill>
                  <a:srgbClr val="041869"/>
                </a:solidFill>
              </a:rPr>
              <a:t>expertise</a:t>
            </a:r>
          </a:p>
          <a:p>
            <a:pPr marL="571500" lvl="0" indent="-571500">
              <a:buFont typeface="Arial" panose="020B0604020202020204" pitchFamily="34" charset="0"/>
              <a:buChar char="•"/>
            </a:pPr>
            <a:r>
              <a:rPr lang="en-US" sz="2200" dirty="0" smtClean="0">
                <a:solidFill>
                  <a:srgbClr val="041869"/>
                </a:solidFill>
              </a:rPr>
              <a:t>includes </a:t>
            </a:r>
            <a:r>
              <a:rPr lang="en-US" sz="2200" dirty="0" smtClean="0">
                <a:solidFill>
                  <a:srgbClr val="FFC000"/>
                </a:solidFill>
              </a:rPr>
              <a:t>meeting/networking</a:t>
            </a:r>
            <a:r>
              <a:rPr lang="en-US" sz="2200" dirty="0" smtClean="0">
                <a:solidFill>
                  <a:srgbClr val="041869"/>
                </a:solidFill>
              </a:rPr>
              <a:t> </a:t>
            </a:r>
            <a:r>
              <a:rPr lang="en-US" sz="2200" dirty="0">
                <a:solidFill>
                  <a:srgbClr val="041869"/>
                </a:solidFill>
              </a:rPr>
              <a:t>with people who may have relevant experience, such as directors of </a:t>
            </a:r>
            <a:r>
              <a:rPr lang="en-US" sz="2200" dirty="0">
                <a:solidFill>
                  <a:srgbClr val="FFD347"/>
                </a:solidFill>
              </a:rPr>
              <a:t>research</a:t>
            </a:r>
            <a:r>
              <a:rPr lang="en-US" sz="2200" dirty="0">
                <a:solidFill>
                  <a:srgbClr val="041869"/>
                </a:solidFill>
              </a:rPr>
              <a:t> at research institutions, retailers, buyers, and other people associated with the creation, buying or selling of </a:t>
            </a:r>
            <a:r>
              <a:rPr lang="en-US" sz="2200" dirty="0">
                <a:solidFill>
                  <a:srgbClr val="FFD347"/>
                </a:solidFill>
              </a:rPr>
              <a:t>innovative technology</a:t>
            </a:r>
            <a:endParaRPr lang="en-GB" sz="2200" dirty="0" smtClean="0">
              <a:solidFill>
                <a:srgbClr val="FFD347"/>
              </a:solidFill>
            </a:endParaRPr>
          </a:p>
        </p:txBody>
      </p:sp>
    </p:spTree>
    <p:extLst>
      <p:ext uri="{BB962C8B-B14F-4D97-AF65-F5344CB8AC3E}">
        <p14:creationId xmlns:p14="http://schemas.microsoft.com/office/powerpoint/2010/main" val="27440964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latin typeface="+mj-lt"/>
              </a:rPr>
              <a:t>Prior art analysis and IPR search</a:t>
            </a:r>
          </a:p>
          <a:p>
            <a:pPr algn="ctr"/>
            <a:r>
              <a:rPr lang="en-US" sz="2800" b="1" i="1" dirty="0" smtClean="0">
                <a:solidFill>
                  <a:schemeClr val="accent2"/>
                </a:solidFill>
                <a:latin typeface="+mj-lt"/>
              </a:rPr>
              <a:t>How to conduct art analysis and IPR search</a:t>
            </a:r>
            <a:endParaRPr lang="en-US" sz="28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115910" y="1229622"/>
            <a:ext cx="8451272" cy="5632311"/>
          </a:xfrm>
          <a:prstGeom prst="rect">
            <a:avLst/>
          </a:prstGeom>
        </p:spPr>
        <p:txBody>
          <a:bodyPr wrap="square">
            <a:spAutoFit/>
          </a:bodyPr>
          <a:lstStyle/>
          <a:p>
            <a:pPr lvl="0"/>
            <a:endParaRPr lang="en-GB" sz="2400" b="1" dirty="0">
              <a:solidFill>
                <a:srgbClr val="041869"/>
              </a:solidFill>
            </a:endParaRPr>
          </a:p>
          <a:p>
            <a:pPr lvl="0" algn="ctr"/>
            <a:r>
              <a:rPr lang="en-US" sz="2400" b="1" dirty="0">
                <a:solidFill>
                  <a:srgbClr val="00B0F0"/>
                </a:solidFill>
              </a:rPr>
              <a:t>EXAMPLE of non-patent search (WAUTER project)</a:t>
            </a:r>
          </a:p>
          <a:p>
            <a:pPr lvl="0"/>
            <a:endParaRPr lang="en-US" sz="2400" b="1" dirty="0" smtClean="0">
              <a:solidFill>
                <a:srgbClr val="041869"/>
              </a:solidFill>
            </a:endParaRPr>
          </a:p>
          <a:p>
            <a:pPr lvl="0" algn="ctr"/>
            <a:r>
              <a:rPr lang="en-US" sz="2200" dirty="0" smtClean="0">
                <a:solidFill>
                  <a:srgbClr val="0070C0"/>
                </a:solidFill>
              </a:rPr>
              <a:t>Waterschapsbedrijf </a:t>
            </a:r>
            <a:r>
              <a:rPr lang="en-US" sz="2200" dirty="0">
                <a:solidFill>
                  <a:srgbClr val="0070C0"/>
                </a:solidFill>
              </a:rPr>
              <a:t>Limburg, the Dutch organization responsible for purifying and transporting discharge water from 17 waste water treatment plants, procured an innovative solution to centralize its monitoring processes and reduce maintenance costs. As part of the preparatory stage, Waterschapsbedrijf Limburg performed a desk research of the existing solutions and initiated discussions with sister </a:t>
            </a:r>
            <a:r>
              <a:rPr lang="en-US" sz="2200" dirty="0" smtClean="0">
                <a:solidFill>
                  <a:srgbClr val="0070C0"/>
                </a:solidFill>
              </a:rPr>
              <a:t>organizations </a:t>
            </a:r>
            <a:r>
              <a:rPr lang="en-US" sz="2200" dirty="0">
                <a:solidFill>
                  <a:srgbClr val="0070C0"/>
                </a:solidFill>
              </a:rPr>
              <a:t>in order to identify copyright protected software. It subsequently tested this information during 2 rounds of market </a:t>
            </a:r>
            <a:r>
              <a:rPr lang="en-US" sz="2200" dirty="0" smtClean="0">
                <a:solidFill>
                  <a:srgbClr val="0070C0"/>
                </a:solidFill>
              </a:rPr>
              <a:t>consultation.</a:t>
            </a:r>
          </a:p>
          <a:p>
            <a:pPr lvl="0" algn="ctr"/>
            <a:r>
              <a:rPr lang="en-US" sz="2200" i="1" dirty="0">
                <a:solidFill>
                  <a:srgbClr val="0070C0"/>
                </a:solidFill>
              </a:rPr>
              <a:t> </a:t>
            </a:r>
            <a:r>
              <a:rPr lang="en-US" sz="2200" i="1" dirty="0" smtClean="0">
                <a:solidFill>
                  <a:srgbClr val="0070C0"/>
                </a:solidFill>
              </a:rPr>
              <a:t>              </a:t>
            </a:r>
          </a:p>
          <a:p>
            <a:pPr lvl="0" algn="ctr"/>
            <a:r>
              <a:rPr lang="en-US" sz="2200" i="1" dirty="0">
                <a:solidFill>
                  <a:srgbClr val="0070C0"/>
                </a:solidFill>
              </a:rPr>
              <a:t> </a:t>
            </a:r>
            <a:r>
              <a:rPr lang="en-US" sz="2200" i="1" dirty="0" smtClean="0">
                <a:solidFill>
                  <a:srgbClr val="0070C0"/>
                </a:solidFill>
              </a:rPr>
              <a:t>                                         </a:t>
            </a:r>
            <a:r>
              <a:rPr lang="en-US" sz="2000" i="1" dirty="0" smtClean="0">
                <a:solidFill>
                  <a:srgbClr val="002060"/>
                </a:solidFill>
              </a:rPr>
              <a:t>Source</a:t>
            </a:r>
            <a:r>
              <a:rPr lang="en-US" sz="2000" i="1" dirty="0">
                <a:solidFill>
                  <a:srgbClr val="002060"/>
                </a:solidFill>
              </a:rPr>
              <a:t>: Leon Verhaegen, Wauter project </a:t>
            </a:r>
          </a:p>
          <a:p>
            <a:pPr lvl="0"/>
            <a:endParaRPr lang="en-GB" sz="2400" b="1" dirty="0" smtClean="0">
              <a:solidFill>
                <a:srgbClr val="041869"/>
              </a:solidFill>
            </a:endParaRPr>
          </a:p>
          <a:p>
            <a:pPr lvl="0"/>
            <a:endParaRPr lang="en-GB" sz="2400" b="1" dirty="0" smtClean="0">
              <a:solidFill>
                <a:srgbClr val="041869"/>
              </a:solidFill>
            </a:endParaRPr>
          </a:p>
        </p:txBody>
      </p:sp>
    </p:spTree>
    <p:extLst>
      <p:ext uri="{BB962C8B-B14F-4D97-AF65-F5344CB8AC3E}">
        <p14:creationId xmlns:p14="http://schemas.microsoft.com/office/powerpoint/2010/main" val="38896536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latin typeface="+mj-lt"/>
              </a:rPr>
              <a:t>Prior art analysis and IPR search</a:t>
            </a:r>
          </a:p>
          <a:p>
            <a:pPr algn="ctr"/>
            <a:r>
              <a:rPr lang="en-US" sz="2800" b="1" i="1" dirty="0" smtClean="0">
                <a:solidFill>
                  <a:schemeClr val="accent2"/>
                </a:solidFill>
                <a:latin typeface="+mj-lt"/>
              </a:rPr>
              <a:t>How to conduct art analysis and IPR search</a:t>
            </a:r>
            <a:endParaRPr lang="en-US" sz="28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115911" y="1402077"/>
            <a:ext cx="8451272" cy="5232202"/>
          </a:xfrm>
          <a:prstGeom prst="rect">
            <a:avLst/>
          </a:prstGeom>
        </p:spPr>
        <p:txBody>
          <a:bodyPr wrap="square">
            <a:spAutoFit/>
          </a:bodyPr>
          <a:lstStyle/>
          <a:p>
            <a:pPr lvl="0"/>
            <a:r>
              <a:rPr lang="en-GB" sz="2400" b="1" dirty="0" smtClean="0">
                <a:solidFill>
                  <a:srgbClr val="041869"/>
                </a:solidFill>
              </a:rPr>
              <a:t>Conducting an IPR</a:t>
            </a:r>
            <a:r>
              <a:rPr lang="en-GB" sz="2400" b="1" dirty="0">
                <a:solidFill>
                  <a:srgbClr val="041869"/>
                </a:solidFill>
              </a:rPr>
              <a:t> </a:t>
            </a:r>
            <a:r>
              <a:rPr lang="en-GB" sz="2400" b="1" dirty="0" smtClean="0">
                <a:solidFill>
                  <a:srgbClr val="041869"/>
                </a:solidFill>
              </a:rPr>
              <a:t>search</a:t>
            </a:r>
          </a:p>
          <a:p>
            <a:pPr lvl="0"/>
            <a:endParaRPr lang="en-GB" sz="2400" b="1" dirty="0" smtClean="0">
              <a:solidFill>
                <a:srgbClr val="041869"/>
              </a:solidFill>
            </a:endParaRPr>
          </a:p>
          <a:p>
            <a:pPr marL="342900" lvl="0" indent="-342900">
              <a:buFont typeface="Arial" panose="020B0604020202020204" pitchFamily="34" charset="0"/>
              <a:buChar char="•"/>
            </a:pPr>
            <a:r>
              <a:rPr lang="en-GB" sz="2200" dirty="0" smtClean="0">
                <a:solidFill>
                  <a:srgbClr val="00B0F0"/>
                </a:solidFill>
              </a:rPr>
              <a:t>Registered IPR </a:t>
            </a:r>
            <a:r>
              <a:rPr lang="en-GB" sz="2200" dirty="0" smtClean="0">
                <a:solidFill>
                  <a:srgbClr val="041869"/>
                </a:solidFill>
              </a:rPr>
              <a:t>(patents, trademarks, designs)</a:t>
            </a:r>
          </a:p>
          <a:p>
            <a:pPr marL="342900" lvl="0" indent="-342900">
              <a:buFont typeface="Arial" panose="020B0604020202020204" pitchFamily="34" charset="0"/>
              <a:buChar char="•"/>
            </a:pPr>
            <a:r>
              <a:rPr lang="en-GB" sz="2200" dirty="0" smtClean="0">
                <a:solidFill>
                  <a:srgbClr val="041869"/>
                </a:solidFill>
              </a:rPr>
              <a:t>Most relevant for technological R&amp;D arising from PCP/PPI: </a:t>
            </a:r>
            <a:r>
              <a:rPr lang="en-GB" sz="2200" dirty="0" smtClean="0">
                <a:solidFill>
                  <a:srgbClr val="FFC000"/>
                </a:solidFill>
              </a:rPr>
              <a:t>patent search </a:t>
            </a:r>
            <a:r>
              <a:rPr lang="en-GB" sz="2200" dirty="0" smtClean="0">
                <a:solidFill>
                  <a:srgbClr val="041869"/>
                </a:solidFill>
              </a:rPr>
              <a:t>(‘</a:t>
            </a:r>
            <a:r>
              <a:rPr lang="en-GB" sz="2200" i="1" dirty="0" smtClean="0">
                <a:solidFill>
                  <a:srgbClr val="041869"/>
                </a:solidFill>
              </a:rPr>
              <a:t>absolute novelty</a:t>
            </a:r>
            <a:r>
              <a:rPr lang="en-GB" sz="2200" dirty="0" smtClean="0">
                <a:solidFill>
                  <a:srgbClr val="041869"/>
                </a:solidFill>
              </a:rPr>
              <a:t>’ standard)</a:t>
            </a:r>
          </a:p>
          <a:p>
            <a:pPr marL="342900" lvl="0" indent="-342900">
              <a:buFont typeface="Arial" panose="020B0604020202020204" pitchFamily="34" charset="0"/>
              <a:buChar char="•"/>
            </a:pPr>
            <a:r>
              <a:rPr lang="en-GB" sz="2200" dirty="0" smtClean="0">
                <a:solidFill>
                  <a:srgbClr val="041869"/>
                </a:solidFill>
              </a:rPr>
              <a:t>Patent searches should not be restricted to national databases but should include </a:t>
            </a:r>
            <a:r>
              <a:rPr lang="en-GB" sz="2200" dirty="0" smtClean="0">
                <a:solidFill>
                  <a:srgbClr val="00B050"/>
                </a:solidFill>
              </a:rPr>
              <a:t>all relevant patents, patent applications</a:t>
            </a:r>
            <a:r>
              <a:rPr lang="en-GB" sz="2200" dirty="0" smtClean="0">
                <a:solidFill>
                  <a:srgbClr val="041869"/>
                </a:solidFill>
              </a:rPr>
              <a:t>, and other published relevant work in all countries and at all times:</a:t>
            </a:r>
          </a:p>
          <a:p>
            <a:pPr marL="342900" lvl="0" indent="-342900">
              <a:buFont typeface="Arial" panose="020B0604020202020204" pitchFamily="34" charset="0"/>
              <a:buChar char="•"/>
            </a:pPr>
            <a:r>
              <a:rPr lang="en-GB" sz="2200" dirty="0" smtClean="0">
                <a:solidFill>
                  <a:srgbClr val="041869"/>
                </a:solidFill>
              </a:rPr>
              <a:t>The </a:t>
            </a:r>
            <a:r>
              <a:rPr lang="en-GB" sz="2200" dirty="0" smtClean="0">
                <a:solidFill>
                  <a:srgbClr val="7030A0"/>
                </a:solidFill>
              </a:rPr>
              <a:t>European </a:t>
            </a:r>
            <a:r>
              <a:rPr lang="en-GB" sz="2200" dirty="0">
                <a:solidFill>
                  <a:srgbClr val="7030A0"/>
                </a:solidFill>
              </a:rPr>
              <a:t>P</a:t>
            </a:r>
            <a:r>
              <a:rPr lang="en-GB" sz="2200" dirty="0" smtClean="0">
                <a:solidFill>
                  <a:srgbClr val="7030A0"/>
                </a:solidFill>
              </a:rPr>
              <a:t>atent Register’s </a:t>
            </a:r>
            <a:r>
              <a:rPr lang="en-US" sz="2200" i="1" dirty="0">
                <a:solidFill>
                  <a:srgbClr val="7030A0"/>
                </a:solidFill>
              </a:rPr>
              <a:t>espacenet</a:t>
            </a:r>
            <a:r>
              <a:rPr lang="en-US" sz="2200" dirty="0">
                <a:solidFill>
                  <a:srgbClr val="7030A0"/>
                </a:solidFill>
              </a:rPr>
              <a:t> </a:t>
            </a:r>
            <a:r>
              <a:rPr lang="en-US" sz="2200" dirty="0" smtClean="0">
                <a:solidFill>
                  <a:srgbClr val="041869"/>
                </a:solidFill>
              </a:rPr>
              <a:t>(</a:t>
            </a:r>
            <a:r>
              <a:rPr lang="en-US" sz="2200" u="sng" dirty="0" smtClean="0">
                <a:solidFill>
                  <a:srgbClr val="0070C0"/>
                </a:solidFill>
              </a:rPr>
              <a:t>http://worldwide.espacenet.com/?locale=en_EP</a:t>
            </a:r>
            <a:r>
              <a:rPr lang="en-US" sz="2200" dirty="0" smtClean="0">
                <a:solidFill>
                  <a:srgbClr val="041869"/>
                </a:solidFill>
              </a:rPr>
              <a:t>) </a:t>
            </a:r>
            <a:r>
              <a:rPr lang="en-US" sz="2200" dirty="0">
                <a:solidFill>
                  <a:srgbClr val="041869"/>
                </a:solidFill>
              </a:rPr>
              <a:t>search tool contains 90million patent documents taken from worldwide sources and dating from </a:t>
            </a:r>
            <a:r>
              <a:rPr lang="en-US" sz="2200" dirty="0" smtClean="0">
                <a:solidFill>
                  <a:srgbClr val="041869"/>
                </a:solidFill>
              </a:rPr>
              <a:t>1876</a:t>
            </a:r>
          </a:p>
          <a:p>
            <a:pPr marL="342900" lvl="0" indent="-342900">
              <a:buFont typeface="Arial" panose="020B0604020202020204" pitchFamily="34" charset="0"/>
              <a:buChar char="•"/>
            </a:pPr>
            <a:r>
              <a:rPr lang="en-US" sz="2200" dirty="0">
                <a:solidFill>
                  <a:srgbClr val="C00000"/>
                </a:solidFill>
              </a:rPr>
              <a:t>Google patents </a:t>
            </a:r>
            <a:r>
              <a:rPr lang="en-US" sz="2200" dirty="0">
                <a:solidFill>
                  <a:srgbClr val="041869"/>
                </a:solidFill>
              </a:rPr>
              <a:t>(</a:t>
            </a:r>
            <a:r>
              <a:rPr lang="en-US" sz="2200" u="sng" dirty="0">
                <a:solidFill>
                  <a:srgbClr val="0070C0"/>
                </a:solidFill>
              </a:rPr>
              <a:t>google.com/patents</a:t>
            </a:r>
            <a:r>
              <a:rPr lang="en-US" sz="2200" dirty="0">
                <a:solidFill>
                  <a:srgbClr val="041869"/>
                </a:solidFill>
              </a:rPr>
              <a:t>) allows searchers to trawl through over 7million US patents</a:t>
            </a:r>
            <a:endParaRPr lang="en-GB" sz="2200" dirty="0" smtClean="0">
              <a:solidFill>
                <a:srgbClr val="041869"/>
              </a:solidFill>
            </a:endParaRPr>
          </a:p>
          <a:p>
            <a:pPr marL="342900" lvl="0" indent="-342900">
              <a:buFont typeface="Arial" panose="020B0604020202020204" pitchFamily="34" charset="0"/>
              <a:buChar char="•"/>
            </a:pPr>
            <a:endParaRPr lang="en-GB" sz="2200" dirty="0" smtClean="0">
              <a:solidFill>
                <a:srgbClr val="041869"/>
              </a:solidFill>
            </a:endParaRPr>
          </a:p>
        </p:txBody>
      </p:sp>
    </p:spTree>
    <p:extLst>
      <p:ext uri="{BB962C8B-B14F-4D97-AF65-F5344CB8AC3E}">
        <p14:creationId xmlns:p14="http://schemas.microsoft.com/office/powerpoint/2010/main" val="1205831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latin typeface="+mj-lt"/>
              </a:rPr>
              <a:t>Prior art analysis and IPR search</a:t>
            </a:r>
          </a:p>
          <a:p>
            <a:pPr algn="ctr"/>
            <a:r>
              <a:rPr lang="en-US" sz="2800" b="1" i="1" dirty="0" smtClean="0">
                <a:solidFill>
                  <a:schemeClr val="accent2"/>
                </a:solidFill>
                <a:latin typeface="+mj-lt"/>
              </a:rPr>
              <a:t>How to conduct art analysis and IPR search</a:t>
            </a:r>
            <a:endParaRPr lang="en-US" sz="28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115911" y="1402077"/>
            <a:ext cx="8451272" cy="5232202"/>
          </a:xfrm>
          <a:prstGeom prst="rect">
            <a:avLst/>
          </a:prstGeom>
        </p:spPr>
        <p:txBody>
          <a:bodyPr wrap="square">
            <a:spAutoFit/>
          </a:bodyPr>
          <a:lstStyle/>
          <a:p>
            <a:pPr lvl="0"/>
            <a:r>
              <a:rPr lang="en-GB" sz="2400" b="1" dirty="0" smtClean="0">
                <a:solidFill>
                  <a:srgbClr val="041869"/>
                </a:solidFill>
              </a:rPr>
              <a:t>Conducting an IPR</a:t>
            </a:r>
            <a:r>
              <a:rPr lang="en-GB" sz="2400" b="1" dirty="0">
                <a:solidFill>
                  <a:srgbClr val="041869"/>
                </a:solidFill>
              </a:rPr>
              <a:t> </a:t>
            </a:r>
            <a:r>
              <a:rPr lang="en-GB" sz="2400" b="1" dirty="0" smtClean="0">
                <a:solidFill>
                  <a:srgbClr val="041869"/>
                </a:solidFill>
              </a:rPr>
              <a:t>search</a:t>
            </a:r>
          </a:p>
          <a:p>
            <a:pPr lvl="0"/>
            <a:endParaRPr lang="en-GB" sz="2400" b="1" dirty="0">
              <a:solidFill>
                <a:srgbClr val="041869"/>
              </a:solidFill>
            </a:endParaRPr>
          </a:p>
          <a:p>
            <a:pPr lvl="0"/>
            <a:r>
              <a:rPr lang="en-US" sz="2200" dirty="0" smtClean="0">
                <a:solidFill>
                  <a:srgbClr val="041869"/>
                </a:solidFill>
              </a:rPr>
              <a:t>Two </a:t>
            </a:r>
            <a:r>
              <a:rPr lang="en-US" sz="2200" dirty="0">
                <a:solidFill>
                  <a:srgbClr val="041869"/>
                </a:solidFill>
              </a:rPr>
              <a:t>options are available when conducting an IPR search: </a:t>
            </a:r>
          </a:p>
          <a:p>
            <a:pPr lvl="0"/>
            <a:r>
              <a:rPr lang="en-US" sz="2200" dirty="0">
                <a:solidFill>
                  <a:srgbClr val="041869"/>
                </a:solidFill>
              </a:rPr>
              <a:t>(</a:t>
            </a:r>
            <a:r>
              <a:rPr lang="en-US" sz="2200" dirty="0" err="1">
                <a:solidFill>
                  <a:srgbClr val="041869"/>
                </a:solidFill>
              </a:rPr>
              <a:t>i</a:t>
            </a:r>
            <a:r>
              <a:rPr lang="en-US" sz="2200" dirty="0">
                <a:solidFill>
                  <a:srgbClr val="041869"/>
                </a:solidFill>
              </a:rPr>
              <a:t>)	</a:t>
            </a:r>
            <a:r>
              <a:rPr lang="en-US" sz="2200" b="1" i="1" dirty="0">
                <a:solidFill>
                  <a:srgbClr val="7030A0"/>
                </a:solidFill>
              </a:rPr>
              <a:t>keyword </a:t>
            </a:r>
            <a:r>
              <a:rPr lang="en-US" sz="2200" b="1" i="1" dirty="0" smtClean="0">
                <a:solidFill>
                  <a:srgbClr val="7030A0"/>
                </a:solidFill>
              </a:rPr>
              <a:t>searches</a:t>
            </a:r>
            <a:r>
              <a:rPr lang="en-US" sz="2200" b="1" i="1" dirty="0">
                <a:solidFill>
                  <a:srgbClr val="7030A0"/>
                </a:solidFill>
              </a:rPr>
              <a:t> </a:t>
            </a:r>
            <a:r>
              <a:rPr lang="en-US" sz="2200" dirty="0">
                <a:solidFill>
                  <a:srgbClr val="041869"/>
                </a:solidFill>
              </a:rPr>
              <a:t>- it is essential that the searcher attempts a </a:t>
            </a:r>
            <a:r>
              <a:rPr lang="en-US" sz="2200" dirty="0" smtClean="0">
                <a:solidFill>
                  <a:srgbClr val="041869"/>
                </a:solidFill>
              </a:rPr>
              <a:t>	number </a:t>
            </a:r>
            <a:r>
              <a:rPr lang="en-US" sz="2200" dirty="0">
                <a:solidFill>
                  <a:srgbClr val="041869"/>
                </a:solidFill>
              </a:rPr>
              <a:t>of different formulations and is not too specific in the </a:t>
            </a:r>
            <a:r>
              <a:rPr lang="en-US" sz="2200" dirty="0" smtClean="0">
                <a:solidFill>
                  <a:srgbClr val="041869"/>
                </a:solidFill>
              </a:rPr>
              <a:t>	</a:t>
            </a:r>
            <a:r>
              <a:rPr lang="en-US" sz="2200" dirty="0">
                <a:solidFill>
                  <a:srgbClr val="041869"/>
                </a:solidFill>
              </a:rPr>
              <a:t>wording used (e.g., instead of searching for a ‘mobile phone’, </a:t>
            </a:r>
            <a:r>
              <a:rPr lang="en-US" sz="2200" dirty="0" smtClean="0">
                <a:solidFill>
                  <a:srgbClr val="041869"/>
                </a:solidFill>
              </a:rPr>
              <a:t>	searchers </a:t>
            </a:r>
            <a:r>
              <a:rPr lang="en-US" sz="2200" dirty="0">
                <a:solidFill>
                  <a:srgbClr val="041869"/>
                </a:solidFill>
              </a:rPr>
              <a:t>should select a broader query such as ‘ handheld </a:t>
            </a:r>
            <a:r>
              <a:rPr lang="en-US" sz="2200" dirty="0" smtClean="0">
                <a:solidFill>
                  <a:srgbClr val="041869"/>
                </a:solidFill>
              </a:rPr>
              <a:t>	telecommunications </a:t>
            </a:r>
            <a:r>
              <a:rPr lang="en-US" sz="2200" dirty="0">
                <a:solidFill>
                  <a:srgbClr val="041869"/>
                </a:solidFill>
              </a:rPr>
              <a:t>device’)</a:t>
            </a:r>
          </a:p>
          <a:p>
            <a:pPr lvl="0"/>
            <a:r>
              <a:rPr lang="en-US" sz="2200" dirty="0">
                <a:solidFill>
                  <a:srgbClr val="041869"/>
                </a:solidFill>
              </a:rPr>
              <a:t>(ii)	</a:t>
            </a:r>
            <a:r>
              <a:rPr lang="en-US" sz="2200" b="1" i="1" dirty="0">
                <a:solidFill>
                  <a:srgbClr val="7030A0"/>
                </a:solidFill>
              </a:rPr>
              <a:t>patent classification </a:t>
            </a:r>
            <a:r>
              <a:rPr lang="en-US" sz="2200" b="1" i="1" dirty="0" smtClean="0">
                <a:solidFill>
                  <a:srgbClr val="7030A0"/>
                </a:solidFill>
              </a:rPr>
              <a:t>searches</a:t>
            </a:r>
            <a:r>
              <a:rPr lang="en-US" sz="2200" dirty="0" smtClean="0">
                <a:solidFill>
                  <a:srgbClr val="7030A0"/>
                </a:solidFill>
              </a:rPr>
              <a:t> </a:t>
            </a:r>
            <a:r>
              <a:rPr lang="en-US" sz="2200" dirty="0" smtClean="0">
                <a:solidFill>
                  <a:srgbClr val="041869"/>
                </a:solidFill>
              </a:rPr>
              <a:t>– a narrower and more 	precise/targeted method of using ‘patent classifications 	codes’; 	these divide technologies up into over 70,000 different 	categories; searchers can initiate a classification search by 	referring to the ‘classification search’ button on he </a:t>
            </a:r>
            <a:r>
              <a:rPr lang="en-US" sz="2200" i="1" dirty="0" smtClean="0">
                <a:solidFill>
                  <a:srgbClr val="041869"/>
                </a:solidFill>
              </a:rPr>
              <a:t>espacenet</a:t>
            </a:r>
            <a:r>
              <a:rPr lang="en-US" sz="2200" dirty="0" smtClean="0">
                <a:solidFill>
                  <a:srgbClr val="041869"/>
                </a:solidFill>
              </a:rPr>
              <a:t> 	website.</a:t>
            </a:r>
            <a:endParaRPr lang="en-US" sz="2200" dirty="0">
              <a:solidFill>
                <a:srgbClr val="041869"/>
              </a:solidFill>
            </a:endParaRPr>
          </a:p>
          <a:p>
            <a:pPr marL="342900" lvl="0" indent="-342900">
              <a:buFont typeface="Arial" panose="020B0604020202020204" pitchFamily="34" charset="0"/>
              <a:buChar char="•"/>
            </a:pPr>
            <a:endParaRPr lang="en-GB" sz="2200" dirty="0" smtClean="0">
              <a:solidFill>
                <a:srgbClr val="041869"/>
              </a:solidFill>
            </a:endParaRPr>
          </a:p>
        </p:txBody>
      </p:sp>
    </p:spTree>
    <p:extLst>
      <p:ext uri="{BB962C8B-B14F-4D97-AF65-F5344CB8AC3E}">
        <p14:creationId xmlns:p14="http://schemas.microsoft.com/office/powerpoint/2010/main" val="12325752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Prior art analysis and IPR search</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93893" y="2016611"/>
            <a:ext cx="7896905" cy="3385542"/>
          </a:xfrm>
          <a:prstGeom prst="rect">
            <a:avLst/>
          </a:prstGeom>
        </p:spPr>
        <p:txBody>
          <a:bodyPr wrap="square">
            <a:spAutoFit/>
          </a:bodyPr>
          <a:lstStyle/>
          <a:p>
            <a:pPr marL="742950" lvl="0" indent="-742950">
              <a:lnSpc>
                <a:spcPct val="150000"/>
              </a:lnSpc>
              <a:buFont typeface="+mj-lt"/>
              <a:buAutoNum type="alphaLcPeriod"/>
            </a:pPr>
            <a:r>
              <a:rPr lang="en-GB" sz="2800" dirty="0">
                <a:solidFill>
                  <a:srgbClr val="041869"/>
                </a:solidFill>
              </a:rPr>
              <a:t>Understanding the importance of prior art analysis and the IPR search</a:t>
            </a:r>
          </a:p>
          <a:p>
            <a:pPr marL="742950" lvl="0" indent="-742950">
              <a:lnSpc>
                <a:spcPct val="150000"/>
              </a:lnSpc>
              <a:buFont typeface="+mj-lt"/>
              <a:buAutoNum type="alphaLcPeriod"/>
            </a:pPr>
            <a:r>
              <a:rPr lang="en-GB" sz="2800" dirty="0">
                <a:solidFill>
                  <a:srgbClr val="041869"/>
                </a:solidFill>
              </a:rPr>
              <a:t>How to conduct art analysis and IPR search</a:t>
            </a:r>
          </a:p>
          <a:p>
            <a:pPr marL="742950" indent="-742950">
              <a:lnSpc>
                <a:spcPct val="150000"/>
              </a:lnSpc>
              <a:buFont typeface="+mj-lt"/>
              <a:buAutoNum type="alphaLcPeriod"/>
            </a:pPr>
            <a:r>
              <a:rPr lang="en-GB" sz="3200" b="1" dirty="0">
                <a:solidFill>
                  <a:srgbClr val="041869"/>
                </a:solidFill>
              </a:rPr>
              <a:t>Next step</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28873810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08" y="179331"/>
            <a:ext cx="8451273" cy="954107"/>
          </a:xfrm>
          <a:prstGeom prst="rect">
            <a:avLst/>
          </a:prstGeom>
          <a:noFill/>
        </p:spPr>
        <p:txBody>
          <a:bodyPr wrap="square" rtlCol="0">
            <a:spAutoFit/>
          </a:bodyPr>
          <a:lstStyle/>
          <a:p>
            <a:pPr algn="ctr"/>
            <a:r>
              <a:rPr lang="en-US" sz="2800" b="1" dirty="0">
                <a:solidFill>
                  <a:schemeClr val="accent2"/>
                </a:solidFill>
                <a:latin typeface="+mj-lt"/>
              </a:rPr>
              <a:t>Prior art analysis and IPR search</a:t>
            </a:r>
          </a:p>
          <a:p>
            <a:pPr algn="ctr"/>
            <a:r>
              <a:rPr lang="en-US" sz="2800" b="1" i="1" dirty="0" smtClean="0">
                <a:solidFill>
                  <a:schemeClr val="accent2"/>
                </a:solidFill>
                <a:latin typeface="+mj-lt"/>
              </a:rPr>
              <a:t>Next step</a:t>
            </a:r>
            <a:endParaRPr lang="en-US" sz="28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393093" y="1264187"/>
            <a:ext cx="7896905" cy="5970865"/>
          </a:xfrm>
          <a:prstGeom prst="rect">
            <a:avLst/>
          </a:prstGeom>
        </p:spPr>
        <p:txBody>
          <a:bodyPr wrap="square">
            <a:spAutoFit/>
          </a:bodyPr>
          <a:lstStyle/>
          <a:p>
            <a:pPr lvl="0">
              <a:lnSpc>
                <a:spcPct val="150000"/>
              </a:lnSpc>
            </a:pPr>
            <a:r>
              <a:rPr lang="en-GB" sz="2800" b="1" dirty="0" smtClean="0">
                <a:solidFill>
                  <a:srgbClr val="041869"/>
                </a:solidFill>
              </a:rPr>
              <a:t>Interpret the results</a:t>
            </a:r>
          </a:p>
          <a:p>
            <a:pPr marL="457200" lvl="0" indent="-457200" algn="just">
              <a:lnSpc>
                <a:spcPct val="150000"/>
              </a:lnSpc>
              <a:buFont typeface="Arial" panose="020B0604020202020204" pitchFamily="34" charset="0"/>
              <a:buChar char="•"/>
            </a:pPr>
            <a:r>
              <a:rPr lang="en-US" sz="2000" dirty="0">
                <a:solidFill>
                  <a:srgbClr val="041869"/>
                </a:solidFill>
              </a:rPr>
              <a:t>Reading the patent or patent application ‘Abstract’ will provide searchers with a useful summary of the invention and may help </a:t>
            </a:r>
            <a:r>
              <a:rPr lang="en-US" sz="2000" dirty="0" smtClean="0">
                <a:solidFill>
                  <a:srgbClr val="041869"/>
                </a:solidFill>
              </a:rPr>
              <a:t>them to </a:t>
            </a:r>
            <a:r>
              <a:rPr lang="en-US" sz="2000" dirty="0">
                <a:solidFill>
                  <a:srgbClr val="041869"/>
                </a:solidFill>
              </a:rPr>
              <a:t>immediately </a:t>
            </a:r>
            <a:r>
              <a:rPr lang="en-US" sz="2000" dirty="0" smtClean="0">
                <a:solidFill>
                  <a:srgbClr val="041869"/>
                </a:solidFill>
              </a:rPr>
              <a:t>determine the relevance of </a:t>
            </a:r>
            <a:r>
              <a:rPr lang="en-US" sz="2000" dirty="0">
                <a:solidFill>
                  <a:srgbClr val="041869"/>
                </a:solidFill>
              </a:rPr>
              <a:t>the </a:t>
            </a:r>
            <a:r>
              <a:rPr lang="en-US" sz="2000" dirty="0" smtClean="0">
                <a:solidFill>
                  <a:srgbClr val="041869"/>
                </a:solidFill>
              </a:rPr>
              <a:t>invention</a:t>
            </a:r>
          </a:p>
          <a:p>
            <a:pPr marL="457200" lvl="0" indent="-457200" algn="just">
              <a:lnSpc>
                <a:spcPct val="150000"/>
              </a:lnSpc>
              <a:buFont typeface="Arial" panose="020B0604020202020204" pitchFamily="34" charset="0"/>
              <a:buChar char="•"/>
            </a:pPr>
            <a:r>
              <a:rPr lang="en-US" sz="2000" dirty="0">
                <a:solidFill>
                  <a:srgbClr val="041869"/>
                </a:solidFill>
              </a:rPr>
              <a:t>The key part of the patent document is the ‘patent claims’, which actually defines the scope of exclusivity which the patent is </a:t>
            </a:r>
            <a:r>
              <a:rPr lang="en-US" sz="2000" dirty="0" smtClean="0">
                <a:solidFill>
                  <a:srgbClr val="041869"/>
                </a:solidFill>
              </a:rPr>
              <a:t>claiming</a:t>
            </a:r>
            <a:r>
              <a:rPr lang="en-US" sz="2000" dirty="0">
                <a:solidFill>
                  <a:srgbClr val="041869"/>
                </a:solidFill>
              </a:rPr>
              <a:t>;</a:t>
            </a:r>
            <a:endParaRPr lang="en-US" sz="2000" dirty="0" smtClean="0">
              <a:solidFill>
                <a:srgbClr val="041869"/>
              </a:solidFill>
            </a:endParaRPr>
          </a:p>
          <a:p>
            <a:pPr marL="457200" lvl="0" indent="-457200" algn="just">
              <a:lnSpc>
                <a:spcPct val="150000"/>
              </a:lnSpc>
              <a:buFont typeface="Arial" panose="020B0604020202020204" pitchFamily="34" charset="0"/>
              <a:buChar char="•"/>
            </a:pPr>
            <a:r>
              <a:rPr lang="en-US" sz="2000" dirty="0">
                <a:solidFill>
                  <a:srgbClr val="041869"/>
                </a:solidFill>
              </a:rPr>
              <a:t>Reading this section of the patent is a technical activity and may require specific </a:t>
            </a:r>
            <a:r>
              <a:rPr lang="en-US" sz="2000" dirty="0" smtClean="0">
                <a:solidFill>
                  <a:srgbClr val="041869"/>
                </a:solidFill>
              </a:rPr>
              <a:t>expertise;</a:t>
            </a:r>
          </a:p>
          <a:p>
            <a:pPr marL="457200" lvl="0" indent="-457200" algn="just">
              <a:lnSpc>
                <a:spcPct val="150000"/>
              </a:lnSpc>
              <a:buFont typeface="Arial" panose="020B0604020202020204" pitchFamily="34" charset="0"/>
              <a:buChar char="•"/>
            </a:pPr>
            <a:r>
              <a:rPr lang="en-US" sz="2000" dirty="0">
                <a:solidFill>
                  <a:srgbClr val="041869"/>
                </a:solidFill>
              </a:rPr>
              <a:t>Consulting a qualified patent agent or attorney may be worthwhile if searchers find a reading of the patent claims to be a necessary part of determining the relevance of the patent </a:t>
            </a:r>
            <a:r>
              <a:rPr lang="en-US" sz="2000" dirty="0" smtClean="0">
                <a:solidFill>
                  <a:srgbClr val="041869"/>
                </a:solidFill>
              </a:rPr>
              <a:t>document.</a:t>
            </a:r>
            <a:endParaRPr lang="en-GB" sz="2000" dirty="0">
              <a:solidFill>
                <a:srgbClr val="041869"/>
              </a:solidFill>
            </a:endParaRP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24035071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Preparing an innovation procurement</a:t>
            </a:r>
          </a:p>
          <a:p>
            <a:pPr algn="ctr"/>
            <a:r>
              <a:rPr lang="en-GB" sz="3400" b="1" i="1" dirty="0" smtClean="0">
                <a:solidFill>
                  <a:schemeClr val="accent2"/>
                </a:solidFill>
                <a:latin typeface="+mj-lt"/>
              </a:rPr>
              <a:t>Before the procurement </a:t>
            </a:r>
            <a:r>
              <a:rPr lang="en-GB" sz="3400" b="1" dirty="0" smtClean="0">
                <a:solidFill>
                  <a:schemeClr val="accent2"/>
                </a:solidFill>
                <a:latin typeface="+mj-lt"/>
              </a:rPr>
              <a:t>stage</a:t>
            </a:r>
            <a:endParaRPr lang="en-GB" sz="34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3785652"/>
          </a:xfrm>
          <a:prstGeom prst="rect">
            <a:avLst/>
          </a:prstGeom>
        </p:spPr>
        <p:txBody>
          <a:bodyPr wrap="square">
            <a:spAutoFit/>
          </a:bodyPr>
          <a:lstStyle/>
          <a:p>
            <a:pPr marL="742950" lvl="0" indent="-742950">
              <a:buFont typeface="+mj-lt"/>
              <a:buAutoNum type="arabicPeriod"/>
            </a:pPr>
            <a:r>
              <a:rPr lang="en-GB" sz="4000" dirty="0">
                <a:solidFill>
                  <a:srgbClr val="041869"/>
                </a:solidFill>
              </a:rPr>
              <a:t>Needs identification and assessment</a:t>
            </a:r>
          </a:p>
          <a:p>
            <a:pPr marL="742950" lvl="0" indent="-742950">
              <a:buFont typeface="+mj-lt"/>
              <a:buAutoNum type="arabicPeriod"/>
            </a:pPr>
            <a:r>
              <a:rPr lang="en-GB" sz="4000" dirty="0">
                <a:solidFill>
                  <a:srgbClr val="041869"/>
                </a:solidFill>
              </a:rPr>
              <a:t>Prior art analysis and IPR search</a:t>
            </a:r>
          </a:p>
          <a:p>
            <a:pPr marL="742950" lvl="0" indent="-742950">
              <a:buFont typeface="+mj-lt"/>
              <a:buAutoNum type="arabicPeriod"/>
            </a:pPr>
            <a:r>
              <a:rPr lang="en-GB" sz="4000" b="1" dirty="0">
                <a:solidFill>
                  <a:srgbClr val="041869"/>
                </a:solidFill>
              </a:rPr>
              <a:t>Open market consultation</a:t>
            </a:r>
          </a:p>
          <a:p>
            <a:pPr marL="742950" lvl="0" indent="-742950">
              <a:buFont typeface="+mj-lt"/>
              <a:buAutoNum type="arabicPeriod"/>
            </a:pPr>
            <a:r>
              <a:rPr lang="en-GB" sz="4000" dirty="0" smtClean="0">
                <a:solidFill>
                  <a:srgbClr val="041869"/>
                </a:solidFill>
              </a:rPr>
              <a:t>Business case</a:t>
            </a:r>
          </a:p>
          <a:p>
            <a:pPr lvl="0"/>
            <a:endParaRPr lang="en-GB" sz="4000" dirty="0">
              <a:solidFill>
                <a:srgbClr val="041869"/>
              </a:solidFill>
            </a:endParaRPr>
          </a:p>
        </p:txBody>
      </p:sp>
    </p:spTree>
    <p:extLst>
      <p:ext uri="{BB962C8B-B14F-4D97-AF65-F5344CB8AC3E}">
        <p14:creationId xmlns:p14="http://schemas.microsoft.com/office/powerpoint/2010/main" val="25520616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Preparing an innovation procurement</a:t>
            </a:r>
          </a:p>
          <a:p>
            <a:pPr algn="ctr"/>
            <a:r>
              <a:rPr lang="en-GB" sz="3400" b="1" i="1" dirty="0" smtClean="0">
                <a:solidFill>
                  <a:schemeClr val="accent2"/>
                </a:solidFill>
                <a:latin typeface="+mj-lt"/>
              </a:rPr>
              <a:t>Before the procurement </a:t>
            </a:r>
            <a:r>
              <a:rPr lang="en-GB" sz="3400" b="1" dirty="0" smtClean="0">
                <a:solidFill>
                  <a:schemeClr val="accent2"/>
                </a:solidFill>
                <a:latin typeface="+mj-lt"/>
              </a:rPr>
              <a:t>stage</a:t>
            </a:r>
            <a:endParaRPr lang="en-GB" sz="34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46350"/>
            <a:ext cx="8035840" cy="3170099"/>
          </a:xfrm>
          <a:prstGeom prst="rect">
            <a:avLst/>
          </a:prstGeom>
        </p:spPr>
        <p:txBody>
          <a:bodyPr wrap="square">
            <a:spAutoFit/>
          </a:bodyPr>
          <a:lstStyle/>
          <a:p>
            <a:pPr marL="742950" lvl="0" indent="-742950">
              <a:buFont typeface="+mj-lt"/>
              <a:buAutoNum type="arabicPeriod"/>
            </a:pPr>
            <a:r>
              <a:rPr lang="en-GB" sz="4000" b="1" dirty="0" smtClean="0">
                <a:solidFill>
                  <a:srgbClr val="041869"/>
                </a:solidFill>
              </a:rPr>
              <a:t>Needs identification and assessment</a:t>
            </a:r>
          </a:p>
          <a:p>
            <a:pPr marL="742950" lvl="0" indent="-742950">
              <a:buFont typeface="+mj-lt"/>
              <a:buAutoNum type="arabicPeriod"/>
            </a:pPr>
            <a:r>
              <a:rPr lang="en-GB" sz="4000" dirty="0" smtClean="0">
                <a:solidFill>
                  <a:srgbClr val="041869"/>
                </a:solidFill>
              </a:rPr>
              <a:t>Prior art analysis and IPR search</a:t>
            </a:r>
          </a:p>
          <a:p>
            <a:pPr marL="742950" lvl="0" indent="-742950">
              <a:buFont typeface="+mj-lt"/>
              <a:buAutoNum type="arabicPeriod"/>
            </a:pPr>
            <a:r>
              <a:rPr lang="en-GB" sz="4000" dirty="0" smtClean="0">
                <a:solidFill>
                  <a:srgbClr val="041869"/>
                </a:solidFill>
              </a:rPr>
              <a:t>Open market consultation</a:t>
            </a:r>
          </a:p>
          <a:p>
            <a:pPr marL="742950" lvl="0" indent="-742950">
              <a:buFont typeface="+mj-lt"/>
              <a:buAutoNum type="arabicPeriod"/>
            </a:pPr>
            <a:r>
              <a:rPr lang="en-GB" sz="4000" dirty="0" smtClean="0">
                <a:solidFill>
                  <a:srgbClr val="041869"/>
                </a:solidFill>
              </a:rPr>
              <a:t>Business case</a:t>
            </a:r>
          </a:p>
        </p:txBody>
      </p:sp>
    </p:spTree>
    <p:extLst>
      <p:ext uri="{BB962C8B-B14F-4D97-AF65-F5344CB8AC3E}">
        <p14:creationId xmlns:p14="http://schemas.microsoft.com/office/powerpoint/2010/main" val="24336117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QUICK QUIZ</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93893" y="1812543"/>
            <a:ext cx="7896905" cy="4585871"/>
          </a:xfrm>
          <a:prstGeom prst="rect">
            <a:avLst/>
          </a:prstGeom>
        </p:spPr>
        <p:txBody>
          <a:bodyPr wrap="square">
            <a:spAutoFit/>
          </a:bodyPr>
          <a:lstStyle/>
          <a:p>
            <a:pPr lvl="0"/>
            <a:r>
              <a:rPr lang="en-GB" sz="3600" b="1" dirty="0">
                <a:solidFill>
                  <a:srgbClr val="0070C0"/>
                </a:solidFill>
              </a:rPr>
              <a:t>? Why do you think </a:t>
            </a:r>
            <a:r>
              <a:rPr lang="en-GB" sz="3600" b="1" dirty="0" smtClean="0">
                <a:solidFill>
                  <a:srgbClr val="0070C0"/>
                </a:solidFill>
              </a:rPr>
              <a:t>the market consultation </a:t>
            </a:r>
            <a:r>
              <a:rPr lang="en-GB" sz="3600" b="1" dirty="0">
                <a:solidFill>
                  <a:srgbClr val="0070C0"/>
                </a:solidFill>
              </a:rPr>
              <a:t>is </a:t>
            </a:r>
            <a:r>
              <a:rPr lang="en-GB" sz="3600" b="1" dirty="0" smtClean="0">
                <a:solidFill>
                  <a:srgbClr val="0070C0"/>
                </a:solidFill>
              </a:rPr>
              <a:t>important?</a:t>
            </a:r>
            <a:endParaRPr lang="en-GB" sz="3600" b="1" dirty="0">
              <a:solidFill>
                <a:srgbClr val="0070C0"/>
              </a:solidFill>
            </a:endParaRPr>
          </a:p>
          <a:p>
            <a:pPr lvl="0"/>
            <a:r>
              <a:rPr lang="en-GB" sz="3600" b="1" dirty="0">
                <a:solidFill>
                  <a:srgbClr val="0070C0"/>
                </a:solidFill>
              </a:rPr>
              <a:t>? Did you </a:t>
            </a:r>
            <a:r>
              <a:rPr lang="en-GB" sz="3600" b="1" dirty="0" smtClean="0">
                <a:solidFill>
                  <a:srgbClr val="0070C0"/>
                </a:solidFill>
              </a:rPr>
              <a:t>engage with the market in any of your previous/current projects?</a:t>
            </a:r>
            <a:endParaRPr lang="en-GB" sz="3600" b="1" dirty="0">
              <a:solidFill>
                <a:srgbClr val="0070C0"/>
              </a:solidFill>
            </a:endParaRPr>
          </a:p>
          <a:p>
            <a:pPr lvl="0"/>
            <a:r>
              <a:rPr lang="en-GB" sz="3600" b="1" dirty="0">
                <a:solidFill>
                  <a:srgbClr val="0070C0"/>
                </a:solidFill>
              </a:rPr>
              <a:t>? How did you do it</a:t>
            </a:r>
            <a:r>
              <a:rPr lang="en-GB" sz="3600" b="1" dirty="0" smtClean="0">
                <a:solidFill>
                  <a:srgbClr val="0070C0"/>
                </a:solidFill>
              </a:rPr>
              <a:t>?</a:t>
            </a:r>
          </a:p>
          <a:p>
            <a:pPr lvl="0"/>
            <a:r>
              <a:rPr lang="en-GB" sz="3600" b="1" dirty="0" smtClean="0">
                <a:solidFill>
                  <a:srgbClr val="0070C0"/>
                </a:solidFill>
              </a:rPr>
              <a:t>?Any issues faced?</a:t>
            </a:r>
          </a:p>
          <a:p>
            <a:pPr lvl="0"/>
            <a:r>
              <a:rPr lang="en-GB" sz="3600" b="1" dirty="0" smtClean="0">
                <a:solidFill>
                  <a:srgbClr val="0070C0"/>
                </a:solidFill>
              </a:rPr>
              <a:t>?Any lessons learned?</a:t>
            </a:r>
            <a:endParaRPr lang="en-GB" sz="3600" b="1" dirty="0">
              <a:solidFill>
                <a:srgbClr val="0070C0"/>
              </a:solidFill>
            </a:endParaRPr>
          </a:p>
          <a:p>
            <a:pPr lvl="0"/>
            <a:endParaRPr lang="en-GB" sz="4000" b="1" dirty="0" smtClean="0">
              <a:solidFill>
                <a:srgbClr val="041869"/>
              </a:solidFill>
            </a:endParaRPr>
          </a:p>
        </p:txBody>
      </p:sp>
    </p:spTree>
    <p:extLst>
      <p:ext uri="{BB962C8B-B14F-4D97-AF65-F5344CB8AC3E}">
        <p14:creationId xmlns:p14="http://schemas.microsoft.com/office/powerpoint/2010/main" val="292786204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Open market consultation</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93893" y="1899004"/>
            <a:ext cx="7896905" cy="4031873"/>
          </a:xfrm>
          <a:prstGeom prst="rect">
            <a:avLst/>
          </a:prstGeom>
        </p:spPr>
        <p:txBody>
          <a:bodyPr wrap="square">
            <a:spAutoFit/>
          </a:bodyPr>
          <a:lstStyle/>
          <a:p>
            <a:pPr marL="742950" lvl="0" indent="-742950">
              <a:lnSpc>
                <a:spcPct val="150000"/>
              </a:lnSpc>
              <a:buFont typeface="+mj-lt"/>
              <a:buAutoNum type="alphaLcPeriod"/>
            </a:pPr>
            <a:r>
              <a:rPr lang="en-GB" sz="3200" b="1" dirty="0" smtClean="0">
                <a:solidFill>
                  <a:srgbClr val="041869"/>
                </a:solidFill>
              </a:rPr>
              <a:t>Why is it important to consult the market</a:t>
            </a:r>
          </a:p>
          <a:p>
            <a:pPr marL="742950" indent="-742950">
              <a:lnSpc>
                <a:spcPct val="150000"/>
              </a:lnSpc>
              <a:buFont typeface="+mj-lt"/>
              <a:buAutoNum type="alphaLcPeriod"/>
            </a:pPr>
            <a:r>
              <a:rPr lang="en-GB" sz="2800" dirty="0">
                <a:solidFill>
                  <a:srgbClr val="041869"/>
                </a:solidFill>
              </a:rPr>
              <a:t>How to organize a market consultation</a:t>
            </a:r>
          </a:p>
          <a:p>
            <a:pPr marL="742950" lvl="0" indent="-742950">
              <a:lnSpc>
                <a:spcPct val="150000"/>
              </a:lnSpc>
              <a:buFont typeface="+mj-lt"/>
              <a:buAutoNum type="alphaLcPeriod"/>
            </a:pPr>
            <a:r>
              <a:rPr lang="en-GB" sz="2800" dirty="0" smtClean="0">
                <a:solidFill>
                  <a:srgbClr val="041869"/>
                </a:solidFill>
              </a:rPr>
              <a:t>Specific issues to consider</a:t>
            </a:r>
          </a:p>
          <a:p>
            <a:pPr marL="742950" lvl="0" indent="-742950">
              <a:lnSpc>
                <a:spcPct val="150000"/>
              </a:lnSpc>
              <a:buFont typeface="+mj-lt"/>
              <a:buAutoNum type="alphaLcPeriod"/>
            </a:pPr>
            <a:r>
              <a:rPr lang="en-GB" sz="2800" dirty="0" smtClean="0">
                <a:solidFill>
                  <a:srgbClr val="041869"/>
                </a:solidFill>
              </a:rPr>
              <a:t>Outcome of a market consultations</a:t>
            </a:r>
          </a:p>
          <a:p>
            <a:pPr marL="742950" lvl="0" indent="-742950">
              <a:lnSpc>
                <a:spcPct val="150000"/>
              </a:lnSpc>
              <a:buFont typeface="+mj-lt"/>
              <a:buAutoNum type="alphaLcPeriod"/>
            </a:pPr>
            <a:r>
              <a:rPr lang="en-GB" sz="2800" dirty="0" smtClean="0">
                <a:solidFill>
                  <a:srgbClr val="041869"/>
                </a:solidFill>
              </a:rPr>
              <a:t>Practical examples</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10202796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216709" y="165796"/>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Why it is important</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0" y="1318022"/>
            <a:ext cx="8567183" cy="5539978"/>
          </a:xfrm>
          <a:prstGeom prst="rect">
            <a:avLst/>
          </a:prstGeom>
        </p:spPr>
        <p:txBody>
          <a:bodyPr wrap="square">
            <a:spAutoFit/>
          </a:bodyPr>
          <a:lstStyle/>
          <a:p>
            <a:pPr marL="571500" lvl="0" indent="-571500" algn="just">
              <a:buFont typeface="Arial" panose="020B0604020202020204" pitchFamily="34" charset="0"/>
              <a:buChar char="•"/>
            </a:pPr>
            <a:r>
              <a:rPr lang="en-US" sz="2400" dirty="0" smtClean="0">
                <a:solidFill>
                  <a:srgbClr val="041869"/>
                </a:solidFill>
              </a:rPr>
              <a:t>it </a:t>
            </a:r>
            <a:r>
              <a:rPr lang="en-US" sz="2400" b="1" dirty="0">
                <a:solidFill>
                  <a:srgbClr val="7030A0"/>
                </a:solidFill>
              </a:rPr>
              <a:t>makes suppliers aware </a:t>
            </a:r>
            <a:r>
              <a:rPr lang="en-US" sz="2400" dirty="0">
                <a:solidFill>
                  <a:srgbClr val="041869"/>
                </a:solidFill>
              </a:rPr>
              <a:t>of the public procurers’ </a:t>
            </a:r>
            <a:r>
              <a:rPr lang="en-US" sz="2400" dirty="0" smtClean="0">
                <a:solidFill>
                  <a:srgbClr val="041869"/>
                </a:solidFill>
              </a:rPr>
              <a:t>needs; </a:t>
            </a:r>
          </a:p>
          <a:p>
            <a:pPr marL="571500" indent="-571500" algn="just">
              <a:buFont typeface="Arial" panose="020B0604020202020204" pitchFamily="34" charset="0"/>
              <a:buChar char="•"/>
            </a:pPr>
            <a:r>
              <a:rPr lang="en-US" sz="2400" dirty="0" smtClean="0">
                <a:solidFill>
                  <a:srgbClr val="041869"/>
                </a:solidFill>
              </a:rPr>
              <a:t>it helps </a:t>
            </a:r>
            <a:r>
              <a:rPr lang="en-US" sz="2400" b="1" dirty="0" smtClean="0">
                <a:solidFill>
                  <a:srgbClr val="5318F8"/>
                </a:solidFill>
              </a:rPr>
              <a:t>cross-check </a:t>
            </a:r>
            <a:r>
              <a:rPr lang="en-US" sz="2400" b="1" dirty="0">
                <a:solidFill>
                  <a:srgbClr val="5318F8"/>
                </a:solidFill>
              </a:rPr>
              <a:t>the procurer's analysis </a:t>
            </a:r>
            <a:r>
              <a:rPr lang="en-US" sz="2400" dirty="0">
                <a:solidFill>
                  <a:srgbClr val="041869"/>
                </a:solidFill>
              </a:rPr>
              <a:t>of the prior art/IPR and standardization/regulatory </a:t>
            </a:r>
            <a:r>
              <a:rPr lang="en-US" sz="2400" dirty="0" smtClean="0">
                <a:solidFill>
                  <a:srgbClr val="041869"/>
                </a:solidFill>
              </a:rPr>
              <a:t>environment;</a:t>
            </a:r>
          </a:p>
          <a:p>
            <a:pPr marL="571500" indent="-571500" algn="just">
              <a:buFont typeface="Arial" panose="020B0604020202020204" pitchFamily="34" charset="0"/>
              <a:buChar char="•"/>
            </a:pPr>
            <a:r>
              <a:rPr lang="en-US" sz="2400" dirty="0" smtClean="0">
                <a:solidFill>
                  <a:srgbClr val="041869"/>
                </a:solidFill>
              </a:rPr>
              <a:t>it </a:t>
            </a:r>
            <a:r>
              <a:rPr lang="en-US" sz="2400" b="1" dirty="0">
                <a:solidFill>
                  <a:srgbClr val="00B050"/>
                </a:solidFill>
              </a:rPr>
              <a:t>clarifies</a:t>
            </a:r>
            <a:r>
              <a:rPr lang="en-US" sz="2400" dirty="0">
                <a:solidFill>
                  <a:srgbClr val="041869"/>
                </a:solidFill>
              </a:rPr>
              <a:t> whether the </a:t>
            </a:r>
            <a:r>
              <a:rPr lang="en-US" sz="2400" b="1" dirty="0">
                <a:solidFill>
                  <a:srgbClr val="00B050"/>
                </a:solidFill>
              </a:rPr>
              <a:t>desired solution </a:t>
            </a:r>
            <a:r>
              <a:rPr lang="en-US" sz="2400" dirty="0">
                <a:solidFill>
                  <a:srgbClr val="041869"/>
                </a:solidFill>
              </a:rPr>
              <a:t>is already </a:t>
            </a:r>
            <a:r>
              <a:rPr lang="en-US" sz="2400" b="1" dirty="0">
                <a:solidFill>
                  <a:srgbClr val="00B050"/>
                </a:solidFill>
              </a:rPr>
              <a:t>available</a:t>
            </a:r>
            <a:r>
              <a:rPr lang="en-US" sz="2400" dirty="0">
                <a:solidFill>
                  <a:srgbClr val="041869"/>
                </a:solidFill>
              </a:rPr>
              <a:t> or </a:t>
            </a:r>
            <a:r>
              <a:rPr lang="en-US" sz="2400" dirty="0" smtClean="0">
                <a:solidFill>
                  <a:srgbClr val="041869"/>
                </a:solidFill>
              </a:rPr>
              <a:t>not; </a:t>
            </a:r>
          </a:p>
          <a:p>
            <a:pPr marL="571500" indent="-571500" algn="just">
              <a:buFont typeface="Arial" panose="020B0604020202020204" pitchFamily="34" charset="0"/>
              <a:buChar char="•"/>
            </a:pPr>
            <a:r>
              <a:rPr lang="nl-NL" sz="2400" dirty="0" smtClean="0">
                <a:solidFill>
                  <a:srgbClr val="041869"/>
                </a:solidFill>
              </a:rPr>
              <a:t>It clarifies whether the market is </a:t>
            </a:r>
            <a:r>
              <a:rPr lang="nl-NL" sz="2400" b="1" dirty="0">
                <a:solidFill>
                  <a:srgbClr val="FFC000"/>
                </a:solidFill>
              </a:rPr>
              <a:t>able to deliver what’s needed</a:t>
            </a:r>
            <a:r>
              <a:rPr lang="nl-NL" sz="2400" dirty="0" smtClean="0">
                <a:solidFill>
                  <a:srgbClr val="041869"/>
                </a:solidFill>
              </a:rPr>
              <a:t>, in a timely and cost efficient manner;</a:t>
            </a:r>
            <a:endParaRPr lang="en-US" sz="2400" dirty="0">
              <a:solidFill>
                <a:srgbClr val="041869"/>
              </a:solidFill>
            </a:endParaRPr>
          </a:p>
          <a:p>
            <a:pPr marL="571500" lvl="0" indent="-571500" algn="just">
              <a:buFont typeface="Arial" panose="020B0604020202020204" pitchFamily="34" charset="0"/>
              <a:buChar char="•"/>
            </a:pPr>
            <a:r>
              <a:rPr lang="en-US" sz="2400" dirty="0" smtClean="0">
                <a:solidFill>
                  <a:srgbClr val="041869"/>
                </a:solidFill>
              </a:rPr>
              <a:t>it </a:t>
            </a:r>
            <a:r>
              <a:rPr lang="en-US" sz="2400" dirty="0">
                <a:solidFill>
                  <a:srgbClr val="041869"/>
                </a:solidFill>
              </a:rPr>
              <a:t>helps the public purchaser to learn about the </a:t>
            </a:r>
            <a:r>
              <a:rPr lang="en-US" sz="2400" b="1" dirty="0">
                <a:solidFill>
                  <a:srgbClr val="C00000"/>
                </a:solidFill>
              </a:rPr>
              <a:t>risks and benefits </a:t>
            </a:r>
            <a:r>
              <a:rPr lang="en-US" sz="2400" dirty="0">
                <a:solidFill>
                  <a:srgbClr val="041869"/>
                </a:solidFill>
              </a:rPr>
              <a:t>of the various technological solutions that are available on the market </a:t>
            </a:r>
            <a:r>
              <a:rPr lang="en-US" sz="2400" dirty="0" smtClean="0">
                <a:solidFill>
                  <a:srgbClr val="041869"/>
                </a:solidFill>
              </a:rPr>
              <a:t>/ are </a:t>
            </a:r>
            <a:r>
              <a:rPr lang="en-US" sz="2400" dirty="0">
                <a:solidFill>
                  <a:srgbClr val="041869"/>
                </a:solidFill>
              </a:rPr>
              <a:t>being developed; </a:t>
            </a:r>
            <a:endParaRPr lang="en-US" sz="2400" dirty="0" smtClean="0">
              <a:solidFill>
                <a:srgbClr val="041869"/>
              </a:solidFill>
            </a:endParaRPr>
          </a:p>
          <a:p>
            <a:pPr marL="571500" indent="-571500" algn="just">
              <a:buFont typeface="Arial" panose="020B0604020202020204" pitchFamily="34" charset="0"/>
              <a:buChar char="•"/>
            </a:pPr>
            <a:r>
              <a:rPr lang="en-US" sz="2400" dirty="0">
                <a:solidFill>
                  <a:srgbClr val="041869"/>
                </a:solidFill>
              </a:rPr>
              <a:t>it helps choose the most suitable </a:t>
            </a:r>
            <a:r>
              <a:rPr lang="en-US" sz="2400" b="1" dirty="0">
                <a:solidFill>
                  <a:srgbClr val="FF0000"/>
                </a:solidFill>
              </a:rPr>
              <a:t>procurement </a:t>
            </a:r>
            <a:r>
              <a:rPr lang="en-US" sz="2400" b="1" dirty="0" smtClean="0">
                <a:solidFill>
                  <a:srgbClr val="FF0000"/>
                </a:solidFill>
              </a:rPr>
              <a:t>procedure </a:t>
            </a:r>
            <a:r>
              <a:rPr lang="en-US" sz="2400" b="1" dirty="0">
                <a:solidFill>
                  <a:srgbClr val="FF0000"/>
                </a:solidFill>
              </a:rPr>
              <a:t>and model </a:t>
            </a:r>
            <a:r>
              <a:rPr lang="en-US" sz="2400" dirty="0">
                <a:solidFill>
                  <a:srgbClr val="041869"/>
                </a:solidFill>
              </a:rPr>
              <a:t>(e.g., in case the development of the innovative product requires R&amp;D, the PCP model followed by PPI);</a:t>
            </a:r>
          </a:p>
          <a:p>
            <a:pPr marL="571500" lvl="0" indent="-571500" algn="just">
              <a:buFont typeface="Arial" panose="020B0604020202020204" pitchFamily="34" charset="0"/>
              <a:buChar char="•"/>
            </a:pPr>
            <a:endParaRPr lang="en-US" sz="2000" dirty="0">
              <a:solidFill>
                <a:srgbClr val="041869"/>
              </a:solidFill>
            </a:endParaRPr>
          </a:p>
          <a:p>
            <a:pPr lvl="0" algn="just"/>
            <a:endParaRPr lang="en-GB" sz="2200" b="1" dirty="0" smtClean="0">
              <a:solidFill>
                <a:srgbClr val="041869"/>
              </a:solidFill>
            </a:endParaRPr>
          </a:p>
        </p:txBody>
      </p:sp>
    </p:spTree>
    <p:extLst>
      <p:ext uri="{BB962C8B-B14F-4D97-AF65-F5344CB8AC3E}">
        <p14:creationId xmlns:p14="http://schemas.microsoft.com/office/powerpoint/2010/main" val="16146660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260958"/>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Why it is important</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pic>
        <p:nvPicPr>
          <p:cNvPr id="2" name="Picture 1"/>
          <p:cNvPicPr>
            <a:picLocks noChangeAspect="1"/>
          </p:cNvPicPr>
          <p:nvPr/>
        </p:nvPicPr>
        <p:blipFill>
          <a:blip r:embed="rId3"/>
          <a:stretch>
            <a:fillRect/>
          </a:stretch>
        </p:blipFill>
        <p:spPr>
          <a:xfrm>
            <a:off x="115910" y="1542197"/>
            <a:ext cx="8281115" cy="4295246"/>
          </a:xfrm>
          <a:prstGeom prst="rect">
            <a:avLst/>
          </a:prstGeom>
        </p:spPr>
      </p:pic>
    </p:spTree>
    <p:extLst>
      <p:ext uri="{BB962C8B-B14F-4D97-AF65-F5344CB8AC3E}">
        <p14:creationId xmlns:p14="http://schemas.microsoft.com/office/powerpoint/2010/main" val="40578935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49742"/>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Open market consultation</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4124206"/>
          </a:xfrm>
          <a:prstGeom prst="rect">
            <a:avLst/>
          </a:prstGeom>
        </p:spPr>
        <p:txBody>
          <a:bodyPr wrap="square">
            <a:spAutoFit/>
          </a:bodyPr>
          <a:lstStyle/>
          <a:p>
            <a:pPr marL="742950" lvl="0" indent="-742950">
              <a:lnSpc>
                <a:spcPct val="150000"/>
              </a:lnSpc>
              <a:buFont typeface="+mj-lt"/>
              <a:buAutoNum type="alphaLcPeriod"/>
            </a:pPr>
            <a:r>
              <a:rPr lang="en-GB" sz="2800" dirty="0">
                <a:solidFill>
                  <a:srgbClr val="041869"/>
                </a:solidFill>
              </a:rPr>
              <a:t>Why is it important to consult the market</a:t>
            </a:r>
          </a:p>
          <a:p>
            <a:pPr marL="742950" indent="-742950">
              <a:lnSpc>
                <a:spcPct val="150000"/>
              </a:lnSpc>
              <a:buFont typeface="+mj-lt"/>
              <a:buAutoNum type="alphaLcPeriod"/>
            </a:pPr>
            <a:r>
              <a:rPr lang="en-GB" sz="3200" b="1" dirty="0">
                <a:solidFill>
                  <a:srgbClr val="041869"/>
                </a:solidFill>
              </a:rPr>
              <a:t>How to organize a market consultation</a:t>
            </a:r>
          </a:p>
          <a:p>
            <a:pPr marL="742950" lvl="0" indent="-742950">
              <a:lnSpc>
                <a:spcPct val="150000"/>
              </a:lnSpc>
              <a:buFont typeface="+mj-lt"/>
              <a:buAutoNum type="alphaLcPeriod"/>
            </a:pPr>
            <a:r>
              <a:rPr lang="en-GB" sz="2800" dirty="0" smtClean="0">
                <a:solidFill>
                  <a:srgbClr val="041869"/>
                </a:solidFill>
              </a:rPr>
              <a:t>Specific issues to consider</a:t>
            </a:r>
          </a:p>
          <a:p>
            <a:pPr marL="742950" lvl="0" indent="-742950">
              <a:lnSpc>
                <a:spcPct val="150000"/>
              </a:lnSpc>
              <a:buFont typeface="+mj-lt"/>
              <a:buAutoNum type="alphaLcPeriod"/>
            </a:pPr>
            <a:r>
              <a:rPr lang="en-GB" sz="2800" dirty="0" smtClean="0">
                <a:solidFill>
                  <a:srgbClr val="041869"/>
                </a:solidFill>
              </a:rPr>
              <a:t>Outcome of a market consultations</a:t>
            </a:r>
          </a:p>
          <a:p>
            <a:pPr marL="742950" lvl="0" indent="-742950">
              <a:lnSpc>
                <a:spcPct val="150000"/>
              </a:lnSpc>
              <a:buFont typeface="+mj-lt"/>
              <a:buAutoNum type="alphaLcPeriod"/>
            </a:pPr>
            <a:r>
              <a:rPr lang="en-GB" sz="2800" dirty="0" smtClean="0">
                <a:solidFill>
                  <a:srgbClr val="041869"/>
                </a:solidFill>
              </a:rPr>
              <a:t>Practical examples</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7605950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How to organize it</a:t>
            </a:r>
            <a:endParaRPr lang="en-GB" sz="2800" b="1" dirty="0">
              <a:solidFill>
                <a:schemeClr val="accent2"/>
              </a:solidFill>
              <a:latin typeface="+mj-lt"/>
            </a:endParaRPr>
          </a:p>
        </p:txBody>
      </p:sp>
      <p:sp>
        <p:nvSpPr>
          <p:cNvPr id="5" name="Content Placeholder 2"/>
          <p:cNvSpPr txBox="1">
            <a:spLocks/>
          </p:cNvSpPr>
          <p:nvPr/>
        </p:nvSpPr>
        <p:spPr>
          <a:xfrm>
            <a:off x="1118155" y="1483506"/>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103031" y="1483506"/>
            <a:ext cx="8567183" cy="430887"/>
          </a:xfrm>
          <a:prstGeom prst="rect">
            <a:avLst/>
          </a:prstGeom>
        </p:spPr>
        <p:txBody>
          <a:bodyPr wrap="square">
            <a:spAutoFit/>
          </a:bodyPr>
          <a:lstStyle/>
          <a:p>
            <a:pPr lvl="0" algn="just"/>
            <a:endParaRPr lang="en-GB" sz="2200" b="1" dirty="0" smtClean="0">
              <a:solidFill>
                <a:srgbClr val="041869"/>
              </a:solidFill>
            </a:endParaRPr>
          </a:p>
        </p:txBody>
      </p:sp>
      <p:sp>
        <p:nvSpPr>
          <p:cNvPr id="2" name="Rectangle 1"/>
          <p:cNvSpPr/>
          <p:nvPr/>
        </p:nvSpPr>
        <p:spPr>
          <a:xfrm>
            <a:off x="386367" y="1270927"/>
            <a:ext cx="4430332" cy="5170646"/>
          </a:xfrm>
          <a:prstGeom prst="rect">
            <a:avLst/>
          </a:prstGeom>
        </p:spPr>
        <p:txBody>
          <a:bodyPr wrap="square">
            <a:spAutoFit/>
          </a:bodyPr>
          <a:lstStyle/>
          <a:p>
            <a:r>
              <a:rPr lang="en-US" sz="2200" dirty="0">
                <a:solidFill>
                  <a:srgbClr val="1F3586"/>
                </a:solidFill>
              </a:rPr>
              <a:t>Various methods to engage the market exist, </a:t>
            </a:r>
            <a:r>
              <a:rPr lang="en-US" sz="2200" dirty="0" smtClean="0">
                <a:solidFill>
                  <a:srgbClr val="1F3586"/>
                </a:solidFill>
              </a:rPr>
              <a:t>including:</a:t>
            </a:r>
          </a:p>
          <a:p>
            <a:endParaRPr lang="en-US" sz="2200" dirty="0" smtClean="0">
              <a:solidFill>
                <a:srgbClr val="1F3586"/>
              </a:solidFill>
            </a:endParaRPr>
          </a:p>
          <a:p>
            <a:pPr marL="342900" indent="-342900">
              <a:buFont typeface="Wingdings" panose="05000000000000000000" pitchFamily="2" charset="2"/>
              <a:buChar char="Ø"/>
            </a:pPr>
            <a:r>
              <a:rPr lang="en-US" sz="2200" dirty="0" smtClean="0">
                <a:solidFill>
                  <a:srgbClr val="1F3586"/>
                </a:solidFill>
              </a:rPr>
              <a:t> </a:t>
            </a:r>
            <a:r>
              <a:rPr lang="en-US" sz="2200" dirty="0">
                <a:solidFill>
                  <a:srgbClr val="1F3586"/>
                </a:solidFill>
              </a:rPr>
              <a:t>market </a:t>
            </a:r>
            <a:r>
              <a:rPr lang="en-US" sz="2200" dirty="0" smtClean="0">
                <a:solidFill>
                  <a:srgbClr val="1F3586"/>
                </a:solidFill>
              </a:rPr>
              <a:t>survey</a:t>
            </a:r>
          </a:p>
          <a:p>
            <a:pPr marL="342900" indent="-342900">
              <a:buFont typeface="Wingdings" panose="05000000000000000000" pitchFamily="2" charset="2"/>
              <a:buChar char="Ø"/>
            </a:pPr>
            <a:r>
              <a:rPr lang="en-US" sz="2200" dirty="0" smtClean="0">
                <a:solidFill>
                  <a:srgbClr val="1F3586"/>
                </a:solidFill>
              </a:rPr>
              <a:t>“</a:t>
            </a:r>
            <a:r>
              <a:rPr lang="en-US" sz="2200" dirty="0">
                <a:solidFill>
                  <a:srgbClr val="1F3586"/>
                </a:solidFill>
              </a:rPr>
              <a:t>meet the buyer” </a:t>
            </a:r>
            <a:r>
              <a:rPr lang="en-US" sz="2200" dirty="0" smtClean="0">
                <a:solidFill>
                  <a:srgbClr val="1F3586"/>
                </a:solidFill>
              </a:rPr>
              <a:t>events</a:t>
            </a:r>
          </a:p>
          <a:p>
            <a:pPr marL="342900" indent="-342900">
              <a:buFont typeface="Wingdings" panose="05000000000000000000" pitchFamily="2" charset="2"/>
              <a:buChar char="Ø"/>
            </a:pPr>
            <a:r>
              <a:rPr lang="en-US" sz="2200" dirty="0" smtClean="0">
                <a:solidFill>
                  <a:srgbClr val="1F3586"/>
                </a:solidFill>
              </a:rPr>
              <a:t>industry days</a:t>
            </a:r>
          </a:p>
          <a:p>
            <a:pPr marL="342900" indent="-342900">
              <a:buFont typeface="Wingdings" panose="05000000000000000000" pitchFamily="2" charset="2"/>
              <a:buChar char="Ø"/>
            </a:pPr>
            <a:r>
              <a:rPr lang="en-US" sz="2200" dirty="0" smtClean="0">
                <a:solidFill>
                  <a:srgbClr val="1F3586"/>
                </a:solidFill>
              </a:rPr>
              <a:t>webinars </a:t>
            </a:r>
            <a:r>
              <a:rPr lang="en-US" sz="2200" dirty="0">
                <a:solidFill>
                  <a:srgbClr val="1F3586"/>
                </a:solidFill>
              </a:rPr>
              <a:t>or </a:t>
            </a:r>
            <a:endParaRPr lang="en-US" sz="2200" dirty="0" smtClean="0">
              <a:solidFill>
                <a:srgbClr val="1F3586"/>
              </a:solidFill>
            </a:endParaRPr>
          </a:p>
          <a:p>
            <a:pPr marL="342900" indent="-342900">
              <a:buFont typeface="Wingdings" panose="05000000000000000000" pitchFamily="2" charset="2"/>
              <a:buChar char="Ø"/>
            </a:pPr>
            <a:r>
              <a:rPr lang="en-US" sz="2200" dirty="0" smtClean="0">
                <a:solidFill>
                  <a:srgbClr val="1F3586"/>
                </a:solidFill>
              </a:rPr>
              <a:t>the </a:t>
            </a:r>
            <a:r>
              <a:rPr lang="en-US" sz="2200" dirty="0">
                <a:solidFill>
                  <a:srgbClr val="1F3586"/>
                </a:solidFill>
              </a:rPr>
              <a:t>organization of an industry platform. </a:t>
            </a:r>
          </a:p>
          <a:p>
            <a:endParaRPr lang="en-US" sz="2200" dirty="0" smtClean="0">
              <a:solidFill>
                <a:srgbClr val="1F3586"/>
              </a:solidFill>
            </a:endParaRPr>
          </a:p>
          <a:p>
            <a:r>
              <a:rPr lang="en-US" sz="2200" dirty="0" smtClean="0">
                <a:solidFill>
                  <a:srgbClr val="1F3586"/>
                </a:solidFill>
              </a:rPr>
              <a:t>A </a:t>
            </a:r>
            <a:r>
              <a:rPr lang="en-US" sz="2200" dirty="0">
                <a:solidFill>
                  <a:srgbClr val="1F3586"/>
                </a:solidFill>
              </a:rPr>
              <a:t>successful market consultation requires efficient time </a:t>
            </a:r>
            <a:r>
              <a:rPr lang="en-US" sz="2200" dirty="0" smtClean="0">
                <a:solidFill>
                  <a:srgbClr val="1F3586"/>
                </a:solidFill>
              </a:rPr>
              <a:t>planning, effective </a:t>
            </a:r>
            <a:r>
              <a:rPr lang="en-US" sz="2200" dirty="0">
                <a:solidFill>
                  <a:srgbClr val="1F3586"/>
                </a:solidFill>
              </a:rPr>
              <a:t>resource </a:t>
            </a:r>
            <a:r>
              <a:rPr lang="en-US" sz="2200" dirty="0" smtClean="0">
                <a:solidFill>
                  <a:srgbClr val="1F3586"/>
                </a:solidFill>
              </a:rPr>
              <a:t>allocation and broad coverage (stakeholder- and geographical wise). </a:t>
            </a:r>
            <a:endParaRPr lang="en-US" sz="2200" dirty="0">
              <a:solidFill>
                <a:srgbClr val="1F3586"/>
              </a:solidFill>
            </a:endParaRPr>
          </a:p>
        </p:txBody>
      </p:sp>
      <p:pic>
        <p:nvPicPr>
          <p:cNvPr id="13314" name="Picture 2" descr="http://www.nympha-md-project.eu/sites/www.nympha-md-project.eu/files/styles/large/public/comunicazione-persone-disegno-libero_23-2147493417.jpg?itok=zjEjYJ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0912" y="1473447"/>
            <a:ext cx="3190875" cy="2382803"/>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http://www.ipwatchdog.com/wp-content/uploads/2015/09/eu-map-europe-33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0912" y="4298448"/>
            <a:ext cx="319087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7945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How to organize it - prerequisites</a:t>
            </a:r>
            <a:endParaRPr lang="en-GB" sz="2800" b="1" dirty="0">
              <a:solidFill>
                <a:schemeClr val="accent2"/>
              </a:solidFill>
              <a:latin typeface="+mj-lt"/>
            </a:endParaRPr>
          </a:p>
        </p:txBody>
      </p:sp>
      <p:sp>
        <p:nvSpPr>
          <p:cNvPr id="5" name="Content Placeholder 2"/>
          <p:cNvSpPr txBox="1">
            <a:spLocks/>
          </p:cNvSpPr>
          <p:nvPr/>
        </p:nvSpPr>
        <p:spPr>
          <a:xfrm>
            <a:off x="1118155" y="1483506"/>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103031" y="1483506"/>
            <a:ext cx="8567183" cy="430887"/>
          </a:xfrm>
          <a:prstGeom prst="rect">
            <a:avLst/>
          </a:prstGeom>
        </p:spPr>
        <p:txBody>
          <a:bodyPr wrap="square">
            <a:spAutoFit/>
          </a:bodyPr>
          <a:lstStyle/>
          <a:p>
            <a:pPr lvl="0" algn="just"/>
            <a:endParaRPr lang="en-GB" sz="2200" b="1" dirty="0" smtClean="0">
              <a:solidFill>
                <a:srgbClr val="041869"/>
              </a:solidFill>
            </a:endParaRPr>
          </a:p>
        </p:txBody>
      </p:sp>
      <p:sp>
        <p:nvSpPr>
          <p:cNvPr id="2" name="Rectangle 1"/>
          <p:cNvSpPr/>
          <p:nvPr/>
        </p:nvSpPr>
        <p:spPr>
          <a:xfrm>
            <a:off x="386367" y="1364098"/>
            <a:ext cx="8077785" cy="4662815"/>
          </a:xfrm>
          <a:prstGeom prst="rect">
            <a:avLst/>
          </a:prstGeom>
        </p:spPr>
        <p:txBody>
          <a:bodyPr wrap="square">
            <a:spAutoFit/>
          </a:bodyPr>
          <a:lstStyle/>
          <a:p>
            <a:pPr marL="285750" indent="-285750">
              <a:lnSpc>
                <a:spcPct val="150000"/>
              </a:lnSpc>
              <a:buFont typeface="Wingdings" panose="05000000000000000000" pitchFamily="2" charset="2"/>
              <a:buChar char="ü"/>
            </a:pPr>
            <a:r>
              <a:rPr lang="en-US" sz="2200" dirty="0" smtClean="0">
                <a:solidFill>
                  <a:srgbClr val="1F3586"/>
                </a:solidFill>
              </a:rPr>
              <a:t>previous </a:t>
            </a:r>
            <a:r>
              <a:rPr lang="en-US" sz="2200" dirty="0">
                <a:solidFill>
                  <a:srgbClr val="1F3586"/>
                </a:solidFill>
              </a:rPr>
              <a:t>identification of the </a:t>
            </a:r>
            <a:r>
              <a:rPr lang="en-US" sz="2200" dirty="0">
                <a:solidFill>
                  <a:srgbClr val="FF0000"/>
                </a:solidFill>
              </a:rPr>
              <a:t>need(s)/challenge(s</a:t>
            </a:r>
            <a:r>
              <a:rPr lang="en-US" sz="2200" dirty="0" smtClean="0">
                <a:solidFill>
                  <a:srgbClr val="FF0000"/>
                </a:solidFill>
              </a:rPr>
              <a:t>) </a:t>
            </a:r>
            <a:endParaRPr lang="en-US" sz="2200" dirty="0">
              <a:solidFill>
                <a:srgbClr val="FF0000"/>
              </a:solidFill>
            </a:endParaRPr>
          </a:p>
          <a:p>
            <a:pPr marL="285750" indent="-285750">
              <a:lnSpc>
                <a:spcPct val="150000"/>
              </a:lnSpc>
              <a:buFont typeface="Wingdings" panose="05000000000000000000" pitchFamily="2" charset="2"/>
              <a:buChar char="ü"/>
            </a:pPr>
            <a:r>
              <a:rPr lang="en-US" sz="2200" dirty="0" smtClean="0">
                <a:solidFill>
                  <a:srgbClr val="1F3586"/>
                </a:solidFill>
              </a:rPr>
              <a:t>validation </a:t>
            </a:r>
            <a:r>
              <a:rPr lang="en-US" sz="2200" dirty="0">
                <a:solidFill>
                  <a:srgbClr val="1F3586"/>
                </a:solidFill>
              </a:rPr>
              <a:t>of </a:t>
            </a:r>
            <a:r>
              <a:rPr lang="en-US" sz="2200" dirty="0" smtClean="0">
                <a:solidFill>
                  <a:srgbClr val="1F3586"/>
                </a:solidFill>
              </a:rPr>
              <a:t>the needs by </a:t>
            </a:r>
            <a:r>
              <a:rPr lang="en-US" sz="2200" dirty="0" smtClean="0">
                <a:solidFill>
                  <a:srgbClr val="7030A0"/>
                </a:solidFill>
              </a:rPr>
              <a:t>prior </a:t>
            </a:r>
            <a:r>
              <a:rPr lang="en-US" sz="2200" dirty="0">
                <a:solidFill>
                  <a:srgbClr val="7030A0"/>
                </a:solidFill>
              </a:rPr>
              <a:t>art analysis and IPR </a:t>
            </a:r>
            <a:r>
              <a:rPr lang="en-US" sz="2200" dirty="0" smtClean="0">
                <a:solidFill>
                  <a:srgbClr val="7030A0"/>
                </a:solidFill>
              </a:rPr>
              <a:t>search</a:t>
            </a:r>
            <a:endParaRPr lang="en-US" sz="2200" dirty="0">
              <a:solidFill>
                <a:srgbClr val="7030A0"/>
              </a:solidFill>
            </a:endParaRPr>
          </a:p>
          <a:p>
            <a:pPr marL="285750" indent="-285750">
              <a:lnSpc>
                <a:spcPct val="150000"/>
              </a:lnSpc>
              <a:buFont typeface="Wingdings" panose="05000000000000000000" pitchFamily="2" charset="2"/>
              <a:buChar char="ü"/>
            </a:pPr>
            <a:r>
              <a:rPr lang="en-US" sz="2200" dirty="0" smtClean="0">
                <a:solidFill>
                  <a:srgbClr val="1F3586"/>
                </a:solidFill>
              </a:rPr>
              <a:t>a </a:t>
            </a:r>
            <a:r>
              <a:rPr lang="en-US" sz="2200" dirty="0">
                <a:solidFill>
                  <a:srgbClr val="1F3586"/>
                </a:solidFill>
              </a:rPr>
              <a:t>mature </a:t>
            </a:r>
            <a:r>
              <a:rPr lang="en-US" sz="2200" dirty="0">
                <a:solidFill>
                  <a:srgbClr val="FFC000"/>
                </a:solidFill>
              </a:rPr>
              <a:t>business plan </a:t>
            </a:r>
            <a:r>
              <a:rPr lang="en-US" sz="2200" dirty="0">
                <a:solidFill>
                  <a:srgbClr val="1F3586"/>
                </a:solidFill>
              </a:rPr>
              <a:t>meant to prioritize the </a:t>
            </a:r>
            <a:r>
              <a:rPr lang="en-US" sz="2200" dirty="0" smtClean="0">
                <a:solidFill>
                  <a:srgbClr val="1F3586"/>
                </a:solidFill>
              </a:rPr>
              <a:t>needs</a:t>
            </a:r>
            <a:endParaRPr lang="en-US" sz="2200" dirty="0">
              <a:solidFill>
                <a:srgbClr val="1F3586"/>
              </a:solidFill>
            </a:endParaRPr>
          </a:p>
          <a:p>
            <a:pPr marL="285750" indent="-285750">
              <a:lnSpc>
                <a:spcPct val="150000"/>
              </a:lnSpc>
              <a:buFont typeface="Wingdings" panose="05000000000000000000" pitchFamily="2" charset="2"/>
              <a:buChar char="ü"/>
            </a:pPr>
            <a:r>
              <a:rPr lang="en-US" sz="2200" dirty="0" smtClean="0">
                <a:solidFill>
                  <a:srgbClr val="00B050"/>
                </a:solidFill>
              </a:rPr>
              <a:t>informing</a:t>
            </a:r>
            <a:r>
              <a:rPr lang="en-US" sz="2200" dirty="0" smtClean="0">
                <a:solidFill>
                  <a:srgbClr val="1F3586"/>
                </a:solidFill>
              </a:rPr>
              <a:t> the </a:t>
            </a:r>
            <a:r>
              <a:rPr lang="en-US" sz="2200" dirty="0">
                <a:solidFill>
                  <a:srgbClr val="1F3586"/>
                </a:solidFill>
              </a:rPr>
              <a:t>market of the public procurer’s intentions and needs </a:t>
            </a:r>
          </a:p>
          <a:p>
            <a:pPr marL="285750" indent="-285750">
              <a:lnSpc>
                <a:spcPct val="150000"/>
              </a:lnSpc>
              <a:buFont typeface="Wingdings" panose="05000000000000000000" pitchFamily="2" charset="2"/>
              <a:buChar char="ü"/>
            </a:pPr>
            <a:r>
              <a:rPr lang="en-US" sz="2200" dirty="0" smtClean="0">
                <a:solidFill>
                  <a:srgbClr val="00B050"/>
                </a:solidFill>
              </a:rPr>
              <a:t>targeting</a:t>
            </a:r>
            <a:r>
              <a:rPr lang="en-US" sz="2200" dirty="0" smtClean="0">
                <a:solidFill>
                  <a:srgbClr val="1F3586"/>
                </a:solidFill>
              </a:rPr>
              <a:t> the </a:t>
            </a:r>
            <a:r>
              <a:rPr lang="en-US" sz="2200" dirty="0">
                <a:solidFill>
                  <a:srgbClr val="1F3586"/>
                </a:solidFill>
              </a:rPr>
              <a:t>right market segments </a:t>
            </a:r>
            <a:endParaRPr lang="en-US" sz="2200" dirty="0" smtClean="0">
              <a:solidFill>
                <a:srgbClr val="1F3586"/>
              </a:solidFill>
            </a:endParaRPr>
          </a:p>
          <a:p>
            <a:pPr marL="285750" indent="-285750">
              <a:lnSpc>
                <a:spcPct val="150000"/>
              </a:lnSpc>
              <a:buFont typeface="Wingdings" panose="05000000000000000000" pitchFamily="2" charset="2"/>
              <a:buChar char="ü"/>
            </a:pPr>
            <a:r>
              <a:rPr lang="en-US" sz="2200" dirty="0" smtClean="0">
                <a:solidFill>
                  <a:srgbClr val="00B050"/>
                </a:solidFill>
              </a:rPr>
              <a:t>promoting</a:t>
            </a:r>
            <a:r>
              <a:rPr lang="en-US" sz="2200" dirty="0" smtClean="0">
                <a:solidFill>
                  <a:srgbClr val="1F3586"/>
                </a:solidFill>
              </a:rPr>
              <a:t> </a:t>
            </a:r>
            <a:r>
              <a:rPr lang="en-US" sz="2200" dirty="0">
                <a:solidFill>
                  <a:srgbClr val="1F3586"/>
                </a:solidFill>
              </a:rPr>
              <a:t>the open market consultation to </a:t>
            </a:r>
            <a:r>
              <a:rPr lang="en-US" sz="2200" dirty="0" smtClean="0">
                <a:solidFill>
                  <a:srgbClr val="1F3586"/>
                </a:solidFill>
              </a:rPr>
              <a:t>the market</a:t>
            </a:r>
          </a:p>
          <a:p>
            <a:pPr marL="285750" indent="-285750">
              <a:lnSpc>
                <a:spcPct val="150000"/>
              </a:lnSpc>
              <a:buFont typeface="Wingdings" panose="05000000000000000000" pitchFamily="2" charset="2"/>
              <a:buChar char="ü"/>
            </a:pPr>
            <a:r>
              <a:rPr lang="en-US" sz="2200" dirty="0" smtClean="0">
                <a:solidFill>
                  <a:srgbClr val="1F3586"/>
                </a:solidFill>
              </a:rPr>
              <a:t>selecting </a:t>
            </a:r>
            <a:r>
              <a:rPr lang="en-US" sz="2200" dirty="0">
                <a:solidFill>
                  <a:srgbClr val="1F3586"/>
                </a:solidFill>
              </a:rPr>
              <a:t>the </a:t>
            </a:r>
            <a:r>
              <a:rPr lang="en-US" sz="2200" dirty="0" smtClean="0">
                <a:solidFill>
                  <a:srgbClr val="1F3586"/>
                </a:solidFill>
              </a:rPr>
              <a:t>best </a:t>
            </a:r>
            <a:r>
              <a:rPr lang="en-US" sz="2200" dirty="0" smtClean="0">
                <a:solidFill>
                  <a:srgbClr val="5318F8"/>
                </a:solidFill>
              </a:rPr>
              <a:t>dialogue </a:t>
            </a:r>
            <a:r>
              <a:rPr lang="en-US" sz="2200" dirty="0">
                <a:solidFill>
                  <a:srgbClr val="5318F8"/>
                </a:solidFill>
              </a:rPr>
              <a:t>method </a:t>
            </a:r>
            <a:endParaRPr lang="en-US" sz="2200" dirty="0" smtClean="0">
              <a:solidFill>
                <a:srgbClr val="5318F8"/>
              </a:solidFill>
            </a:endParaRPr>
          </a:p>
          <a:p>
            <a:pPr marL="285750" indent="-285750">
              <a:lnSpc>
                <a:spcPct val="150000"/>
              </a:lnSpc>
              <a:buFont typeface="Wingdings" panose="05000000000000000000" pitchFamily="2" charset="2"/>
              <a:buChar char="ü"/>
            </a:pPr>
            <a:r>
              <a:rPr lang="en-US" sz="2200" dirty="0" smtClean="0">
                <a:solidFill>
                  <a:srgbClr val="1F3586"/>
                </a:solidFill>
              </a:rPr>
              <a:t>involving </a:t>
            </a:r>
            <a:r>
              <a:rPr lang="en-US" sz="2200" dirty="0">
                <a:solidFill>
                  <a:srgbClr val="00B0F0"/>
                </a:solidFill>
              </a:rPr>
              <a:t>experts</a:t>
            </a:r>
            <a:r>
              <a:rPr lang="en-US" sz="2200" dirty="0">
                <a:solidFill>
                  <a:srgbClr val="1F3586"/>
                </a:solidFill>
              </a:rPr>
              <a:t> who can lead the discussions and subsequently interpret the results of the market consultation.</a:t>
            </a:r>
          </a:p>
        </p:txBody>
      </p:sp>
    </p:spTree>
    <p:extLst>
      <p:ext uri="{BB962C8B-B14F-4D97-AF65-F5344CB8AC3E}">
        <p14:creationId xmlns:p14="http://schemas.microsoft.com/office/powerpoint/2010/main" val="20868976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49742"/>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Open market consultation</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4124206"/>
          </a:xfrm>
          <a:prstGeom prst="rect">
            <a:avLst/>
          </a:prstGeom>
        </p:spPr>
        <p:txBody>
          <a:bodyPr wrap="square">
            <a:spAutoFit/>
          </a:bodyPr>
          <a:lstStyle/>
          <a:p>
            <a:pPr marL="742950" lvl="0" indent="-742950">
              <a:lnSpc>
                <a:spcPct val="150000"/>
              </a:lnSpc>
              <a:buFont typeface="+mj-lt"/>
              <a:buAutoNum type="alphaLcPeriod"/>
            </a:pPr>
            <a:r>
              <a:rPr lang="en-GB" sz="2800" dirty="0">
                <a:solidFill>
                  <a:srgbClr val="041869"/>
                </a:solidFill>
              </a:rPr>
              <a:t>Why is it important to consult the market</a:t>
            </a:r>
          </a:p>
          <a:p>
            <a:pPr marL="742950" indent="-742950">
              <a:lnSpc>
                <a:spcPct val="150000"/>
              </a:lnSpc>
              <a:buFont typeface="+mj-lt"/>
              <a:buAutoNum type="alphaLcPeriod"/>
            </a:pPr>
            <a:r>
              <a:rPr lang="en-GB" sz="2800" dirty="0">
                <a:solidFill>
                  <a:srgbClr val="041869"/>
                </a:solidFill>
              </a:rPr>
              <a:t>How to organize a market consultation</a:t>
            </a:r>
          </a:p>
          <a:p>
            <a:pPr marL="742950" lvl="0" indent="-742950">
              <a:lnSpc>
                <a:spcPct val="150000"/>
              </a:lnSpc>
              <a:buFont typeface="+mj-lt"/>
              <a:buAutoNum type="alphaLcPeriod"/>
            </a:pPr>
            <a:r>
              <a:rPr lang="en-GB" sz="3200" b="1" dirty="0">
                <a:solidFill>
                  <a:srgbClr val="041869"/>
                </a:solidFill>
              </a:rPr>
              <a:t>Specific issues to consider</a:t>
            </a:r>
          </a:p>
          <a:p>
            <a:pPr marL="742950" lvl="0" indent="-742950">
              <a:lnSpc>
                <a:spcPct val="150000"/>
              </a:lnSpc>
              <a:buFont typeface="+mj-lt"/>
              <a:buAutoNum type="alphaLcPeriod"/>
            </a:pPr>
            <a:r>
              <a:rPr lang="en-GB" sz="2800" dirty="0" smtClean="0">
                <a:solidFill>
                  <a:srgbClr val="041869"/>
                </a:solidFill>
              </a:rPr>
              <a:t>Outcome of a market consultations</a:t>
            </a:r>
          </a:p>
          <a:p>
            <a:pPr marL="742950" lvl="0" indent="-742950">
              <a:lnSpc>
                <a:spcPct val="150000"/>
              </a:lnSpc>
              <a:buFont typeface="+mj-lt"/>
              <a:buAutoNum type="alphaLcPeriod"/>
            </a:pPr>
            <a:r>
              <a:rPr lang="en-GB" sz="2800" dirty="0" smtClean="0">
                <a:solidFill>
                  <a:srgbClr val="041869"/>
                </a:solidFill>
              </a:rPr>
              <a:t>Practical examples</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17905927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Specific issues to consider</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3709116" y="1486371"/>
            <a:ext cx="4584879" cy="4801314"/>
          </a:xfrm>
          <a:prstGeom prst="rect">
            <a:avLst/>
          </a:prstGeom>
        </p:spPr>
        <p:txBody>
          <a:bodyPr wrap="square">
            <a:spAutoFit/>
          </a:bodyPr>
          <a:lstStyle/>
          <a:p>
            <a:pPr marL="285750" indent="-285750">
              <a:buFont typeface="Wingdings" panose="05000000000000000000" pitchFamily="2" charset="2"/>
              <a:buChar char="§"/>
            </a:pPr>
            <a:r>
              <a:rPr lang="en-US" dirty="0" smtClean="0">
                <a:solidFill>
                  <a:srgbClr val="1F3586"/>
                </a:solidFill>
              </a:rPr>
              <a:t>The </a:t>
            </a:r>
            <a:r>
              <a:rPr lang="en-US" dirty="0">
                <a:solidFill>
                  <a:srgbClr val="1F3586"/>
                </a:solidFill>
              </a:rPr>
              <a:t>identified needs must be communicated openly and clearly, by means of performance/output based </a:t>
            </a:r>
            <a:r>
              <a:rPr lang="en-US" dirty="0" smtClean="0">
                <a:solidFill>
                  <a:srgbClr val="1F3586"/>
                </a:solidFill>
              </a:rPr>
              <a:t>specifications, to all potentially interested bidders</a:t>
            </a:r>
            <a:endParaRPr lang="en-US" dirty="0">
              <a:solidFill>
                <a:srgbClr val="1F3586"/>
              </a:solidFill>
            </a:endParaRPr>
          </a:p>
          <a:p>
            <a:pPr marL="285750" indent="-285750">
              <a:buFont typeface="Wingdings" panose="05000000000000000000" pitchFamily="2" charset="2"/>
              <a:buChar char="§"/>
            </a:pPr>
            <a:r>
              <a:rPr lang="en-US" dirty="0">
                <a:solidFill>
                  <a:srgbClr val="1F3586"/>
                </a:solidFill>
              </a:rPr>
              <a:t>S</a:t>
            </a:r>
            <a:r>
              <a:rPr lang="en-US" dirty="0" smtClean="0">
                <a:solidFill>
                  <a:srgbClr val="1F3586"/>
                </a:solidFill>
              </a:rPr>
              <a:t>pecific </a:t>
            </a:r>
            <a:r>
              <a:rPr lang="en-US" dirty="0">
                <a:solidFill>
                  <a:srgbClr val="1F3586"/>
                </a:solidFill>
              </a:rPr>
              <a:t>technologies that the public procurers have become aware of should be mentioned by means of </a:t>
            </a:r>
            <a:r>
              <a:rPr lang="en-US" dirty="0" smtClean="0">
                <a:solidFill>
                  <a:srgbClr val="1F3586"/>
                </a:solidFill>
              </a:rPr>
              <a:t>examples</a:t>
            </a:r>
            <a:endParaRPr lang="en-US" dirty="0">
              <a:solidFill>
                <a:srgbClr val="1F3586"/>
              </a:solidFill>
            </a:endParaRPr>
          </a:p>
          <a:p>
            <a:pPr marL="285750" indent="-285750">
              <a:buFont typeface="Wingdings" panose="05000000000000000000" pitchFamily="2" charset="2"/>
              <a:buChar char="§"/>
            </a:pPr>
            <a:r>
              <a:rPr lang="en-US" dirty="0" smtClean="0">
                <a:solidFill>
                  <a:srgbClr val="1F3586"/>
                </a:solidFill>
              </a:rPr>
              <a:t>The </a:t>
            </a:r>
            <a:r>
              <a:rPr lang="en-US" dirty="0">
                <a:solidFill>
                  <a:srgbClr val="1F3586"/>
                </a:solidFill>
              </a:rPr>
              <a:t>suppliers should be allowed sufficient time to </a:t>
            </a:r>
            <a:r>
              <a:rPr lang="en-US" dirty="0" smtClean="0">
                <a:solidFill>
                  <a:srgbClr val="1F3586"/>
                </a:solidFill>
              </a:rPr>
              <a:t>respond </a:t>
            </a:r>
            <a:endParaRPr lang="en-US" dirty="0">
              <a:solidFill>
                <a:srgbClr val="1F3586"/>
              </a:solidFill>
            </a:endParaRPr>
          </a:p>
          <a:p>
            <a:pPr marL="285750" indent="-285750">
              <a:buFont typeface="Wingdings" panose="05000000000000000000" pitchFamily="2" charset="2"/>
              <a:buChar char="§"/>
            </a:pPr>
            <a:r>
              <a:rPr lang="en-US" dirty="0">
                <a:solidFill>
                  <a:srgbClr val="1F3586"/>
                </a:solidFill>
              </a:rPr>
              <a:t>T</a:t>
            </a:r>
            <a:r>
              <a:rPr lang="en-US" dirty="0" smtClean="0">
                <a:solidFill>
                  <a:srgbClr val="1F3586"/>
                </a:solidFill>
              </a:rPr>
              <a:t>he </a:t>
            </a:r>
            <a:r>
              <a:rPr lang="en-US" dirty="0">
                <a:solidFill>
                  <a:srgbClr val="1F3586"/>
                </a:solidFill>
              </a:rPr>
              <a:t>invitation to participate in the market consultation has to specifically mention the desire for an innovative </a:t>
            </a:r>
            <a:r>
              <a:rPr lang="en-US" dirty="0" smtClean="0">
                <a:solidFill>
                  <a:srgbClr val="1F3586"/>
                </a:solidFill>
              </a:rPr>
              <a:t>outcome</a:t>
            </a:r>
          </a:p>
          <a:p>
            <a:pPr marL="285750" indent="-285750">
              <a:buFont typeface="Wingdings" panose="05000000000000000000" pitchFamily="2" charset="2"/>
              <a:buChar char="§"/>
            </a:pPr>
            <a:r>
              <a:rPr lang="nl-NL" dirty="0" smtClean="0">
                <a:solidFill>
                  <a:srgbClr val="1F3586"/>
                </a:solidFill>
              </a:rPr>
              <a:t>Compliance with the TFEU principles must be ensured at all times</a:t>
            </a:r>
          </a:p>
          <a:p>
            <a:pPr marL="285750" indent="-285750">
              <a:buFont typeface="Wingdings" panose="05000000000000000000" pitchFamily="2" charset="2"/>
              <a:buChar char="§"/>
            </a:pPr>
            <a:r>
              <a:rPr lang="nl-NL" dirty="0" err="1" smtClean="0">
                <a:solidFill>
                  <a:srgbClr val="1F3586"/>
                </a:solidFill>
              </a:rPr>
              <a:t>Clear</a:t>
            </a:r>
            <a:r>
              <a:rPr lang="nl-NL" dirty="0" smtClean="0">
                <a:solidFill>
                  <a:srgbClr val="1F3586"/>
                </a:solidFill>
              </a:rPr>
              <a:t> separation from the procurement </a:t>
            </a:r>
            <a:r>
              <a:rPr lang="nl-NL" dirty="0" err="1" smtClean="0">
                <a:solidFill>
                  <a:srgbClr val="1F3586"/>
                </a:solidFill>
              </a:rPr>
              <a:t>itself</a:t>
            </a:r>
            <a:endParaRPr lang="en-US" dirty="0">
              <a:solidFill>
                <a:srgbClr val="1F3586"/>
              </a:solidFill>
            </a:endParaRPr>
          </a:p>
        </p:txBody>
      </p:sp>
      <p:pic>
        <p:nvPicPr>
          <p:cNvPr id="7" name="Content Placeholder 5"/>
          <p:cNvPicPr>
            <a:picLocks/>
          </p:cNvPicPr>
          <p:nvPr/>
        </p:nvPicPr>
        <p:blipFill>
          <a:blip r:embed="rId3" cstate="print">
            <a:extLst>
              <a:ext uri="{28A0092B-C50C-407E-A947-70E740481C1C}">
                <a14:useLocalDpi xmlns:a14="http://schemas.microsoft.com/office/drawing/2010/main"/>
              </a:ext>
            </a:extLst>
          </a:blip>
          <a:srcRect l="-37908" r="-37908"/>
          <a:stretch>
            <a:fillRect/>
          </a:stretch>
        </p:blipFill>
        <p:spPr bwMode="auto">
          <a:xfrm>
            <a:off x="-1178230" y="1486371"/>
            <a:ext cx="6220564" cy="4745488"/>
          </a:xfrm>
          <a:prstGeom prst="rect">
            <a:avLst/>
          </a:prstGeom>
          <a:noFill/>
          <a:ln>
            <a:noFill/>
          </a:ln>
        </p:spPr>
      </p:pic>
    </p:spTree>
    <p:extLst>
      <p:ext uri="{BB962C8B-B14F-4D97-AF65-F5344CB8AC3E}">
        <p14:creationId xmlns:p14="http://schemas.microsoft.com/office/powerpoint/2010/main" val="41403085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Specific issues to consider</a:t>
            </a:r>
            <a:endParaRPr lang="en-GB" sz="2800" b="1" dirty="0">
              <a:solidFill>
                <a:schemeClr val="accent2"/>
              </a:solidFill>
              <a:latin typeface="+mj-lt"/>
            </a:endParaRPr>
          </a:p>
        </p:txBody>
      </p:sp>
      <p:sp>
        <p:nvSpPr>
          <p:cNvPr id="5" name="Content Placeholder 2"/>
          <p:cNvSpPr txBox="1">
            <a:spLocks/>
          </p:cNvSpPr>
          <p:nvPr/>
        </p:nvSpPr>
        <p:spPr>
          <a:xfrm>
            <a:off x="234553" y="1253979"/>
            <a:ext cx="8332630" cy="4745488"/>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lvl="0" indent="-342900" algn="l" defTabSz="914400">
              <a:lnSpc>
                <a:spcPct val="150000"/>
              </a:lnSpc>
              <a:spcBef>
                <a:spcPts val="0"/>
              </a:spcBef>
              <a:buClrTx/>
              <a:buSzTx/>
              <a:buFont typeface="Arial" panose="020B0604020202020204" pitchFamily="34" charset="0"/>
              <a:buChar char="•"/>
            </a:pPr>
            <a:r>
              <a:rPr lang="en-US" dirty="0" smtClean="0">
                <a:solidFill>
                  <a:srgbClr val="002060"/>
                </a:solidFill>
              </a:rPr>
              <a:t>the </a:t>
            </a:r>
            <a:r>
              <a:rPr lang="en-US" dirty="0">
                <a:solidFill>
                  <a:srgbClr val="002060"/>
                </a:solidFill>
              </a:rPr>
              <a:t>public procurer needs to pro-actively communicate its needs and </a:t>
            </a:r>
            <a:r>
              <a:rPr lang="en-US" dirty="0" smtClean="0">
                <a:solidFill>
                  <a:srgbClr val="002060"/>
                </a:solidFill>
              </a:rPr>
              <a:t>requirements; </a:t>
            </a:r>
            <a:endParaRPr lang="en-US" dirty="0">
              <a:solidFill>
                <a:srgbClr val="002060"/>
              </a:solidFill>
            </a:endParaRPr>
          </a:p>
          <a:p>
            <a:pPr marL="342900" lvl="0" indent="-342900" algn="l" defTabSz="914400">
              <a:lnSpc>
                <a:spcPct val="150000"/>
              </a:lnSpc>
              <a:spcBef>
                <a:spcPts val="0"/>
              </a:spcBef>
              <a:buClrTx/>
              <a:buSzTx/>
              <a:buFont typeface="Arial" panose="020B0604020202020204" pitchFamily="34" charset="0"/>
              <a:buChar char="•"/>
            </a:pPr>
            <a:r>
              <a:rPr lang="en-US" dirty="0" smtClean="0">
                <a:solidFill>
                  <a:srgbClr val="002060"/>
                </a:solidFill>
              </a:rPr>
              <a:t>the </a:t>
            </a:r>
            <a:r>
              <a:rPr lang="en-US" dirty="0">
                <a:solidFill>
                  <a:srgbClr val="002060"/>
                </a:solidFill>
              </a:rPr>
              <a:t>participation of a supplier in the market consultation must not affect competition within the future tender procedure; </a:t>
            </a:r>
            <a:endParaRPr lang="en-US" dirty="0" smtClean="0">
              <a:solidFill>
                <a:srgbClr val="002060"/>
              </a:solidFill>
            </a:endParaRPr>
          </a:p>
          <a:p>
            <a:pPr marL="342900" lvl="0" indent="-342900" algn="l" defTabSz="914400">
              <a:lnSpc>
                <a:spcPct val="150000"/>
              </a:lnSpc>
              <a:spcBef>
                <a:spcPts val="0"/>
              </a:spcBef>
              <a:buClrTx/>
              <a:buSzTx/>
              <a:buFont typeface="Arial" panose="020B0604020202020204" pitchFamily="34" charset="0"/>
              <a:buChar char="•"/>
            </a:pPr>
            <a:r>
              <a:rPr lang="en-US" dirty="0" smtClean="0">
                <a:solidFill>
                  <a:srgbClr val="002060"/>
                </a:solidFill>
              </a:rPr>
              <a:t>suppliers</a:t>
            </a:r>
            <a:r>
              <a:rPr lang="en-US" dirty="0">
                <a:solidFill>
                  <a:srgbClr val="002060"/>
                </a:solidFill>
              </a:rPr>
              <a:t>’ intellectual property rights (IPRs) and trade secrets </a:t>
            </a:r>
            <a:r>
              <a:rPr lang="en-US" dirty="0" smtClean="0">
                <a:solidFill>
                  <a:srgbClr val="002060"/>
                </a:solidFill>
              </a:rPr>
              <a:t>must be protected;</a:t>
            </a:r>
          </a:p>
          <a:p>
            <a:pPr marL="342900" lvl="0" indent="-342900" algn="l" defTabSz="914400">
              <a:lnSpc>
                <a:spcPct val="150000"/>
              </a:lnSpc>
              <a:spcBef>
                <a:spcPts val="0"/>
              </a:spcBef>
              <a:buClrTx/>
              <a:buSzTx/>
              <a:buFont typeface="Arial" panose="020B0604020202020204" pitchFamily="34" charset="0"/>
              <a:buChar char="•"/>
            </a:pPr>
            <a:r>
              <a:rPr lang="en-US" dirty="0" smtClean="0">
                <a:solidFill>
                  <a:srgbClr val="002060"/>
                </a:solidFill>
              </a:rPr>
              <a:t>suppliers must understand </a:t>
            </a:r>
            <a:r>
              <a:rPr lang="en-US" dirty="0">
                <a:solidFill>
                  <a:srgbClr val="002060"/>
                </a:solidFill>
              </a:rPr>
              <a:t>that the competitive phase of the public procurement procedure is conducted separately and all suppliers are treated </a:t>
            </a:r>
            <a:r>
              <a:rPr lang="en-US" dirty="0" smtClean="0">
                <a:solidFill>
                  <a:srgbClr val="002060"/>
                </a:solidFill>
              </a:rPr>
              <a:t>equally.</a:t>
            </a:r>
            <a:endParaRPr lang="en-US" dirty="0">
              <a:solidFill>
                <a:srgbClr val="002060"/>
              </a:solidFill>
            </a:endParaRPr>
          </a:p>
          <a:p>
            <a:pPr lvl="0" algn="l" defTabSz="914400">
              <a:spcBef>
                <a:spcPts val="0"/>
              </a:spcBef>
              <a:buClrTx/>
              <a:buSzTx/>
            </a:pPr>
            <a:endParaRPr lang="en-US" sz="1800" b="1" dirty="0" smtClean="0">
              <a:solidFill>
                <a:srgbClr val="002060"/>
              </a:solidFill>
            </a:endParaRPr>
          </a:p>
          <a:p>
            <a:pPr lvl="0" algn="l" defTabSz="914400">
              <a:spcBef>
                <a:spcPts val="0"/>
              </a:spcBef>
              <a:buClrTx/>
              <a:buSzTx/>
            </a:pPr>
            <a:endParaRPr lang="en-US" sz="1800" dirty="0" smtClean="0">
              <a:solidFill>
                <a:srgbClr val="002060"/>
              </a:solidFill>
            </a:endParaRPr>
          </a:p>
        </p:txBody>
      </p:sp>
    </p:spTree>
    <p:extLst>
      <p:ext uri="{BB962C8B-B14F-4D97-AF65-F5344CB8AC3E}">
        <p14:creationId xmlns:p14="http://schemas.microsoft.com/office/powerpoint/2010/main" val="11227077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Needs identification and assessment</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93893" y="1696942"/>
            <a:ext cx="7896905" cy="4124206"/>
          </a:xfrm>
          <a:prstGeom prst="rect">
            <a:avLst/>
          </a:prstGeom>
        </p:spPr>
        <p:txBody>
          <a:bodyPr wrap="square">
            <a:spAutoFit/>
          </a:bodyPr>
          <a:lstStyle/>
          <a:p>
            <a:pPr marL="742950" lvl="0" indent="-742950">
              <a:lnSpc>
                <a:spcPct val="150000"/>
              </a:lnSpc>
              <a:buFont typeface="+mj-lt"/>
              <a:buAutoNum type="alphaLcPeriod"/>
            </a:pPr>
            <a:r>
              <a:rPr lang="en-GB" sz="3200" b="1" dirty="0" smtClean="0">
                <a:solidFill>
                  <a:srgbClr val="041869"/>
                </a:solidFill>
              </a:rPr>
              <a:t>Understanding the importance of early identification of needs</a:t>
            </a:r>
          </a:p>
          <a:p>
            <a:pPr marL="742950" lvl="0" indent="-742950">
              <a:lnSpc>
                <a:spcPct val="150000"/>
              </a:lnSpc>
              <a:buFont typeface="+mj-lt"/>
              <a:buAutoNum type="alphaLcPeriod"/>
            </a:pPr>
            <a:r>
              <a:rPr lang="en-GB" sz="2800" dirty="0" smtClean="0">
                <a:solidFill>
                  <a:srgbClr val="041869"/>
                </a:solidFill>
              </a:rPr>
              <a:t>Methods to identify and assess </a:t>
            </a:r>
            <a:r>
              <a:rPr lang="en-GB" sz="2800" dirty="0">
                <a:solidFill>
                  <a:srgbClr val="041869"/>
                </a:solidFill>
              </a:rPr>
              <a:t>needs/ techniques</a:t>
            </a:r>
            <a:endParaRPr lang="en-GB" sz="2800" dirty="0" smtClean="0">
              <a:solidFill>
                <a:srgbClr val="041869"/>
              </a:solidFill>
            </a:endParaRPr>
          </a:p>
          <a:p>
            <a:pPr marL="742950" lvl="0" indent="-742950">
              <a:lnSpc>
                <a:spcPct val="150000"/>
              </a:lnSpc>
              <a:buFont typeface="+mj-lt"/>
              <a:buAutoNum type="alphaLcPeriod"/>
            </a:pPr>
            <a:r>
              <a:rPr lang="en-GB" sz="2800" dirty="0" smtClean="0">
                <a:solidFill>
                  <a:srgbClr val="041869"/>
                </a:solidFill>
              </a:rPr>
              <a:t>How to define the need/challenge</a:t>
            </a:r>
          </a:p>
          <a:p>
            <a:pPr lvl="0"/>
            <a:endParaRPr lang="en-GB" sz="4000" b="1" dirty="0" smtClean="0">
              <a:solidFill>
                <a:srgbClr val="041869"/>
              </a:solidFill>
            </a:endParaRPr>
          </a:p>
        </p:txBody>
      </p:sp>
    </p:spTree>
    <p:extLst>
      <p:ext uri="{BB962C8B-B14F-4D97-AF65-F5344CB8AC3E}">
        <p14:creationId xmlns:p14="http://schemas.microsoft.com/office/powerpoint/2010/main" val="34485104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Open market consultation</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4124206"/>
          </a:xfrm>
          <a:prstGeom prst="rect">
            <a:avLst/>
          </a:prstGeom>
        </p:spPr>
        <p:txBody>
          <a:bodyPr wrap="square">
            <a:spAutoFit/>
          </a:bodyPr>
          <a:lstStyle/>
          <a:p>
            <a:pPr marL="742950" lvl="0" indent="-742950">
              <a:lnSpc>
                <a:spcPct val="150000"/>
              </a:lnSpc>
              <a:buFont typeface="+mj-lt"/>
              <a:buAutoNum type="alphaLcPeriod"/>
            </a:pPr>
            <a:r>
              <a:rPr lang="en-GB" sz="2800" dirty="0">
                <a:solidFill>
                  <a:srgbClr val="041869"/>
                </a:solidFill>
              </a:rPr>
              <a:t>Why is it important to consult the market</a:t>
            </a:r>
          </a:p>
          <a:p>
            <a:pPr marL="742950" indent="-742950">
              <a:lnSpc>
                <a:spcPct val="150000"/>
              </a:lnSpc>
              <a:buFont typeface="+mj-lt"/>
              <a:buAutoNum type="alphaLcPeriod"/>
            </a:pPr>
            <a:r>
              <a:rPr lang="en-GB" sz="2800" dirty="0">
                <a:solidFill>
                  <a:srgbClr val="041869"/>
                </a:solidFill>
              </a:rPr>
              <a:t>How to organize a market consultation</a:t>
            </a:r>
          </a:p>
          <a:p>
            <a:pPr marL="742950" lvl="0" indent="-742950">
              <a:lnSpc>
                <a:spcPct val="150000"/>
              </a:lnSpc>
              <a:buFont typeface="+mj-lt"/>
              <a:buAutoNum type="alphaLcPeriod"/>
            </a:pPr>
            <a:r>
              <a:rPr lang="en-GB" sz="2800" dirty="0">
                <a:solidFill>
                  <a:srgbClr val="041869"/>
                </a:solidFill>
              </a:rPr>
              <a:t>Specific issues to consider</a:t>
            </a:r>
          </a:p>
          <a:p>
            <a:pPr marL="742950" lvl="0" indent="-742950">
              <a:lnSpc>
                <a:spcPct val="150000"/>
              </a:lnSpc>
              <a:buFont typeface="+mj-lt"/>
              <a:buAutoNum type="alphaLcPeriod"/>
            </a:pPr>
            <a:r>
              <a:rPr lang="en-GB" sz="3200" b="1" dirty="0">
                <a:solidFill>
                  <a:srgbClr val="041869"/>
                </a:solidFill>
              </a:rPr>
              <a:t>Outcome of a market consultations</a:t>
            </a:r>
          </a:p>
          <a:p>
            <a:pPr marL="742950" lvl="0" indent="-742950">
              <a:lnSpc>
                <a:spcPct val="150000"/>
              </a:lnSpc>
              <a:buFont typeface="+mj-lt"/>
              <a:buAutoNum type="alphaLcPeriod"/>
            </a:pPr>
            <a:r>
              <a:rPr lang="en-GB" sz="2800" dirty="0" smtClean="0">
                <a:solidFill>
                  <a:srgbClr val="041869"/>
                </a:solidFill>
              </a:rPr>
              <a:t>Practical examples</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29207283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Outcome – 3 potential scenarios</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10" y="1542197"/>
            <a:ext cx="7933386" cy="4524315"/>
          </a:xfrm>
          <a:prstGeom prst="rect">
            <a:avLst/>
          </a:prstGeom>
        </p:spPr>
        <p:txBody>
          <a:bodyPr wrap="square">
            <a:spAutoFit/>
          </a:bodyPr>
          <a:lstStyle/>
          <a:p>
            <a:pPr marL="400050" indent="-400050" algn="just">
              <a:buAutoNum type="romanLcParenBoth"/>
            </a:pPr>
            <a:r>
              <a:rPr lang="en-US" dirty="0" smtClean="0">
                <a:solidFill>
                  <a:srgbClr val="1F3586"/>
                </a:solidFill>
              </a:rPr>
              <a:t>in </a:t>
            </a:r>
            <a:r>
              <a:rPr lang="en-US" dirty="0">
                <a:solidFill>
                  <a:srgbClr val="1F3586"/>
                </a:solidFill>
              </a:rPr>
              <a:t>case the market consultation shows that there are solutions available on the market to meet procurers’ needs, </a:t>
            </a:r>
            <a:r>
              <a:rPr lang="en-US" b="1" dirty="0">
                <a:solidFill>
                  <a:srgbClr val="1F3586"/>
                </a:solidFill>
              </a:rPr>
              <a:t>traditional procurement </a:t>
            </a:r>
            <a:r>
              <a:rPr lang="en-US" dirty="0">
                <a:solidFill>
                  <a:srgbClr val="1F3586"/>
                </a:solidFill>
              </a:rPr>
              <a:t>could be employed; </a:t>
            </a:r>
            <a:endParaRPr lang="en-US" dirty="0" smtClean="0">
              <a:solidFill>
                <a:srgbClr val="1F3586"/>
              </a:solidFill>
            </a:endParaRPr>
          </a:p>
          <a:p>
            <a:pPr marL="400050" indent="-400050" algn="just">
              <a:buAutoNum type="romanLcParenBoth"/>
            </a:pPr>
            <a:r>
              <a:rPr lang="en-US" dirty="0" smtClean="0">
                <a:solidFill>
                  <a:srgbClr val="1F3586"/>
                </a:solidFill>
              </a:rPr>
              <a:t>in </a:t>
            </a:r>
            <a:r>
              <a:rPr lang="en-US" dirty="0">
                <a:solidFill>
                  <a:srgbClr val="1F3586"/>
                </a:solidFill>
              </a:rPr>
              <a:t>case the market consultation shows that there is no technology available on the market that meets procurers’ needs but that it seems possible that such technology will be available on a short-to medium-term should (a) the technology vendors become aware of these needs and (b) the public sector customers base is significant, in order to justify investments by the supply side for the development of this technology, </a:t>
            </a:r>
            <a:r>
              <a:rPr lang="en-US" b="1" dirty="0">
                <a:solidFill>
                  <a:srgbClr val="1F3586"/>
                </a:solidFill>
              </a:rPr>
              <a:t>PPI / Forward Commitment Procurement</a:t>
            </a:r>
            <a:r>
              <a:rPr lang="en-US" dirty="0">
                <a:solidFill>
                  <a:srgbClr val="1F3586"/>
                </a:solidFill>
              </a:rPr>
              <a:t> could be </a:t>
            </a:r>
            <a:r>
              <a:rPr lang="en-US" dirty="0" smtClean="0">
                <a:solidFill>
                  <a:srgbClr val="1F3586"/>
                </a:solidFill>
              </a:rPr>
              <a:t>envisaged;</a:t>
            </a:r>
          </a:p>
          <a:p>
            <a:pPr marL="400050" indent="-400050" algn="just">
              <a:buAutoNum type="romanLcParenBoth"/>
            </a:pPr>
            <a:r>
              <a:rPr lang="en-US" dirty="0" smtClean="0">
                <a:solidFill>
                  <a:srgbClr val="1F3586"/>
                </a:solidFill>
              </a:rPr>
              <a:t>in </a:t>
            </a:r>
            <a:r>
              <a:rPr lang="en-US" dirty="0">
                <a:solidFill>
                  <a:srgbClr val="1F3586"/>
                </a:solidFill>
              </a:rPr>
              <a:t>case the market dialogue shows that there is no technology available on the market that meets procurers’ needs and that no such technology could be available on a short-to medium-term basis, due to the need to first conduct R&amp;D to investigate available options, PCP could be </a:t>
            </a:r>
            <a:r>
              <a:rPr lang="en-US" dirty="0" smtClean="0">
                <a:solidFill>
                  <a:srgbClr val="1F3586"/>
                </a:solidFill>
              </a:rPr>
              <a:t>contemplated. </a:t>
            </a:r>
            <a:r>
              <a:rPr lang="en-US" dirty="0">
                <a:solidFill>
                  <a:srgbClr val="1F3586"/>
                </a:solidFill>
              </a:rPr>
              <a:t>In this third case scenario, the </a:t>
            </a:r>
            <a:r>
              <a:rPr lang="en-US" b="1" dirty="0">
                <a:solidFill>
                  <a:srgbClr val="1F3586"/>
                </a:solidFill>
              </a:rPr>
              <a:t>PCP could be followed by a </a:t>
            </a:r>
            <a:r>
              <a:rPr lang="en-US" b="1" dirty="0" smtClean="0">
                <a:solidFill>
                  <a:srgbClr val="1F3586"/>
                </a:solidFill>
              </a:rPr>
              <a:t>PPI </a:t>
            </a:r>
            <a:r>
              <a:rPr lang="en-US" dirty="0">
                <a:solidFill>
                  <a:srgbClr val="1F3586"/>
                </a:solidFill>
              </a:rPr>
              <a:t>aimed at the early adoption/large scale deployment of the new innovative solutions developed according to procurers’ needs.</a:t>
            </a:r>
          </a:p>
        </p:txBody>
      </p:sp>
    </p:spTree>
    <p:extLst>
      <p:ext uri="{BB962C8B-B14F-4D97-AF65-F5344CB8AC3E}">
        <p14:creationId xmlns:p14="http://schemas.microsoft.com/office/powerpoint/2010/main" val="9005723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Preparing an innovation procurement</a:t>
            </a:r>
          </a:p>
          <a:p>
            <a:pPr algn="ctr"/>
            <a:r>
              <a:rPr lang="en-GB" sz="2800" b="1" i="1" dirty="0" smtClean="0">
                <a:solidFill>
                  <a:schemeClr val="accent2"/>
                </a:solidFill>
                <a:latin typeface="+mj-lt"/>
              </a:rPr>
              <a:t>Open market consultation</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4124206"/>
          </a:xfrm>
          <a:prstGeom prst="rect">
            <a:avLst/>
          </a:prstGeom>
        </p:spPr>
        <p:txBody>
          <a:bodyPr wrap="square">
            <a:spAutoFit/>
          </a:bodyPr>
          <a:lstStyle/>
          <a:p>
            <a:pPr marL="742950" lvl="0" indent="-742950">
              <a:lnSpc>
                <a:spcPct val="150000"/>
              </a:lnSpc>
              <a:buFont typeface="+mj-lt"/>
              <a:buAutoNum type="alphaLcPeriod"/>
            </a:pPr>
            <a:r>
              <a:rPr lang="en-GB" sz="2800" dirty="0">
                <a:solidFill>
                  <a:srgbClr val="041869"/>
                </a:solidFill>
              </a:rPr>
              <a:t>Why is it important to consult the market</a:t>
            </a:r>
          </a:p>
          <a:p>
            <a:pPr marL="742950" indent="-742950">
              <a:lnSpc>
                <a:spcPct val="150000"/>
              </a:lnSpc>
              <a:buFont typeface="+mj-lt"/>
              <a:buAutoNum type="alphaLcPeriod"/>
            </a:pPr>
            <a:r>
              <a:rPr lang="en-GB" sz="2800" dirty="0">
                <a:solidFill>
                  <a:srgbClr val="041869"/>
                </a:solidFill>
              </a:rPr>
              <a:t>How to organize a market consultation</a:t>
            </a:r>
          </a:p>
          <a:p>
            <a:pPr marL="742950" lvl="0" indent="-742950">
              <a:lnSpc>
                <a:spcPct val="150000"/>
              </a:lnSpc>
              <a:buFont typeface="+mj-lt"/>
              <a:buAutoNum type="alphaLcPeriod"/>
            </a:pPr>
            <a:r>
              <a:rPr lang="en-GB" sz="2800" dirty="0">
                <a:solidFill>
                  <a:srgbClr val="041869"/>
                </a:solidFill>
              </a:rPr>
              <a:t>Specific issues to consider</a:t>
            </a:r>
          </a:p>
          <a:p>
            <a:pPr marL="742950" lvl="0" indent="-742950">
              <a:lnSpc>
                <a:spcPct val="150000"/>
              </a:lnSpc>
              <a:buFont typeface="+mj-lt"/>
              <a:buAutoNum type="alphaLcPeriod"/>
            </a:pPr>
            <a:r>
              <a:rPr lang="en-GB" sz="2800" dirty="0">
                <a:solidFill>
                  <a:srgbClr val="041869"/>
                </a:solidFill>
              </a:rPr>
              <a:t>Outcome of a market consultations</a:t>
            </a:r>
          </a:p>
          <a:p>
            <a:pPr marL="742950" lvl="0" indent="-742950">
              <a:lnSpc>
                <a:spcPct val="150000"/>
              </a:lnSpc>
              <a:buFont typeface="+mj-lt"/>
              <a:buAutoNum type="alphaLcPeriod"/>
            </a:pPr>
            <a:r>
              <a:rPr lang="en-GB" sz="3200" b="1" dirty="0">
                <a:solidFill>
                  <a:srgbClr val="041869"/>
                </a:solidFill>
              </a:rPr>
              <a:t>Practical examples</a:t>
            </a:r>
          </a:p>
          <a:p>
            <a:pPr marL="742950" lvl="0" indent="-742950">
              <a:buFont typeface="+mj-lt"/>
              <a:buAutoNum type="alphaLcPeriod"/>
            </a:pPr>
            <a:endParaRPr lang="en-GB" sz="4000" b="1" dirty="0" smtClean="0">
              <a:solidFill>
                <a:srgbClr val="041869"/>
              </a:solidFill>
            </a:endParaRPr>
          </a:p>
        </p:txBody>
      </p:sp>
    </p:spTree>
    <p:extLst>
      <p:ext uri="{BB962C8B-B14F-4D97-AF65-F5344CB8AC3E}">
        <p14:creationId xmlns:p14="http://schemas.microsoft.com/office/powerpoint/2010/main" val="1197245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Examples</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Content Placeholder 2"/>
          <p:cNvSpPr>
            <a:spLocks noGrp="1"/>
          </p:cNvSpPr>
          <p:nvPr>
            <p:ph idx="1"/>
          </p:nvPr>
        </p:nvSpPr>
        <p:spPr>
          <a:xfrm>
            <a:off x="310458" y="1356954"/>
            <a:ext cx="8062175" cy="5115974"/>
          </a:xfrm>
        </p:spPr>
        <p:txBody>
          <a:bodyPr>
            <a:normAutofit fontScale="47500" lnSpcReduction="20000"/>
          </a:bodyPr>
          <a:lstStyle/>
          <a:p>
            <a:pPr marL="0" indent="0" algn="ctr">
              <a:buNone/>
            </a:pPr>
            <a:r>
              <a:rPr lang="nl-NL" sz="3800" b="1" dirty="0" smtClean="0">
                <a:solidFill>
                  <a:srgbClr val="1B58BB"/>
                </a:solidFill>
                <a:effectLst>
                  <a:outerShdw blurRad="38100" dist="38100" dir="2700000" algn="tl">
                    <a:srgbClr val="000000">
                      <a:alpha val="43137"/>
                    </a:srgbClr>
                  </a:outerShdw>
                </a:effectLst>
              </a:rPr>
              <a:t>HAPPI PROJECT (PPI)</a:t>
            </a:r>
          </a:p>
          <a:p>
            <a:pPr marL="0" indent="0" algn="just">
              <a:buNone/>
            </a:pPr>
            <a:r>
              <a:rPr lang="en-US" sz="3800" dirty="0">
                <a:solidFill>
                  <a:srgbClr val="0070C0"/>
                </a:solidFill>
              </a:rPr>
              <a:t>The HAPPI project, adopted the following approach to the organization of the market consultation:</a:t>
            </a:r>
          </a:p>
          <a:p>
            <a:pPr marL="0" indent="0" algn="just">
              <a:buNone/>
            </a:pPr>
            <a:r>
              <a:rPr lang="en-US" sz="3800" b="1" dirty="0">
                <a:solidFill>
                  <a:srgbClr val="0070C0"/>
                </a:solidFill>
              </a:rPr>
              <a:t>1st step </a:t>
            </a:r>
            <a:r>
              <a:rPr lang="en-US" sz="3800" dirty="0">
                <a:solidFill>
                  <a:srgbClr val="0070C0"/>
                </a:solidFill>
              </a:rPr>
              <a:t>– Create an </a:t>
            </a:r>
            <a:r>
              <a:rPr lang="en-US" sz="3800" b="1" dirty="0">
                <a:solidFill>
                  <a:srgbClr val="0070C0"/>
                </a:solidFill>
              </a:rPr>
              <a:t>online platform </a:t>
            </a:r>
            <a:r>
              <a:rPr lang="en-US" sz="3800" dirty="0">
                <a:solidFill>
                  <a:srgbClr val="0070C0"/>
                </a:solidFill>
              </a:rPr>
              <a:t>in order to collect information (by means of an online questionnaire) about the innovative solutions available on the market. The HAPPI online platform (DARS) was open for submission from end September 2013 until end January 2014 (http://www.happi-project.eu/happi-platform). Around 150 submissions from 14 different countries were received on the HAPPI Platform during these 4 months.</a:t>
            </a:r>
          </a:p>
          <a:p>
            <a:pPr marL="0" indent="0" algn="just">
              <a:buNone/>
            </a:pPr>
            <a:r>
              <a:rPr lang="en-US" sz="3800" b="1" dirty="0">
                <a:solidFill>
                  <a:srgbClr val="0070C0"/>
                </a:solidFill>
              </a:rPr>
              <a:t>2nd step </a:t>
            </a:r>
            <a:r>
              <a:rPr lang="en-US" sz="3800" dirty="0">
                <a:solidFill>
                  <a:srgbClr val="0070C0"/>
                </a:solidFill>
              </a:rPr>
              <a:t>- Informed the European companies, and especially SMEs, about the project and the HAPPI platform. </a:t>
            </a:r>
            <a:r>
              <a:rPr lang="en-US" sz="3800" b="1" dirty="0">
                <a:solidFill>
                  <a:srgbClr val="0070C0"/>
                </a:solidFill>
              </a:rPr>
              <a:t>4 INFODAYS </a:t>
            </a:r>
            <a:r>
              <a:rPr lang="en-US" sz="3800" dirty="0">
                <a:solidFill>
                  <a:srgbClr val="0070C0"/>
                </a:solidFill>
              </a:rPr>
              <a:t>were organized in 4 European Countries (UK, France, Italy and Austria) from September 2013, to December 2013. More than 400 delegates attended the meetings, most of which were SMEs. </a:t>
            </a:r>
          </a:p>
          <a:p>
            <a:pPr marL="0" indent="0" algn="just">
              <a:buNone/>
            </a:pPr>
            <a:r>
              <a:rPr lang="en-US" sz="3800" b="1" dirty="0">
                <a:solidFill>
                  <a:srgbClr val="0070C0"/>
                </a:solidFill>
              </a:rPr>
              <a:t>3rd step </a:t>
            </a:r>
            <a:r>
              <a:rPr lang="en-US" sz="3800" dirty="0">
                <a:solidFill>
                  <a:srgbClr val="0070C0"/>
                </a:solidFill>
              </a:rPr>
              <a:t>– In February 2014, 3 Experts Committees were organized in 3 European cities (London, Turin and Paris). It was decided to create </a:t>
            </a:r>
            <a:r>
              <a:rPr lang="en-US" sz="3800" b="1" dirty="0">
                <a:solidFill>
                  <a:srgbClr val="0070C0"/>
                </a:solidFill>
              </a:rPr>
              <a:t>separate meetings in different countrie</a:t>
            </a:r>
            <a:r>
              <a:rPr lang="en-US" sz="3800" dirty="0">
                <a:solidFill>
                  <a:srgbClr val="0070C0"/>
                </a:solidFill>
              </a:rPr>
              <a:t>s in order to capture the country-related approaches, sensitivities and point of views. During the meetings each proposal received through the online platform was examined. Various end-users and experts attended the meetings (e.g. director of nursing home, gerontologist, biomedical engineer, innovation expert etc.).</a:t>
            </a:r>
          </a:p>
          <a:p>
            <a:pPr marL="0" indent="0" algn="just">
              <a:buNone/>
            </a:pPr>
            <a:endParaRPr lang="en-US" sz="2600" dirty="0" smtClean="0">
              <a:solidFill>
                <a:srgbClr val="1F3586"/>
              </a:solidFill>
            </a:endParaRPr>
          </a:p>
          <a:p>
            <a:pPr marL="0" indent="0" algn="just">
              <a:buNone/>
            </a:pPr>
            <a:endParaRPr lang="en-US" sz="2600" dirty="0">
              <a:solidFill>
                <a:srgbClr val="1F3586"/>
              </a:solidFill>
            </a:endParaRPr>
          </a:p>
          <a:p>
            <a:pPr marL="0" indent="0" algn="just">
              <a:buNone/>
            </a:pPr>
            <a:endParaRPr lang="en-US" dirty="0">
              <a:solidFill>
                <a:srgbClr val="1B58BB"/>
              </a:solidFill>
            </a:endParaRPr>
          </a:p>
        </p:txBody>
      </p:sp>
    </p:spTree>
    <p:extLst>
      <p:ext uri="{BB962C8B-B14F-4D97-AF65-F5344CB8AC3E}">
        <p14:creationId xmlns:p14="http://schemas.microsoft.com/office/powerpoint/2010/main" val="37530412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GB" sz="2800" b="1" dirty="0" smtClean="0">
                <a:solidFill>
                  <a:schemeClr val="accent2"/>
                </a:solidFill>
                <a:latin typeface="+mj-lt"/>
              </a:rPr>
              <a:t>Open market consultation</a:t>
            </a:r>
          </a:p>
          <a:p>
            <a:pPr algn="ctr"/>
            <a:r>
              <a:rPr lang="en-GB" sz="2800" b="1" i="1" dirty="0" smtClean="0">
                <a:solidFill>
                  <a:schemeClr val="accent2"/>
                </a:solidFill>
                <a:latin typeface="+mj-lt"/>
              </a:rPr>
              <a:t>Examples</a:t>
            </a:r>
            <a:endParaRPr lang="en-GB" sz="28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Content Placeholder 2"/>
          <p:cNvSpPr>
            <a:spLocks noGrp="1"/>
          </p:cNvSpPr>
          <p:nvPr>
            <p:ph idx="1"/>
          </p:nvPr>
        </p:nvSpPr>
        <p:spPr>
          <a:xfrm>
            <a:off x="310458" y="1356954"/>
            <a:ext cx="8062175" cy="5115974"/>
          </a:xfrm>
        </p:spPr>
        <p:txBody>
          <a:bodyPr>
            <a:normAutofit fontScale="85000" lnSpcReduction="10000"/>
          </a:bodyPr>
          <a:lstStyle/>
          <a:p>
            <a:pPr marL="0" indent="0" algn="ctr">
              <a:buNone/>
            </a:pPr>
            <a:r>
              <a:rPr lang="nl-NL" sz="3800" b="1" dirty="0" smtClean="0">
                <a:solidFill>
                  <a:srgbClr val="1B58BB"/>
                </a:solidFill>
                <a:effectLst>
                  <a:outerShdw blurRad="38100" dist="38100" dir="2700000" algn="tl">
                    <a:srgbClr val="000000">
                      <a:alpha val="43137"/>
                    </a:srgbClr>
                  </a:outerShdw>
                </a:effectLst>
              </a:rPr>
              <a:t>HAPPI PROJECT (PPI)</a:t>
            </a:r>
          </a:p>
          <a:p>
            <a:pPr marL="0" indent="0" algn="just">
              <a:buNone/>
            </a:pPr>
            <a:r>
              <a:rPr lang="en-US" sz="2600" dirty="0">
                <a:solidFill>
                  <a:srgbClr val="0070C0"/>
                </a:solidFill>
              </a:rPr>
              <a:t>The following main questions were addressed: </a:t>
            </a:r>
          </a:p>
          <a:p>
            <a:pPr algn="just">
              <a:buFont typeface="Wingdings" panose="05000000000000000000" pitchFamily="2" charset="2"/>
              <a:buChar char="ü"/>
            </a:pPr>
            <a:r>
              <a:rPr lang="en-US" sz="2600" dirty="0" smtClean="0">
                <a:solidFill>
                  <a:srgbClr val="0070C0"/>
                </a:solidFill>
              </a:rPr>
              <a:t>Is </a:t>
            </a:r>
            <a:r>
              <a:rPr lang="en-US" sz="2600" dirty="0">
                <a:solidFill>
                  <a:srgbClr val="0070C0"/>
                </a:solidFill>
              </a:rPr>
              <a:t>this product/service really innovative? </a:t>
            </a:r>
            <a:endParaRPr lang="en-US" sz="2600" dirty="0" smtClean="0">
              <a:solidFill>
                <a:srgbClr val="0070C0"/>
              </a:solidFill>
            </a:endParaRPr>
          </a:p>
          <a:p>
            <a:pPr algn="just">
              <a:buFont typeface="Wingdings" panose="05000000000000000000" pitchFamily="2" charset="2"/>
              <a:buChar char="ü"/>
            </a:pPr>
            <a:r>
              <a:rPr lang="en-US" sz="2600" dirty="0" smtClean="0">
                <a:solidFill>
                  <a:srgbClr val="0070C0"/>
                </a:solidFill>
              </a:rPr>
              <a:t>Does </a:t>
            </a:r>
            <a:r>
              <a:rPr lang="en-US" sz="2600" dirty="0">
                <a:solidFill>
                  <a:srgbClr val="0070C0"/>
                </a:solidFill>
              </a:rPr>
              <a:t>it address the needs of the beneficiaries (elderly care organizations and hospitals)? </a:t>
            </a:r>
            <a:endParaRPr lang="en-US" sz="2600" dirty="0" smtClean="0">
              <a:solidFill>
                <a:srgbClr val="0070C0"/>
              </a:solidFill>
            </a:endParaRPr>
          </a:p>
          <a:p>
            <a:pPr algn="just">
              <a:buFont typeface="Wingdings" panose="05000000000000000000" pitchFamily="2" charset="2"/>
              <a:buChar char="ü"/>
            </a:pPr>
            <a:r>
              <a:rPr lang="en-US" sz="2600" dirty="0" smtClean="0">
                <a:solidFill>
                  <a:srgbClr val="0070C0"/>
                </a:solidFill>
              </a:rPr>
              <a:t>Is </a:t>
            </a:r>
            <a:r>
              <a:rPr lang="en-US" sz="2600" dirty="0">
                <a:solidFill>
                  <a:srgbClr val="0070C0"/>
                </a:solidFill>
              </a:rPr>
              <a:t>this product a prototype or is it already available on the market? </a:t>
            </a:r>
            <a:endParaRPr lang="en-US" sz="2600" dirty="0" smtClean="0">
              <a:solidFill>
                <a:srgbClr val="0070C0"/>
              </a:solidFill>
            </a:endParaRPr>
          </a:p>
          <a:p>
            <a:pPr algn="just">
              <a:buFont typeface="Wingdings" panose="05000000000000000000" pitchFamily="2" charset="2"/>
              <a:buChar char="ü"/>
            </a:pPr>
            <a:r>
              <a:rPr lang="en-US" sz="2600" dirty="0" smtClean="0">
                <a:solidFill>
                  <a:srgbClr val="0070C0"/>
                </a:solidFill>
              </a:rPr>
              <a:t>Does </a:t>
            </a:r>
            <a:r>
              <a:rPr lang="en-US" sz="2600" dirty="0">
                <a:solidFill>
                  <a:srgbClr val="0070C0"/>
                </a:solidFill>
              </a:rPr>
              <a:t>it comply with the healthy ageing thematic? </a:t>
            </a:r>
            <a:endParaRPr lang="en-US" sz="2600" dirty="0" smtClean="0">
              <a:solidFill>
                <a:srgbClr val="0070C0"/>
              </a:solidFill>
            </a:endParaRPr>
          </a:p>
          <a:p>
            <a:pPr algn="just">
              <a:buFont typeface="Wingdings" panose="05000000000000000000" pitchFamily="2" charset="2"/>
              <a:buChar char="ü"/>
            </a:pPr>
            <a:r>
              <a:rPr lang="en-US" sz="2600" dirty="0" smtClean="0">
                <a:solidFill>
                  <a:srgbClr val="0070C0"/>
                </a:solidFill>
              </a:rPr>
              <a:t>Is </a:t>
            </a:r>
            <a:r>
              <a:rPr lang="en-US" sz="2600" dirty="0">
                <a:solidFill>
                  <a:srgbClr val="0070C0"/>
                </a:solidFill>
              </a:rPr>
              <a:t>it easy to roll out the product/service at a European scale?</a:t>
            </a:r>
          </a:p>
          <a:p>
            <a:pPr marL="0" indent="0" algn="just">
              <a:buNone/>
            </a:pPr>
            <a:r>
              <a:rPr lang="en-US" sz="2600" dirty="0" smtClean="0">
                <a:solidFill>
                  <a:srgbClr val="0070C0"/>
                </a:solidFill>
              </a:rPr>
              <a:t>The </a:t>
            </a:r>
            <a:r>
              <a:rPr lang="en-US" sz="2600" dirty="0">
                <a:solidFill>
                  <a:srgbClr val="0070C0"/>
                </a:solidFill>
              </a:rPr>
              <a:t>results of each Experts Committee were then reviewed during the Steering Committee #4 and the final list of solutions/procurement categories to be purchased and the procurement format (Number of call for tenders, allotment, procurement type…) were adopted.</a:t>
            </a:r>
          </a:p>
          <a:p>
            <a:pPr marL="0" indent="0" algn="just">
              <a:buNone/>
            </a:pPr>
            <a:endParaRPr lang="en-US" sz="2600" dirty="0" smtClean="0">
              <a:solidFill>
                <a:srgbClr val="1F3586"/>
              </a:solidFill>
            </a:endParaRPr>
          </a:p>
          <a:p>
            <a:pPr marL="0" indent="0" algn="just">
              <a:buNone/>
            </a:pPr>
            <a:endParaRPr lang="en-US" sz="2600" dirty="0">
              <a:solidFill>
                <a:srgbClr val="1F3586"/>
              </a:solidFill>
            </a:endParaRPr>
          </a:p>
          <a:p>
            <a:pPr marL="0" indent="0" algn="just">
              <a:buNone/>
            </a:pPr>
            <a:endParaRPr lang="en-US" dirty="0">
              <a:solidFill>
                <a:srgbClr val="1B58BB"/>
              </a:solidFill>
            </a:endParaRPr>
          </a:p>
        </p:txBody>
      </p:sp>
    </p:spTree>
    <p:extLst>
      <p:ext uri="{BB962C8B-B14F-4D97-AF65-F5344CB8AC3E}">
        <p14:creationId xmlns:p14="http://schemas.microsoft.com/office/powerpoint/2010/main" val="28020958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Preparing an innovation procurement</a:t>
            </a:r>
          </a:p>
          <a:p>
            <a:pPr algn="ctr"/>
            <a:r>
              <a:rPr lang="en-GB" sz="3400" b="1" i="1" dirty="0" smtClean="0">
                <a:solidFill>
                  <a:schemeClr val="accent2"/>
                </a:solidFill>
                <a:latin typeface="+mj-lt"/>
              </a:rPr>
              <a:t>Before the procurement </a:t>
            </a:r>
            <a:r>
              <a:rPr lang="en-GB" sz="3400" b="1" dirty="0" smtClean="0">
                <a:solidFill>
                  <a:schemeClr val="accent2"/>
                </a:solidFill>
                <a:latin typeface="+mj-lt"/>
              </a:rPr>
              <a:t>stage</a:t>
            </a:r>
            <a:endParaRPr lang="en-GB" sz="34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323626" y="1776143"/>
            <a:ext cx="8035840" cy="3785652"/>
          </a:xfrm>
          <a:prstGeom prst="rect">
            <a:avLst/>
          </a:prstGeom>
        </p:spPr>
        <p:txBody>
          <a:bodyPr wrap="square">
            <a:spAutoFit/>
          </a:bodyPr>
          <a:lstStyle/>
          <a:p>
            <a:pPr marL="742950" lvl="0" indent="-742950">
              <a:buFont typeface="+mj-lt"/>
              <a:buAutoNum type="arabicPeriod"/>
            </a:pPr>
            <a:r>
              <a:rPr lang="en-GB" sz="4000" dirty="0">
                <a:solidFill>
                  <a:srgbClr val="041869"/>
                </a:solidFill>
              </a:rPr>
              <a:t>Needs identification and assessment</a:t>
            </a:r>
          </a:p>
          <a:p>
            <a:pPr marL="742950" lvl="0" indent="-742950">
              <a:buFont typeface="+mj-lt"/>
              <a:buAutoNum type="arabicPeriod"/>
            </a:pPr>
            <a:r>
              <a:rPr lang="en-GB" sz="4000" dirty="0">
                <a:solidFill>
                  <a:srgbClr val="041869"/>
                </a:solidFill>
              </a:rPr>
              <a:t>Prior art analysis and IPR search</a:t>
            </a:r>
          </a:p>
          <a:p>
            <a:pPr marL="742950" lvl="0" indent="-742950">
              <a:buFont typeface="+mj-lt"/>
              <a:buAutoNum type="arabicPeriod"/>
            </a:pPr>
            <a:r>
              <a:rPr lang="en-GB" sz="4000" dirty="0">
                <a:solidFill>
                  <a:srgbClr val="041869"/>
                </a:solidFill>
              </a:rPr>
              <a:t>Open market consultation</a:t>
            </a:r>
          </a:p>
          <a:p>
            <a:pPr marL="742950" lvl="0" indent="-742950">
              <a:buFont typeface="+mj-lt"/>
              <a:buAutoNum type="arabicPeriod"/>
            </a:pPr>
            <a:r>
              <a:rPr lang="en-GB" sz="4000" b="1" dirty="0">
                <a:solidFill>
                  <a:srgbClr val="041869"/>
                </a:solidFill>
              </a:rPr>
              <a:t>Business </a:t>
            </a:r>
            <a:r>
              <a:rPr lang="en-GB" sz="4000" b="1" dirty="0" smtClean="0">
                <a:solidFill>
                  <a:srgbClr val="041869"/>
                </a:solidFill>
              </a:rPr>
              <a:t>case</a:t>
            </a:r>
          </a:p>
          <a:p>
            <a:pPr lvl="0"/>
            <a:endParaRPr lang="en-GB" sz="4000" b="1" dirty="0">
              <a:solidFill>
                <a:srgbClr val="041869"/>
              </a:solidFill>
            </a:endParaRPr>
          </a:p>
        </p:txBody>
      </p:sp>
    </p:spTree>
    <p:extLst>
      <p:ext uri="{BB962C8B-B14F-4D97-AF65-F5344CB8AC3E}">
        <p14:creationId xmlns:p14="http://schemas.microsoft.com/office/powerpoint/2010/main" val="7503490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Drafting the business case</a:t>
            </a:r>
          </a:p>
          <a:p>
            <a:pPr algn="ctr"/>
            <a:r>
              <a:rPr lang="en-GB" sz="3400" b="1" i="1" dirty="0" smtClean="0">
                <a:solidFill>
                  <a:schemeClr val="accent2"/>
                </a:solidFill>
                <a:latin typeface="+mj-lt"/>
              </a:rPr>
              <a:t>What is a business case?</a:t>
            </a:r>
            <a:endParaRPr lang="en-GB" sz="34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707886"/>
          </a:xfrm>
          <a:prstGeom prst="rect">
            <a:avLst/>
          </a:prstGeom>
        </p:spPr>
        <p:txBody>
          <a:bodyPr wrap="square">
            <a:spAutoFit/>
          </a:bodyPr>
          <a:lstStyle/>
          <a:p>
            <a:pPr marL="742950" lvl="0" indent="-742950">
              <a:buFont typeface="+mj-lt"/>
              <a:buAutoNum type="arabicPeriod"/>
            </a:pPr>
            <a:endParaRPr lang="en-GB" sz="4000" b="1" dirty="0">
              <a:solidFill>
                <a:srgbClr val="041869"/>
              </a:solidFill>
            </a:endParaRPr>
          </a:p>
        </p:txBody>
      </p:sp>
      <p:sp>
        <p:nvSpPr>
          <p:cNvPr id="2" name="Rectangle 1"/>
          <p:cNvSpPr/>
          <p:nvPr/>
        </p:nvSpPr>
        <p:spPr>
          <a:xfrm>
            <a:off x="257578" y="1373603"/>
            <a:ext cx="7950727" cy="4555093"/>
          </a:xfrm>
          <a:prstGeom prst="rect">
            <a:avLst/>
          </a:prstGeom>
        </p:spPr>
        <p:txBody>
          <a:bodyPr wrap="square">
            <a:spAutoFit/>
          </a:bodyPr>
          <a:lstStyle/>
          <a:p>
            <a:r>
              <a:rPr lang="en-US" sz="2800" dirty="0" smtClean="0">
                <a:solidFill>
                  <a:srgbClr val="002060"/>
                </a:solidFill>
              </a:rPr>
              <a:t>A </a:t>
            </a:r>
            <a:r>
              <a:rPr lang="en-US" sz="2800" b="1" dirty="0">
                <a:solidFill>
                  <a:srgbClr val="002060"/>
                </a:solidFill>
              </a:rPr>
              <a:t>tool</a:t>
            </a:r>
            <a:r>
              <a:rPr lang="en-US" sz="2800" dirty="0">
                <a:solidFill>
                  <a:srgbClr val="002060"/>
                </a:solidFill>
              </a:rPr>
              <a:t> to support investment decisions before, during and after the project: </a:t>
            </a:r>
            <a:endParaRPr lang="en-US" sz="2800" dirty="0" smtClean="0">
              <a:solidFill>
                <a:srgbClr val="002060"/>
              </a:solidFill>
            </a:endParaRPr>
          </a:p>
          <a:p>
            <a:endParaRPr lang="en-US" sz="2600" dirty="0">
              <a:solidFill>
                <a:srgbClr val="002060"/>
              </a:solidFill>
            </a:endParaRPr>
          </a:p>
          <a:p>
            <a:pPr marL="400050" indent="-400050">
              <a:buAutoNum type="romanLcParenBoth"/>
            </a:pPr>
            <a:r>
              <a:rPr lang="en-US" sz="2600" b="1" dirty="0" smtClean="0">
                <a:solidFill>
                  <a:srgbClr val="002060"/>
                </a:solidFill>
              </a:rPr>
              <a:t>before </a:t>
            </a:r>
            <a:r>
              <a:rPr lang="en-US" sz="2600" b="1" dirty="0">
                <a:solidFill>
                  <a:srgbClr val="002060"/>
                </a:solidFill>
              </a:rPr>
              <a:t>the project</a:t>
            </a:r>
            <a:r>
              <a:rPr lang="en-US" sz="2600" dirty="0">
                <a:solidFill>
                  <a:srgbClr val="002060"/>
                </a:solidFill>
              </a:rPr>
              <a:t>: to determine whether there are enough economic reasons to start the project; </a:t>
            </a:r>
            <a:endParaRPr lang="en-US" sz="2600" dirty="0" smtClean="0">
              <a:solidFill>
                <a:srgbClr val="002060"/>
              </a:solidFill>
            </a:endParaRPr>
          </a:p>
          <a:p>
            <a:pPr marL="400050" indent="-400050">
              <a:buAutoNum type="romanLcParenBoth"/>
            </a:pPr>
            <a:r>
              <a:rPr lang="en-US" sz="2600" b="1" dirty="0" smtClean="0">
                <a:solidFill>
                  <a:srgbClr val="002060"/>
                </a:solidFill>
              </a:rPr>
              <a:t>during </a:t>
            </a:r>
            <a:r>
              <a:rPr lang="en-US" sz="2600" b="1" dirty="0">
                <a:solidFill>
                  <a:srgbClr val="002060"/>
                </a:solidFill>
              </a:rPr>
              <a:t>the project</a:t>
            </a:r>
            <a:r>
              <a:rPr lang="en-US" sz="2600" dirty="0">
                <a:solidFill>
                  <a:srgbClr val="002060"/>
                </a:solidFill>
              </a:rPr>
              <a:t>: to decide whether or not to proceed with changes to the project content, the environment, or the pattern of the project phases; and  </a:t>
            </a:r>
            <a:endParaRPr lang="en-US" sz="2600" dirty="0" smtClean="0">
              <a:solidFill>
                <a:srgbClr val="002060"/>
              </a:solidFill>
            </a:endParaRPr>
          </a:p>
          <a:p>
            <a:pPr marL="400050" indent="-400050">
              <a:buAutoNum type="romanLcParenBoth"/>
            </a:pPr>
            <a:r>
              <a:rPr lang="en-US" sz="2600" b="1" dirty="0" smtClean="0">
                <a:solidFill>
                  <a:srgbClr val="002060"/>
                </a:solidFill>
              </a:rPr>
              <a:t>after </a:t>
            </a:r>
            <a:r>
              <a:rPr lang="en-US" sz="2600" b="1" dirty="0">
                <a:solidFill>
                  <a:srgbClr val="002060"/>
                </a:solidFill>
              </a:rPr>
              <a:t>the project</a:t>
            </a:r>
            <a:r>
              <a:rPr lang="en-US" sz="2600" dirty="0">
                <a:solidFill>
                  <a:srgbClr val="002060"/>
                </a:solidFill>
              </a:rPr>
              <a:t>: to assess whether the results achieved meet the public procurer’s goals and, if needed, make adjustments accordingly. </a:t>
            </a:r>
          </a:p>
        </p:txBody>
      </p:sp>
    </p:spTree>
    <p:extLst>
      <p:ext uri="{BB962C8B-B14F-4D97-AF65-F5344CB8AC3E}">
        <p14:creationId xmlns:p14="http://schemas.microsoft.com/office/powerpoint/2010/main" val="35539136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Drafting the business case</a:t>
            </a:r>
          </a:p>
          <a:p>
            <a:pPr algn="ctr"/>
            <a:r>
              <a:rPr lang="en-GB" sz="3400" b="1" i="1" dirty="0" smtClean="0">
                <a:solidFill>
                  <a:schemeClr val="accent2"/>
                </a:solidFill>
                <a:latin typeface="+mj-lt"/>
              </a:rPr>
              <a:t>How to construct it?</a:t>
            </a:r>
            <a:endParaRPr lang="en-GB" sz="34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707886"/>
          </a:xfrm>
          <a:prstGeom prst="rect">
            <a:avLst/>
          </a:prstGeom>
        </p:spPr>
        <p:txBody>
          <a:bodyPr wrap="square">
            <a:spAutoFit/>
          </a:bodyPr>
          <a:lstStyle/>
          <a:p>
            <a:pPr marL="742950" lvl="0" indent="-742950">
              <a:buFont typeface="+mj-lt"/>
              <a:buAutoNum type="arabicPeriod"/>
            </a:pPr>
            <a:endParaRPr lang="en-GB" sz="4000" b="1" dirty="0">
              <a:solidFill>
                <a:srgbClr val="041869"/>
              </a:solidFill>
            </a:endParaRPr>
          </a:p>
        </p:txBody>
      </p:sp>
      <p:sp>
        <p:nvSpPr>
          <p:cNvPr id="4" name="Rectangle 3"/>
          <p:cNvSpPr/>
          <p:nvPr/>
        </p:nvSpPr>
        <p:spPr>
          <a:xfrm>
            <a:off x="531343" y="1692458"/>
            <a:ext cx="7685378" cy="4093428"/>
          </a:xfrm>
          <a:prstGeom prst="rect">
            <a:avLst/>
          </a:prstGeom>
        </p:spPr>
        <p:txBody>
          <a:bodyPr wrap="square">
            <a:spAutoFit/>
          </a:bodyPr>
          <a:lstStyle/>
          <a:p>
            <a:pPr marL="514350" indent="-514350">
              <a:buAutoNum type="arabicPeriod"/>
            </a:pPr>
            <a:r>
              <a:rPr lang="en-US" sz="2600" dirty="0" smtClean="0">
                <a:solidFill>
                  <a:srgbClr val="002060"/>
                </a:solidFill>
              </a:rPr>
              <a:t>Why </a:t>
            </a:r>
            <a:r>
              <a:rPr lang="en-US" sz="2600" dirty="0">
                <a:solidFill>
                  <a:srgbClr val="002060"/>
                </a:solidFill>
              </a:rPr>
              <a:t>do we need to draft a business </a:t>
            </a:r>
            <a:r>
              <a:rPr lang="en-US" sz="2600" dirty="0" smtClean="0">
                <a:solidFill>
                  <a:srgbClr val="002060"/>
                </a:solidFill>
              </a:rPr>
              <a:t>case?</a:t>
            </a:r>
          </a:p>
          <a:p>
            <a:pPr marL="514350" indent="-514350">
              <a:buAutoNum type="arabicPeriod"/>
            </a:pPr>
            <a:r>
              <a:rPr lang="en-US" sz="2600" dirty="0" smtClean="0">
                <a:solidFill>
                  <a:srgbClr val="002060"/>
                </a:solidFill>
              </a:rPr>
              <a:t>What </a:t>
            </a:r>
            <a:r>
              <a:rPr lang="en-US" sz="2600" dirty="0">
                <a:solidFill>
                  <a:srgbClr val="002060"/>
                </a:solidFill>
              </a:rPr>
              <a:t>are the business and social </a:t>
            </a:r>
            <a:r>
              <a:rPr lang="en-US" sz="2600" dirty="0" smtClean="0">
                <a:solidFill>
                  <a:srgbClr val="002060"/>
                </a:solidFill>
              </a:rPr>
              <a:t>benefits?</a:t>
            </a:r>
          </a:p>
          <a:p>
            <a:pPr marL="514350" indent="-514350">
              <a:buAutoNum type="arabicPeriod"/>
            </a:pPr>
            <a:r>
              <a:rPr lang="en-US" sz="2600" dirty="0" smtClean="0">
                <a:solidFill>
                  <a:srgbClr val="002060"/>
                </a:solidFill>
              </a:rPr>
              <a:t>What are the risks?</a:t>
            </a:r>
          </a:p>
          <a:p>
            <a:pPr marL="914400" lvl="1" indent="-457200">
              <a:buAutoNum type="alphaLcParenBoth"/>
            </a:pPr>
            <a:r>
              <a:rPr lang="en-US" sz="2600" dirty="0" smtClean="0">
                <a:solidFill>
                  <a:srgbClr val="002060"/>
                </a:solidFill>
              </a:rPr>
              <a:t>How often could failure happen ? </a:t>
            </a:r>
          </a:p>
          <a:p>
            <a:pPr marL="914400" lvl="1" indent="-457200">
              <a:buAutoNum type="alphaLcParenBoth"/>
            </a:pPr>
            <a:r>
              <a:rPr lang="en-US" sz="2600" dirty="0" smtClean="0">
                <a:solidFill>
                  <a:srgbClr val="002060"/>
                </a:solidFill>
              </a:rPr>
              <a:t>What would impact be ? </a:t>
            </a:r>
          </a:p>
          <a:p>
            <a:pPr marL="914400" lvl="1" indent="-457200">
              <a:buAutoNum type="alphaLcParenBoth"/>
            </a:pPr>
            <a:r>
              <a:rPr lang="en-US" sz="2600" dirty="0" smtClean="0">
                <a:solidFill>
                  <a:srgbClr val="002060"/>
                </a:solidFill>
              </a:rPr>
              <a:t>When does it happen ? </a:t>
            </a:r>
          </a:p>
          <a:p>
            <a:pPr marL="914400" lvl="1" indent="-457200">
              <a:buAutoNum type="alphaLcParenBoth"/>
            </a:pPr>
            <a:r>
              <a:rPr lang="en-US" sz="2600" dirty="0" smtClean="0">
                <a:solidFill>
                  <a:srgbClr val="002060"/>
                </a:solidFill>
              </a:rPr>
              <a:t>What is the main issue?</a:t>
            </a:r>
          </a:p>
          <a:p>
            <a:pPr marL="914400" lvl="1" indent="-457200">
              <a:buAutoNum type="alphaLcParenBoth"/>
            </a:pPr>
            <a:r>
              <a:rPr lang="en-US" sz="2600" dirty="0" smtClean="0">
                <a:solidFill>
                  <a:srgbClr val="002060"/>
                </a:solidFill>
              </a:rPr>
              <a:t>What is the cost of the issue? </a:t>
            </a:r>
          </a:p>
          <a:p>
            <a:pPr marL="514350" indent="-514350">
              <a:buAutoNum type="arabicPeriod"/>
            </a:pPr>
            <a:r>
              <a:rPr lang="en-US" sz="2600" dirty="0" smtClean="0">
                <a:solidFill>
                  <a:srgbClr val="002060"/>
                </a:solidFill>
              </a:rPr>
              <a:t>What are the potential costs? </a:t>
            </a:r>
          </a:p>
          <a:p>
            <a:pPr marL="514350" indent="-514350">
              <a:buAutoNum type="arabicPeriod"/>
            </a:pPr>
            <a:r>
              <a:rPr lang="en-US" sz="2600" dirty="0" smtClean="0">
                <a:solidFill>
                  <a:srgbClr val="002060"/>
                </a:solidFill>
              </a:rPr>
              <a:t>How long will the project take? </a:t>
            </a:r>
            <a:endParaRPr lang="en-US" sz="2600" dirty="0">
              <a:solidFill>
                <a:srgbClr val="002060"/>
              </a:solidFill>
            </a:endParaRPr>
          </a:p>
        </p:txBody>
      </p:sp>
    </p:spTree>
    <p:extLst>
      <p:ext uri="{BB962C8B-B14F-4D97-AF65-F5344CB8AC3E}">
        <p14:creationId xmlns:p14="http://schemas.microsoft.com/office/powerpoint/2010/main" val="12201256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Drafting the business case</a:t>
            </a:r>
          </a:p>
          <a:p>
            <a:pPr algn="ctr"/>
            <a:r>
              <a:rPr lang="en-GB" sz="3400" b="1" i="1" dirty="0" smtClean="0">
                <a:solidFill>
                  <a:schemeClr val="accent2"/>
                </a:solidFill>
                <a:latin typeface="+mj-lt"/>
              </a:rPr>
              <a:t>How to construct it?</a:t>
            </a:r>
            <a:endParaRPr lang="en-GB" sz="3400" b="1" i="1" dirty="0">
              <a:solidFill>
                <a:schemeClr val="accent2"/>
              </a:solidFill>
              <a:latin typeface="+mj-lt"/>
            </a:endParaRPr>
          </a:p>
        </p:txBody>
      </p:sp>
      <p:sp>
        <p:nvSpPr>
          <p:cNvPr id="5" name="Content Placeholder 2"/>
          <p:cNvSpPr txBox="1">
            <a:spLocks/>
          </p:cNvSpPr>
          <p:nvPr/>
        </p:nvSpPr>
        <p:spPr>
          <a:xfrm>
            <a:off x="772656" y="12416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707886"/>
          </a:xfrm>
          <a:prstGeom prst="rect">
            <a:avLst/>
          </a:prstGeom>
        </p:spPr>
        <p:txBody>
          <a:bodyPr wrap="square">
            <a:spAutoFit/>
          </a:bodyPr>
          <a:lstStyle/>
          <a:p>
            <a:pPr marL="742950" lvl="0" indent="-742950">
              <a:buFont typeface="+mj-lt"/>
              <a:buAutoNum type="arabicPeriod"/>
            </a:pPr>
            <a:endParaRPr lang="en-GB" sz="4000" b="1" dirty="0">
              <a:solidFill>
                <a:srgbClr val="041869"/>
              </a:solidFill>
            </a:endParaRPr>
          </a:p>
        </p:txBody>
      </p:sp>
      <p:sp>
        <p:nvSpPr>
          <p:cNvPr id="4" name="Rectangle 3"/>
          <p:cNvSpPr/>
          <p:nvPr/>
        </p:nvSpPr>
        <p:spPr>
          <a:xfrm>
            <a:off x="225056" y="1241697"/>
            <a:ext cx="8120453" cy="5524589"/>
          </a:xfrm>
          <a:prstGeom prst="rect">
            <a:avLst/>
          </a:prstGeom>
        </p:spPr>
        <p:txBody>
          <a:bodyPr wrap="square">
            <a:spAutoFit/>
          </a:bodyPr>
          <a:lstStyle/>
          <a:p>
            <a:pPr algn="ctr"/>
            <a:r>
              <a:rPr lang="en-US" sz="2600" b="1" dirty="0">
                <a:solidFill>
                  <a:srgbClr val="00B0F0"/>
                </a:solidFill>
              </a:rPr>
              <a:t>EXAMPLE business-case in a PPI</a:t>
            </a:r>
          </a:p>
          <a:p>
            <a:endParaRPr lang="en-US" sz="2200" dirty="0" smtClean="0">
              <a:solidFill>
                <a:srgbClr val="002060"/>
              </a:solidFill>
            </a:endParaRPr>
          </a:p>
          <a:p>
            <a:pPr algn="just"/>
            <a:r>
              <a:rPr lang="en-US" sz="2300" dirty="0" smtClean="0">
                <a:solidFill>
                  <a:srgbClr val="0070C0"/>
                </a:solidFill>
              </a:rPr>
              <a:t>Waterschapsbedrijf </a:t>
            </a:r>
            <a:r>
              <a:rPr lang="en-US" sz="2300" dirty="0">
                <a:solidFill>
                  <a:srgbClr val="0070C0"/>
                </a:solidFill>
              </a:rPr>
              <a:t>Limburg had the ambition to become an effective, qualitative and innovative organization that is capable to swiftly adapt to change. In order to justify the innovation procurement of a new IT infrastructure to coordinate its 17 waste water plants, and to gain the higher management support, Waterschapsbedrijf Limburg formulated a business-case</a:t>
            </a:r>
            <a:r>
              <a:rPr lang="en-US" sz="2300" dirty="0" smtClean="0">
                <a:solidFill>
                  <a:srgbClr val="0070C0"/>
                </a:solidFill>
              </a:rPr>
              <a:t>.</a:t>
            </a:r>
          </a:p>
          <a:p>
            <a:endParaRPr lang="en-US" sz="2300" dirty="0">
              <a:solidFill>
                <a:srgbClr val="0070C0"/>
              </a:solidFill>
            </a:endParaRPr>
          </a:p>
          <a:p>
            <a:pPr algn="just"/>
            <a:r>
              <a:rPr lang="en-US" sz="2300" dirty="0">
                <a:solidFill>
                  <a:srgbClr val="0070C0"/>
                </a:solidFill>
              </a:rPr>
              <a:t>The business-case calculated the cost reduction from the implementation of IT systems that would centralize and make the monitoring of the water purifying activity more effective. </a:t>
            </a:r>
            <a:endParaRPr lang="en-US" sz="2300" dirty="0" smtClean="0">
              <a:solidFill>
                <a:srgbClr val="0070C0"/>
              </a:solidFill>
            </a:endParaRPr>
          </a:p>
          <a:p>
            <a:pPr algn="just"/>
            <a:endParaRPr lang="en-US" sz="2400" dirty="0" smtClean="0">
              <a:solidFill>
                <a:srgbClr val="0070C0"/>
              </a:solidFill>
            </a:endParaRPr>
          </a:p>
          <a:p>
            <a:pPr algn="ctr"/>
            <a:r>
              <a:rPr lang="en-US" sz="2800" dirty="0" smtClean="0">
                <a:solidFill>
                  <a:srgbClr val="0070C0"/>
                </a:solidFill>
              </a:rPr>
              <a:t>It </a:t>
            </a:r>
            <a:r>
              <a:rPr lang="en-US" sz="2800" dirty="0">
                <a:solidFill>
                  <a:srgbClr val="0070C0"/>
                </a:solidFill>
              </a:rPr>
              <a:t>asked questions such as</a:t>
            </a:r>
            <a:r>
              <a:rPr lang="en-US" sz="2800" dirty="0" smtClean="0">
                <a:solidFill>
                  <a:srgbClr val="0070C0"/>
                </a:solidFill>
              </a:rPr>
              <a:t>: -&gt;&gt;</a:t>
            </a:r>
            <a:endParaRPr lang="en-US" sz="2800" dirty="0">
              <a:solidFill>
                <a:srgbClr val="0070C0"/>
              </a:solidFill>
            </a:endParaRPr>
          </a:p>
          <a:p>
            <a:pPr algn="just"/>
            <a:endParaRPr lang="en-US" sz="2300" dirty="0">
              <a:solidFill>
                <a:srgbClr val="0070C0"/>
              </a:solidFill>
            </a:endParaRPr>
          </a:p>
        </p:txBody>
      </p:sp>
    </p:spTree>
    <p:extLst>
      <p:ext uri="{BB962C8B-B14F-4D97-AF65-F5344CB8AC3E}">
        <p14:creationId xmlns:p14="http://schemas.microsoft.com/office/powerpoint/2010/main" val="21585774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Drafting the business case</a:t>
            </a:r>
          </a:p>
          <a:p>
            <a:pPr algn="ctr"/>
            <a:r>
              <a:rPr lang="en-GB" sz="3400" b="1" i="1" dirty="0" smtClean="0">
                <a:solidFill>
                  <a:schemeClr val="accent2"/>
                </a:solidFill>
                <a:latin typeface="+mj-lt"/>
              </a:rPr>
              <a:t>How to construct it?</a:t>
            </a:r>
            <a:endParaRPr lang="en-GB" sz="34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707886"/>
          </a:xfrm>
          <a:prstGeom prst="rect">
            <a:avLst/>
          </a:prstGeom>
        </p:spPr>
        <p:txBody>
          <a:bodyPr wrap="square">
            <a:spAutoFit/>
          </a:bodyPr>
          <a:lstStyle/>
          <a:p>
            <a:pPr marL="742950" lvl="0" indent="-742950">
              <a:buFont typeface="+mj-lt"/>
              <a:buAutoNum type="arabicPeriod"/>
            </a:pPr>
            <a:endParaRPr lang="en-GB" sz="4000" b="1" dirty="0">
              <a:solidFill>
                <a:srgbClr val="041869"/>
              </a:solidFill>
            </a:endParaRPr>
          </a:p>
        </p:txBody>
      </p:sp>
      <p:sp>
        <p:nvSpPr>
          <p:cNvPr id="4" name="Rectangle 3"/>
          <p:cNvSpPr/>
          <p:nvPr/>
        </p:nvSpPr>
        <p:spPr>
          <a:xfrm>
            <a:off x="199622" y="1241697"/>
            <a:ext cx="8283848" cy="5386090"/>
          </a:xfrm>
          <a:prstGeom prst="rect">
            <a:avLst/>
          </a:prstGeom>
        </p:spPr>
        <p:txBody>
          <a:bodyPr wrap="square">
            <a:spAutoFit/>
          </a:bodyPr>
          <a:lstStyle/>
          <a:p>
            <a:r>
              <a:rPr lang="en-US" sz="2200" dirty="0" smtClean="0">
                <a:solidFill>
                  <a:srgbClr val="0070C0"/>
                </a:solidFill>
              </a:rPr>
              <a:t>1</a:t>
            </a:r>
            <a:r>
              <a:rPr lang="en-US" sz="2200" dirty="0">
                <a:solidFill>
                  <a:srgbClr val="0070C0"/>
                </a:solidFill>
              </a:rPr>
              <a:t>. </a:t>
            </a:r>
            <a:r>
              <a:rPr lang="en-US" sz="2200" i="1" dirty="0">
                <a:solidFill>
                  <a:srgbClr val="0070C0"/>
                </a:solidFill>
              </a:rPr>
              <a:t>Is this investment delivering a benefit in terms of more efficient maintenance ?</a:t>
            </a:r>
          </a:p>
          <a:p>
            <a:r>
              <a:rPr lang="en-US" sz="2200" dirty="0">
                <a:solidFill>
                  <a:srgbClr val="0070C0"/>
                </a:solidFill>
              </a:rPr>
              <a:t>2. </a:t>
            </a:r>
            <a:r>
              <a:rPr lang="en-US" sz="2200" i="1" dirty="0">
                <a:solidFill>
                  <a:srgbClr val="0070C0"/>
                </a:solidFill>
              </a:rPr>
              <a:t>Is this project absolutely necessary to survive as organization ?</a:t>
            </a:r>
          </a:p>
          <a:p>
            <a:r>
              <a:rPr lang="en-US" sz="2200" dirty="0">
                <a:solidFill>
                  <a:srgbClr val="0070C0"/>
                </a:solidFill>
              </a:rPr>
              <a:t>3. </a:t>
            </a:r>
            <a:r>
              <a:rPr lang="en-US" sz="2200" i="1" dirty="0">
                <a:solidFill>
                  <a:srgbClr val="0070C0"/>
                </a:solidFill>
              </a:rPr>
              <a:t>Is this project delivering strategic benefits ?</a:t>
            </a:r>
          </a:p>
          <a:p>
            <a:r>
              <a:rPr lang="en-US" sz="2200" dirty="0">
                <a:solidFill>
                  <a:srgbClr val="0070C0"/>
                </a:solidFill>
              </a:rPr>
              <a:t>4. </a:t>
            </a:r>
            <a:r>
              <a:rPr lang="en-US" sz="2200" i="1" dirty="0">
                <a:solidFill>
                  <a:srgbClr val="0070C0"/>
                </a:solidFill>
              </a:rPr>
              <a:t>Can this project deliver future strategic benefits ?</a:t>
            </a:r>
          </a:p>
          <a:p>
            <a:endParaRPr lang="en-US" sz="2200" dirty="0" smtClean="0">
              <a:solidFill>
                <a:srgbClr val="0070C0"/>
              </a:solidFill>
            </a:endParaRPr>
          </a:p>
          <a:p>
            <a:pPr algn="just"/>
            <a:r>
              <a:rPr lang="en-US" sz="2200" dirty="0" smtClean="0">
                <a:solidFill>
                  <a:srgbClr val="0070C0"/>
                </a:solidFill>
              </a:rPr>
              <a:t>Based </a:t>
            </a:r>
            <a:r>
              <a:rPr lang="en-US" sz="2200" dirty="0">
                <a:solidFill>
                  <a:srgbClr val="0070C0"/>
                </a:solidFill>
              </a:rPr>
              <a:t>on the business-case, Waterschapsbedrijf Limburg decided to pilot a small scale implementation of the solution. This was considered a risk mitigation measure. Based on the additional knowledge gained during the pilot, the business-case was refined. The benefits for both “go” and “no go” scenarios were calculated.</a:t>
            </a:r>
          </a:p>
          <a:p>
            <a:pPr algn="just"/>
            <a:r>
              <a:rPr lang="en-US" sz="2200" dirty="0">
                <a:solidFill>
                  <a:srgbClr val="0070C0"/>
                </a:solidFill>
              </a:rPr>
              <a:t>Based on the conclusion of the refined business-case, that the project would deliver important benefits in terms of efficiency, cost reduction and reduction of energy consumption, the project was continued.</a:t>
            </a:r>
          </a:p>
          <a:p>
            <a:pPr algn="ctr"/>
            <a:endParaRPr lang="en-US" i="1" dirty="0">
              <a:solidFill>
                <a:srgbClr val="002060"/>
              </a:solidFill>
            </a:endParaRPr>
          </a:p>
          <a:p>
            <a:pPr algn="ctr"/>
            <a:r>
              <a:rPr lang="en-US" i="1" dirty="0" smtClean="0">
                <a:solidFill>
                  <a:srgbClr val="002060"/>
                </a:solidFill>
              </a:rPr>
              <a:t>		Source</a:t>
            </a:r>
            <a:r>
              <a:rPr lang="en-US" i="1" dirty="0">
                <a:solidFill>
                  <a:srgbClr val="002060"/>
                </a:solidFill>
              </a:rPr>
              <a:t>: Leon Verhaegen, Wauter project</a:t>
            </a:r>
          </a:p>
        </p:txBody>
      </p:sp>
    </p:spTree>
    <p:extLst>
      <p:ext uri="{BB962C8B-B14F-4D97-AF65-F5344CB8AC3E}">
        <p14:creationId xmlns:p14="http://schemas.microsoft.com/office/powerpoint/2010/main" val="41382359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1207"/>
            <a:ext cx="8451273" cy="1292662"/>
          </a:xfrm>
          <a:prstGeom prst="rect">
            <a:avLst/>
          </a:prstGeom>
          <a:noFill/>
        </p:spPr>
        <p:txBody>
          <a:bodyPr wrap="square" rtlCol="0">
            <a:spAutoFit/>
          </a:bodyPr>
          <a:lstStyle/>
          <a:p>
            <a:pPr algn="ctr"/>
            <a:r>
              <a:rPr lang="en-GB" sz="2600" b="1" dirty="0" smtClean="0">
                <a:solidFill>
                  <a:schemeClr val="accent2"/>
                </a:solidFill>
                <a:latin typeface="+mj-lt"/>
              </a:rPr>
              <a:t>Needs identification and assessment</a:t>
            </a:r>
          </a:p>
          <a:p>
            <a:pPr algn="ctr"/>
            <a:r>
              <a:rPr lang="en-GB" sz="2600" b="1" i="1" dirty="0" smtClean="0">
                <a:solidFill>
                  <a:schemeClr val="accent2"/>
                </a:solidFill>
                <a:latin typeface="+mj-lt"/>
              </a:rPr>
              <a:t>Understanding the importance of early identification of needs</a:t>
            </a:r>
            <a:endParaRPr lang="en-GB" sz="26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707886"/>
          </a:xfrm>
          <a:prstGeom prst="rect">
            <a:avLst/>
          </a:prstGeom>
        </p:spPr>
        <p:txBody>
          <a:bodyPr wrap="square">
            <a:spAutoFit/>
          </a:bodyPr>
          <a:lstStyle/>
          <a:p>
            <a:pPr lvl="0"/>
            <a:endParaRPr lang="en-GB" sz="4000" b="1" dirty="0" smtClean="0">
              <a:solidFill>
                <a:srgbClr val="041869"/>
              </a:solidFill>
            </a:endParaRPr>
          </a:p>
        </p:txBody>
      </p:sp>
      <p:sp>
        <p:nvSpPr>
          <p:cNvPr id="2" name="Rectangle 1"/>
          <p:cNvSpPr/>
          <p:nvPr/>
        </p:nvSpPr>
        <p:spPr>
          <a:xfrm>
            <a:off x="364816" y="1542197"/>
            <a:ext cx="8155059" cy="3139321"/>
          </a:xfrm>
          <a:prstGeom prst="rect">
            <a:avLst/>
          </a:prstGeom>
        </p:spPr>
        <p:txBody>
          <a:bodyPr wrap="square">
            <a:spAutoFit/>
          </a:bodyPr>
          <a:lstStyle/>
          <a:p>
            <a:r>
              <a:rPr lang="en-US" sz="2400" dirty="0">
                <a:solidFill>
                  <a:srgbClr val="002060"/>
                </a:solidFill>
              </a:rPr>
              <a:t>Innovation procurement starts with an “</a:t>
            </a:r>
            <a:r>
              <a:rPr lang="en-US" sz="2400" b="1" u="sng" dirty="0">
                <a:solidFill>
                  <a:srgbClr val="002060"/>
                </a:solidFill>
              </a:rPr>
              <a:t>unmet need</a:t>
            </a:r>
            <a:r>
              <a:rPr lang="en-US" sz="2400" dirty="0">
                <a:solidFill>
                  <a:srgbClr val="002060"/>
                </a:solidFill>
              </a:rPr>
              <a:t>”, which is “</a:t>
            </a:r>
            <a:r>
              <a:rPr lang="en-US" sz="2400" i="1" dirty="0">
                <a:solidFill>
                  <a:srgbClr val="002060"/>
                </a:solidFill>
              </a:rPr>
              <a:t>a requirement or set of requirements that </a:t>
            </a:r>
            <a:r>
              <a:rPr lang="en-US" sz="2400" i="1" dirty="0" smtClean="0">
                <a:solidFill>
                  <a:srgbClr val="002060"/>
                </a:solidFill>
              </a:rPr>
              <a:t>public procurers have </a:t>
            </a:r>
            <a:r>
              <a:rPr lang="en-US" sz="2400" i="1" dirty="0">
                <a:solidFill>
                  <a:srgbClr val="002060"/>
                </a:solidFill>
              </a:rPr>
              <a:t>now or (preferably) one that </a:t>
            </a:r>
            <a:r>
              <a:rPr lang="en-US" sz="2400" i="1" dirty="0" smtClean="0">
                <a:solidFill>
                  <a:srgbClr val="002060"/>
                </a:solidFill>
              </a:rPr>
              <a:t>public procurers will </a:t>
            </a:r>
            <a:r>
              <a:rPr lang="en-US" sz="2400" i="1" dirty="0">
                <a:solidFill>
                  <a:srgbClr val="002060"/>
                </a:solidFill>
              </a:rPr>
              <a:t>have in the future, that current products, services or arrangements cannot meet, or can only do so at excessive cost or with unacceptable risk</a:t>
            </a:r>
            <a:r>
              <a:rPr lang="en-US" sz="2400" dirty="0" smtClean="0">
                <a:solidFill>
                  <a:srgbClr val="002060"/>
                </a:solidFill>
              </a:rPr>
              <a:t>.”</a:t>
            </a:r>
          </a:p>
          <a:p>
            <a:pPr algn="r"/>
            <a:r>
              <a:rPr lang="en-US" i="1" dirty="0">
                <a:solidFill>
                  <a:srgbClr val="002060"/>
                </a:solidFill>
              </a:rPr>
              <a:t>Department for Business Innovation &amp; Skills, “Delivering best value through innovation. Forward Commitment Procurement. Practical Pathways to Buying Innovative </a:t>
            </a:r>
            <a:r>
              <a:rPr lang="en-US" i="1" dirty="0" smtClean="0">
                <a:solidFill>
                  <a:srgbClr val="002060"/>
                </a:solidFill>
              </a:rPr>
              <a:t>Solutions”</a:t>
            </a:r>
            <a:endParaRPr lang="en-US" i="1"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424635432"/>
              </p:ext>
            </p:extLst>
          </p:nvPr>
        </p:nvGraphicFramePr>
        <p:xfrm>
          <a:off x="772732" y="4675071"/>
          <a:ext cx="7018986" cy="1261872"/>
        </p:xfrm>
        <a:graphic>
          <a:graphicData uri="http://schemas.openxmlformats.org/drawingml/2006/table">
            <a:tbl>
              <a:tblPr firstRow="1" firstCol="1" bandRow="1"/>
              <a:tblGrid>
                <a:gridCol w="7018986"/>
              </a:tblGrid>
              <a:tr h="0">
                <a:tc>
                  <a:txBody>
                    <a:bodyPr/>
                    <a:lstStyle/>
                    <a:p>
                      <a:pPr algn="ctr">
                        <a:lnSpc>
                          <a:spcPct val="115000"/>
                        </a:lnSpc>
                        <a:spcAft>
                          <a:spcPts val="0"/>
                        </a:spcAft>
                      </a:pPr>
                      <a:r>
                        <a:rPr lang="en-US" sz="2400" b="1" dirty="0" smtClean="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It all starts with a genuine, concrete need to improve the quality and/or efficiency/cost of services of public interest offered.</a:t>
                      </a:r>
                      <a:endParaRPr lang="en-US" sz="2400" b="1"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gradFill flip="none" rotWithShape="1">
                      <a:gsLst>
                        <a:gs pos="0">
                          <a:srgbClr val="E8ECFE"/>
                        </a:gs>
                        <a:gs pos="50000">
                          <a:srgbClr val="E8ECFE">
                            <a:shade val="67500"/>
                            <a:satMod val="115000"/>
                          </a:srgbClr>
                        </a:gs>
                        <a:gs pos="100000">
                          <a:srgbClr val="E8ECFE">
                            <a:shade val="100000"/>
                            <a:satMod val="115000"/>
                          </a:srgbClr>
                        </a:gs>
                      </a:gsLst>
                      <a:path path="circle">
                        <a:fillToRect l="50000" t="50000" r="50000" b="50000"/>
                      </a:path>
                      <a:tileRect/>
                    </a:gradFill>
                  </a:tcPr>
                </a:tc>
              </a:tr>
            </a:tbl>
          </a:graphicData>
        </a:graphic>
      </p:graphicFrame>
    </p:spTree>
    <p:extLst>
      <p:ext uri="{BB962C8B-B14F-4D97-AF65-F5344CB8AC3E}">
        <p14:creationId xmlns:p14="http://schemas.microsoft.com/office/powerpoint/2010/main" val="11944888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94000">
              <a:srgbClr val="F4F8FC"/>
            </a:gs>
            <a:gs pos="0">
              <a:schemeClr val="accent1">
                <a:lumMod val="5000"/>
                <a:lumOff val="9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1479314" y="4258544"/>
            <a:ext cx="6314936" cy="1938992"/>
          </a:xfrm>
          <a:prstGeom prst="rect">
            <a:avLst/>
          </a:prstGeom>
          <a:noFill/>
        </p:spPr>
        <p:txBody>
          <a:bodyPr wrap="square" rtlCol="0">
            <a:spAutoFit/>
          </a:bodyPr>
          <a:lstStyle/>
          <a:p>
            <a:pPr algn="r"/>
            <a:r>
              <a:rPr lang="en-GB" sz="2400" b="1" i="1" dirty="0" smtClean="0">
                <a:solidFill>
                  <a:schemeClr val="accent1">
                    <a:lumMod val="50000"/>
                  </a:schemeClr>
                </a:solidFill>
                <a:latin typeface="Calibri" panose="020F0502020204030204" pitchFamily="34" charset="0"/>
              </a:rPr>
              <a:t>Stephan Corvers</a:t>
            </a:r>
          </a:p>
          <a:p>
            <a:pPr algn="r"/>
            <a:r>
              <a:rPr lang="en-GB" sz="2400" b="1" i="1" dirty="0" smtClean="0">
                <a:solidFill>
                  <a:schemeClr val="accent1">
                    <a:lumMod val="50000"/>
                  </a:schemeClr>
                </a:solidFill>
                <a:latin typeface="Calibri" panose="020F0502020204030204" pitchFamily="34" charset="0"/>
              </a:rPr>
              <a:t>Ana Lucia Jaramillo</a:t>
            </a:r>
          </a:p>
          <a:p>
            <a:pPr algn="r"/>
            <a:r>
              <a:rPr lang="en-GB" sz="2400" i="1" dirty="0" smtClean="0">
                <a:solidFill>
                  <a:schemeClr val="accent1">
                    <a:lumMod val="50000"/>
                  </a:schemeClr>
                </a:solidFill>
                <a:latin typeface="Calibri" panose="020F0502020204030204" pitchFamily="34" charset="0"/>
              </a:rPr>
              <a:t>Corvers Procurement Services </a:t>
            </a:r>
            <a:r>
              <a:rPr lang="en-GB" sz="2400" i="1" dirty="0" err="1" smtClean="0">
                <a:solidFill>
                  <a:schemeClr val="accent1">
                    <a:lumMod val="50000"/>
                  </a:schemeClr>
                </a:solidFill>
                <a:latin typeface="Calibri" panose="020F0502020204030204" pitchFamily="34" charset="0"/>
              </a:rPr>
              <a:t>b.v</a:t>
            </a:r>
            <a:r>
              <a:rPr lang="en-GB" sz="2400" i="1" dirty="0" smtClean="0">
                <a:solidFill>
                  <a:schemeClr val="accent1">
                    <a:lumMod val="50000"/>
                  </a:schemeClr>
                </a:solidFill>
                <a:latin typeface="Calibri" panose="020F0502020204030204" pitchFamily="34" charset="0"/>
              </a:rPr>
              <a:t>.</a:t>
            </a:r>
          </a:p>
          <a:p>
            <a:pPr algn="r"/>
            <a:r>
              <a:rPr lang="en-GB" sz="2400" i="1" dirty="0" smtClean="0">
                <a:solidFill>
                  <a:schemeClr val="accent1">
                    <a:lumMod val="50000"/>
                  </a:schemeClr>
                </a:solidFill>
                <a:latin typeface="Calibri" panose="020F0502020204030204" pitchFamily="34" charset="0"/>
              </a:rPr>
              <a:t>Email: </a:t>
            </a:r>
            <a:r>
              <a:rPr lang="en-GB" sz="2400" i="1" dirty="0" smtClean="0">
                <a:solidFill>
                  <a:schemeClr val="accent1">
                    <a:lumMod val="50000"/>
                  </a:schemeClr>
                </a:solidFill>
                <a:latin typeface="Calibri" panose="020F0502020204030204" pitchFamily="34" charset="0"/>
                <a:hlinkClick r:id="rId2"/>
              </a:rPr>
              <a:t>a.jaramillo@corvers.com</a:t>
            </a:r>
            <a:endParaRPr lang="en-GB" sz="2400" i="1" dirty="0" smtClean="0">
              <a:solidFill>
                <a:schemeClr val="accent1">
                  <a:lumMod val="50000"/>
                </a:schemeClr>
              </a:solidFill>
              <a:latin typeface="Calibri" panose="020F0502020204030204" pitchFamily="34" charset="0"/>
            </a:endParaRPr>
          </a:p>
          <a:p>
            <a:pPr algn="r"/>
            <a:r>
              <a:rPr lang="en-GB" sz="2400" i="1" dirty="0" smtClean="0">
                <a:solidFill>
                  <a:schemeClr val="accent1">
                    <a:lumMod val="50000"/>
                  </a:schemeClr>
                </a:solidFill>
                <a:latin typeface="Calibri" panose="020F0502020204030204" pitchFamily="34" charset="0"/>
                <a:hlinkClick r:id="rId3"/>
              </a:rPr>
              <a:t>s.corvers@corvers.com</a:t>
            </a:r>
            <a:r>
              <a:rPr lang="en-GB" sz="2400" i="1" dirty="0" smtClean="0">
                <a:solidFill>
                  <a:schemeClr val="accent1">
                    <a:lumMod val="50000"/>
                  </a:schemeClr>
                </a:solidFill>
                <a:latin typeface="Calibri" panose="020F0502020204030204" pitchFamily="34" charset="0"/>
              </a:rPr>
              <a:t> </a:t>
            </a:r>
            <a:endParaRPr lang="en-US" sz="2400" i="1" dirty="0">
              <a:solidFill>
                <a:schemeClr val="accent1">
                  <a:lumMod val="50000"/>
                </a:schemeClr>
              </a:solidFill>
              <a:latin typeface="Calibri" panose="020F0502020204030204" pitchFamily="34" charset="0"/>
            </a:endParaRPr>
          </a:p>
        </p:txBody>
      </p:sp>
      <p:pic>
        <p:nvPicPr>
          <p:cNvPr id="5"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4147" y="93577"/>
            <a:ext cx="1785271" cy="1239585"/>
          </a:xfrm>
          <a:prstGeom prst="rect">
            <a:avLst/>
          </a:prstGeom>
        </p:spPr>
      </p:pic>
      <p:pic>
        <p:nvPicPr>
          <p:cNvPr id="6"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6900" y="217520"/>
            <a:ext cx="1271830" cy="812993"/>
          </a:xfrm>
          <a:prstGeom prst="rect">
            <a:avLst/>
          </a:prstGeom>
          <a:effectLst/>
        </p:spPr>
      </p:pic>
      <p:pic>
        <p:nvPicPr>
          <p:cNvPr id="7" name="0 Imagen" descr="logo_topcorner.gif"/>
          <p:cNvPicPr>
            <a:picLocks noChangeAspect="1" noChangeArrowheads="1"/>
          </p:cNvPicPr>
          <p:nvPr/>
        </p:nvPicPr>
        <p:blipFill>
          <a:blip r:embed="rId6" cstate="print"/>
          <a:stretch>
            <a:fillRect/>
          </a:stretch>
        </p:blipFill>
        <p:spPr bwMode="auto">
          <a:xfrm>
            <a:off x="6838443" y="330626"/>
            <a:ext cx="1617736" cy="4573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7"/>
          <a:stretch>
            <a:fillRect/>
          </a:stretch>
        </p:blipFill>
        <p:spPr>
          <a:xfrm>
            <a:off x="1477624" y="2592782"/>
            <a:ext cx="6169687" cy="1072989"/>
          </a:xfrm>
          <a:prstGeom prst="rect">
            <a:avLst/>
          </a:prstGeom>
        </p:spPr>
      </p:pic>
    </p:spTree>
    <p:extLst>
      <p:ext uri="{BB962C8B-B14F-4D97-AF65-F5344CB8AC3E}">
        <p14:creationId xmlns:p14="http://schemas.microsoft.com/office/powerpoint/2010/main" val="4287181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66270" y="0"/>
            <a:ext cx="8451273" cy="1292662"/>
          </a:xfrm>
          <a:prstGeom prst="rect">
            <a:avLst/>
          </a:prstGeom>
          <a:noFill/>
        </p:spPr>
        <p:txBody>
          <a:bodyPr wrap="square" rtlCol="0">
            <a:spAutoFit/>
          </a:bodyPr>
          <a:lstStyle/>
          <a:p>
            <a:pPr algn="ctr"/>
            <a:r>
              <a:rPr lang="en-GB" sz="2600" b="1" dirty="0" smtClean="0">
                <a:solidFill>
                  <a:schemeClr val="accent2"/>
                </a:solidFill>
                <a:latin typeface="+mj-lt"/>
              </a:rPr>
              <a:t>Needs identification and assessment</a:t>
            </a:r>
          </a:p>
          <a:p>
            <a:pPr algn="ctr"/>
            <a:r>
              <a:rPr lang="en-GB" sz="2600" b="1" i="1" dirty="0" smtClean="0">
                <a:solidFill>
                  <a:schemeClr val="accent2"/>
                </a:solidFill>
                <a:latin typeface="+mj-lt"/>
              </a:rPr>
              <a:t>Understanding the importance of early identification of needs</a:t>
            </a:r>
            <a:endParaRPr lang="en-GB" sz="2600" b="1" dirty="0">
              <a:solidFill>
                <a:schemeClr val="accent2"/>
              </a:solidFill>
              <a:latin typeface="+mj-lt"/>
            </a:endParaRPr>
          </a:p>
        </p:txBody>
      </p:sp>
      <p:sp>
        <p:nvSpPr>
          <p:cNvPr id="5" name="Content Placeholder 2"/>
          <p:cNvSpPr txBox="1">
            <a:spLocks/>
          </p:cNvSpPr>
          <p:nvPr/>
        </p:nvSpPr>
        <p:spPr>
          <a:xfrm>
            <a:off x="216633" y="2879119"/>
            <a:ext cx="835054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just">
              <a:lnSpc>
                <a:spcPct val="115000"/>
              </a:lnSpc>
            </a:pPr>
            <a:r>
              <a:rPr lang="en-US"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An </a:t>
            </a:r>
            <a:r>
              <a:rPr lang="en-US" b="1"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early, proper needs identification and assessment exercise </a:t>
            </a:r>
            <a:r>
              <a:rPr lang="en-US"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will:</a:t>
            </a:r>
          </a:p>
          <a:p>
            <a:pPr marL="342900" lvl="0" indent="-342900" algn="just">
              <a:lnSpc>
                <a:spcPct val="115000"/>
              </a:lnSpc>
              <a:spcBef>
                <a:spcPts val="400"/>
              </a:spcBef>
              <a:buFont typeface="Wingdings" panose="05000000000000000000" pitchFamily="2" charset="2"/>
              <a:buChar char=""/>
            </a:pPr>
            <a:r>
              <a:rPr lang="en-GB" sz="2200"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allow </a:t>
            </a:r>
            <a:r>
              <a:rPr lang="en-GB" sz="2200" b="1" i="1"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time</a:t>
            </a:r>
            <a:r>
              <a:rPr lang="en-GB" sz="2200"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 for </a:t>
            </a:r>
            <a:r>
              <a:rPr lang="en-GB" sz="22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rPr>
              <a:t>an effective </a:t>
            </a:r>
            <a:r>
              <a:rPr lang="en-GB" sz="2200" b="1" i="1"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rPr>
              <a:t>understanding of the need</a:t>
            </a:r>
            <a:r>
              <a:rPr lang="en-GB" sz="22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rPr>
              <a:t>;</a:t>
            </a:r>
            <a:endParaRPr lang="en-US" sz="2200" dirty="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400"/>
              </a:spcBef>
              <a:buFont typeface="Wingdings" panose="05000000000000000000" pitchFamily="2" charset="2"/>
              <a:buChar char=""/>
            </a:pPr>
            <a:r>
              <a:rPr lang="en-GB"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create the </a:t>
            </a:r>
            <a:r>
              <a:rPr lang="en-GB" sz="2200" b="1" i="1"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right basis for the </a:t>
            </a:r>
            <a:r>
              <a:rPr lang="en-GB" sz="2200" b="1" i="1"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subsequent step</a:t>
            </a:r>
            <a:r>
              <a:rPr lang="en-GB"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a:t>
            </a:r>
            <a:r>
              <a:rPr lang="en-GB" sz="2200"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 prior </a:t>
            </a:r>
            <a:r>
              <a:rPr lang="en-GB"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art analysis and IPR </a:t>
            </a:r>
            <a:r>
              <a:rPr lang="en-GB" sz="2200"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search;</a:t>
            </a:r>
            <a:endParaRPr lang="en-US" sz="2200" dirty="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400"/>
              </a:spcBef>
              <a:buFont typeface="Wingdings" panose="05000000000000000000" pitchFamily="2" charset="2"/>
              <a:buChar char=""/>
            </a:pPr>
            <a:r>
              <a:rPr lang="en-GB"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ensure a proper </a:t>
            </a:r>
            <a:r>
              <a:rPr lang="en-GB" sz="2200" b="1" i="1"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information of the </a:t>
            </a:r>
            <a:r>
              <a:rPr lang="en-GB" sz="2200" b="1" i="1"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market</a:t>
            </a:r>
            <a:r>
              <a:rPr lang="en-GB" sz="2200"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a:t>
            </a:r>
            <a:endParaRPr lang="en-US" sz="2200" dirty="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400"/>
              </a:spcBef>
              <a:buFont typeface="Wingdings" panose="05000000000000000000" pitchFamily="2" charset="2"/>
              <a:buChar char=""/>
            </a:pPr>
            <a:r>
              <a:rPr lang="en-GB" sz="2200" b="1" i="1"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avoid</a:t>
            </a:r>
            <a:r>
              <a:rPr lang="en-GB"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 the </a:t>
            </a:r>
            <a:r>
              <a:rPr lang="en-GB" sz="2200" b="1" i="1"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risk</a:t>
            </a:r>
            <a:r>
              <a:rPr lang="en-GB"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 of unidentified unmet needs turning into urgent </a:t>
            </a:r>
            <a:r>
              <a:rPr lang="en-GB" sz="2200"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problems;</a:t>
            </a:r>
            <a:endParaRPr lang="en-US" sz="2200" dirty="0" smtClean="0">
              <a:solidFill>
                <a:srgbClr val="002060"/>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400"/>
              </a:spcBef>
              <a:buFont typeface="Wingdings" panose="05000000000000000000" pitchFamily="2" charset="2"/>
              <a:buChar char=""/>
            </a:pPr>
            <a:r>
              <a:rPr lang="en-US" sz="2200" dirty="0" smtClean="0">
                <a:solidFill>
                  <a:srgbClr val="002060"/>
                </a:solidFill>
                <a:latin typeface="Calibri Light" panose="020F0302020204030204" pitchFamily="34" charset="0"/>
                <a:ea typeface="Times New Roman" panose="02020603050405020304" pitchFamily="18" charset="0"/>
                <a:cs typeface="Arial" panose="020B0604020202020204" pitchFamily="34" charset="0"/>
              </a:rPr>
              <a:t>ease </a:t>
            </a:r>
            <a:r>
              <a:rPr lang="en-US"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the translation into </a:t>
            </a:r>
            <a:r>
              <a:rPr lang="en-US" sz="2200" b="1" i="1"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outcome-based</a:t>
            </a:r>
            <a:r>
              <a:rPr lang="en-US" sz="22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 requirements.</a:t>
            </a:r>
            <a:endParaRPr lang="en-US" sz="2200" dirty="0">
              <a:solidFill>
                <a:srgbClr val="002060"/>
              </a:solidFill>
            </a:endParaRPr>
          </a:p>
        </p:txBody>
      </p:sp>
      <p:sp>
        <p:nvSpPr>
          <p:cNvPr id="3" name="Rectangle 2"/>
          <p:cNvSpPr/>
          <p:nvPr/>
        </p:nvSpPr>
        <p:spPr>
          <a:xfrm>
            <a:off x="670278" y="1834117"/>
            <a:ext cx="7896905" cy="707886"/>
          </a:xfrm>
          <a:prstGeom prst="rect">
            <a:avLst/>
          </a:prstGeom>
        </p:spPr>
        <p:txBody>
          <a:bodyPr wrap="square">
            <a:spAutoFit/>
          </a:bodyPr>
          <a:lstStyle/>
          <a:p>
            <a:pPr lvl="0"/>
            <a:endParaRPr lang="en-GB" sz="4000" b="1" dirty="0" smtClean="0">
              <a:solidFill>
                <a:srgbClr val="041869"/>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42322431"/>
              </p:ext>
            </p:extLst>
          </p:nvPr>
        </p:nvGraphicFramePr>
        <p:xfrm>
          <a:off x="216633" y="1375051"/>
          <a:ext cx="8350549" cy="1402080"/>
        </p:xfrm>
        <a:graphic>
          <a:graphicData uri="http://schemas.openxmlformats.org/drawingml/2006/table">
            <a:tbl>
              <a:tblPr firstRow="1" firstCol="1" bandRow="1"/>
              <a:tblGrid>
                <a:gridCol w="8350549"/>
              </a:tblGrid>
              <a:tr h="0">
                <a:tc>
                  <a:txBody>
                    <a:bodyPr/>
                    <a:lstStyle/>
                    <a:p>
                      <a:pPr marL="0" algn="ctr" defTabSz="457200" rtl="0" eaLnBrk="1" latinLnBrk="0" hangingPunct="1">
                        <a:lnSpc>
                          <a:spcPct val="115000"/>
                        </a:lnSpc>
                        <a:spcAft>
                          <a:spcPts val="0"/>
                        </a:spcAft>
                      </a:pPr>
                      <a:r>
                        <a:rPr lang="en-US" sz="2200" b="1" kern="1200" dirty="0" smtClean="0">
                          <a:solidFill>
                            <a:srgbClr val="00B0F0"/>
                          </a:solidFill>
                          <a:effectLst/>
                          <a:latin typeface="Calibri Light" panose="020F0302020204030204" pitchFamily="34" charset="0"/>
                          <a:ea typeface="Calibri" panose="020F0502020204030204" pitchFamily="34" charset="0"/>
                          <a:cs typeface="Times New Roman" panose="02020603050405020304" pitchFamily="18" charset="0"/>
                        </a:rPr>
                        <a:t>The starting point for innovation procurement is “recognizing that you have an unmet need that needs a solution and then deciding to do something about it”.</a:t>
                      </a:r>
                      <a:r>
                        <a:rPr lang="en-US" sz="2200" b="1" kern="1200" baseline="0" dirty="0" smtClean="0">
                          <a:solidFill>
                            <a:srgbClr val="00B0F0"/>
                          </a:solidFill>
                          <a:effectLst/>
                          <a:latin typeface="Calibri Light" panose="020F0302020204030204" pitchFamily="34" charset="0"/>
                          <a:ea typeface="Calibri" panose="020F0502020204030204" pitchFamily="34" charset="0"/>
                          <a:cs typeface="Times New Roman" panose="02020603050405020304" pitchFamily="18" charset="0"/>
                        </a:rPr>
                        <a:t> </a:t>
                      </a:r>
                    </a:p>
                    <a:p>
                      <a:pPr marL="0" algn="r" defTabSz="457200" rtl="0" eaLnBrk="1" latinLnBrk="0" hangingPunct="1">
                        <a:lnSpc>
                          <a:spcPct val="115000"/>
                        </a:lnSpc>
                        <a:spcAft>
                          <a:spcPts val="0"/>
                        </a:spcAft>
                      </a:pPr>
                      <a:r>
                        <a:rPr lang="en-US" sz="1400" kern="1200" dirty="0"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Gaynor </a:t>
                      </a:r>
                      <a:r>
                        <a:rPr lang="en-US" sz="1400" kern="1200" dirty="0" err="1"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Whyles</a:t>
                      </a:r>
                      <a:r>
                        <a:rPr lang="en-US" sz="1400" kern="1200" dirty="0"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 BIS Consultant </a:t>
                      </a:r>
                      <a:r>
                        <a:rPr lang="en-US" sz="1400" dirty="0"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FCP </a:t>
                      </a:r>
                      <a:r>
                        <a:rPr lang="en-US" sz="1400" dirty="0" err="1"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Programme</a:t>
                      </a:r>
                      <a:r>
                        <a:rPr lang="en-US" sz="1400" dirty="0" smtClean="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rPr>
                        <a:t> Manager (JERA Consulting)</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gradFill flip="none" rotWithShape="1">
                      <a:gsLst>
                        <a:gs pos="0">
                          <a:srgbClr val="C3CEFD"/>
                        </a:gs>
                        <a:gs pos="87000">
                          <a:schemeClr val="bg1"/>
                        </a:gs>
                        <a:gs pos="100000">
                          <a:srgbClr val="C3CEFD"/>
                        </a:gs>
                      </a:gsLst>
                      <a:lin ang="16200000" scaled="1"/>
                      <a:tileRect/>
                    </a:gradFill>
                  </a:tcPr>
                </a:tc>
              </a:tr>
            </a:tbl>
          </a:graphicData>
        </a:graphic>
      </p:graphicFrame>
    </p:spTree>
    <p:extLst>
      <p:ext uri="{BB962C8B-B14F-4D97-AF65-F5344CB8AC3E}">
        <p14:creationId xmlns:p14="http://schemas.microsoft.com/office/powerpoint/2010/main" val="20697654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216709" y="-73843"/>
            <a:ext cx="8451273" cy="1292662"/>
          </a:xfrm>
          <a:prstGeom prst="rect">
            <a:avLst/>
          </a:prstGeom>
          <a:noFill/>
        </p:spPr>
        <p:txBody>
          <a:bodyPr wrap="square" rtlCol="0">
            <a:spAutoFit/>
          </a:bodyPr>
          <a:lstStyle/>
          <a:p>
            <a:pPr lvl="0" algn="ctr"/>
            <a:r>
              <a:rPr lang="en-GB" sz="2600" b="1" dirty="0">
                <a:solidFill>
                  <a:srgbClr val="041869"/>
                </a:solidFill>
              </a:rPr>
              <a:t>Needs identification and assessment</a:t>
            </a:r>
          </a:p>
          <a:p>
            <a:pPr lvl="0" algn="ctr"/>
            <a:r>
              <a:rPr lang="en-GB" sz="2600" b="1" i="1" dirty="0">
                <a:solidFill>
                  <a:srgbClr val="041869"/>
                </a:solidFill>
              </a:rPr>
              <a:t>Understanding the importance of early identification of needs</a:t>
            </a:r>
            <a:endParaRPr lang="en-GB" sz="26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2343955" y="1223221"/>
            <a:ext cx="5667281" cy="4853636"/>
          </a:xfrm>
          <a:prstGeom prst="rect">
            <a:avLst/>
          </a:prstGeom>
        </p:spPr>
        <p:txBody>
          <a:bodyPr wrap="square">
            <a:spAutoFit/>
          </a:bodyPr>
          <a:lstStyle/>
          <a:p>
            <a:pPr algn="just">
              <a:lnSpc>
                <a:spcPct val="115000"/>
              </a:lnSpc>
              <a:spcAft>
                <a:spcPts val="0"/>
              </a:spcAft>
            </a:pPr>
            <a:r>
              <a:rPr lang="en-US" sz="2800" b="1"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The most common drivers for unmet needs include:</a:t>
            </a:r>
          </a:p>
          <a:p>
            <a:pPr marL="342900" lvl="0" indent="-342900" algn="just">
              <a:lnSpc>
                <a:spcPct val="115000"/>
              </a:lnSpc>
              <a:spcBef>
                <a:spcPts val="400"/>
              </a:spcBef>
              <a:spcAft>
                <a:spcPts val="300"/>
              </a:spcAft>
              <a:buFont typeface="Wingdings" panose="05000000000000000000" pitchFamily="2" charset="2"/>
              <a:buChar char=""/>
            </a:pPr>
            <a:r>
              <a:rPr lang="en-GB" sz="2000" i="1"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Policy, legislative, fiscal or budgetary changes</a:t>
            </a:r>
            <a:r>
              <a:rPr lang="en-GB" sz="2000"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 (e.g., the need to develop a solution/tool for managing public funds more effectively);</a:t>
            </a:r>
            <a:endParaRPr lang="en-US" sz="2000" dirty="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400"/>
              </a:spcBef>
              <a:spcAft>
                <a:spcPts val="300"/>
              </a:spcAft>
              <a:buFont typeface="Wingdings" panose="05000000000000000000" pitchFamily="2" charset="2"/>
              <a:buChar char=""/>
            </a:pPr>
            <a:r>
              <a:rPr lang="en-GB" sz="2000" i="1"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New operational requirements </a:t>
            </a:r>
            <a:r>
              <a:rPr lang="en-GB" sz="2000"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(e.g., the need to develop a tool that allows the managing of electronic patient files</a:t>
            </a:r>
            <a:r>
              <a:rPr lang="en-GB" sz="20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rPr>
              <a:t>);</a:t>
            </a:r>
            <a:endParaRPr lang="en-US" sz="2000"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400"/>
              </a:spcBef>
              <a:spcAft>
                <a:spcPts val="300"/>
              </a:spcAft>
              <a:buFont typeface="Wingdings" panose="05000000000000000000" pitchFamily="2" charset="2"/>
              <a:buChar char=""/>
            </a:pPr>
            <a:r>
              <a:rPr lang="en-US" sz="2000" i="1" dirty="0" smtClean="0">
                <a:solidFill>
                  <a:srgbClr val="002060"/>
                </a:solidFill>
                <a:latin typeface="Calibri Light" panose="020F0302020204030204" pitchFamily="34" charset="0"/>
                <a:ea typeface="Calibri" panose="020F0502020204030204" pitchFamily="34" charset="0"/>
                <a:cs typeface="Times New Roman" panose="02020603050405020304" pitchFamily="18" charset="0"/>
              </a:rPr>
              <a:t>Societal </a:t>
            </a:r>
            <a:r>
              <a:rPr lang="en-US" sz="2000" i="1"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challenges </a:t>
            </a:r>
            <a:r>
              <a:rPr lang="en-US" sz="2000" dirty="0">
                <a:solidFill>
                  <a:srgbClr val="002060"/>
                </a:solidFill>
                <a:latin typeface="Calibri Light" panose="020F0302020204030204" pitchFamily="34" charset="0"/>
                <a:ea typeface="Calibri" panose="020F0502020204030204" pitchFamily="34" charset="0"/>
                <a:cs typeface="Times New Roman" panose="02020603050405020304" pitchFamily="18" charset="0"/>
              </a:rPr>
              <a:t>that need innovative answers (e.g., the need to develop a solution/tool to effectively monitor and prevent traffic jams on busy roads).</a:t>
            </a:r>
            <a:r>
              <a:rPr lang="en-US" sz="2000" baseline="30000" dirty="0">
                <a:solidFill>
                  <a:srgbClr val="002060"/>
                </a:solidFill>
                <a:latin typeface="Calibri Light" panose="020F0302020204030204" pitchFamily="34" charset="0"/>
                <a:ea typeface="Times New Roman" panose="02020603050405020304" pitchFamily="18" charset="0"/>
                <a:cs typeface="Arial" panose="020B0604020202020204" pitchFamily="34" charset="0"/>
              </a:rPr>
              <a:t> </a:t>
            </a:r>
            <a:endParaRPr lang="en-US" sz="2000" dirty="0">
              <a:solidFill>
                <a:srgbClr val="002060"/>
              </a:solidFill>
            </a:endParaRPr>
          </a:p>
        </p:txBody>
      </p:sp>
      <p:pic>
        <p:nvPicPr>
          <p:cNvPr id="5122" name="Picture 2" descr="http://www.triggermarketingresults.com/content/images/triggers-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486" y="1311152"/>
            <a:ext cx="1970469" cy="4976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5571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0"/>
            <a:ext cx="8451273" cy="954107"/>
          </a:xfrm>
          <a:prstGeom prst="rect">
            <a:avLst/>
          </a:prstGeom>
          <a:noFill/>
        </p:spPr>
        <p:txBody>
          <a:bodyPr wrap="square" rtlCol="0">
            <a:spAutoFit/>
          </a:bodyPr>
          <a:lstStyle/>
          <a:p>
            <a:pPr lvl="0" algn="ctr"/>
            <a:r>
              <a:rPr lang="en-GB" sz="2800" b="1" dirty="0">
                <a:solidFill>
                  <a:srgbClr val="041869"/>
                </a:solidFill>
              </a:rPr>
              <a:t>Preparing an innovation procurement</a:t>
            </a:r>
          </a:p>
          <a:p>
            <a:pPr lvl="0" algn="ctr"/>
            <a:r>
              <a:rPr lang="en-GB" sz="2800" b="1" i="1" dirty="0">
                <a:solidFill>
                  <a:srgbClr val="041869"/>
                </a:solidFill>
              </a:rPr>
              <a:t>Needs identification and assessment</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670278" y="1834117"/>
            <a:ext cx="7896905" cy="4124206"/>
          </a:xfrm>
          <a:prstGeom prst="rect">
            <a:avLst/>
          </a:prstGeom>
        </p:spPr>
        <p:txBody>
          <a:bodyPr wrap="square">
            <a:spAutoFit/>
          </a:bodyPr>
          <a:lstStyle/>
          <a:p>
            <a:pPr marL="742950" indent="-742950">
              <a:lnSpc>
                <a:spcPct val="150000"/>
              </a:lnSpc>
              <a:buFont typeface="+mj-lt"/>
              <a:buAutoNum type="alphaLcPeriod"/>
            </a:pPr>
            <a:r>
              <a:rPr lang="en-GB" sz="2800" dirty="0">
                <a:solidFill>
                  <a:srgbClr val="041869"/>
                </a:solidFill>
              </a:rPr>
              <a:t>Understanding the importance of early identification of needs</a:t>
            </a:r>
          </a:p>
          <a:p>
            <a:pPr marL="742950" indent="-742950">
              <a:lnSpc>
                <a:spcPct val="150000"/>
              </a:lnSpc>
              <a:buFont typeface="+mj-lt"/>
              <a:buAutoNum type="alphaLcPeriod"/>
            </a:pPr>
            <a:r>
              <a:rPr lang="en-GB" sz="3200" b="1" dirty="0">
                <a:solidFill>
                  <a:srgbClr val="041869"/>
                </a:solidFill>
              </a:rPr>
              <a:t>Methods to identify and assess </a:t>
            </a:r>
            <a:r>
              <a:rPr lang="en-GB" sz="3200" b="1" dirty="0" smtClean="0">
                <a:solidFill>
                  <a:srgbClr val="041869"/>
                </a:solidFill>
              </a:rPr>
              <a:t>needs/techniques</a:t>
            </a:r>
            <a:endParaRPr lang="en-GB" sz="3200" b="1" dirty="0">
              <a:solidFill>
                <a:srgbClr val="041869"/>
              </a:solidFill>
            </a:endParaRPr>
          </a:p>
          <a:p>
            <a:pPr marL="742950" lvl="0" indent="-742950">
              <a:lnSpc>
                <a:spcPct val="150000"/>
              </a:lnSpc>
              <a:buFont typeface="+mj-lt"/>
              <a:buAutoNum type="alphaLcPeriod"/>
            </a:pPr>
            <a:r>
              <a:rPr lang="en-GB" sz="2800" dirty="0" smtClean="0">
                <a:solidFill>
                  <a:srgbClr val="041869"/>
                </a:solidFill>
              </a:rPr>
              <a:t>How to define the need/challenge</a:t>
            </a:r>
          </a:p>
          <a:p>
            <a:pPr lvl="0"/>
            <a:endParaRPr lang="en-GB" sz="4000" b="1" dirty="0" smtClean="0">
              <a:solidFill>
                <a:srgbClr val="041869"/>
              </a:solidFill>
            </a:endParaRPr>
          </a:p>
        </p:txBody>
      </p:sp>
    </p:spTree>
    <p:extLst>
      <p:ext uri="{BB962C8B-B14F-4D97-AF65-F5344CB8AC3E}">
        <p14:creationId xmlns:p14="http://schemas.microsoft.com/office/powerpoint/2010/main" val="165531945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08" y="235604"/>
            <a:ext cx="8451273" cy="954107"/>
          </a:xfrm>
          <a:prstGeom prst="rect">
            <a:avLst/>
          </a:prstGeom>
          <a:noFill/>
        </p:spPr>
        <p:txBody>
          <a:bodyPr wrap="square" rtlCol="0">
            <a:spAutoFit/>
          </a:bodyPr>
          <a:lstStyle/>
          <a:p>
            <a:pPr lvl="0" algn="ctr"/>
            <a:r>
              <a:rPr lang="en-GB" sz="2800" b="1" dirty="0">
                <a:solidFill>
                  <a:srgbClr val="041869"/>
                </a:solidFill>
              </a:rPr>
              <a:t>Needs identification and assessment</a:t>
            </a:r>
          </a:p>
          <a:p>
            <a:pPr lvl="0" algn="ctr"/>
            <a:r>
              <a:rPr lang="en-GB" sz="2800" b="1" i="1" dirty="0" smtClean="0">
                <a:solidFill>
                  <a:srgbClr val="041869"/>
                </a:solidFill>
              </a:rPr>
              <a:t>QUICK QUIZ</a:t>
            </a:r>
            <a:endParaRPr lang="en-GB" sz="2800" b="1" dirty="0">
              <a:solidFill>
                <a:srgbClr val="041869"/>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449895" y="1690934"/>
            <a:ext cx="7984901" cy="4524315"/>
          </a:xfrm>
          <a:prstGeom prst="rect">
            <a:avLst/>
          </a:prstGeom>
        </p:spPr>
        <p:txBody>
          <a:bodyPr wrap="square">
            <a:spAutoFit/>
          </a:bodyPr>
          <a:lstStyle/>
          <a:p>
            <a:pPr algn="just">
              <a:lnSpc>
                <a:spcPct val="150000"/>
              </a:lnSpc>
            </a:pPr>
            <a:r>
              <a:rPr lang="nl-NL" sz="3200" b="1" dirty="0" smtClean="0">
                <a:solidFill>
                  <a:srgbClr val="0070C0"/>
                </a:solidFill>
              </a:rPr>
              <a:t>? Do </a:t>
            </a:r>
            <a:r>
              <a:rPr lang="nl-NL" sz="3200" b="1" dirty="0" err="1" smtClean="0">
                <a:solidFill>
                  <a:srgbClr val="0070C0"/>
                </a:solidFill>
              </a:rPr>
              <a:t>you</a:t>
            </a:r>
            <a:r>
              <a:rPr lang="nl-NL" sz="3200" b="1" dirty="0" smtClean="0">
                <a:solidFill>
                  <a:srgbClr val="0070C0"/>
                </a:solidFill>
              </a:rPr>
              <a:t> </a:t>
            </a:r>
            <a:r>
              <a:rPr lang="nl-NL" sz="3200" b="1" dirty="0" err="1" smtClean="0">
                <a:solidFill>
                  <a:srgbClr val="0070C0"/>
                </a:solidFill>
              </a:rPr>
              <a:t>know</a:t>
            </a:r>
            <a:r>
              <a:rPr lang="nl-NL" sz="3200" b="1" dirty="0" smtClean="0">
                <a:solidFill>
                  <a:srgbClr val="0070C0"/>
                </a:solidFill>
              </a:rPr>
              <a:t> of </a:t>
            </a:r>
            <a:r>
              <a:rPr lang="nl-NL" sz="3200" b="1" dirty="0" err="1" smtClean="0">
                <a:solidFill>
                  <a:srgbClr val="0070C0"/>
                </a:solidFill>
              </a:rPr>
              <a:t>any</a:t>
            </a:r>
            <a:r>
              <a:rPr lang="nl-NL" sz="3200" b="1" dirty="0" smtClean="0">
                <a:solidFill>
                  <a:srgbClr val="0070C0"/>
                </a:solidFill>
              </a:rPr>
              <a:t> </a:t>
            </a:r>
            <a:r>
              <a:rPr lang="nl-NL" sz="3200" b="1" dirty="0" err="1" smtClean="0">
                <a:solidFill>
                  <a:srgbClr val="0070C0"/>
                </a:solidFill>
              </a:rPr>
              <a:t>methods</a:t>
            </a:r>
            <a:r>
              <a:rPr lang="nl-NL" sz="3200" b="1" dirty="0" smtClean="0">
                <a:solidFill>
                  <a:srgbClr val="0070C0"/>
                </a:solidFill>
              </a:rPr>
              <a:t> to </a:t>
            </a:r>
            <a:r>
              <a:rPr lang="nl-NL" sz="3200" b="1" dirty="0" err="1" smtClean="0">
                <a:solidFill>
                  <a:srgbClr val="0070C0"/>
                </a:solidFill>
              </a:rPr>
              <a:t>identify</a:t>
            </a:r>
            <a:r>
              <a:rPr lang="nl-NL" sz="3200" b="1" dirty="0" smtClean="0">
                <a:solidFill>
                  <a:srgbClr val="0070C0"/>
                </a:solidFill>
              </a:rPr>
              <a:t> </a:t>
            </a:r>
            <a:r>
              <a:rPr lang="nl-NL" sz="3200" b="1" dirty="0" err="1" smtClean="0">
                <a:solidFill>
                  <a:srgbClr val="0070C0"/>
                </a:solidFill>
              </a:rPr>
              <a:t>needs</a:t>
            </a:r>
            <a:r>
              <a:rPr lang="nl-NL" sz="3200" b="1" dirty="0" smtClean="0">
                <a:solidFill>
                  <a:srgbClr val="0070C0"/>
                </a:solidFill>
              </a:rPr>
              <a:t>?</a:t>
            </a:r>
          </a:p>
          <a:p>
            <a:pPr algn="just">
              <a:lnSpc>
                <a:spcPct val="150000"/>
              </a:lnSpc>
            </a:pPr>
            <a:r>
              <a:rPr lang="nl-NL" sz="3200" b="1" dirty="0" smtClean="0">
                <a:solidFill>
                  <a:srgbClr val="0070C0"/>
                </a:solidFill>
              </a:rPr>
              <a:t>? Have </a:t>
            </a:r>
            <a:r>
              <a:rPr lang="nl-NL" sz="3200" b="1" dirty="0" err="1" smtClean="0">
                <a:solidFill>
                  <a:srgbClr val="0070C0"/>
                </a:solidFill>
              </a:rPr>
              <a:t>you</a:t>
            </a:r>
            <a:r>
              <a:rPr lang="nl-NL" sz="3200" b="1" dirty="0" smtClean="0">
                <a:solidFill>
                  <a:srgbClr val="0070C0"/>
                </a:solidFill>
              </a:rPr>
              <a:t> </a:t>
            </a:r>
            <a:r>
              <a:rPr lang="nl-NL" sz="3200" b="1" dirty="0" err="1" smtClean="0">
                <a:solidFill>
                  <a:srgbClr val="0070C0"/>
                </a:solidFill>
              </a:rPr>
              <a:t>used</a:t>
            </a:r>
            <a:r>
              <a:rPr lang="nl-NL" sz="3200" b="1" dirty="0" smtClean="0">
                <a:solidFill>
                  <a:srgbClr val="0070C0"/>
                </a:solidFill>
              </a:rPr>
              <a:t> </a:t>
            </a:r>
            <a:r>
              <a:rPr lang="nl-NL" sz="3200" b="1" dirty="0" err="1" smtClean="0">
                <a:solidFill>
                  <a:srgbClr val="0070C0"/>
                </a:solidFill>
              </a:rPr>
              <a:t>them</a:t>
            </a:r>
            <a:r>
              <a:rPr lang="nl-NL" sz="3200" b="1" dirty="0" smtClean="0">
                <a:solidFill>
                  <a:srgbClr val="0070C0"/>
                </a:solidFill>
              </a:rPr>
              <a:t> </a:t>
            </a:r>
            <a:r>
              <a:rPr lang="nl-NL" sz="3200" b="1" dirty="0" err="1" smtClean="0">
                <a:solidFill>
                  <a:srgbClr val="0070C0"/>
                </a:solidFill>
              </a:rPr>
              <a:t>before</a:t>
            </a:r>
            <a:r>
              <a:rPr lang="nl-NL" sz="3200" b="1" dirty="0" smtClean="0">
                <a:solidFill>
                  <a:srgbClr val="0070C0"/>
                </a:solidFill>
              </a:rPr>
              <a:t>?</a:t>
            </a:r>
          </a:p>
          <a:p>
            <a:pPr algn="just">
              <a:lnSpc>
                <a:spcPct val="150000"/>
              </a:lnSpc>
            </a:pPr>
            <a:r>
              <a:rPr lang="nl-NL" sz="3200" b="1" dirty="0" smtClean="0">
                <a:solidFill>
                  <a:srgbClr val="0070C0"/>
                </a:solidFill>
              </a:rPr>
              <a:t>? </a:t>
            </a:r>
            <a:r>
              <a:rPr lang="nl-NL" sz="3200" b="1" dirty="0" err="1" smtClean="0">
                <a:solidFill>
                  <a:srgbClr val="0070C0"/>
                </a:solidFill>
              </a:rPr>
              <a:t>Were</a:t>
            </a:r>
            <a:r>
              <a:rPr lang="nl-NL" sz="3200" b="1" dirty="0" smtClean="0">
                <a:solidFill>
                  <a:srgbClr val="0070C0"/>
                </a:solidFill>
              </a:rPr>
              <a:t> </a:t>
            </a:r>
            <a:r>
              <a:rPr lang="nl-NL" sz="3200" b="1" dirty="0" err="1" smtClean="0">
                <a:solidFill>
                  <a:srgbClr val="0070C0"/>
                </a:solidFill>
              </a:rPr>
              <a:t>they</a:t>
            </a:r>
            <a:r>
              <a:rPr lang="nl-NL" sz="3200" b="1" dirty="0" smtClean="0">
                <a:solidFill>
                  <a:srgbClr val="0070C0"/>
                </a:solidFill>
              </a:rPr>
              <a:t> </a:t>
            </a:r>
            <a:r>
              <a:rPr lang="nl-NL" sz="3200" b="1" dirty="0" err="1" smtClean="0">
                <a:solidFill>
                  <a:srgbClr val="0070C0"/>
                </a:solidFill>
              </a:rPr>
              <a:t>useful</a:t>
            </a:r>
            <a:r>
              <a:rPr lang="nl-NL" sz="3200" b="1" dirty="0" smtClean="0">
                <a:solidFill>
                  <a:srgbClr val="0070C0"/>
                </a:solidFill>
              </a:rPr>
              <a:t>?</a:t>
            </a:r>
          </a:p>
          <a:p>
            <a:pPr algn="just">
              <a:lnSpc>
                <a:spcPct val="150000"/>
              </a:lnSpc>
            </a:pPr>
            <a:r>
              <a:rPr lang="nl-NL" sz="3200" b="1" dirty="0" smtClean="0">
                <a:solidFill>
                  <a:srgbClr val="0070C0"/>
                </a:solidFill>
              </a:rPr>
              <a:t>? </a:t>
            </a:r>
            <a:r>
              <a:rPr lang="nl-NL" sz="3200" b="1" dirty="0" err="1" smtClean="0">
                <a:solidFill>
                  <a:srgbClr val="0070C0"/>
                </a:solidFill>
              </a:rPr>
              <a:t>What</a:t>
            </a:r>
            <a:r>
              <a:rPr lang="nl-NL" sz="3200" b="1" dirty="0" smtClean="0">
                <a:solidFill>
                  <a:srgbClr val="0070C0"/>
                </a:solidFill>
              </a:rPr>
              <a:t> </a:t>
            </a:r>
            <a:r>
              <a:rPr lang="nl-NL" sz="3200" b="1" dirty="0" err="1" smtClean="0">
                <a:solidFill>
                  <a:srgbClr val="0070C0"/>
                </a:solidFill>
              </a:rPr>
              <a:t>should</a:t>
            </a:r>
            <a:r>
              <a:rPr lang="nl-NL" sz="3200" b="1" dirty="0" smtClean="0">
                <a:solidFill>
                  <a:srgbClr val="0070C0"/>
                </a:solidFill>
              </a:rPr>
              <a:t> </a:t>
            </a:r>
            <a:r>
              <a:rPr lang="nl-NL" sz="3200" b="1" dirty="0" err="1" smtClean="0">
                <a:solidFill>
                  <a:srgbClr val="0070C0"/>
                </a:solidFill>
              </a:rPr>
              <a:t>such</a:t>
            </a:r>
            <a:r>
              <a:rPr lang="nl-NL" sz="3200" b="1" dirty="0" smtClean="0">
                <a:solidFill>
                  <a:srgbClr val="0070C0"/>
                </a:solidFill>
              </a:rPr>
              <a:t> a </a:t>
            </a:r>
            <a:r>
              <a:rPr lang="nl-NL" sz="3200" b="1" dirty="0" err="1" smtClean="0">
                <a:solidFill>
                  <a:srgbClr val="0070C0"/>
                </a:solidFill>
              </a:rPr>
              <a:t>method</a:t>
            </a:r>
            <a:r>
              <a:rPr lang="nl-NL" sz="3200" b="1" dirty="0" smtClean="0">
                <a:solidFill>
                  <a:srgbClr val="0070C0"/>
                </a:solidFill>
              </a:rPr>
              <a:t> </a:t>
            </a:r>
            <a:r>
              <a:rPr lang="nl-NL" sz="3200" b="1" dirty="0" err="1" smtClean="0">
                <a:solidFill>
                  <a:srgbClr val="0070C0"/>
                </a:solidFill>
              </a:rPr>
              <a:t>entail</a:t>
            </a:r>
            <a:r>
              <a:rPr lang="nl-NL" sz="3200" b="1" dirty="0" smtClean="0">
                <a:solidFill>
                  <a:srgbClr val="0070C0"/>
                </a:solidFill>
              </a:rPr>
              <a:t>?</a:t>
            </a:r>
          </a:p>
          <a:p>
            <a:pPr algn="just">
              <a:lnSpc>
                <a:spcPct val="150000"/>
              </a:lnSpc>
            </a:pPr>
            <a:r>
              <a:rPr lang="nl-NL" sz="3200" b="1" dirty="0" smtClean="0">
                <a:solidFill>
                  <a:srgbClr val="0070C0"/>
                </a:solidFill>
              </a:rPr>
              <a:t>? </a:t>
            </a:r>
            <a:r>
              <a:rPr lang="nl-NL" sz="3200" b="1" dirty="0" err="1" smtClean="0">
                <a:solidFill>
                  <a:srgbClr val="0070C0"/>
                </a:solidFill>
              </a:rPr>
              <a:t>Who</a:t>
            </a:r>
            <a:r>
              <a:rPr lang="nl-NL" sz="3200" b="1" dirty="0" smtClean="0">
                <a:solidFill>
                  <a:srgbClr val="0070C0"/>
                </a:solidFill>
              </a:rPr>
              <a:t> </a:t>
            </a:r>
            <a:r>
              <a:rPr lang="nl-NL" sz="3200" b="1" dirty="0" err="1" smtClean="0">
                <a:solidFill>
                  <a:srgbClr val="0070C0"/>
                </a:solidFill>
              </a:rPr>
              <a:t>should</a:t>
            </a:r>
            <a:r>
              <a:rPr lang="nl-NL" sz="3200" b="1" dirty="0" smtClean="0">
                <a:solidFill>
                  <a:srgbClr val="0070C0"/>
                </a:solidFill>
              </a:rPr>
              <a:t> </a:t>
            </a:r>
            <a:r>
              <a:rPr lang="nl-NL" sz="3200" b="1" dirty="0" err="1" smtClean="0">
                <a:solidFill>
                  <a:srgbClr val="0070C0"/>
                </a:solidFill>
              </a:rPr>
              <a:t>be</a:t>
            </a:r>
            <a:r>
              <a:rPr lang="nl-NL" sz="3200" b="1" dirty="0" smtClean="0">
                <a:solidFill>
                  <a:srgbClr val="0070C0"/>
                </a:solidFill>
              </a:rPr>
              <a:t> </a:t>
            </a:r>
            <a:r>
              <a:rPr lang="nl-NL" sz="3200" b="1" dirty="0" err="1" smtClean="0">
                <a:solidFill>
                  <a:srgbClr val="0070C0"/>
                </a:solidFill>
              </a:rPr>
              <a:t>involved</a:t>
            </a:r>
            <a:r>
              <a:rPr lang="nl-NL" sz="3200" b="1" dirty="0" smtClean="0">
                <a:solidFill>
                  <a:srgbClr val="0070C0"/>
                </a:solidFill>
              </a:rPr>
              <a:t>?</a:t>
            </a:r>
            <a:endParaRPr lang="en-US" sz="3200" b="1" dirty="0">
              <a:solidFill>
                <a:srgbClr val="0070C0"/>
              </a:solidFill>
            </a:endParaRPr>
          </a:p>
        </p:txBody>
      </p:sp>
    </p:spTree>
    <p:extLst>
      <p:ext uri="{BB962C8B-B14F-4D97-AF65-F5344CB8AC3E}">
        <p14:creationId xmlns:p14="http://schemas.microsoft.com/office/powerpoint/2010/main" val="7916998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0.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8.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9.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0.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8.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9.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0.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8.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9.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0.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8.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8.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9.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docProps/app.xml><?xml version="1.0" encoding="utf-8"?>
<Properties xmlns="http://schemas.openxmlformats.org/officeDocument/2006/extended-properties" xmlns:vt="http://schemas.openxmlformats.org/officeDocument/2006/docPropsVTypes">
  <Template/>
  <TotalTime>2598</TotalTime>
  <Words>4060</Words>
  <Application>Microsoft Office PowerPoint</Application>
  <PresentationFormat>On-screen Show (4:3)</PresentationFormat>
  <Paragraphs>372</Paragraphs>
  <Slides>50</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50</vt:i4>
      </vt:variant>
    </vt:vector>
  </HeadingPairs>
  <TitlesOfParts>
    <vt:vector size="58" baseType="lpstr">
      <vt:lpstr>Arial</vt:lpstr>
      <vt:lpstr>Calibri</vt:lpstr>
      <vt:lpstr>Calibri Light</vt:lpstr>
      <vt:lpstr>Times New Roman</vt:lpstr>
      <vt:lpstr>Wingdings</vt:lpstr>
      <vt:lpstr>Wingdings 3</vt:lpstr>
      <vt:lpstr>Conception personnalisée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dc:creator>
  <cp:lastModifiedBy>Oana Pantilimon</cp:lastModifiedBy>
  <cp:revision>385</cp:revision>
  <cp:lastPrinted>2015-11-23T14:32:49Z</cp:lastPrinted>
  <dcterms:created xsi:type="dcterms:W3CDTF">2015-06-11T10:57:26Z</dcterms:created>
  <dcterms:modified xsi:type="dcterms:W3CDTF">2016-04-29T10:08:20Z</dcterms:modified>
</cp:coreProperties>
</file>