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9" r:id="rId1"/>
  </p:sldMasterIdLst>
  <p:notesMasterIdLst>
    <p:notesMasterId r:id="rId44"/>
  </p:notesMasterIdLst>
  <p:handoutMasterIdLst>
    <p:handoutMasterId r:id="rId45"/>
  </p:handoutMasterIdLst>
  <p:sldIdLst>
    <p:sldId id="444" r:id="rId2"/>
    <p:sldId id="478" r:id="rId3"/>
    <p:sldId id="477" r:id="rId4"/>
    <p:sldId id="479" r:id="rId5"/>
    <p:sldId id="481" r:id="rId6"/>
    <p:sldId id="483" r:id="rId7"/>
    <p:sldId id="525" r:id="rId8"/>
    <p:sldId id="449" r:id="rId9"/>
    <p:sldId id="451" r:id="rId10"/>
    <p:sldId id="521" r:id="rId11"/>
    <p:sldId id="522" r:id="rId12"/>
    <p:sldId id="523" r:id="rId13"/>
    <p:sldId id="524" r:id="rId14"/>
    <p:sldId id="527" r:id="rId15"/>
    <p:sldId id="499" r:id="rId16"/>
    <p:sldId id="500" r:id="rId17"/>
    <p:sldId id="487" r:id="rId18"/>
    <p:sldId id="501" r:id="rId19"/>
    <p:sldId id="502" r:id="rId20"/>
    <p:sldId id="503" r:id="rId21"/>
    <p:sldId id="504" r:id="rId22"/>
    <p:sldId id="505" r:id="rId23"/>
    <p:sldId id="506" r:id="rId24"/>
    <p:sldId id="507" r:id="rId25"/>
    <p:sldId id="508" r:id="rId26"/>
    <p:sldId id="509" r:id="rId27"/>
    <p:sldId id="510" r:id="rId28"/>
    <p:sldId id="511" r:id="rId29"/>
    <p:sldId id="512" r:id="rId30"/>
    <p:sldId id="513" r:id="rId31"/>
    <p:sldId id="514" r:id="rId32"/>
    <p:sldId id="517" r:id="rId33"/>
    <p:sldId id="516" r:id="rId34"/>
    <p:sldId id="515" r:id="rId35"/>
    <p:sldId id="518" r:id="rId36"/>
    <p:sldId id="520" r:id="rId37"/>
    <p:sldId id="526" r:id="rId38"/>
    <p:sldId id="529" r:id="rId39"/>
    <p:sldId id="528" r:id="rId40"/>
    <p:sldId id="519" r:id="rId41"/>
    <p:sldId id="433" r:id="rId42"/>
    <p:sldId id="459" r:id="rId43"/>
  </p:sldIdLst>
  <p:sldSz cx="9144000" cy="6858000" type="screen4x3"/>
  <p:notesSz cx="6797675" cy="9926638"/>
  <p:custDataLst>
    <p:tags r:id="rId46"/>
  </p:custDataLst>
  <p:defaultTextStyle>
    <a:defPPr>
      <a:defRPr lang="en-US"/>
    </a:defPPr>
    <a:lvl1pPr algn="l" defTabSz="912813" rtl="0" fontAlgn="base">
      <a:spcBef>
        <a:spcPct val="0"/>
      </a:spcBef>
      <a:spcAft>
        <a:spcPct val="0"/>
      </a:spcAft>
      <a:defRPr kern="1200">
        <a:solidFill>
          <a:schemeClr val="tx1"/>
        </a:solidFill>
        <a:latin typeface="Calibri" pitchFamily="34" charset="0"/>
        <a:ea typeface="+mn-ea"/>
        <a:cs typeface="Arial" charset="0"/>
      </a:defRPr>
    </a:lvl1pPr>
    <a:lvl2pPr marL="455613" indent="1588" algn="l" defTabSz="912813" rtl="0" fontAlgn="base">
      <a:spcBef>
        <a:spcPct val="0"/>
      </a:spcBef>
      <a:spcAft>
        <a:spcPct val="0"/>
      </a:spcAft>
      <a:defRPr kern="1200">
        <a:solidFill>
          <a:schemeClr val="tx1"/>
        </a:solidFill>
        <a:latin typeface="Calibri" pitchFamily="34" charset="0"/>
        <a:ea typeface="+mn-ea"/>
        <a:cs typeface="Arial" charset="0"/>
      </a:defRPr>
    </a:lvl2pPr>
    <a:lvl3pPr marL="912813" indent="1588" algn="l" defTabSz="912813" rtl="0" fontAlgn="base">
      <a:spcBef>
        <a:spcPct val="0"/>
      </a:spcBef>
      <a:spcAft>
        <a:spcPct val="0"/>
      </a:spcAft>
      <a:defRPr kern="1200">
        <a:solidFill>
          <a:schemeClr val="tx1"/>
        </a:solidFill>
        <a:latin typeface="Calibri" pitchFamily="34" charset="0"/>
        <a:ea typeface="+mn-ea"/>
        <a:cs typeface="Arial" charset="0"/>
      </a:defRPr>
    </a:lvl3pPr>
    <a:lvl4pPr marL="1370013" indent="1588" algn="l" defTabSz="912813" rtl="0" fontAlgn="base">
      <a:spcBef>
        <a:spcPct val="0"/>
      </a:spcBef>
      <a:spcAft>
        <a:spcPct val="0"/>
      </a:spcAft>
      <a:defRPr kern="1200">
        <a:solidFill>
          <a:schemeClr val="tx1"/>
        </a:solidFill>
        <a:latin typeface="Calibri" pitchFamily="34" charset="0"/>
        <a:ea typeface="+mn-ea"/>
        <a:cs typeface="Arial" charset="0"/>
      </a:defRPr>
    </a:lvl4pPr>
    <a:lvl5pPr marL="1827213" indent="1588" algn="l" defTabSz="912813"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800000"/>
    <a:srgbClr val="990000"/>
    <a:srgbClr val="CC0000"/>
    <a:srgbClr val="CD6209"/>
    <a:srgbClr val="CC99FF"/>
    <a:srgbClr val="A568D2"/>
    <a:srgbClr val="FF33CC"/>
    <a:srgbClr val="FFFFFF"/>
  </p:clrMru>
</p:presentationPr>
</file>

<file path=ppt/tableStyles.xml><?xml version="1.0" encoding="utf-8"?>
<a:tblStyleLst xmlns:a="http://schemas.openxmlformats.org/drawingml/2006/main" def="{5C22544A-7EE6-4342-B048-85BDC9FD1C3A}">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41" autoAdjust="0"/>
    <p:restoredTop sz="72810" autoAdjust="0"/>
  </p:normalViewPr>
  <p:slideViewPr>
    <p:cSldViewPr>
      <p:cViewPr>
        <p:scale>
          <a:sx n="66" d="100"/>
          <a:sy n="66" d="100"/>
        </p:scale>
        <p:origin x="-1038" y="-3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0" d="100"/>
          <a:sy n="80" d="100"/>
        </p:scale>
        <p:origin x="-1974" y="-7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t" anchorCtr="0" compatLnSpc="1">
            <a:prstTxWarp prst="textNoShape">
              <a:avLst/>
            </a:prstTxWarp>
          </a:bodyPr>
          <a:lstStyle>
            <a:lvl1pPr defTabSz="930275">
              <a:defRPr sz="1200">
                <a:cs typeface="Arial" charset="0"/>
              </a:defRPr>
            </a:lvl1pPr>
          </a:lstStyle>
          <a:p>
            <a:pPr>
              <a:defRPr/>
            </a:pPr>
            <a:endParaRPr lang="en-PH"/>
          </a:p>
        </p:txBody>
      </p:sp>
      <p:sp>
        <p:nvSpPr>
          <p:cNvPr id="3" name="Date Placeholder 2"/>
          <p:cNvSpPr>
            <a:spLocks noGrp="1"/>
          </p:cNvSpPr>
          <p:nvPr>
            <p:ph type="dt" sz="quarter" idx="1"/>
          </p:nvPr>
        </p:nvSpPr>
        <p:spPr bwMode="auto">
          <a:xfrm>
            <a:off x="3849862" y="0"/>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t" anchorCtr="0" compatLnSpc="1">
            <a:prstTxWarp prst="textNoShape">
              <a:avLst/>
            </a:prstTxWarp>
          </a:bodyPr>
          <a:lstStyle>
            <a:lvl1pPr algn="r" defTabSz="930275">
              <a:defRPr sz="1200">
                <a:cs typeface="Arial" charset="0"/>
              </a:defRPr>
            </a:lvl1pPr>
          </a:lstStyle>
          <a:p>
            <a:pPr>
              <a:defRPr/>
            </a:pPr>
            <a:fld id="{10D4D97F-9015-4139-940B-0996573B9445}" type="datetimeFigureOut">
              <a:rPr lang="en-PH"/>
              <a:pPr>
                <a:defRPr/>
              </a:pPr>
              <a:t>3/6/2013</a:t>
            </a:fld>
            <a:endParaRPr lang="en-PH"/>
          </a:p>
        </p:txBody>
      </p:sp>
      <p:sp>
        <p:nvSpPr>
          <p:cNvPr id="4" name="Footer Placeholder 3"/>
          <p:cNvSpPr>
            <a:spLocks noGrp="1"/>
          </p:cNvSpPr>
          <p:nvPr>
            <p:ph type="ftr" sz="quarter" idx="2"/>
          </p:nvPr>
        </p:nvSpPr>
        <p:spPr bwMode="auto">
          <a:xfrm>
            <a:off x="0" y="9428272"/>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b" anchorCtr="0" compatLnSpc="1">
            <a:prstTxWarp prst="textNoShape">
              <a:avLst/>
            </a:prstTxWarp>
          </a:bodyPr>
          <a:lstStyle>
            <a:lvl1pPr defTabSz="930275">
              <a:defRPr sz="1200">
                <a:cs typeface="Arial" charset="0"/>
              </a:defRPr>
            </a:lvl1pPr>
          </a:lstStyle>
          <a:p>
            <a:pPr>
              <a:defRPr/>
            </a:pPr>
            <a:endParaRPr lang="en-PH"/>
          </a:p>
        </p:txBody>
      </p:sp>
      <p:sp>
        <p:nvSpPr>
          <p:cNvPr id="5" name="Slide Number Placeholder 4"/>
          <p:cNvSpPr>
            <a:spLocks noGrp="1"/>
          </p:cNvSpPr>
          <p:nvPr>
            <p:ph type="sldNum" sz="quarter" idx="3"/>
          </p:nvPr>
        </p:nvSpPr>
        <p:spPr bwMode="auto">
          <a:xfrm>
            <a:off x="3849862" y="9428272"/>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b" anchorCtr="0" compatLnSpc="1">
            <a:prstTxWarp prst="textNoShape">
              <a:avLst/>
            </a:prstTxWarp>
          </a:bodyPr>
          <a:lstStyle>
            <a:lvl1pPr algn="r" defTabSz="930275">
              <a:defRPr sz="1200">
                <a:cs typeface="Arial" charset="0"/>
              </a:defRPr>
            </a:lvl1pPr>
          </a:lstStyle>
          <a:p>
            <a:pPr>
              <a:defRPr/>
            </a:pPr>
            <a:fld id="{6CAC2A1E-BB4D-4A9F-B76B-E2EB14D0C915}" type="slidenum">
              <a:rPr lang="en-PH"/>
              <a:pPr>
                <a:defRPr/>
              </a:pPr>
              <a:t>‹#›</a:t>
            </a:fld>
            <a:endParaRPr lang="en-PH"/>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t" anchorCtr="0" compatLnSpc="1">
            <a:prstTxWarp prst="textNoShape">
              <a:avLst/>
            </a:prstTxWarp>
          </a:bodyPr>
          <a:lstStyle>
            <a:lvl1pPr defTabSz="930275">
              <a:defRPr sz="1200">
                <a:cs typeface="Arial" charset="0"/>
              </a:defRPr>
            </a:lvl1pPr>
          </a:lstStyle>
          <a:p>
            <a:pPr>
              <a:defRPr/>
            </a:pPr>
            <a:endParaRPr lang="en-PH"/>
          </a:p>
        </p:txBody>
      </p:sp>
      <p:sp>
        <p:nvSpPr>
          <p:cNvPr id="3" name="Date Placeholder 2"/>
          <p:cNvSpPr>
            <a:spLocks noGrp="1"/>
          </p:cNvSpPr>
          <p:nvPr>
            <p:ph type="dt" idx="1"/>
          </p:nvPr>
        </p:nvSpPr>
        <p:spPr bwMode="auto">
          <a:xfrm>
            <a:off x="3849862" y="0"/>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t" anchorCtr="0" compatLnSpc="1">
            <a:prstTxWarp prst="textNoShape">
              <a:avLst/>
            </a:prstTxWarp>
          </a:bodyPr>
          <a:lstStyle>
            <a:lvl1pPr algn="r" defTabSz="930275">
              <a:defRPr sz="1200">
                <a:cs typeface="Arial" charset="0"/>
              </a:defRPr>
            </a:lvl1pPr>
          </a:lstStyle>
          <a:p>
            <a:pPr>
              <a:defRPr/>
            </a:pPr>
            <a:fld id="{F4441EC0-59CE-4A3B-A112-49896F4709B7}" type="datetimeFigureOut">
              <a:rPr lang="en-PH"/>
              <a:pPr>
                <a:defRPr/>
              </a:pPr>
              <a:t>3/6/2013</a:t>
            </a:fld>
            <a:endParaRPr lang="en-PH"/>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PH" noProof="0"/>
          </a:p>
        </p:txBody>
      </p:sp>
      <p:sp>
        <p:nvSpPr>
          <p:cNvPr id="5" name="Notes Placeholder 4"/>
          <p:cNvSpPr>
            <a:spLocks noGrp="1"/>
          </p:cNvSpPr>
          <p:nvPr>
            <p:ph type="body" sz="quarter" idx="3"/>
          </p:nvPr>
        </p:nvSpPr>
        <p:spPr bwMode="auto">
          <a:xfrm>
            <a:off x="680383" y="4715831"/>
            <a:ext cx="5436909" cy="4466649"/>
          </a:xfrm>
          <a:prstGeom prst="rect">
            <a:avLst/>
          </a:prstGeom>
          <a:noFill/>
          <a:ln>
            <a:noFill/>
          </a:ln>
          <a:extLst>
            <a:ext uri="{909E8E84-426E-40DD-AFC4-6F175D3DCCD1}"/>
            <a:ext uri="{91240B29-F687-4F45-9708-019B960494DF}"/>
          </a:ex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PH" noProof="0"/>
          </a:p>
        </p:txBody>
      </p:sp>
      <p:sp>
        <p:nvSpPr>
          <p:cNvPr id="6" name="Footer Placeholder 5"/>
          <p:cNvSpPr>
            <a:spLocks noGrp="1"/>
          </p:cNvSpPr>
          <p:nvPr>
            <p:ph type="ftr" sz="quarter" idx="4"/>
          </p:nvPr>
        </p:nvSpPr>
        <p:spPr bwMode="auto">
          <a:xfrm>
            <a:off x="0" y="9428272"/>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b" anchorCtr="0" compatLnSpc="1">
            <a:prstTxWarp prst="textNoShape">
              <a:avLst/>
            </a:prstTxWarp>
          </a:bodyPr>
          <a:lstStyle>
            <a:lvl1pPr defTabSz="930275">
              <a:defRPr sz="1200">
                <a:cs typeface="Arial" charset="0"/>
              </a:defRPr>
            </a:lvl1pPr>
          </a:lstStyle>
          <a:p>
            <a:pPr>
              <a:defRPr/>
            </a:pPr>
            <a:endParaRPr lang="en-PH"/>
          </a:p>
        </p:txBody>
      </p:sp>
      <p:sp>
        <p:nvSpPr>
          <p:cNvPr id="7" name="Slide Number Placeholder 6"/>
          <p:cNvSpPr>
            <a:spLocks noGrp="1"/>
          </p:cNvSpPr>
          <p:nvPr>
            <p:ph type="sldNum" sz="quarter" idx="5"/>
          </p:nvPr>
        </p:nvSpPr>
        <p:spPr bwMode="auto">
          <a:xfrm>
            <a:off x="3849862" y="9428272"/>
            <a:ext cx="2946275" cy="496671"/>
          </a:xfrm>
          <a:prstGeom prst="rect">
            <a:avLst/>
          </a:prstGeom>
          <a:noFill/>
          <a:ln>
            <a:noFill/>
          </a:ln>
          <a:extLst>
            <a:ext uri="{909E8E84-426E-40DD-AFC4-6F175D3DCCD1}"/>
            <a:ext uri="{91240B29-F687-4F45-9708-019B960494DF}"/>
          </a:extLst>
        </p:spPr>
        <p:txBody>
          <a:bodyPr vert="horz" wrap="square" lIns="93177" tIns="46589" rIns="93177" bIns="46589" numCol="1" anchor="b" anchorCtr="0" compatLnSpc="1">
            <a:prstTxWarp prst="textNoShape">
              <a:avLst/>
            </a:prstTxWarp>
          </a:bodyPr>
          <a:lstStyle>
            <a:lvl1pPr algn="r" defTabSz="930275">
              <a:defRPr sz="1200">
                <a:cs typeface="Arial" charset="0"/>
              </a:defRPr>
            </a:lvl1pPr>
          </a:lstStyle>
          <a:p>
            <a:pPr>
              <a:defRPr/>
            </a:pPr>
            <a:fld id="{295B0E56-0683-4F51-8311-6ED301141C6A}" type="slidenum">
              <a:rPr lang="en-PH"/>
              <a:pPr>
                <a:defRPr/>
              </a:pPr>
              <a:t>‹#›</a:t>
            </a:fld>
            <a:endParaRPr lang="en-PH"/>
          </a:p>
        </p:txBody>
      </p:sp>
    </p:spTree>
  </p:cSld>
  <p:clrMap bg1="lt1" tx1="dk1" bg2="lt2" tx2="dk2" accent1="accent1" accent2="accent2" accent3="accent3" accent4="accent4" accent5="accent5" accent6="accent6" hlink="hlink" folHlink="folHlink"/>
  <p:notesStyle>
    <a:lvl1pPr algn="l" defTabSz="584200" rtl="0" eaLnBrk="0" fontAlgn="base" hangingPunct="0">
      <a:spcBef>
        <a:spcPct val="30000"/>
      </a:spcBef>
      <a:spcAft>
        <a:spcPct val="0"/>
      </a:spcAft>
      <a:defRPr sz="800" kern="1200">
        <a:solidFill>
          <a:schemeClr val="tx1"/>
        </a:solidFill>
        <a:latin typeface="+mn-lt"/>
        <a:ea typeface="+mn-ea"/>
        <a:cs typeface="+mn-cs"/>
      </a:defRPr>
    </a:lvl1pPr>
    <a:lvl2pPr marL="292100" algn="l" defTabSz="584200" rtl="0" eaLnBrk="0" fontAlgn="base" hangingPunct="0">
      <a:spcBef>
        <a:spcPct val="30000"/>
      </a:spcBef>
      <a:spcAft>
        <a:spcPct val="0"/>
      </a:spcAft>
      <a:defRPr sz="800" kern="1200">
        <a:solidFill>
          <a:schemeClr val="tx1"/>
        </a:solidFill>
        <a:latin typeface="+mn-lt"/>
        <a:ea typeface="+mn-ea"/>
        <a:cs typeface="+mn-cs"/>
      </a:defRPr>
    </a:lvl2pPr>
    <a:lvl3pPr marL="584200" algn="l" defTabSz="584200" rtl="0" eaLnBrk="0" fontAlgn="base" hangingPunct="0">
      <a:spcBef>
        <a:spcPct val="30000"/>
      </a:spcBef>
      <a:spcAft>
        <a:spcPct val="0"/>
      </a:spcAft>
      <a:defRPr sz="800" kern="1200">
        <a:solidFill>
          <a:schemeClr val="tx1"/>
        </a:solidFill>
        <a:latin typeface="+mn-lt"/>
        <a:ea typeface="+mn-ea"/>
        <a:cs typeface="+mn-cs"/>
      </a:defRPr>
    </a:lvl3pPr>
    <a:lvl4pPr marL="876300" algn="l" defTabSz="584200" rtl="0" eaLnBrk="0" fontAlgn="base" hangingPunct="0">
      <a:spcBef>
        <a:spcPct val="30000"/>
      </a:spcBef>
      <a:spcAft>
        <a:spcPct val="0"/>
      </a:spcAft>
      <a:defRPr sz="800" kern="1200">
        <a:solidFill>
          <a:schemeClr val="tx1"/>
        </a:solidFill>
        <a:latin typeface="+mn-lt"/>
        <a:ea typeface="+mn-ea"/>
        <a:cs typeface="+mn-cs"/>
      </a:defRPr>
    </a:lvl4pPr>
    <a:lvl5pPr marL="1168400" algn="l" defTabSz="584200" rtl="0" eaLnBrk="0" fontAlgn="base" hangingPunct="0">
      <a:spcBef>
        <a:spcPct val="30000"/>
      </a:spcBef>
      <a:spcAft>
        <a:spcPct val="0"/>
      </a:spcAft>
      <a:defRPr sz="800" kern="1200">
        <a:solidFill>
          <a:schemeClr val="tx1"/>
        </a:solidFill>
        <a:latin typeface="+mn-lt"/>
        <a:ea typeface="+mn-ea"/>
        <a:cs typeface="+mn-cs"/>
      </a:defRPr>
    </a:lvl5pPr>
    <a:lvl6pPr marL="1460983" algn="l" defTabSz="584393" rtl="0" eaLnBrk="1" latinLnBrk="0" hangingPunct="1">
      <a:defRPr sz="800" kern="1200">
        <a:solidFill>
          <a:schemeClr val="tx1"/>
        </a:solidFill>
        <a:latin typeface="+mn-lt"/>
        <a:ea typeface="+mn-ea"/>
        <a:cs typeface="+mn-cs"/>
      </a:defRPr>
    </a:lvl6pPr>
    <a:lvl7pPr marL="1753179" algn="l" defTabSz="584393" rtl="0" eaLnBrk="1" latinLnBrk="0" hangingPunct="1">
      <a:defRPr sz="800" kern="1200">
        <a:solidFill>
          <a:schemeClr val="tx1"/>
        </a:solidFill>
        <a:latin typeface="+mn-lt"/>
        <a:ea typeface="+mn-ea"/>
        <a:cs typeface="+mn-cs"/>
      </a:defRPr>
    </a:lvl7pPr>
    <a:lvl8pPr marL="2045376" algn="l" defTabSz="584393" rtl="0" eaLnBrk="1" latinLnBrk="0" hangingPunct="1">
      <a:defRPr sz="800" kern="1200">
        <a:solidFill>
          <a:schemeClr val="tx1"/>
        </a:solidFill>
        <a:latin typeface="+mn-lt"/>
        <a:ea typeface="+mn-ea"/>
        <a:cs typeface="+mn-cs"/>
      </a:defRPr>
    </a:lvl8pPr>
    <a:lvl9pPr marL="2337572" algn="l" defTabSz="584393"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a:noFill/>
        </p:spPr>
        <p:txBody>
          <a:bodyPr/>
          <a:lstStyle/>
          <a:p>
            <a:r>
              <a:rPr lang="en-US" smtClean="0"/>
              <a:t>I will talk about the partnership between the ADB and the Philippines, which I hope will give you a good sense of how ADB operates in the Philippines, one of its developing member countries. </a:t>
            </a:r>
          </a:p>
        </p:txBody>
      </p:sp>
      <p:sp>
        <p:nvSpPr>
          <p:cNvPr id="29700" name="Slide Number Placeholder 3"/>
          <p:cNvSpPr>
            <a:spLocks noGrp="1"/>
          </p:cNvSpPr>
          <p:nvPr>
            <p:ph type="sldNum" sz="quarter" idx="5"/>
          </p:nvPr>
        </p:nvSpPr>
        <p:spPr>
          <a:noFill/>
          <a:ln>
            <a:miter lim="800000"/>
            <a:headEnd/>
            <a:tailEnd/>
          </a:ln>
        </p:spPr>
        <p:txBody>
          <a:bodyPr/>
          <a:lstStyle/>
          <a:p>
            <a:fld id="{9D874EF6-8159-4C14-8EA9-A8E2FDFEFC09}" type="slidenum">
              <a:rPr lang="en-PH" smtClean="0"/>
              <a:pPr/>
              <a:t>1</a:t>
            </a:fld>
            <a:endParaRPr lang="en-PH"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a:noFill/>
        </p:spPr>
        <p:txBody>
          <a:bodyPr/>
          <a:lstStyle/>
          <a:p>
            <a:endParaRPr lang="en-US" smtClean="0"/>
          </a:p>
        </p:txBody>
      </p:sp>
      <p:sp>
        <p:nvSpPr>
          <p:cNvPr id="34820" name="Slide Number Placeholder 3"/>
          <p:cNvSpPr>
            <a:spLocks noGrp="1"/>
          </p:cNvSpPr>
          <p:nvPr>
            <p:ph type="sldNum" sz="quarter" idx="5"/>
          </p:nvPr>
        </p:nvSpPr>
        <p:spPr>
          <a:noFill/>
          <a:ln>
            <a:miter lim="800000"/>
            <a:headEnd/>
            <a:tailEnd/>
          </a:ln>
        </p:spPr>
        <p:txBody>
          <a:bodyPr/>
          <a:lstStyle/>
          <a:p>
            <a:fld id="{F7880345-24BD-44C6-AE12-3FF8086C1470}" type="slidenum">
              <a:rPr lang="en-US" smtClean="0"/>
              <a:pPr/>
              <a:t>17</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a:noFill/>
        </p:spPr>
        <p:txBody>
          <a:bodyPr/>
          <a:lstStyle/>
          <a:p>
            <a:r>
              <a:rPr lang="en-US" dirty="0" smtClean="0"/>
              <a:t>Despite the high GDP growth, poverty persists in the country.</a:t>
            </a:r>
          </a:p>
        </p:txBody>
      </p:sp>
      <p:sp>
        <p:nvSpPr>
          <p:cNvPr id="30724" name="Slide Number Placeholder 3"/>
          <p:cNvSpPr>
            <a:spLocks noGrp="1"/>
          </p:cNvSpPr>
          <p:nvPr>
            <p:ph type="sldNum" sz="quarter" idx="5"/>
          </p:nvPr>
        </p:nvSpPr>
        <p:spPr>
          <a:noFill/>
          <a:ln>
            <a:miter lim="800000"/>
            <a:headEnd/>
            <a:tailEnd/>
          </a:ln>
        </p:spPr>
        <p:txBody>
          <a:bodyPr/>
          <a:lstStyle/>
          <a:p>
            <a:fld id="{C53F9CE6-C1F2-4DBF-B0A7-7BA58934CB55}" type="slidenum">
              <a:rPr lang="en-PH" smtClean="0"/>
              <a:pPr/>
              <a:t>4</a:t>
            </a:fld>
            <a:endParaRPr lang="en-PH"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E" dirty="0"/>
          </a:p>
        </p:txBody>
      </p:sp>
      <p:sp>
        <p:nvSpPr>
          <p:cNvPr id="4" name="Slide Number Placeholder 3"/>
          <p:cNvSpPr>
            <a:spLocks noGrp="1"/>
          </p:cNvSpPr>
          <p:nvPr>
            <p:ph type="sldNum" sz="quarter" idx="10"/>
          </p:nvPr>
        </p:nvSpPr>
        <p:spPr/>
        <p:txBody>
          <a:bodyPr/>
          <a:lstStyle/>
          <a:p>
            <a:pPr>
              <a:defRPr/>
            </a:pPr>
            <a:fld id="{295B0E56-0683-4F51-8311-6ED301141C6A}" type="slidenum">
              <a:rPr lang="en-PH" smtClean="0"/>
              <a:pPr>
                <a:defRPr/>
              </a:pPr>
              <a:t>6</a:t>
            </a:fld>
            <a:endParaRPr lang="en-PH"/>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4EA6C86-CA0B-4DB4-855D-7D22AD8A04AE}" type="slidenum">
              <a:rPr lang="en-US" smtClean="0"/>
              <a:pPr/>
              <a:t>38</a:t>
            </a:fld>
            <a:endParaRPr lang="en-US"/>
          </a:p>
        </p:txBody>
      </p:sp>
    </p:spTree>
    <p:extLst>
      <p:ext uri="{BB962C8B-B14F-4D97-AF65-F5344CB8AC3E}">
        <p14:creationId xmlns="" xmlns:p14="http://schemas.microsoft.com/office/powerpoint/2010/main" val="29301686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TextEdit="1"/>
          </p:cNvSpPr>
          <p:nvPr>
            <p:ph type="sldImg"/>
          </p:nvPr>
        </p:nvSpPr>
        <p:spPr bwMode="auto">
          <a:noFill/>
          <a:ln>
            <a:solidFill>
              <a:srgbClr val="000000"/>
            </a:solidFill>
            <a:miter lim="800000"/>
            <a:headEnd/>
            <a:tailEnd/>
          </a:ln>
        </p:spPr>
      </p:sp>
      <p:sp>
        <p:nvSpPr>
          <p:cNvPr id="31747" name="Rectangle 3"/>
          <p:cNvSpPr>
            <a:spLocks noGrp="1"/>
          </p:cNvSpPr>
          <p:nvPr>
            <p:ph type="body" idx="1"/>
          </p:nvPr>
        </p:nvSpPr>
        <p:spPr>
          <a:noFill/>
        </p:spPr>
        <p:txBody>
          <a:bodyPr/>
          <a:lstStyle/>
          <a:p>
            <a:endParaRPr lang="ja-JP"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a:noFill/>
        </p:spPr>
        <p:txBody>
          <a:bodyPr/>
          <a:lstStyle/>
          <a:p>
            <a:pPr eaLnBrk="1" hangingPunct="1">
              <a:spcBef>
                <a:spcPct val="0"/>
              </a:spcBef>
            </a:pPr>
            <a:endParaRPr lang="en-PH" dirty="0" smtClean="0"/>
          </a:p>
        </p:txBody>
      </p:sp>
      <p:sp>
        <p:nvSpPr>
          <p:cNvPr id="46084" name="Slide Number Placeholder 3"/>
          <p:cNvSpPr>
            <a:spLocks noGrp="1"/>
          </p:cNvSpPr>
          <p:nvPr>
            <p:ph type="sldNum" sz="quarter" idx="5"/>
          </p:nvPr>
        </p:nvSpPr>
        <p:spPr>
          <a:noFill/>
          <a:ln>
            <a:miter lim="800000"/>
            <a:headEnd/>
            <a:tailEnd/>
          </a:ln>
        </p:spPr>
        <p:txBody>
          <a:bodyPr/>
          <a:lstStyle/>
          <a:p>
            <a:fld id="{47CE9A5D-56A6-4FE6-8025-CB2C4BDBC052}" type="slidenum">
              <a:rPr lang="en-PH" smtClean="0"/>
              <a:pPr/>
              <a:t>42</a:t>
            </a:fld>
            <a:endParaRPr lang="en-PH"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a:noFill/>
        </p:spPr>
        <p:txBody>
          <a:bodyPr/>
          <a:lstStyle/>
          <a:p>
            <a:r>
              <a:rPr lang="en-US" dirty="0" smtClean="0"/>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a:noFill/>
        </p:spPr>
        <p:txBody>
          <a:bodyPr/>
          <a:lstStyle/>
          <a:p>
            <a:r>
              <a:rPr lang="en-US" dirty="0" smtClean="0"/>
              <a:t>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5" name="Rectangle 3"/>
          <p:cNvSpPr>
            <a:spLocks noGrp="1" noChangeArrowheads="1"/>
          </p:cNvSpPr>
          <p:nvPr>
            <p:ph type="body" idx="1"/>
          </p:nvPr>
        </p:nvSpPr>
        <p:spPr>
          <a:noFill/>
        </p:spPr>
        <p:txBody>
          <a:bodyPr/>
          <a:lstStyle/>
          <a:p>
            <a:endParaRPr lang="en-US" dirty="0" smtClean="0">
              <a:latin typeface="Georgia" pitchFamily="18" charset="0"/>
              <a:ea typeface="ＭＳ Ｐゴシック"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Oval 3"/>
          <p:cNvSpPr/>
          <p:nvPr userDrawn="1"/>
        </p:nvSpPr>
        <p:spPr>
          <a:xfrm>
            <a:off x="2329183" y="1522246"/>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sp>
        <p:nvSpPr>
          <p:cNvPr id="2" name="Title 1"/>
          <p:cNvSpPr>
            <a:spLocks noGrp="1"/>
          </p:cNvSpPr>
          <p:nvPr>
            <p:ph type="title"/>
          </p:nvPr>
        </p:nvSpPr>
        <p:spPr/>
        <p:txBody>
          <a:bodyPr/>
          <a:lstStyle/>
          <a:p>
            <a:r>
              <a:rPr lang="en-US" smtClean="0"/>
              <a:t>Click to edit Master title style</a:t>
            </a:r>
            <a:endParaRPr lang="en-PH"/>
          </a:p>
        </p:txBody>
      </p:sp>
      <p:sp>
        <p:nvSpPr>
          <p:cNvPr id="3" name="Content Placeholder 2"/>
          <p:cNvSpPr>
            <a:spLocks noGrp="1"/>
          </p:cNvSpPr>
          <p:nvPr>
            <p:ph idx="1"/>
          </p:nvPr>
        </p:nvSpPr>
        <p:spPr/>
        <p:txBody>
          <a:bodyPr/>
          <a:lstStyle>
            <a:lvl1pPr marL="342834" indent="-342834">
              <a:buFontTx/>
              <a:buBlip>
                <a:blip r:embed="rId2"/>
              </a:buBlip>
              <a:defRPr/>
            </a:lvl1pPr>
            <a:lvl2pPr marL="742807" indent="-285695">
              <a:buFontTx/>
              <a:buBlip>
                <a:blip r:embed="rId2"/>
              </a:buBlip>
              <a:defRPr/>
            </a:lvl2pPr>
            <a:lvl3pPr marL="1142780" indent="-228556">
              <a:buFontTx/>
              <a:buBlip>
                <a:blip r:embed="rId2"/>
              </a:buBlip>
              <a:defRPr/>
            </a:lvl3pPr>
            <a:lvl4pPr marL="1599893" indent="-228556">
              <a:buFontTx/>
              <a:buBlip>
                <a:blip r:embed="rId2"/>
              </a:buBlip>
              <a:defRPr/>
            </a:lvl4pPr>
            <a:lvl5pPr marL="2057005" indent="-228556">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dirty="0"/>
          </a:p>
        </p:txBody>
      </p:sp>
      <p:sp>
        <p:nvSpPr>
          <p:cNvPr id="5" name="Date Placeholder 3"/>
          <p:cNvSpPr>
            <a:spLocks noGrp="1"/>
          </p:cNvSpPr>
          <p:nvPr>
            <p:ph type="dt" sz="half" idx="10"/>
          </p:nvPr>
        </p:nvSpPr>
        <p:spPr>
          <a:xfrm>
            <a:off x="457200" y="6356350"/>
            <a:ext cx="2133600" cy="365125"/>
          </a:xfrm>
          <a:prstGeom prst="rect">
            <a:avLst/>
          </a:prstGeom>
        </p:spPr>
        <p:txBody>
          <a:bodyPr vert="horz" lIns="91423" tIns="45711" rIns="91423" bIns="45711" rtlCol="0" anchor="ctr"/>
          <a:lstStyle>
            <a:lvl1pPr defTabSz="914224" fontAlgn="auto">
              <a:spcBef>
                <a:spcPts val="0"/>
              </a:spcBef>
              <a:spcAft>
                <a:spcPts val="0"/>
              </a:spcAft>
              <a:defRPr sz="1200">
                <a:solidFill>
                  <a:schemeClr val="tx1">
                    <a:tint val="75000"/>
                  </a:schemeClr>
                </a:solidFill>
                <a:latin typeface="+mn-lt"/>
                <a:cs typeface="+mn-cs"/>
              </a:defRPr>
            </a:lvl1pPr>
          </a:lstStyle>
          <a:p>
            <a:pPr>
              <a:defRPr/>
            </a:pPr>
            <a:fld id="{948DF1B0-49A8-4D11-889B-2BC6FF18A353}" type="datetimeFigureOut">
              <a:rPr lang="en-PH"/>
              <a:pPr>
                <a:defRPr/>
              </a:pPr>
              <a:t>3/6/2013</a:t>
            </a:fld>
            <a:endParaRPr lang="en-PH"/>
          </a:p>
        </p:txBody>
      </p:sp>
      <p:sp>
        <p:nvSpPr>
          <p:cNvPr id="6" name="Footer Placeholder 4"/>
          <p:cNvSpPr>
            <a:spLocks noGrp="1"/>
          </p:cNvSpPr>
          <p:nvPr>
            <p:ph type="ftr" sz="quarter" idx="11"/>
          </p:nvPr>
        </p:nvSpPr>
        <p:spPr>
          <a:xfrm>
            <a:off x="3124200" y="6356350"/>
            <a:ext cx="2895600" cy="365125"/>
          </a:xfrm>
          <a:prstGeom prst="rect">
            <a:avLst/>
          </a:prstGeom>
        </p:spPr>
        <p:txBody>
          <a:bodyPr vert="horz" lIns="91423" tIns="45711" rIns="91423" bIns="45711" rtlCol="0" anchor="ctr"/>
          <a:lstStyle>
            <a:lvl1pPr algn="ctr" defTabSz="914224" fontAlgn="auto">
              <a:spcBef>
                <a:spcPts val="0"/>
              </a:spcBef>
              <a:spcAft>
                <a:spcPts val="0"/>
              </a:spcAft>
              <a:defRPr sz="1200">
                <a:solidFill>
                  <a:schemeClr val="tx1">
                    <a:tint val="75000"/>
                  </a:schemeClr>
                </a:solidFill>
                <a:latin typeface="+mn-lt"/>
                <a:cs typeface="+mn-cs"/>
              </a:defRPr>
            </a:lvl1pPr>
          </a:lstStyle>
          <a:p>
            <a:pPr>
              <a:defRPr/>
            </a:pPr>
            <a:endParaRPr lang="en-PH"/>
          </a:p>
        </p:txBody>
      </p:sp>
      <p:sp>
        <p:nvSpPr>
          <p:cNvPr id="7" name="Slide Number Placeholder 5"/>
          <p:cNvSpPr>
            <a:spLocks noGrp="1"/>
          </p:cNvSpPr>
          <p:nvPr>
            <p:ph type="sldNum" sz="quarter" idx="12"/>
          </p:nvPr>
        </p:nvSpPr>
        <p:spPr>
          <a:xfrm>
            <a:off x="6553200" y="6356350"/>
            <a:ext cx="2133600" cy="365125"/>
          </a:xfrm>
          <a:prstGeom prst="rect">
            <a:avLst/>
          </a:prstGeom>
        </p:spPr>
        <p:txBody>
          <a:bodyPr vert="horz" lIns="91423" tIns="45711" rIns="91423" bIns="45711" rtlCol="0" anchor="ctr"/>
          <a:lstStyle>
            <a:lvl1pPr algn="r" defTabSz="914224" fontAlgn="auto">
              <a:spcBef>
                <a:spcPts val="0"/>
              </a:spcBef>
              <a:spcAft>
                <a:spcPts val="0"/>
              </a:spcAft>
              <a:defRPr sz="1200">
                <a:solidFill>
                  <a:schemeClr val="tx1">
                    <a:tint val="75000"/>
                  </a:schemeClr>
                </a:solidFill>
                <a:latin typeface="+mn-lt"/>
                <a:cs typeface="+mn-cs"/>
              </a:defRPr>
            </a:lvl1pPr>
          </a:lstStyle>
          <a:p>
            <a:pPr>
              <a:defRPr/>
            </a:pPr>
            <a:fld id="{3F987865-E10E-450E-BD0F-92A569A5DD02}" type="slidenum">
              <a:rPr lang="en-PH"/>
              <a:pPr>
                <a:defRPr/>
              </a:pPr>
              <a:t>‹#›</a:t>
            </a:fld>
            <a:endParaRPr lang="en-P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lIns="91423" tIns="45711" rIns="91423" bIns="45711" rtlCol="0" anchor="ctr"/>
          <a:lstStyle>
            <a:lvl1pPr defTabSz="914224" fontAlgn="auto">
              <a:spcBef>
                <a:spcPts val="0"/>
              </a:spcBef>
              <a:spcAft>
                <a:spcPts val="0"/>
              </a:spcAft>
              <a:defRPr sz="1200">
                <a:solidFill>
                  <a:schemeClr val="tx1">
                    <a:tint val="75000"/>
                  </a:schemeClr>
                </a:solidFill>
                <a:latin typeface="+mn-lt"/>
                <a:cs typeface="+mn-cs"/>
              </a:defRPr>
            </a:lvl1pPr>
          </a:lstStyle>
          <a:p>
            <a:pPr>
              <a:defRPr/>
            </a:pPr>
            <a:fld id="{1AED5AE3-AEFF-408A-A5DD-9E85E87A447F}" type="datetimeFigureOut">
              <a:rPr lang="en-PH"/>
              <a:pPr>
                <a:defRPr/>
              </a:pPr>
              <a:t>3/6/2013</a:t>
            </a:fld>
            <a:endParaRPr lang="en-PH"/>
          </a:p>
        </p:txBody>
      </p:sp>
      <p:sp>
        <p:nvSpPr>
          <p:cNvPr id="3" name="Footer Placeholder 2"/>
          <p:cNvSpPr>
            <a:spLocks noGrp="1"/>
          </p:cNvSpPr>
          <p:nvPr>
            <p:ph type="ftr" sz="quarter" idx="11"/>
          </p:nvPr>
        </p:nvSpPr>
        <p:spPr>
          <a:xfrm>
            <a:off x="3124200" y="6356350"/>
            <a:ext cx="2895600" cy="365125"/>
          </a:xfrm>
          <a:prstGeom prst="rect">
            <a:avLst/>
          </a:prstGeom>
        </p:spPr>
        <p:txBody>
          <a:bodyPr vert="horz" lIns="91423" tIns="45711" rIns="91423" bIns="45711" rtlCol="0" anchor="ctr"/>
          <a:lstStyle>
            <a:lvl1pPr algn="ctr" defTabSz="914224" fontAlgn="auto">
              <a:spcBef>
                <a:spcPts val="0"/>
              </a:spcBef>
              <a:spcAft>
                <a:spcPts val="0"/>
              </a:spcAft>
              <a:defRPr sz="1200">
                <a:solidFill>
                  <a:schemeClr val="tx1">
                    <a:tint val="75000"/>
                  </a:schemeClr>
                </a:solidFill>
                <a:latin typeface="+mn-lt"/>
                <a:cs typeface="+mn-cs"/>
              </a:defRPr>
            </a:lvl1pPr>
          </a:lstStyle>
          <a:p>
            <a:pPr>
              <a:defRPr/>
            </a:pPr>
            <a:endParaRPr lang="en-PH"/>
          </a:p>
        </p:txBody>
      </p:sp>
      <p:sp>
        <p:nvSpPr>
          <p:cNvPr id="4" name="Slide Number Placeholder 3"/>
          <p:cNvSpPr>
            <a:spLocks noGrp="1"/>
          </p:cNvSpPr>
          <p:nvPr>
            <p:ph type="sldNum" sz="quarter" idx="12"/>
          </p:nvPr>
        </p:nvSpPr>
        <p:spPr>
          <a:xfrm>
            <a:off x="6553200" y="6356350"/>
            <a:ext cx="2133600" cy="365125"/>
          </a:xfrm>
          <a:prstGeom prst="rect">
            <a:avLst/>
          </a:prstGeom>
        </p:spPr>
        <p:txBody>
          <a:bodyPr vert="horz" lIns="91423" tIns="45711" rIns="91423" bIns="45711" rtlCol="0" anchor="ctr"/>
          <a:lstStyle>
            <a:lvl1pPr algn="r" defTabSz="914224" fontAlgn="auto">
              <a:spcBef>
                <a:spcPts val="0"/>
              </a:spcBef>
              <a:spcAft>
                <a:spcPts val="0"/>
              </a:spcAft>
              <a:defRPr sz="1200">
                <a:solidFill>
                  <a:schemeClr val="tx1">
                    <a:tint val="75000"/>
                  </a:schemeClr>
                </a:solidFill>
                <a:latin typeface="+mn-lt"/>
                <a:cs typeface="+mn-cs"/>
              </a:defRPr>
            </a:lvl1pPr>
          </a:lstStyle>
          <a:p>
            <a:pPr>
              <a:defRPr/>
            </a:pPr>
            <a:fld id="{AD94D137-EBDD-4E5B-AA79-FB4E8806ED86}" type="slidenum">
              <a:rPr lang="en-PH"/>
              <a:pPr>
                <a:defRPr/>
              </a:pPr>
              <a:t>‹#›</a:t>
            </a:fld>
            <a:endParaRPr lang="en-P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Oval 2"/>
          <p:cNvSpPr/>
          <p:nvPr userDrawn="1"/>
        </p:nvSpPr>
        <p:spPr>
          <a:xfrm>
            <a:off x="-1154757" y="-145206"/>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sp>
        <p:nvSpPr>
          <p:cNvPr id="4" name="Oval 3"/>
          <p:cNvSpPr/>
          <p:nvPr userDrawn="1"/>
        </p:nvSpPr>
        <p:spPr>
          <a:xfrm>
            <a:off x="540829" y="-2095698"/>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sp>
        <p:nvSpPr>
          <p:cNvPr id="5" name="Oval 4"/>
          <p:cNvSpPr/>
          <p:nvPr userDrawn="1"/>
        </p:nvSpPr>
        <p:spPr>
          <a:xfrm rot="20702366">
            <a:off x="-1549400" y="1638300"/>
            <a:ext cx="12971463" cy="8899525"/>
          </a:xfrm>
          <a:prstGeom prst="ellipse">
            <a:avLst/>
          </a:prstGeom>
          <a:solidFill>
            <a:schemeClr val="tx1">
              <a:lumMod val="75000"/>
              <a:lumOff val="25000"/>
            </a:schemeClr>
          </a:solidFill>
        </p:spPr>
        <p:style>
          <a:lnRef idx="3">
            <a:schemeClr val="lt1"/>
          </a:lnRef>
          <a:fillRef idx="1">
            <a:schemeClr val="accent6"/>
          </a:fillRef>
          <a:effectRef idx="1">
            <a:schemeClr val="accent6"/>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pic>
        <p:nvPicPr>
          <p:cNvPr id="6" name="Picture 12" descr="C:\Users\cyrus\Desktop\Recruitment Mission\Working in ADB\+Generic graphics\3.png"/>
          <p:cNvPicPr>
            <a:picLocks noChangeAspect="1" noChangeArrowheads="1"/>
          </p:cNvPicPr>
          <p:nvPr userDrawn="1"/>
        </p:nvPicPr>
        <p:blipFill>
          <a:blip r:embed="rId2" cstate="print"/>
          <a:srcRect/>
          <a:stretch>
            <a:fillRect/>
          </a:stretch>
        </p:blipFill>
        <p:spPr bwMode="auto">
          <a:xfrm rot="14982093" flipH="1">
            <a:off x="1731962" y="787401"/>
            <a:ext cx="1108075" cy="4508500"/>
          </a:xfrm>
          <a:prstGeom prst="rect">
            <a:avLst/>
          </a:prstGeom>
          <a:noFill/>
          <a:ln w="9525">
            <a:noFill/>
            <a:miter lim="800000"/>
            <a:headEnd/>
            <a:tailEnd/>
          </a:ln>
        </p:spPr>
      </p:pic>
      <p:pic>
        <p:nvPicPr>
          <p:cNvPr id="7" name="Picture 3" descr="C:\Users\cyrus\Desktop\Recruitment Mission\Working in ADB\+Generic graphics\1.png"/>
          <p:cNvPicPr>
            <a:picLocks noChangeAspect="1" noChangeArrowheads="1"/>
          </p:cNvPicPr>
          <p:nvPr userDrawn="1"/>
        </p:nvPicPr>
        <p:blipFill>
          <a:blip r:embed="rId3" cstate="print"/>
          <a:srcRect/>
          <a:stretch>
            <a:fillRect/>
          </a:stretch>
        </p:blipFill>
        <p:spPr bwMode="auto">
          <a:xfrm rot="3653909">
            <a:off x="1218407" y="-681832"/>
            <a:ext cx="1320800" cy="7446963"/>
          </a:xfrm>
          <a:prstGeom prst="rect">
            <a:avLst/>
          </a:prstGeom>
          <a:noFill/>
          <a:ln w="9525">
            <a:noFill/>
            <a:miter lim="800000"/>
            <a:headEnd/>
            <a:tailEnd/>
          </a:ln>
        </p:spPr>
      </p:pic>
      <p:sp>
        <p:nvSpPr>
          <p:cNvPr id="11" name="Title 1"/>
          <p:cNvSpPr>
            <a:spLocks noGrp="1"/>
          </p:cNvSpPr>
          <p:nvPr>
            <p:ph type="title"/>
          </p:nvPr>
        </p:nvSpPr>
        <p:spPr>
          <a:xfrm>
            <a:off x="395124" y="232572"/>
            <a:ext cx="8229600" cy="1143000"/>
          </a:xfrm>
        </p:spPr>
        <p:txBody>
          <a:bodyPr>
            <a:normAutofit/>
          </a:bodyPr>
          <a:lstStyle/>
          <a:p>
            <a:r>
              <a:rPr lang="en-US" smtClean="0"/>
              <a:t>Click to edit Master title style</a:t>
            </a:r>
            <a:endParaRPr lang="en-PH"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3" name="Oval 2"/>
          <p:cNvSpPr/>
          <p:nvPr userDrawn="1"/>
        </p:nvSpPr>
        <p:spPr>
          <a:xfrm>
            <a:off x="-1154757" y="-145206"/>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sp>
        <p:nvSpPr>
          <p:cNvPr id="4" name="Oval 3"/>
          <p:cNvSpPr/>
          <p:nvPr userDrawn="1"/>
        </p:nvSpPr>
        <p:spPr>
          <a:xfrm>
            <a:off x="540829" y="-2095698"/>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sp>
        <p:nvSpPr>
          <p:cNvPr id="5" name="Oval 4"/>
          <p:cNvSpPr/>
          <p:nvPr userDrawn="1"/>
        </p:nvSpPr>
        <p:spPr>
          <a:xfrm rot="20702366">
            <a:off x="-1549400" y="1638300"/>
            <a:ext cx="12971463" cy="8899525"/>
          </a:xfrm>
          <a:prstGeom prst="ellipse">
            <a:avLst/>
          </a:prstGeom>
          <a:solidFill>
            <a:schemeClr val="tx1">
              <a:lumMod val="75000"/>
              <a:lumOff val="25000"/>
            </a:schemeClr>
          </a:solidFill>
        </p:spPr>
        <p:style>
          <a:lnRef idx="3">
            <a:schemeClr val="lt1"/>
          </a:lnRef>
          <a:fillRef idx="1">
            <a:schemeClr val="accent6"/>
          </a:fillRef>
          <a:effectRef idx="1">
            <a:schemeClr val="accent6"/>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sp>
        <p:nvSpPr>
          <p:cNvPr id="8" name="Title 1"/>
          <p:cNvSpPr>
            <a:spLocks noGrp="1"/>
          </p:cNvSpPr>
          <p:nvPr>
            <p:ph type="title"/>
          </p:nvPr>
        </p:nvSpPr>
        <p:spPr>
          <a:xfrm>
            <a:off x="395124" y="232572"/>
            <a:ext cx="8229600" cy="1143000"/>
          </a:xfrm>
        </p:spPr>
        <p:txBody>
          <a:bodyPr>
            <a:normAutofit/>
          </a:bodyPr>
          <a:lstStyle/>
          <a:p>
            <a:r>
              <a:rPr lang="en-US" smtClean="0"/>
              <a:t>Click to edit Master title style</a:t>
            </a:r>
            <a:endParaRPr lang="en-PH"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4" name="Oval 4"/>
          <p:cNvSpPr/>
          <p:nvPr userDrawn="1"/>
        </p:nvSpPr>
        <p:spPr>
          <a:xfrm>
            <a:off x="1172217" y="-802766"/>
            <a:ext cx="4076358" cy="4103451"/>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pic>
        <p:nvPicPr>
          <p:cNvPr id="5" name="Picture 12" descr="C:\Users\cyrus\Desktop\Recruitment Mission\Working in ADB\about adb\bg.png"/>
          <p:cNvPicPr>
            <a:picLocks noChangeAspect="1" noChangeArrowheads="1"/>
          </p:cNvPicPr>
          <p:nvPr userDrawn="1"/>
        </p:nvPicPr>
        <p:blipFill>
          <a:blip r:embed="rId2" cstate="email">
            <a:extLst>
              <a:ext uri="{28A0092B-C50C-407E-A947-70E740481C1C}"/>
            </a:extLst>
          </a:blip>
          <a:srcRect/>
          <a:stretch>
            <a:fillRect/>
          </a:stretch>
        </p:blipFill>
        <p:spPr bwMode="auto">
          <a:xfrm>
            <a:off x="2484446" y="1721268"/>
            <a:ext cx="8575751" cy="6144478"/>
          </a:xfrm>
          <a:prstGeom prst="rect">
            <a:avLst/>
          </a:prstGeom>
          <a:noFill/>
          <a:effectLst>
            <a:softEdge rad="635000"/>
          </a:effectLst>
          <a:extLst>
            <a:ext uri="{909E8E84-426E-40DD-AFC4-6F175D3DCCD1}"/>
          </a:extLst>
        </p:spPr>
      </p:pic>
      <p:grpSp>
        <p:nvGrpSpPr>
          <p:cNvPr id="6" name="Group 12"/>
          <p:cNvGrpSpPr>
            <a:grpSpLocks/>
          </p:cNvGrpSpPr>
          <p:nvPr userDrawn="1"/>
        </p:nvGrpSpPr>
        <p:grpSpPr bwMode="auto">
          <a:xfrm>
            <a:off x="-1238250" y="3281363"/>
            <a:ext cx="11409363" cy="4335462"/>
            <a:chOff x="-1238660" y="3281841"/>
            <a:chExt cx="11410222" cy="4334564"/>
          </a:xfrm>
        </p:grpSpPr>
        <p:pic>
          <p:nvPicPr>
            <p:cNvPr id="7" name="Picture 11" descr="C:\Users\cyrus\Desktop\Recruitment Mission\Working in ADB\+Generic graphics\lash gray transparent1.png"/>
            <p:cNvPicPr>
              <a:picLocks noChangeAspect="1" noChangeArrowheads="1"/>
            </p:cNvPicPr>
            <p:nvPr userDrawn="1"/>
          </p:nvPicPr>
          <p:blipFill>
            <a:blip r:embed="rId3" cstate="print"/>
            <a:srcRect/>
            <a:stretch>
              <a:fillRect/>
            </a:stretch>
          </p:blipFill>
          <p:spPr bwMode="auto">
            <a:xfrm rot="1634528">
              <a:off x="1025670" y="4776793"/>
              <a:ext cx="9145892" cy="2232416"/>
            </a:xfrm>
            <a:prstGeom prst="rect">
              <a:avLst/>
            </a:prstGeom>
            <a:noFill/>
            <a:ln w="9525">
              <a:noFill/>
              <a:miter lim="800000"/>
              <a:headEnd/>
              <a:tailEnd/>
            </a:ln>
          </p:spPr>
        </p:pic>
        <p:pic>
          <p:nvPicPr>
            <p:cNvPr id="8" name="Picture 7" descr="C:\Users\cyrus\Desktop\Recruitment Mission\Working in ADB\about adb\3.png"/>
            <p:cNvPicPr>
              <a:picLocks noChangeAspect="1" noChangeArrowheads="1"/>
            </p:cNvPicPr>
            <p:nvPr userDrawn="1"/>
          </p:nvPicPr>
          <p:blipFill>
            <a:blip r:embed="rId4" cstate="print"/>
            <a:srcRect/>
            <a:stretch>
              <a:fillRect/>
            </a:stretch>
          </p:blipFill>
          <p:spPr bwMode="auto">
            <a:xfrm>
              <a:off x="-835" y="3281841"/>
              <a:ext cx="6669038" cy="3992776"/>
            </a:xfrm>
            <a:prstGeom prst="rect">
              <a:avLst/>
            </a:prstGeom>
            <a:noFill/>
            <a:ln w="9525">
              <a:noFill/>
              <a:miter lim="800000"/>
              <a:headEnd/>
              <a:tailEnd/>
            </a:ln>
          </p:spPr>
        </p:pic>
        <p:pic>
          <p:nvPicPr>
            <p:cNvPr id="9" name="Picture 7" descr="C:\Users\cyrus\Desktop\Recruitment Mission\Working in ADB\about adb\3.png"/>
            <p:cNvPicPr>
              <a:picLocks noChangeAspect="1" noChangeArrowheads="1"/>
            </p:cNvPicPr>
            <p:nvPr userDrawn="1"/>
          </p:nvPicPr>
          <p:blipFill>
            <a:blip r:embed="rId5" cstate="print"/>
            <a:srcRect/>
            <a:stretch>
              <a:fillRect/>
            </a:stretch>
          </p:blipFill>
          <p:spPr bwMode="auto">
            <a:xfrm>
              <a:off x="0" y="3289990"/>
              <a:ext cx="6669038" cy="3992776"/>
            </a:xfrm>
            <a:prstGeom prst="rect">
              <a:avLst/>
            </a:prstGeom>
            <a:noFill/>
            <a:ln w="9525">
              <a:noFill/>
              <a:miter lim="800000"/>
              <a:headEnd/>
              <a:tailEnd/>
            </a:ln>
          </p:spPr>
        </p:pic>
        <p:pic>
          <p:nvPicPr>
            <p:cNvPr id="10" name="Picture 4" descr="C:\Users\cyrus\Desktop\Recruitment Mission\Working in ADB\+Generic graphics\3.png"/>
            <p:cNvPicPr>
              <a:picLocks noChangeAspect="1" noChangeArrowheads="1"/>
            </p:cNvPicPr>
            <p:nvPr userDrawn="1"/>
          </p:nvPicPr>
          <p:blipFill>
            <a:blip r:embed="rId6" cstate="print"/>
            <a:srcRect/>
            <a:stretch>
              <a:fillRect/>
            </a:stretch>
          </p:blipFill>
          <p:spPr bwMode="auto">
            <a:xfrm rot="17404271" flipH="1">
              <a:off x="1087374" y="1275979"/>
              <a:ext cx="1385249" cy="5649103"/>
            </a:xfrm>
            <a:prstGeom prst="rect">
              <a:avLst/>
            </a:prstGeom>
            <a:noFill/>
            <a:ln w="9525">
              <a:noFill/>
              <a:miter lim="800000"/>
              <a:headEnd/>
              <a:tailEnd/>
            </a:ln>
          </p:spPr>
        </p:pic>
        <p:pic>
          <p:nvPicPr>
            <p:cNvPr id="11" name="Picture 9" descr="C:\Users\cyrus\Desktop\Recruitment Mission\Working in ADB\+Generic graphics\4.png"/>
            <p:cNvPicPr>
              <a:picLocks noChangeAspect="1" noChangeArrowheads="1"/>
            </p:cNvPicPr>
            <p:nvPr userDrawn="1"/>
          </p:nvPicPr>
          <p:blipFill>
            <a:blip r:embed="rId7" cstate="print"/>
            <a:srcRect/>
            <a:stretch>
              <a:fillRect/>
            </a:stretch>
          </p:blipFill>
          <p:spPr bwMode="auto">
            <a:xfrm rot="6885568">
              <a:off x="2295277" y="174272"/>
              <a:ext cx="774013" cy="7397651"/>
            </a:xfrm>
            <a:prstGeom prst="rect">
              <a:avLst/>
            </a:prstGeom>
            <a:noFill/>
            <a:ln w="9525">
              <a:noFill/>
              <a:miter lim="800000"/>
              <a:headEnd/>
              <a:tailEnd/>
            </a:ln>
          </p:spPr>
        </p:pic>
        <p:pic>
          <p:nvPicPr>
            <p:cNvPr id="12" name="Picture 3" descr="C:\Users\cyrus\Desktop\Recruitment Mission\Working in ADB\+Generic graphics\1.png"/>
            <p:cNvPicPr>
              <a:picLocks noChangeAspect="1" noChangeArrowheads="1"/>
            </p:cNvPicPr>
            <p:nvPr userDrawn="1"/>
          </p:nvPicPr>
          <p:blipFill>
            <a:blip r:embed="rId8" cstate="print"/>
            <a:srcRect/>
            <a:stretch>
              <a:fillRect/>
            </a:stretch>
          </p:blipFill>
          <p:spPr bwMode="auto">
            <a:xfrm rot="18073076" flipH="1">
              <a:off x="3815398" y="1563271"/>
              <a:ext cx="1516810" cy="7446213"/>
            </a:xfrm>
            <a:prstGeom prst="rect">
              <a:avLst/>
            </a:prstGeom>
            <a:noFill/>
            <a:ln w="9525">
              <a:noFill/>
              <a:miter lim="800000"/>
              <a:headEnd/>
              <a:tailEnd/>
            </a:ln>
          </p:spPr>
        </p:pic>
        <p:pic>
          <p:nvPicPr>
            <p:cNvPr id="13" name="Picture 3" descr="C:\Users\cyrus\Desktop\Recruitment Mission\Working in ADB\+Generic graphics\1.png"/>
            <p:cNvPicPr>
              <a:picLocks noChangeAspect="1" noChangeArrowheads="1"/>
            </p:cNvPicPr>
            <p:nvPr userDrawn="1"/>
          </p:nvPicPr>
          <p:blipFill>
            <a:blip r:embed="rId8" cstate="print"/>
            <a:srcRect/>
            <a:stretch>
              <a:fillRect/>
            </a:stretch>
          </p:blipFill>
          <p:spPr bwMode="auto">
            <a:xfrm rot="6570123" flipH="1">
              <a:off x="1726042" y="3134893"/>
              <a:ext cx="1516810" cy="7446213"/>
            </a:xfrm>
            <a:prstGeom prst="rect">
              <a:avLst/>
            </a:prstGeom>
            <a:noFill/>
            <a:ln w="9525">
              <a:noFill/>
              <a:miter lim="800000"/>
              <a:headEnd/>
              <a:tailEnd/>
            </a:ln>
          </p:spPr>
        </p:pic>
      </p:grpSp>
      <p:sp>
        <p:nvSpPr>
          <p:cNvPr id="25" name="Title 24"/>
          <p:cNvSpPr>
            <a:spLocks noGrp="1"/>
          </p:cNvSpPr>
          <p:nvPr>
            <p:ph type="title"/>
          </p:nvPr>
        </p:nvSpPr>
        <p:spPr/>
        <p:txBody>
          <a:bodyPr/>
          <a:lstStyle/>
          <a:p>
            <a:r>
              <a:rPr lang="en-US" smtClean="0"/>
              <a:t>Click to edit Master title style</a:t>
            </a:r>
            <a:endParaRPr lang="en-PH"/>
          </a:p>
        </p:txBody>
      </p:sp>
      <p:sp>
        <p:nvSpPr>
          <p:cNvPr id="27" name="Content Placeholder 26"/>
          <p:cNvSpPr>
            <a:spLocks noGrp="1"/>
          </p:cNvSpPr>
          <p:nvPr>
            <p:ph sz="quarter" idx="10"/>
          </p:nvPr>
        </p:nvSpPr>
        <p:spPr>
          <a:xfrm>
            <a:off x="2682875" y="1447800"/>
            <a:ext cx="4860925" cy="2425700"/>
          </a:xfrm>
        </p:spPr>
        <p:txBody>
          <a:bodyPr/>
          <a:lstStyle>
            <a:lvl1pPr marL="342834" indent="-342834">
              <a:buFontTx/>
              <a:buBlip>
                <a:blip r:embed="rId9"/>
              </a:buBlip>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23" tIns="45711" rIns="91423" bIns="45711" numCol="1" anchor="ctr" anchorCtr="0" compatLnSpc="1">
            <a:prstTxWarp prst="textNoShape">
              <a:avLst/>
            </a:prstTxWarp>
          </a:bodyPr>
          <a:lstStyle/>
          <a:p>
            <a:pPr lvl="0"/>
            <a:r>
              <a:rPr lang="en-US" smtClean="0"/>
              <a:t>Click to edit Master title style</a:t>
            </a:r>
            <a:endParaRPr lang="en-PH"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23" tIns="45711" rIns="91423" bIns="4571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PH" smtClean="0"/>
          </a:p>
        </p:txBody>
      </p:sp>
    </p:spTree>
  </p:cSld>
  <p:clrMap bg1="lt1" tx1="dk1" bg2="lt2" tx2="dk2" accent1="accent1" accent2="accent2" accent3="accent3" accent4="accent4" accent5="accent5" accent6="accent6" hlink="hlink" folHlink="folHlink"/>
  <p:sldLayoutIdLst>
    <p:sldLayoutId id="2147484056" r:id="rId1"/>
    <p:sldLayoutId id="2147484057" r:id="rId2"/>
    <p:sldLayoutId id="2147484058" r:id="rId3"/>
    <p:sldLayoutId id="2147484059" r:id="rId4"/>
    <p:sldLayoutId id="2147484060" r:id="rId5"/>
  </p:sldLayoutIdLst>
  <p:timing>
    <p:tnLst>
      <p:par>
        <p:cTn id="1" dur="indefinite" restart="never" nodeType="tmRoot"/>
      </p:par>
    </p:tnLst>
  </p:timing>
  <p:txStyles>
    <p:titleStyle>
      <a:lvl1pPr algn="ctr" defTabSz="912813" rtl="0" eaLnBrk="1" fontAlgn="base" hangingPunct="1">
        <a:spcBef>
          <a:spcPct val="0"/>
        </a:spcBef>
        <a:spcAft>
          <a:spcPct val="0"/>
        </a:spcAft>
        <a:defRPr sz="3800" b="1" kern="1200">
          <a:solidFill>
            <a:srgbClr val="800000"/>
          </a:solidFill>
          <a:latin typeface="+mj-lt"/>
          <a:ea typeface="+mj-ea"/>
          <a:cs typeface="+mj-cs"/>
        </a:defRPr>
      </a:lvl1pPr>
      <a:lvl2pPr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2pPr>
      <a:lvl3pPr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3pPr>
      <a:lvl4pPr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4pPr>
      <a:lvl5pPr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5pPr>
      <a:lvl6pPr marL="457200"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6pPr>
      <a:lvl7pPr marL="914400"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7pPr>
      <a:lvl8pPr marL="1371600"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8pPr>
      <a:lvl9pPr marL="1828800" algn="ctr" defTabSz="912813" rtl="0" eaLnBrk="1" fontAlgn="base" hangingPunct="1">
        <a:spcBef>
          <a:spcPct val="0"/>
        </a:spcBef>
        <a:spcAft>
          <a:spcPct val="0"/>
        </a:spcAft>
        <a:defRPr sz="3800" b="1">
          <a:solidFill>
            <a:srgbClr val="800000"/>
          </a:solidFill>
          <a:latin typeface="Tahoma" pitchFamily="34" charset="0"/>
          <a:cs typeface="Tahoma" pitchFamily="34" charset="0"/>
        </a:defRPr>
      </a:lvl9pPr>
    </p:titleStyle>
    <p:bodyStyle>
      <a:lvl1pPr marL="341313" indent="-341313" algn="l" defTabSz="912813" rtl="0" eaLnBrk="1" fontAlgn="base" hangingPunct="1">
        <a:spcBef>
          <a:spcPct val="20000"/>
        </a:spcBef>
        <a:spcAft>
          <a:spcPct val="0"/>
        </a:spcAft>
        <a:buFont typeface="Arial" charset="0"/>
        <a:buChar char="•"/>
        <a:defRPr sz="3200" kern="1200">
          <a:solidFill>
            <a:schemeClr val="tx1"/>
          </a:solidFill>
          <a:latin typeface="Arial" charset="0"/>
          <a:ea typeface="+mn-ea"/>
          <a:cs typeface="+mn-cs"/>
        </a:defRPr>
      </a:lvl1pPr>
      <a:lvl2pPr marL="741363" indent="-284163" algn="l" defTabSz="912813" rtl="0" eaLnBrk="1" fontAlgn="base" hangingPunct="1">
        <a:spcBef>
          <a:spcPct val="20000"/>
        </a:spcBef>
        <a:spcAft>
          <a:spcPct val="0"/>
        </a:spcAft>
        <a:buFont typeface="Arial" charset="0"/>
        <a:buChar char="–"/>
        <a:defRPr sz="2800" kern="1200">
          <a:solidFill>
            <a:schemeClr val="tx1"/>
          </a:solidFill>
          <a:latin typeface="Arial" charset="0"/>
          <a:ea typeface="+mn-ea"/>
          <a:cs typeface="+mn-cs"/>
        </a:defRPr>
      </a:lvl2pPr>
      <a:lvl3pPr marL="1141413" indent="-227013" algn="l" defTabSz="912813" rtl="0" eaLnBrk="1" fontAlgn="base" hangingPunct="1">
        <a:spcBef>
          <a:spcPct val="20000"/>
        </a:spcBef>
        <a:spcAft>
          <a:spcPct val="0"/>
        </a:spcAft>
        <a:buFont typeface="Arial" charset="0"/>
        <a:buChar char="•"/>
        <a:defRPr sz="2400" kern="1200">
          <a:solidFill>
            <a:schemeClr val="tx1"/>
          </a:solidFill>
          <a:latin typeface="Arial" charset="0"/>
          <a:ea typeface="+mn-ea"/>
          <a:cs typeface="+mn-cs"/>
        </a:defRPr>
      </a:lvl3pPr>
      <a:lvl4pPr marL="1598613" indent="-227013" algn="l" defTabSz="912813" rtl="0" eaLnBrk="1" fontAlgn="base" hangingPunct="1">
        <a:spcBef>
          <a:spcPct val="20000"/>
        </a:spcBef>
        <a:spcAft>
          <a:spcPct val="0"/>
        </a:spcAft>
        <a:buFont typeface="Arial" charset="0"/>
        <a:buChar char="–"/>
        <a:defRPr sz="2000" kern="1200">
          <a:solidFill>
            <a:schemeClr val="tx1"/>
          </a:solidFill>
          <a:latin typeface="Arial" charset="0"/>
          <a:ea typeface="+mn-ea"/>
          <a:cs typeface="+mn-cs"/>
        </a:defRPr>
      </a:lvl4pPr>
      <a:lvl5pPr marL="2055813" indent="-227013" algn="l" defTabSz="912813" rtl="0" eaLnBrk="1" fontAlgn="base" hangingPunct="1">
        <a:spcBef>
          <a:spcPct val="20000"/>
        </a:spcBef>
        <a:spcAft>
          <a:spcPct val="0"/>
        </a:spcAft>
        <a:buFont typeface="Arial" charset="0"/>
        <a:buChar char="»"/>
        <a:defRPr sz="2000" kern="1200">
          <a:solidFill>
            <a:schemeClr val="tx1"/>
          </a:solidFill>
          <a:latin typeface="Arial" charset="0"/>
          <a:ea typeface="+mn-ea"/>
          <a:cs typeface="+mn-cs"/>
        </a:defRPr>
      </a:lvl5pPr>
      <a:lvl6pPr marL="2514117" indent="-228556" algn="l" defTabSz="91422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30" indent="-228556" algn="l" defTabSz="91422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42" indent="-228556" algn="l" defTabSz="91422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454" indent="-228556" algn="l" defTabSz="91422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hyperlink" Target="http://www.adb.org/projects/search/518" TargetMode="External"/><Relationship Id="rId13" Type="http://schemas.openxmlformats.org/officeDocument/2006/relationships/hyperlink" Target="http://www.adb.org/projects/search/512" TargetMode="External"/><Relationship Id="rId18" Type="http://schemas.openxmlformats.org/officeDocument/2006/relationships/hyperlink" Target="http://www.adb.org/projects/search/506" TargetMode="External"/><Relationship Id="rId26" Type="http://schemas.openxmlformats.org/officeDocument/2006/relationships/hyperlink" Target="http://www.adb.org/projects/search/498" TargetMode="External"/><Relationship Id="rId39" Type="http://schemas.openxmlformats.org/officeDocument/2006/relationships/hyperlink" Target="http://www.adb.org/projects/search/483" TargetMode="External"/><Relationship Id="rId3" Type="http://schemas.openxmlformats.org/officeDocument/2006/relationships/hyperlink" Target="http://www.adb.org/projects/search/522" TargetMode="External"/><Relationship Id="rId21" Type="http://schemas.openxmlformats.org/officeDocument/2006/relationships/hyperlink" Target="http://www.adb.org/projects/search/503" TargetMode="External"/><Relationship Id="rId34" Type="http://schemas.openxmlformats.org/officeDocument/2006/relationships/hyperlink" Target="http://www.adb.org/projects/search/488" TargetMode="External"/><Relationship Id="rId7" Type="http://schemas.openxmlformats.org/officeDocument/2006/relationships/hyperlink" Target="http://www.adb.org/projects/search/519" TargetMode="External"/><Relationship Id="rId12" Type="http://schemas.openxmlformats.org/officeDocument/2006/relationships/hyperlink" Target="http://www.adb.org/projects/search/513" TargetMode="External"/><Relationship Id="rId17" Type="http://schemas.openxmlformats.org/officeDocument/2006/relationships/hyperlink" Target="http://www.adb.org/projects/search/507" TargetMode="External"/><Relationship Id="rId25" Type="http://schemas.openxmlformats.org/officeDocument/2006/relationships/hyperlink" Target="http://www.adb.org/projects/search/499" TargetMode="External"/><Relationship Id="rId33" Type="http://schemas.openxmlformats.org/officeDocument/2006/relationships/hyperlink" Target="http://www.adb.org/projects/search/489" TargetMode="External"/><Relationship Id="rId38" Type="http://schemas.openxmlformats.org/officeDocument/2006/relationships/hyperlink" Target="http://www.adb.org/projects/search/484" TargetMode="External"/><Relationship Id="rId2" Type="http://schemas.openxmlformats.org/officeDocument/2006/relationships/hyperlink" Target="http://www.adb.org/projects/search/524" TargetMode="External"/><Relationship Id="rId16" Type="http://schemas.openxmlformats.org/officeDocument/2006/relationships/hyperlink" Target="http://www.adb.org/projects/search/508" TargetMode="External"/><Relationship Id="rId20" Type="http://schemas.openxmlformats.org/officeDocument/2006/relationships/hyperlink" Target="http://www.adb.org/projects/search/5313" TargetMode="External"/><Relationship Id="rId29" Type="http://schemas.openxmlformats.org/officeDocument/2006/relationships/hyperlink" Target="http://www.adb.org/projects/search/495" TargetMode="External"/><Relationship Id="rId41" Type="http://schemas.openxmlformats.org/officeDocument/2006/relationships/hyperlink" Target="http://www.adb.org/projects/search/481" TargetMode="External"/><Relationship Id="rId1" Type="http://schemas.openxmlformats.org/officeDocument/2006/relationships/slideLayout" Target="../slideLayouts/slideLayout2.xml"/><Relationship Id="rId6" Type="http://schemas.openxmlformats.org/officeDocument/2006/relationships/hyperlink" Target="http://www.adb.org/projects/search/520" TargetMode="External"/><Relationship Id="rId11" Type="http://schemas.openxmlformats.org/officeDocument/2006/relationships/hyperlink" Target="http://www.adb.org/projects/search/515" TargetMode="External"/><Relationship Id="rId24" Type="http://schemas.openxmlformats.org/officeDocument/2006/relationships/hyperlink" Target="http://www.adb.org/projects/search/500" TargetMode="External"/><Relationship Id="rId32" Type="http://schemas.openxmlformats.org/officeDocument/2006/relationships/hyperlink" Target="http://www.adb.org/projects/search/491" TargetMode="External"/><Relationship Id="rId37" Type="http://schemas.openxmlformats.org/officeDocument/2006/relationships/hyperlink" Target="http://www.adb.org/projects/search/485" TargetMode="External"/><Relationship Id="rId40" Type="http://schemas.openxmlformats.org/officeDocument/2006/relationships/hyperlink" Target="http://www.adb.org/projects/search/482" TargetMode="External"/><Relationship Id="rId5" Type="http://schemas.openxmlformats.org/officeDocument/2006/relationships/hyperlink" Target="http://www.adb.org/projects/search/521" TargetMode="External"/><Relationship Id="rId15" Type="http://schemas.openxmlformats.org/officeDocument/2006/relationships/hyperlink" Target="http://www.adb.org/projects/search/510" TargetMode="External"/><Relationship Id="rId23" Type="http://schemas.openxmlformats.org/officeDocument/2006/relationships/hyperlink" Target="http://www.adb.org/projects/search/501" TargetMode="External"/><Relationship Id="rId28" Type="http://schemas.openxmlformats.org/officeDocument/2006/relationships/hyperlink" Target="http://www.adb.org/projects/search/496" TargetMode="External"/><Relationship Id="rId36" Type="http://schemas.openxmlformats.org/officeDocument/2006/relationships/hyperlink" Target="http://www.adb.org/projects/search/486" TargetMode="External"/><Relationship Id="rId10" Type="http://schemas.openxmlformats.org/officeDocument/2006/relationships/hyperlink" Target="http://www.adb.org/projects/search/516" TargetMode="External"/><Relationship Id="rId19" Type="http://schemas.openxmlformats.org/officeDocument/2006/relationships/hyperlink" Target="http://www.adb.org/projects/search/505" TargetMode="External"/><Relationship Id="rId31" Type="http://schemas.openxmlformats.org/officeDocument/2006/relationships/hyperlink" Target="http://www.adb.org/projects/search/492" TargetMode="External"/><Relationship Id="rId4" Type="http://schemas.openxmlformats.org/officeDocument/2006/relationships/hyperlink" Target="http://www.adb.org/projects/search/523" TargetMode="External"/><Relationship Id="rId9" Type="http://schemas.openxmlformats.org/officeDocument/2006/relationships/hyperlink" Target="http://www.adb.org/projects/search/517" TargetMode="External"/><Relationship Id="rId14" Type="http://schemas.openxmlformats.org/officeDocument/2006/relationships/hyperlink" Target="http://www.adb.org/projects/search/511" TargetMode="External"/><Relationship Id="rId22" Type="http://schemas.openxmlformats.org/officeDocument/2006/relationships/hyperlink" Target="http://www.adb.org/projects/search/502" TargetMode="External"/><Relationship Id="rId27" Type="http://schemas.openxmlformats.org/officeDocument/2006/relationships/hyperlink" Target="http://www.adb.org/projects/search/497" TargetMode="External"/><Relationship Id="rId30" Type="http://schemas.openxmlformats.org/officeDocument/2006/relationships/hyperlink" Target="http://www.adb.org/projects/search/494" TargetMode="External"/><Relationship Id="rId35" Type="http://schemas.openxmlformats.org/officeDocument/2006/relationships/hyperlink" Target="http://www.adb.org/projects/search/487"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www.adb.org/"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42.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38.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descr="D:\ADB PROJECTS\Recruitment Mission\Working in ADB\outline.jpg"/>
          <p:cNvPicPr>
            <a:picLocks noChangeAspect="1" noChangeArrowheads="1"/>
          </p:cNvPicPr>
          <p:nvPr/>
        </p:nvPicPr>
        <p:blipFill>
          <a:blip r:embed="rId3" cstate="print"/>
          <a:srcRect/>
          <a:stretch>
            <a:fillRect/>
          </a:stretch>
        </p:blipFill>
        <p:spPr bwMode="auto">
          <a:xfrm>
            <a:off x="4248150" y="0"/>
            <a:ext cx="4895850" cy="6858000"/>
          </a:xfrm>
          <a:prstGeom prst="rect">
            <a:avLst/>
          </a:prstGeom>
          <a:noFill/>
          <a:ln w="9525">
            <a:noFill/>
            <a:miter lim="800000"/>
            <a:headEnd/>
            <a:tailEnd/>
          </a:ln>
        </p:spPr>
      </p:pic>
      <p:sp>
        <p:nvSpPr>
          <p:cNvPr id="17" name="Oval 16"/>
          <p:cNvSpPr/>
          <p:nvPr/>
        </p:nvSpPr>
        <p:spPr>
          <a:xfrm>
            <a:off x="-1524000" y="-1676400"/>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pic>
        <p:nvPicPr>
          <p:cNvPr id="7175" name="Picture 3" descr="C:\Users\cyrus\Desktop\Recruitment Mission\Working in ADB\1\logo.jpg"/>
          <p:cNvPicPr>
            <a:picLocks noChangeAspect="1" noChangeArrowheads="1"/>
          </p:cNvPicPr>
          <p:nvPr/>
        </p:nvPicPr>
        <p:blipFill>
          <a:blip r:embed="rId4" cstate="print"/>
          <a:srcRect/>
          <a:stretch>
            <a:fillRect/>
          </a:stretch>
        </p:blipFill>
        <p:spPr bwMode="auto">
          <a:xfrm>
            <a:off x="541338" y="157163"/>
            <a:ext cx="977900" cy="985837"/>
          </a:xfrm>
          <a:prstGeom prst="rect">
            <a:avLst/>
          </a:prstGeom>
          <a:noFill/>
          <a:ln w="9525">
            <a:noFill/>
            <a:miter lim="800000"/>
            <a:headEnd/>
            <a:tailEnd/>
          </a:ln>
        </p:spPr>
      </p:pic>
      <p:sp>
        <p:nvSpPr>
          <p:cNvPr id="7176" name="TextBox 6"/>
          <p:cNvSpPr txBox="1">
            <a:spLocks noChangeArrowheads="1"/>
          </p:cNvSpPr>
          <p:nvPr/>
        </p:nvSpPr>
        <p:spPr bwMode="auto">
          <a:xfrm>
            <a:off x="0" y="4953000"/>
            <a:ext cx="4644008" cy="707886"/>
          </a:xfrm>
          <a:prstGeom prst="rect">
            <a:avLst/>
          </a:prstGeom>
          <a:noFill/>
          <a:ln w="9525">
            <a:noFill/>
            <a:miter lim="800000"/>
            <a:headEnd/>
            <a:tailEnd/>
          </a:ln>
        </p:spPr>
        <p:txBody>
          <a:bodyPr wrap="square">
            <a:spAutoFit/>
          </a:bodyPr>
          <a:lstStyle/>
          <a:p>
            <a:r>
              <a:rPr lang="en-US" sz="2000" b="1" dirty="0">
                <a:solidFill>
                  <a:srgbClr val="CD6209"/>
                </a:solidFill>
              </a:rPr>
              <a:t>Sarah </a:t>
            </a:r>
            <a:r>
              <a:rPr lang="en-US" sz="2000" b="1" dirty="0" smtClean="0">
                <a:solidFill>
                  <a:srgbClr val="CD6209"/>
                </a:solidFill>
              </a:rPr>
              <a:t>O’Keeffe </a:t>
            </a:r>
          </a:p>
          <a:p>
            <a:r>
              <a:rPr lang="en-US" sz="2000" b="1" dirty="0" smtClean="0">
                <a:solidFill>
                  <a:srgbClr val="CD6209"/>
                </a:solidFill>
              </a:rPr>
              <a:t>February </a:t>
            </a:r>
            <a:r>
              <a:rPr lang="en-US" sz="2000" b="1" dirty="0">
                <a:solidFill>
                  <a:srgbClr val="CD6209"/>
                </a:solidFill>
              </a:rPr>
              <a:t>2013</a:t>
            </a:r>
          </a:p>
        </p:txBody>
      </p:sp>
      <p:sp>
        <p:nvSpPr>
          <p:cNvPr id="7" name="TextBox 6"/>
          <p:cNvSpPr txBox="1"/>
          <p:nvPr/>
        </p:nvSpPr>
        <p:spPr>
          <a:xfrm>
            <a:off x="0" y="1988840"/>
            <a:ext cx="6057620" cy="769441"/>
          </a:xfrm>
          <a:prstGeom prst="rect">
            <a:avLst/>
          </a:prstGeom>
          <a:noFill/>
        </p:spPr>
        <p:txBody>
          <a:bodyPr wrap="none" rtlCol="0">
            <a:spAutoFit/>
          </a:bodyPr>
          <a:lstStyle/>
          <a:p>
            <a:r>
              <a:rPr lang="en-US" altLang="zh-CN" sz="4400" b="1" dirty="0" smtClean="0">
                <a:latin typeface="Calibri" pitchFamily="34" charset="0"/>
                <a:ea typeface="SimSun" pitchFamily="2" charset="-122"/>
              </a:rPr>
              <a:t>Asian Development Bank</a:t>
            </a:r>
            <a:endParaRPr lang="en-IE" sz="4400" b="1" dirty="0"/>
          </a:p>
        </p:txBody>
      </p:sp>
      <p:sp>
        <p:nvSpPr>
          <p:cNvPr id="8" name="Rectangle 7"/>
          <p:cNvSpPr/>
          <p:nvPr/>
        </p:nvSpPr>
        <p:spPr>
          <a:xfrm>
            <a:off x="899592" y="3140968"/>
            <a:ext cx="4301177" cy="461665"/>
          </a:xfrm>
          <a:prstGeom prst="rect">
            <a:avLst/>
          </a:prstGeom>
        </p:spPr>
        <p:txBody>
          <a:bodyPr wrap="none">
            <a:spAutoFit/>
          </a:bodyPr>
          <a:lstStyle/>
          <a:p>
            <a:r>
              <a:rPr lang="en-US" sz="2400" b="1" dirty="0" smtClean="0">
                <a:latin typeface="Verdana" pitchFamily="34" charset="0"/>
              </a:rPr>
              <a:t>Business Opportunities </a:t>
            </a:r>
            <a:endParaRPr lang="en-IE" sz="24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TextBox 4"/>
          <p:cNvSpPr txBox="1"/>
          <p:nvPr/>
        </p:nvSpPr>
        <p:spPr>
          <a:xfrm>
            <a:off x="0" y="188640"/>
            <a:ext cx="9303701" cy="769441"/>
          </a:xfrm>
          <a:prstGeom prst="rect">
            <a:avLst/>
          </a:prstGeom>
          <a:noFill/>
        </p:spPr>
        <p:txBody>
          <a:bodyPr wrap="none" rtlCol="0">
            <a:spAutoFit/>
          </a:bodyPr>
          <a:lstStyle/>
          <a:p>
            <a:r>
              <a:rPr lang="en-IE" sz="4400" b="1" dirty="0" smtClean="0">
                <a:solidFill>
                  <a:schemeClr val="accent6">
                    <a:lumMod val="75000"/>
                  </a:schemeClr>
                </a:solidFill>
              </a:rPr>
              <a:t>Contractors/Suppliers in ADB Projects</a:t>
            </a:r>
            <a:endParaRPr lang="en-IE" sz="4400" b="1" dirty="0">
              <a:solidFill>
                <a:schemeClr val="accent6">
                  <a:lumMod val="75000"/>
                </a:schemeClr>
              </a:solidFill>
            </a:endParaRPr>
          </a:p>
        </p:txBody>
      </p:sp>
      <p:pic>
        <p:nvPicPr>
          <p:cNvPr id="53250" name="Picture 2"/>
          <p:cNvPicPr>
            <a:picLocks noChangeAspect="1" noChangeArrowheads="1"/>
          </p:cNvPicPr>
          <p:nvPr/>
        </p:nvPicPr>
        <p:blipFill>
          <a:blip r:embed="rId4" cstate="print"/>
          <a:srcRect/>
          <a:stretch>
            <a:fillRect/>
          </a:stretch>
        </p:blipFill>
        <p:spPr bwMode="auto">
          <a:xfrm>
            <a:off x="467544" y="2204864"/>
            <a:ext cx="7632848" cy="27878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TextBox 4"/>
          <p:cNvSpPr txBox="1"/>
          <p:nvPr/>
        </p:nvSpPr>
        <p:spPr>
          <a:xfrm>
            <a:off x="0" y="188640"/>
            <a:ext cx="5833648" cy="769441"/>
          </a:xfrm>
          <a:prstGeom prst="rect">
            <a:avLst/>
          </a:prstGeom>
          <a:noFill/>
        </p:spPr>
        <p:txBody>
          <a:bodyPr wrap="none" rtlCol="0">
            <a:spAutoFit/>
          </a:bodyPr>
          <a:lstStyle/>
          <a:p>
            <a:r>
              <a:rPr lang="en-IE" sz="4400" b="1" dirty="0" smtClean="0">
                <a:solidFill>
                  <a:schemeClr val="accent6">
                    <a:lumMod val="75000"/>
                  </a:schemeClr>
                </a:solidFill>
              </a:rPr>
              <a:t>Co-financing with Spain </a:t>
            </a:r>
            <a:endParaRPr lang="en-IE" sz="4400" b="1" dirty="0">
              <a:solidFill>
                <a:schemeClr val="accent6">
                  <a:lumMod val="75000"/>
                </a:schemeClr>
              </a:solidFill>
            </a:endParaRPr>
          </a:p>
        </p:txBody>
      </p:sp>
      <p:pic>
        <p:nvPicPr>
          <p:cNvPr id="54274" name="Picture 2"/>
          <p:cNvPicPr>
            <a:picLocks noChangeAspect="1" noChangeArrowheads="1"/>
          </p:cNvPicPr>
          <p:nvPr/>
        </p:nvPicPr>
        <p:blipFill>
          <a:blip r:embed="rId4" cstate="print"/>
          <a:srcRect/>
          <a:stretch>
            <a:fillRect/>
          </a:stretch>
        </p:blipFill>
        <p:spPr bwMode="auto">
          <a:xfrm>
            <a:off x="539552" y="2060848"/>
            <a:ext cx="8388424" cy="23780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TextBox 4"/>
          <p:cNvSpPr txBox="1"/>
          <p:nvPr/>
        </p:nvSpPr>
        <p:spPr>
          <a:xfrm>
            <a:off x="0" y="188640"/>
            <a:ext cx="6659195" cy="769441"/>
          </a:xfrm>
          <a:prstGeom prst="rect">
            <a:avLst/>
          </a:prstGeom>
          <a:noFill/>
        </p:spPr>
        <p:txBody>
          <a:bodyPr wrap="none" rtlCol="0">
            <a:spAutoFit/>
          </a:bodyPr>
          <a:lstStyle/>
          <a:p>
            <a:r>
              <a:rPr lang="en-IE" sz="4400" b="1" dirty="0" smtClean="0">
                <a:solidFill>
                  <a:schemeClr val="accent6">
                    <a:lumMod val="75000"/>
                  </a:schemeClr>
                </a:solidFill>
              </a:rPr>
              <a:t>Consultants in ADB Projects</a:t>
            </a:r>
            <a:endParaRPr lang="en-IE" sz="4400" b="1" dirty="0">
              <a:solidFill>
                <a:schemeClr val="accent6">
                  <a:lumMod val="75000"/>
                </a:schemeClr>
              </a:solidFill>
            </a:endParaRPr>
          </a:p>
        </p:txBody>
      </p:sp>
      <p:pic>
        <p:nvPicPr>
          <p:cNvPr id="55298" name="Picture 2"/>
          <p:cNvPicPr>
            <a:picLocks noChangeAspect="1" noChangeArrowheads="1"/>
          </p:cNvPicPr>
          <p:nvPr/>
        </p:nvPicPr>
        <p:blipFill>
          <a:blip r:embed="rId4" cstate="print"/>
          <a:srcRect/>
          <a:stretch>
            <a:fillRect/>
          </a:stretch>
        </p:blipFill>
        <p:spPr bwMode="auto">
          <a:xfrm>
            <a:off x="539552" y="2132856"/>
            <a:ext cx="7272806" cy="2512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TextBox 4"/>
          <p:cNvSpPr txBox="1"/>
          <p:nvPr/>
        </p:nvSpPr>
        <p:spPr>
          <a:xfrm>
            <a:off x="0" y="188640"/>
            <a:ext cx="8327729" cy="769441"/>
          </a:xfrm>
          <a:prstGeom prst="rect">
            <a:avLst/>
          </a:prstGeom>
          <a:noFill/>
        </p:spPr>
        <p:txBody>
          <a:bodyPr wrap="none" rtlCol="0">
            <a:spAutoFit/>
          </a:bodyPr>
          <a:lstStyle/>
          <a:p>
            <a:r>
              <a:rPr lang="en-IE" sz="4400" b="1" dirty="0" smtClean="0">
                <a:solidFill>
                  <a:schemeClr val="accent6">
                    <a:lumMod val="75000"/>
                  </a:schemeClr>
                </a:solidFill>
              </a:rPr>
              <a:t>Top Consultants in ADB TA Projects</a:t>
            </a:r>
            <a:endParaRPr lang="en-IE" sz="4400" b="1" dirty="0">
              <a:solidFill>
                <a:schemeClr val="accent6">
                  <a:lumMod val="75000"/>
                </a:schemeClr>
              </a:solidFill>
            </a:endParaRPr>
          </a:p>
        </p:txBody>
      </p:sp>
      <p:pic>
        <p:nvPicPr>
          <p:cNvPr id="56322" name="Picture 2"/>
          <p:cNvPicPr>
            <a:picLocks noChangeAspect="1" noChangeArrowheads="1"/>
          </p:cNvPicPr>
          <p:nvPr/>
        </p:nvPicPr>
        <p:blipFill>
          <a:blip r:embed="rId4" cstate="print"/>
          <a:srcRect/>
          <a:stretch>
            <a:fillRect/>
          </a:stretch>
        </p:blipFill>
        <p:spPr bwMode="auto">
          <a:xfrm>
            <a:off x="395536" y="1558708"/>
            <a:ext cx="6912768" cy="4724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304800" y="2514600"/>
            <a:ext cx="8382000" cy="801688"/>
          </a:xfrm>
          <a:prstGeom prst="rect">
            <a:avLst/>
          </a:prstGeom>
        </p:spPr>
        <p:txBody>
          <a:bodyPr/>
          <a:lstStyle/>
          <a:p>
            <a:pPr algn="ctr" eaLnBrk="0" hangingPunct="0">
              <a:defRPr/>
            </a:pPr>
            <a:endParaRPr lang="en-US" sz="3600" b="1" dirty="0">
              <a:solidFill>
                <a:srgbClr val="800000"/>
              </a:solidFill>
              <a:latin typeface="+mj-lt"/>
              <a:ea typeface="+mj-ea"/>
              <a:cs typeface="+mj-cs"/>
            </a:endParaRPr>
          </a:p>
        </p:txBody>
      </p:sp>
      <p:sp>
        <p:nvSpPr>
          <p:cNvPr id="6" name="TextBox 5"/>
          <p:cNvSpPr txBox="1"/>
          <p:nvPr/>
        </p:nvSpPr>
        <p:spPr>
          <a:xfrm>
            <a:off x="762000" y="457200"/>
            <a:ext cx="3682803" cy="6801862"/>
          </a:xfrm>
          <a:prstGeom prst="rect">
            <a:avLst/>
          </a:prstGeom>
          <a:noFill/>
        </p:spPr>
        <p:txBody>
          <a:bodyPr wrap="none" rtlCol="0">
            <a:spAutoFit/>
          </a:bodyPr>
          <a:lstStyle/>
          <a:p>
            <a:r>
              <a:rPr lang="en-IE" sz="2000" u="sng" dirty="0" smtClean="0">
                <a:hlinkClick r:id="rId2"/>
              </a:rPr>
              <a:t>Afghanistan</a:t>
            </a:r>
            <a:endParaRPr lang="en-IE" sz="2000" u="sng" dirty="0" smtClean="0"/>
          </a:p>
          <a:p>
            <a:r>
              <a:rPr lang="en-IE" sz="2000" u="sng" dirty="0" smtClean="0">
                <a:hlinkClick r:id="rId3"/>
              </a:rPr>
              <a:t>Armenia</a:t>
            </a:r>
            <a:endParaRPr lang="en-IE" sz="2000" u="sng" dirty="0" smtClean="0"/>
          </a:p>
          <a:p>
            <a:r>
              <a:rPr lang="en-IE" sz="2000" u="sng" dirty="0" smtClean="0">
                <a:hlinkClick r:id="rId4"/>
              </a:rPr>
              <a:t>Azerbaijan</a:t>
            </a:r>
            <a:endParaRPr lang="en-IE" sz="2000" u="sng" dirty="0" smtClean="0"/>
          </a:p>
          <a:p>
            <a:r>
              <a:rPr lang="en-IE" sz="2000" u="sng" dirty="0" smtClean="0">
                <a:hlinkClick r:id="rId5"/>
              </a:rPr>
              <a:t>Bangladesh</a:t>
            </a:r>
            <a:endParaRPr lang="en-IE" sz="2000" u="sng" dirty="0" smtClean="0"/>
          </a:p>
          <a:p>
            <a:r>
              <a:rPr lang="en-IE" sz="2000" u="sng" dirty="0" smtClean="0">
                <a:hlinkClick r:id="rId6"/>
              </a:rPr>
              <a:t>Bhutan</a:t>
            </a:r>
            <a:endParaRPr lang="en-IE" sz="2000" u="sng" dirty="0" smtClean="0"/>
          </a:p>
          <a:p>
            <a:r>
              <a:rPr lang="en-IE" sz="2000" u="sng" dirty="0" smtClean="0">
                <a:hlinkClick r:id="rId7"/>
              </a:rPr>
              <a:t>Cambodia</a:t>
            </a:r>
            <a:endParaRPr lang="en-IE" sz="2000" u="sng" dirty="0" smtClean="0"/>
          </a:p>
          <a:p>
            <a:r>
              <a:rPr lang="en-IE" sz="2000" u="sng" dirty="0" smtClean="0">
                <a:hlinkClick r:id="rId8"/>
              </a:rPr>
              <a:t>China, People's Republic of</a:t>
            </a:r>
            <a:endParaRPr lang="en-IE" sz="2000" u="sng" dirty="0" smtClean="0"/>
          </a:p>
          <a:p>
            <a:r>
              <a:rPr lang="en-IE" sz="2000" u="sng" dirty="0" smtClean="0">
                <a:hlinkClick r:id="rId9"/>
              </a:rPr>
              <a:t>Cook Islands</a:t>
            </a:r>
            <a:endParaRPr lang="en-IE" sz="2000" u="sng" dirty="0" smtClean="0"/>
          </a:p>
          <a:p>
            <a:r>
              <a:rPr lang="en-IE" sz="2000" u="sng" dirty="0" smtClean="0">
                <a:hlinkClick r:id="rId10"/>
              </a:rPr>
              <a:t>Fiji</a:t>
            </a:r>
            <a:endParaRPr lang="en-IE" sz="2000" u="sng" dirty="0" smtClean="0"/>
          </a:p>
          <a:p>
            <a:r>
              <a:rPr lang="en-IE" sz="2000" u="sng" dirty="0" smtClean="0">
                <a:hlinkClick r:id="rId11"/>
              </a:rPr>
              <a:t>Georgia</a:t>
            </a:r>
            <a:endParaRPr lang="en-IE" sz="2000" u="sng" dirty="0" smtClean="0"/>
          </a:p>
          <a:p>
            <a:r>
              <a:rPr lang="en-IE" sz="2000" u="sng" dirty="0" smtClean="0">
                <a:hlinkClick r:id="rId12"/>
              </a:rPr>
              <a:t>India</a:t>
            </a:r>
            <a:endParaRPr lang="en-IE" sz="2000" u="sng" dirty="0" smtClean="0"/>
          </a:p>
          <a:p>
            <a:r>
              <a:rPr lang="en-IE" sz="2000" u="sng" dirty="0" smtClean="0">
                <a:hlinkClick r:id="rId13"/>
              </a:rPr>
              <a:t>Indonesia</a:t>
            </a:r>
            <a:endParaRPr lang="en-IE" sz="2000" u="sng" dirty="0" smtClean="0"/>
          </a:p>
          <a:p>
            <a:r>
              <a:rPr lang="en-IE" sz="2000" u="sng" dirty="0" smtClean="0">
                <a:hlinkClick r:id="rId14"/>
              </a:rPr>
              <a:t>Kazakhstan</a:t>
            </a:r>
            <a:endParaRPr lang="en-IE" sz="2000" u="sng" dirty="0" smtClean="0"/>
          </a:p>
          <a:p>
            <a:r>
              <a:rPr lang="en-IE" sz="2000" u="sng" dirty="0" smtClean="0">
                <a:hlinkClick r:id="rId15"/>
              </a:rPr>
              <a:t>Kiribati</a:t>
            </a:r>
            <a:endParaRPr lang="en-IE" sz="2000" u="sng" dirty="0" smtClean="0"/>
          </a:p>
          <a:p>
            <a:r>
              <a:rPr lang="en-IE" sz="2000" u="sng" dirty="0" smtClean="0">
                <a:hlinkClick r:id="rId16"/>
              </a:rPr>
              <a:t>Kyrgyz Republic</a:t>
            </a:r>
            <a:endParaRPr lang="en-IE" sz="2000" u="sng" dirty="0" smtClean="0"/>
          </a:p>
          <a:p>
            <a:r>
              <a:rPr lang="en-IE" sz="2000" u="sng" dirty="0" smtClean="0">
                <a:hlinkClick r:id="rId17"/>
              </a:rPr>
              <a:t>Lao People's Democratic Republic</a:t>
            </a:r>
            <a:endParaRPr lang="en-IE" sz="2000" u="sng" dirty="0" smtClean="0"/>
          </a:p>
          <a:p>
            <a:r>
              <a:rPr lang="en-IE" sz="2000" u="sng" dirty="0" smtClean="0">
                <a:hlinkClick r:id="rId18"/>
              </a:rPr>
              <a:t>Malaysia</a:t>
            </a:r>
            <a:endParaRPr lang="en-IE" sz="2000" u="sng" dirty="0" smtClean="0"/>
          </a:p>
          <a:p>
            <a:r>
              <a:rPr lang="en-IE" sz="2000" u="sng" dirty="0" smtClean="0">
                <a:hlinkClick r:id="rId19"/>
              </a:rPr>
              <a:t>Maldives</a:t>
            </a:r>
            <a:endParaRPr lang="en-IE" sz="2000" u="sng" dirty="0" smtClean="0"/>
          </a:p>
          <a:p>
            <a:r>
              <a:rPr lang="en-IE" sz="2000" u="sng" dirty="0" smtClean="0">
                <a:hlinkClick r:id="rId20"/>
              </a:rPr>
              <a:t>Marshall Islands</a:t>
            </a:r>
            <a:endParaRPr lang="en-IE" sz="2000" u="sng" dirty="0" smtClean="0"/>
          </a:p>
          <a:p>
            <a:r>
              <a:rPr lang="en-IE" sz="2000" u="sng" dirty="0" smtClean="0">
                <a:hlinkClick r:id="rId21"/>
              </a:rPr>
              <a:t>Micronesia, Federated States of</a:t>
            </a:r>
            <a:endParaRPr lang="en-IE" sz="2000" u="sng" dirty="0" smtClean="0"/>
          </a:p>
          <a:p>
            <a:endParaRPr lang="en-IE" dirty="0" smtClean="0"/>
          </a:p>
          <a:p>
            <a:endParaRPr lang="en-IE" dirty="0"/>
          </a:p>
        </p:txBody>
      </p:sp>
      <p:sp>
        <p:nvSpPr>
          <p:cNvPr id="8" name="TextBox 7"/>
          <p:cNvSpPr txBox="1"/>
          <p:nvPr/>
        </p:nvSpPr>
        <p:spPr>
          <a:xfrm>
            <a:off x="5257800" y="610136"/>
            <a:ext cx="2206181" cy="6247864"/>
          </a:xfrm>
          <a:prstGeom prst="rect">
            <a:avLst/>
          </a:prstGeom>
          <a:noFill/>
        </p:spPr>
        <p:txBody>
          <a:bodyPr wrap="none" rtlCol="0">
            <a:spAutoFit/>
          </a:bodyPr>
          <a:lstStyle/>
          <a:p>
            <a:r>
              <a:rPr lang="en-IE" sz="2000" dirty="0" smtClean="0">
                <a:hlinkClick r:id="rId22"/>
              </a:rPr>
              <a:t>Mongolia</a:t>
            </a:r>
            <a:endParaRPr lang="en-IE" sz="2000" dirty="0" smtClean="0"/>
          </a:p>
          <a:p>
            <a:r>
              <a:rPr lang="en-IE" sz="2000" dirty="0" smtClean="0">
                <a:hlinkClick r:id="rId23"/>
              </a:rPr>
              <a:t>Myanmar</a:t>
            </a:r>
            <a:endParaRPr lang="en-IE" sz="2000" dirty="0" smtClean="0"/>
          </a:p>
          <a:p>
            <a:r>
              <a:rPr lang="en-IE" sz="2000" dirty="0" smtClean="0">
                <a:hlinkClick r:id="rId24"/>
              </a:rPr>
              <a:t>Nauru</a:t>
            </a:r>
            <a:endParaRPr lang="en-IE" sz="2000" dirty="0" smtClean="0"/>
          </a:p>
          <a:p>
            <a:r>
              <a:rPr lang="en-IE" sz="2000" dirty="0" smtClean="0">
                <a:hlinkClick r:id="rId25"/>
              </a:rPr>
              <a:t>Nepal</a:t>
            </a:r>
            <a:endParaRPr lang="en-IE" sz="2000" dirty="0" smtClean="0"/>
          </a:p>
          <a:p>
            <a:r>
              <a:rPr lang="en-IE" sz="2000" dirty="0" smtClean="0">
                <a:hlinkClick r:id="rId26"/>
              </a:rPr>
              <a:t>Pakistan</a:t>
            </a:r>
            <a:endParaRPr lang="en-IE" sz="2000" dirty="0" smtClean="0"/>
          </a:p>
          <a:p>
            <a:r>
              <a:rPr lang="en-IE" sz="2000" dirty="0" smtClean="0">
                <a:hlinkClick r:id="rId27"/>
              </a:rPr>
              <a:t>Palau</a:t>
            </a:r>
            <a:endParaRPr lang="en-IE" sz="2000" dirty="0" smtClean="0"/>
          </a:p>
          <a:p>
            <a:r>
              <a:rPr lang="en-IE" sz="2000" dirty="0" smtClean="0">
                <a:hlinkClick r:id="rId28"/>
              </a:rPr>
              <a:t>Papua New Guinea</a:t>
            </a:r>
            <a:endParaRPr lang="en-IE" sz="2000" dirty="0" smtClean="0"/>
          </a:p>
          <a:p>
            <a:r>
              <a:rPr lang="en-IE" sz="2000" dirty="0" smtClean="0">
                <a:hlinkClick r:id="rId29"/>
              </a:rPr>
              <a:t>Philippines</a:t>
            </a:r>
            <a:endParaRPr lang="en-IE" sz="2000" dirty="0" smtClean="0"/>
          </a:p>
          <a:p>
            <a:r>
              <a:rPr lang="en-IE" sz="2000" dirty="0" smtClean="0">
                <a:hlinkClick r:id="rId30"/>
              </a:rPr>
              <a:t>Samoa</a:t>
            </a:r>
            <a:endParaRPr lang="en-IE" sz="2000" dirty="0" smtClean="0"/>
          </a:p>
          <a:p>
            <a:r>
              <a:rPr lang="en-IE" sz="2000" dirty="0" smtClean="0">
                <a:hlinkClick r:id="rId31"/>
              </a:rPr>
              <a:t>Solomon Islands</a:t>
            </a:r>
            <a:endParaRPr lang="en-IE" sz="2000" dirty="0" smtClean="0"/>
          </a:p>
          <a:p>
            <a:r>
              <a:rPr lang="en-IE" sz="2000" dirty="0" smtClean="0">
                <a:hlinkClick r:id="rId32"/>
              </a:rPr>
              <a:t>Sri Lanka</a:t>
            </a:r>
            <a:endParaRPr lang="en-IE" sz="2000" dirty="0" smtClean="0"/>
          </a:p>
          <a:p>
            <a:r>
              <a:rPr lang="en-IE" sz="2000" dirty="0" smtClean="0">
                <a:hlinkClick r:id="rId33"/>
              </a:rPr>
              <a:t>Tajikistan</a:t>
            </a:r>
            <a:endParaRPr lang="en-IE" sz="2000" dirty="0" smtClean="0"/>
          </a:p>
          <a:p>
            <a:r>
              <a:rPr lang="en-IE" sz="2000" dirty="0" smtClean="0">
                <a:hlinkClick r:id="rId34"/>
              </a:rPr>
              <a:t>Thailand</a:t>
            </a:r>
            <a:endParaRPr lang="en-IE" sz="2000" dirty="0" smtClean="0"/>
          </a:p>
          <a:p>
            <a:r>
              <a:rPr lang="en-IE" sz="2000" dirty="0" smtClean="0">
                <a:hlinkClick r:id="rId35"/>
              </a:rPr>
              <a:t>Timor-Leste</a:t>
            </a:r>
            <a:endParaRPr lang="en-IE" sz="2000" dirty="0" smtClean="0"/>
          </a:p>
          <a:p>
            <a:r>
              <a:rPr lang="en-IE" sz="2000" dirty="0" smtClean="0">
                <a:hlinkClick r:id="rId36"/>
              </a:rPr>
              <a:t>Tonga</a:t>
            </a:r>
            <a:endParaRPr lang="en-IE" sz="2000" dirty="0" smtClean="0"/>
          </a:p>
          <a:p>
            <a:r>
              <a:rPr lang="en-IE" sz="2000" dirty="0" smtClean="0">
                <a:hlinkClick r:id="rId37"/>
              </a:rPr>
              <a:t>Turkmenistan</a:t>
            </a:r>
            <a:endParaRPr lang="en-IE" sz="2000" dirty="0" smtClean="0"/>
          </a:p>
          <a:p>
            <a:r>
              <a:rPr lang="en-IE" sz="2000" dirty="0" smtClean="0">
                <a:hlinkClick r:id="rId38"/>
              </a:rPr>
              <a:t>Tuvalu</a:t>
            </a:r>
            <a:endParaRPr lang="en-IE" sz="2000" dirty="0" smtClean="0"/>
          </a:p>
          <a:p>
            <a:r>
              <a:rPr lang="en-IE" sz="2000" dirty="0" smtClean="0">
                <a:hlinkClick r:id="rId39"/>
              </a:rPr>
              <a:t>Uzbekistan</a:t>
            </a:r>
            <a:endParaRPr lang="en-IE" sz="2000" dirty="0" smtClean="0"/>
          </a:p>
          <a:p>
            <a:r>
              <a:rPr lang="en-IE" sz="2000" dirty="0" smtClean="0">
                <a:hlinkClick r:id="rId40"/>
              </a:rPr>
              <a:t>Vanuatu</a:t>
            </a:r>
            <a:endParaRPr lang="en-IE" sz="2000" dirty="0" smtClean="0"/>
          </a:p>
          <a:p>
            <a:r>
              <a:rPr lang="en-IE" sz="2000" dirty="0" smtClean="0">
                <a:hlinkClick r:id="rId41"/>
              </a:rPr>
              <a:t>Viet Nam</a:t>
            </a:r>
            <a:endParaRPr lang="en-IE" sz="2000" dirty="0"/>
          </a:p>
        </p:txBody>
      </p:sp>
      <p:sp>
        <p:nvSpPr>
          <p:cNvPr id="9" name="TextBox 8"/>
          <p:cNvSpPr txBox="1"/>
          <p:nvPr/>
        </p:nvSpPr>
        <p:spPr>
          <a:xfrm>
            <a:off x="228600" y="0"/>
            <a:ext cx="4056110" cy="707886"/>
          </a:xfrm>
          <a:prstGeom prst="rect">
            <a:avLst/>
          </a:prstGeom>
          <a:noFill/>
        </p:spPr>
        <p:txBody>
          <a:bodyPr wrap="none" rtlCol="0">
            <a:spAutoFit/>
          </a:bodyPr>
          <a:lstStyle/>
          <a:p>
            <a:r>
              <a:rPr lang="en-IE" sz="4000" b="1" dirty="0" smtClean="0">
                <a:solidFill>
                  <a:schemeClr val="accent6">
                    <a:lumMod val="75000"/>
                  </a:schemeClr>
                </a:solidFill>
              </a:rPr>
              <a:t>Countries Projects</a:t>
            </a:r>
            <a:endParaRPr lang="en-IE" sz="4000" b="1"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6" name="TextBox 5"/>
          <p:cNvSpPr txBox="1"/>
          <p:nvPr/>
        </p:nvSpPr>
        <p:spPr>
          <a:xfrm>
            <a:off x="179512" y="260648"/>
            <a:ext cx="7040710" cy="800219"/>
          </a:xfrm>
          <a:prstGeom prst="rect">
            <a:avLst/>
          </a:prstGeom>
          <a:noFill/>
        </p:spPr>
        <p:txBody>
          <a:bodyPr wrap="none" rtlCol="0">
            <a:spAutoFit/>
          </a:bodyPr>
          <a:lstStyle/>
          <a:p>
            <a:r>
              <a:rPr lang="en-US" altLang="zh-CN" sz="4600" b="1" dirty="0" smtClean="0">
                <a:solidFill>
                  <a:schemeClr val="accent6">
                    <a:lumMod val="75000"/>
                  </a:schemeClr>
                </a:solidFill>
                <a:latin typeface="Calibri" pitchFamily="34" charset="0"/>
              </a:rPr>
              <a:t>ADB Business Opportunities</a:t>
            </a:r>
            <a:endParaRPr lang="en-IE" sz="4600" b="1" dirty="0">
              <a:solidFill>
                <a:schemeClr val="accent6">
                  <a:lumMod val="75000"/>
                </a:schemeClr>
              </a:solidFill>
            </a:endParaRPr>
          </a:p>
        </p:txBody>
      </p:sp>
      <p:pic>
        <p:nvPicPr>
          <p:cNvPr id="19" name="Picture 2"/>
          <p:cNvPicPr>
            <a:picLocks noChangeAspect="1" noChangeArrowheads="1"/>
          </p:cNvPicPr>
          <p:nvPr/>
        </p:nvPicPr>
        <p:blipFill>
          <a:blip r:embed="rId4" cstate="print"/>
          <a:srcRect l="8749" t="15556" r="13750"/>
          <a:stretch>
            <a:fillRect/>
          </a:stretch>
        </p:blipFill>
        <p:spPr bwMode="auto">
          <a:xfrm>
            <a:off x="0" y="1988840"/>
            <a:ext cx="4355976" cy="2895600"/>
          </a:xfrm>
          <a:prstGeom prst="rect">
            <a:avLst/>
          </a:prstGeom>
          <a:noFill/>
          <a:ln w="12700" algn="ctr">
            <a:noFill/>
            <a:miter lim="800000"/>
            <a:headEnd/>
            <a:tailEnd/>
          </a:ln>
        </p:spPr>
      </p:pic>
      <p:pic>
        <p:nvPicPr>
          <p:cNvPr id="20" name="Picture 2"/>
          <p:cNvPicPr>
            <a:picLocks noChangeAspect="1" noChangeArrowheads="1"/>
          </p:cNvPicPr>
          <p:nvPr/>
        </p:nvPicPr>
        <p:blipFill>
          <a:blip r:embed="rId5" cstate="print"/>
          <a:srcRect t="3750" b="7500"/>
          <a:stretch>
            <a:fillRect/>
          </a:stretch>
        </p:blipFill>
        <p:spPr bwMode="auto">
          <a:xfrm>
            <a:off x="4427984" y="1484784"/>
            <a:ext cx="4501533" cy="3276364"/>
          </a:xfrm>
          <a:prstGeom prst="rect">
            <a:avLst/>
          </a:prstGeom>
          <a:noFill/>
          <a:ln w="9525">
            <a:noFill/>
            <a:miter lim="800000"/>
            <a:headEnd/>
            <a:tailEnd/>
          </a:ln>
        </p:spPr>
      </p:pic>
      <p:sp>
        <p:nvSpPr>
          <p:cNvPr id="21" name="TextBox 20"/>
          <p:cNvSpPr txBox="1"/>
          <p:nvPr/>
        </p:nvSpPr>
        <p:spPr>
          <a:xfrm>
            <a:off x="6660232" y="980728"/>
            <a:ext cx="1676400" cy="363176"/>
          </a:xfrm>
          <a:prstGeom prst="rect">
            <a:avLst/>
          </a:prstGeom>
          <a:solidFill>
            <a:schemeClr val="accent4"/>
          </a:solidFill>
        </p:spPr>
        <p:txBody>
          <a:bodyPr>
            <a:spAutoFit/>
          </a:bodyPr>
          <a:lstStyle/>
          <a:p>
            <a:pPr eaLnBrk="0" hangingPunct="0">
              <a:lnSpc>
                <a:spcPct val="80000"/>
              </a:lnSpc>
              <a:spcBef>
                <a:spcPct val="5000"/>
              </a:spcBef>
              <a:buClr>
                <a:schemeClr val="hlink"/>
              </a:buClr>
              <a:buFont typeface="Wingdings" pitchFamily="2" charset="2"/>
              <a:buNone/>
              <a:defRPr/>
            </a:pPr>
            <a:r>
              <a:rPr lang="en-US" sz="1100" dirty="0" smtClean="0">
                <a:solidFill>
                  <a:schemeClr val="bg1"/>
                </a:solidFill>
                <a:latin typeface="Arial" pitchFamily="34" charset="0"/>
                <a:cs typeface="Arial" pitchFamily="34" charset="0"/>
              </a:rPr>
              <a:t>Select Region &amp; Country</a:t>
            </a:r>
            <a:endParaRPr lang="en-US" sz="1100" dirty="0">
              <a:solidFill>
                <a:schemeClr val="bg1"/>
              </a:solidFill>
              <a:latin typeface="Arial" pitchFamily="34" charset="0"/>
              <a:cs typeface="Arial" pitchFamily="34" charset="0"/>
            </a:endParaRPr>
          </a:p>
        </p:txBody>
      </p:sp>
      <p:sp>
        <p:nvSpPr>
          <p:cNvPr id="22" name="Oval 21"/>
          <p:cNvSpPr/>
          <p:nvPr/>
        </p:nvSpPr>
        <p:spPr>
          <a:xfrm>
            <a:off x="6156176" y="980728"/>
            <a:ext cx="381000" cy="304800"/>
          </a:xfrm>
          <a:prstGeom prst="ellipse">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n-US" sz="1800" dirty="0" smtClean="0"/>
              <a:t>2</a:t>
            </a:r>
            <a:endParaRPr lang="en-US" sz="1800" dirty="0"/>
          </a:p>
        </p:txBody>
      </p:sp>
      <p:sp>
        <p:nvSpPr>
          <p:cNvPr id="23" name="TextBox 22"/>
          <p:cNvSpPr txBox="1"/>
          <p:nvPr/>
        </p:nvSpPr>
        <p:spPr>
          <a:xfrm>
            <a:off x="251520" y="1484784"/>
            <a:ext cx="1676400" cy="371640"/>
          </a:xfrm>
          <a:prstGeom prst="rect">
            <a:avLst/>
          </a:prstGeom>
          <a:solidFill>
            <a:schemeClr val="accent4"/>
          </a:solidFill>
        </p:spPr>
        <p:txBody>
          <a:bodyPr wrap="square">
            <a:spAutoFit/>
          </a:bodyPr>
          <a:lstStyle/>
          <a:p>
            <a:pPr eaLnBrk="0" hangingPunct="0">
              <a:lnSpc>
                <a:spcPct val="80000"/>
              </a:lnSpc>
              <a:spcBef>
                <a:spcPct val="5000"/>
              </a:spcBef>
              <a:buClr>
                <a:schemeClr val="hlink"/>
              </a:buClr>
              <a:buFont typeface="Wingdings" pitchFamily="2" charset="2"/>
              <a:buNone/>
              <a:defRPr/>
            </a:pPr>
            <a:r>
              <a:rPr lang="en-US" sz="1100" b="1" dirty="0" smtClean="0">
                <a:solidFill>
                  <a:srgbClr val="FE7F00"/>
                </a:solidFill>
                <a:latin typeface="Arial" pitchFamily="34" charset="0"/>
                <a:cs typeface="Arial" pitchFamily="34" charset="0"/>
                <a:hlinkClick r:id="rId6"/>
              </a:rPr>
              <a:t>http://www.adb.org</a:t>
            </a:r>
          </a:p>
          <a:p>
            <a:pPr eaLnBrk="0" hangingPunct="0">
              <a:lnSpc>
                <a:spcPct val="80000"/>
              </a:lnSpc>
              <a:spcBef>
                <a:spcPct val="5000"/>
              </a:spcBef>
              <a:buClr>
                <a:schemeClr val="hlink"/>
              </a:buClr>
              <a:buFont typeface="Wingdings" pitchFamily="2" charset="2"/>
              <a:buNone/>
              <a:defRPr/>
            </a:pPr>
            <a:r>
              <a:rPr lang="en-US" sz="1100" b="1" dirty="0" smtClean="0">
                <a:solidFill>
                  <a:schemeClr val="bg1"/>
                </a:solidFill>
                <a:latin typeface="Arial" pitchFamily="34" charset="0"/>
                <a:cs typeface="Arial" pitchFamily="34" charset="0"/>
              </a:rPr>
              <a:t>Click on “countries”</a:t>
            </a:r>
            <a:endParaRPr lang="en-US" sz="1100" b="1" dirty="0">
              <a:solidFill>
                <a:schemeClr val="bg1"/>
              </a:solidFill>
              <a:latin typeface="Arial" pitchFamily="34" charset="0"/>
              <a:cs typeface="Arial" pitchFamily="34" charset="0"/>
            </a:endParaRPr>
          </a:p>
        </p:txBody>
      </p:sp>
      <p:sp>
        <p:nvSpPr>
          <p:cNvPr id="24" name="Oval 23"/>
          <p:cNvSpPr/>
          <p:nvPr/>
        </p:nvSpPr>
        <p:spPr>
          <a:xfrm>
            <a:off x="1979712" y="1556792"/>
            <a:ext cx="381000" cy="304800"/>
          </a:xfrm>
          <a:prstGeom prst="ellipse">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n-US" sz="1800" dirty="0" smtClean="0"/>
              <a:t>1</a:t>
            </a:r>
            <a:endParaRPr lang="en-US" sz="1800" dirty="0"/>
          </a:p>
        </p:txBody>
      </p:sp>
      <p:sp>
        <p:nvSpPr>
          <p:cNvPr id="25" name="TextBox 24"/>
          <p:cNvSpPr txBox="1"/>
          <p:nvPr/>
        </p:nvSpPr>
        <p:spPr>
          <a:xfrm>
            <a:off x="3419872" y="5661248"/>
            <a:ext cx="1676400" cy="227755"/>
          </a:xfrm>
          <a:prstGeom prst="rect">
            <a:avLst/>
          </a:prstGeom>
          <a:solidFill>
            <a:schemeClr val="accent4"/>
          </a:solidFill>
        </p:spPr>
        <p:txBody>
          <a:bodyPr wrap="square">
            <a:spAutoFit/>
          </a:bodyPr>
          <a:lstStyle/>
          <a:p>
            <a:pPr algn="ctr" eaLnBrk="0" hangingPunct="0">
              <a:lnSpc>
                <a:spcPct val="80000"/>
              </a:lnSpc>
              <a:spcBef>
                <a:spcPct val="5000"/>
              </a:spcBef>
              <a:buClr>
                <a:schemeClr val="hlink"/>
              </a:buClr>
              <a:buFont typeface="Wingdings" pitchFamily="2" charset="2"/>
              <a:buNone/>
              <a:defRPr/>
            </a:pPr>
            <a:r>
              <a:rPr lang="en-US" sz="1100" b="1" dirty="0" smtClean="0">
                <a:solidFill>
                  <a:schemeClr val="bg1"/>
                </a:solidFill>
                <a:latin typeface="Arial" pitchFamily="34" charset="0"/>
                <a:cs typeface="Arial" pitchFamily="34" charset="0"/>
              </a:rPr>
              <a:t>Click on “Strategy”</a:t>
            </a:r>
            <a:endParaRPr lang="en-US" sz="1100" b="1" dirty="0">
              <a:solidFill>
                <a:schemeClr val="bg1"/>
              </a:solidFill>
              <a:latin typeface="Arial" pitchFamily="34" charset="0"/>
              <a:cs typeface="Arial" pitchFamily="34" charset="0"/>
            </a:endParaRPr>
          </a:p>
        </p:txBody>
      </p:sp>
      <p:cxnSp>
        <p:nvCxnSpPr>
          <p:cNvPr id="27" name="Straight Arrow Connector 30"/>
          <p:cNvCxnSpPr>
            <a:cxnSpLocks noChangeShapeType="1"/>
          </p:cNvCxnSpPr>
          <p:nvPr/>
        </p:nvCxnSpPr>
        <p:spPr bwMode="auto">
          <a:xfrm>
            <a:off x="2267744" y="1772816"/>
            <a:ext cx="792088" cy="648072"/>
          </a:xfrm>
          <a:prstGeom prst="straightConnector1">
            <a:avLst/>
          </a:prstGeom>
          <a:noFill/>
          <a:ln w="22225" algn="ctr">
            <a:solidFill>
              <a:srgbClr val="FF0000"/>
            </a:solidFill>
            <a:round/>
            <a:headEnd/>
            <a:tailEnd type="triangle" w="lg" len="lg"/>
          </a:ln>
        </p:spPr>
      </p:cxnSp>
      <p:cxnSp>
        <p:nvCxnSpPr>
          <p:cNvPr id="28" name="Straight Arrow Connector 10"/>
          <p:cNvCxnSpPr>
            <a:cxnSpLocks noChangeShapeType="1"/>
          </p:cNvCxnSpPr>
          <p:nvPr/>
        </p:nvCxnSpPr>
        <p:spPr bwMode="auto">
          <a:xfrm rot="5400000" flipH="1" flipV="1">
            <a:off x="3597306" y="4115662"/>
            <a:ext cx="1440160" cy="930932"/>
          </a:xfrm>
          <a:prstGeom prst="straightConnector1">
            <a:avLst/>
          </a:prstGeom>
          <a:noFill/>
          <a:ln w="22225" algn="ctr">
            <a:solidFill>
              <a:srgbClr val="FF0000"/>
            </a:solidFill>
            <a:round/>
            <a:headEnd/>
            <a:tailEnd type="triangle" w="lg" len="lg"/>
          </a:ln>
        </p:spPr>
      </p:cxnSp>
      <p:cxnSp>
        <p:nvCxnSpPr>
          <p:cNvPr id="29" name="Straight Arrow Connector 23"/>
          <p:cNvCxnSpPr>
            <a:cxnSpLocks noChangeShapeType="1"/>
          </p:cNvCxnSpPr>
          <p:nvPr/>
        </p:nvCxnSpPr>
        <p:spPr bwMode="auto">
          <a:xfrm rot="16200000" flipH="1">
            <a:off x="5140542" y="2557382"/>
            <a:ext cx="3096344" cy="663116"/>
          </a:xfrm>
          <a:prstGeom prst="straightConnector1">
            <a:avLst/>
          </a:prstGeom>
          <a:noFill/>
          <a:ln w="25400" algn="ctr">
            <a:solidFill>
              <a:srgbClr val="FF0000"/>
            </a:solidFill>
            <a:round/>
            <a:headEnd/>
            <a:tailEnd type="triangle" w="lg" len="lg"/>
          </a:ln>
        </p:spPr>
      </p:cxnSp>
      <p:sp>
        <p:nvSpPr>
          <p:cNvPr id="33" name="Oval 32"/>
          <p:cNvSpPr/>
          <p:nvPr/>
        </p:nvSpPr>
        <p:spPr>
          <a:xfrm>
            <a:off x="3491880" y="5229200"/>
            <a:ext cx="381000" cy="304800"/>
          </a:xfrm>
          <a:prstGeom prst="ellipse">
            <a:avLst/>
          </a:prstGeom>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n-US" sz="1800" dirty="0" smtClean="0"/>
              <a:t>3</a:t>
            </a:r>
            <a:endParaRPr lang="en-US" sz="1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5" name="Picture 1"/>
          <p:cNvPicPr>
            <a:picLocks noChangeAspect="1" noChangeArrowheads="1"/>
          </p:cNvPicPr>
          <p:nvPr/>
        </p:nvPicPr>
        <p:blipFill>
          <a:blip r:embed="rId4" cstate="print"/>
          <a:srcRect t="16250" b="7500"/>
          <a:stretch>
            <a:fillRect/>
          </a:stretch>
        </p:blipFill>
        <p:spPr bwMode="auto">
          <a:xfrm>
            <a:off x="1504289" y="1340768"/>
            <a:ext cx="6444822" cy="4032448"/>
          </a:xfrm>
          <a:prstGeom prst="rect">
            <a:avLst/>
          </a:prstGeom>
          <a:noFill/>
          <a:ln w="9525">
            <a:noFill/>
            <a:miter lim="800000"/>
            <a:headEnd/>
            <a:tailEnd/>
          </a:ln>
        </p:spPr>
      </p:pic>
      <p:sp>
        <p:nvSpPr>
          <p:cNvPr id="8" name="TextBox 7"/>
          <p:cNvSpPr txBox="1"/>
          <p:nvPr/>
        </p:nvSpPr>
        <p:spPr>
          <a:xfrm>
            <a:off x="179512" y="260648"/>
            <a:ext cx="6938181" cy="800219"/>
          </a:xfrm>
          <a:prstGeom prst="rect">
            <a:avLst/>
          </a:prstGeom>
          <a:noFill/>
        </p:spPr>
        <p:txBody>
          <a:bodyPr wrap="none" rtlCol="0">
            <a:spAutoFit/>
          </a:bodyPr>
          <a:lstStyle/>
          <a:p>
            <a:r>
              <a:rPr lang="en-US" altLang="zh-CN" sz="4600" b="1" dirty="0" smtClean="0">
                <a:solidFill>
                  <a:schemeClr val="accent6">
                    <a:lumMod val="75000"/>
                  </a:schemeClr>
                </a:solidFill>
                <a:latin typeface="Calibri" pitchFamily="34" charset="0"/>
                <a:ea typeface="SimSun" charset="-122"/>
              </a:rPr>
              <a:t>Strategy and Business Plans</a:t>
            </a:r>
            <a:endParaRPr lang="en-IE" sz="4600" b="1"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en-US" smtClean="0"/>
          </a:p>
        </p:txBody>
      </p:sp>
      <p:sp>
        <p:nvSpPr>
          <p:cNvPr id="16387" name="Content Placeholder 2"/>
          <p:cNvSpPr>
            <a:spLocks noGrp="1"/>
          </p:cNvSpPr>
          <p:nvPr>
            <p:ph idx="1"/>
          </p:nvPr>
        </p:nvSpPr>
        <p:spPr/>
        <p:txBody>
          <a:bodyPr/>
          <a:lstStyle/>
          <a:p>
            <a:pPr marL="341313" indent="-341313"/>
            <a:endParaRPr lang="en-US" smtClean="0"/>
          </a:p>
        </p:txBody>
      </p:sp>
      <p:sp>
        <p:nvSpPr>
          <p:cNvPr id="4" name="Slide Number Placeholder 3"/>
          <p:cNvSpPr>
            <a:spLocks noGrp="1"/>
          </p:cNvSpPr>
          <p:nvPr>
            <p:ph type="sldNum" sz="quarter" idx="12"/>
          </p:nvPr>
        </p:nvSpPr>
        <p:spPr>
          <a:xfrm>
            <a:off x="3124200" y="6356350"/>
            <a:ext cx="2895600" cy="365125"/>
          </a:xfrm>
        </p:spPr>
        <p:txBody>
          <a:bodyPr/>
          <a:lstStyle/>
          <a:p>
            <a:pPr algn="ctr">
              <a:defRPr/>
            </a:pPr>
            <a:fld id="{DFF13E97-CB8F-481E-B283-1186C6EDFB97}" type="slidenum">
              <a:rPr lang="en-US" smtClean="0"/>
              <a:pPr algn="ctr">
                <a:defRPr/>
              </a:pPr>
              <a:t>17</a:t>
            </a:fld>
            <a:endParaRPr lang="en-US"/>
          </a:p>
        </p:txBody>
      </p:sp>
      <p:pic>
        <p:nvPicPr>
          <p:cNvPr id="16389" name="Picture 6"/>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16390" name="Text Box 2"/>
          <p:cNvSpPr txBox="1">
            <a:spLocks noChangeArrowheads="1"/>
          </p:cNvSpPr>
          <p:nvPr/>
        </p:nvSpPr>
        <p:spPr bwMode="auto">
          <a:xfrm>
            <a:off x="3254152" y="764704"/>
            <a:ext cx="5889848" cy="1508105"/>
          </a:xfrm>
          <a:prstGeom prst="rect">
            <a:avLst/>
          </a:prstGeom>
          <a:noFill/>
          <a:ln w="38100" cap="sq">
            <a:noFill/>
            <a:miter lim="800000"/>
            <a:headEnd type="none" w="sm" len="sm"/>
            <a:tailEnd type="none" w="sm" len="sm"/>
          </a:ln>
        </p:spPr>
        <p:txBody>
          <a:bodyPr wrap="square">
            <a:spAutoFit/>
          </a:bodyPr>
          <a:lstStyle/>
          <a:p>
            <a:r>
              <a:rPr lang="en-US" altLang="ja-JP" sz="4600" b="1" dirty="0" smtClean="0">
                <a:solidFill>
                  <a:schemeClr val="accent6">
                    <a:lumMod val="75000"/>
                  </a:schemeClr>
                </a:solidFill>
                <a:ea typeface="ＭＳ Ｐゴシック" charset="-128"/>
                <a:cs typeface="Tahoma" pitchFamily="34" charset="0"/>
              </a:rPr>
              <a:t>Country Operations Business Plan (</a:t>
            </a:r>
            <a:r>
              <a:rPr lang="en-US" altLang="ja-JP" sz="4600" b="1" dirty="0">
                <a:solidFill>
                  <a:schemeClr val="accent6">
                    <a:lumMod val="75000"/>
                  </a:schemeClr>
                </a:solidFill>
                <a:ea typeface="ＭＳ Ｐゴシック" charset="-128"/>
                <a:cs typeface="Tahoma" pitchFamily="34" charset="0"/>
              </a:rPr>
              <a:t>COBP)</a:t>
            </a:r>
          </a:p>
        </p:txBody>
      </p:sp>
      <p:sp>
        <p:nvSpPr>
          <p:cNvPr id="7" name="Rectangle 6"/>
          <p:cNvSpPr/>
          <p:nvPr/>
        </p:nvSpPr>
        <p:spPr>
          <a:xfrm>
            <a:off x="755576" y="4005064"/>
            <a:ext cx="7416824" cy="1015663"/>
          </a:xfrm>
          <a:prstGeom prst="rect">
            <a:avLst/>
          </a:prstGeom>
        </p:spPr>
        <p:txBody>
          <a:bodyPr wrap="square">
            <a:spAutoFit/>
          </a:bodyPr>
          <a:lstStyle/>
          <a:p>
            <a:pPr marL="342834" indent="-342834" defTabSz="914224" fontAlgn="auto">
              <a:spcBef>
                <a:spcPts val="0"/>
              </a:spcBef>
              <a:spcAft>
                <a:spcPts val="600"/>
              </a:spcAft>
              <a:buClr>
                <a:schemeClr val="accent6">
                  <a:lumMod val="50000"/>
                </a:schemeClr>
              </a:buClr>
              <a:buFontTx/>
              <a:buBlip>
                <a:blip r:embed="rId4"/>
              </a:buBlip>
              <a:defRPr/>
            </a:pPr>
            <a:r>
              <a:rPr lang="en-US" altLang="ja-JP" sz="2000" dirty="0">
                <a:solidFill>
                  <a:schemeClr val="tx1">
                    <a:lumMod val="95000"/>
                    <a:lumOff val="5000"/>
                  </a:schemeClr>
                </a:solidFill>
                <a:ea typeface="Tahoma" pitchFamily="34" charset="0"/>
                <a:cs typeface="Tahoma" pitchFamily="34" charset="0"/>
              </a:rPr>
              <a:t>A three-year rolling business plan consisting of indicative lending and </a:t>
            </a:r>
            <a:r>
              <a:rPr lang="en-US" altLang="ja-JP" sz="2000" dirty="0" smtClean="0">
                <a:solidFill>
                  <a:schemeClr val="tx1">
                    <a:lumMod val="95000"/>
                    <a:lumOff val="5000"/>
                  </a:schemeClr>
                </a:solidFill>
                <a:ea typeface="Tahoma" pitchFamily="34" charset="0"/>
                <a:cs typeface="Tahoma" pitchFamily="34" charset="0"/>
              </a:rPr>
              <a:t>non-lending </a:t>
            </a:r>
            <a:r>
              <a:rPr lang="en-US" altLang="ja-JP" sz="2000" dirty="0">
                <a:solidFill>
                  <a:schemeClr val="tx1">
                    <a:lumMod val="95000"/>
                    <a:lumOff val="5000"/>
                  </a:schemeClr>
                </a:solidFill>
                <a:ea typeface="Tahoma" pitchFamily="34" charset="0"/>
                <a:cs typeface="Tahoma" pitchFamily="34" charset="0"/>
              </a:rPr>
              <a:t>pipelines prepared annually in close consultation with the government and development </a:t>
            </a:r>
            <a:r>
              <a:rPr lang="en-US" altLang="ja-JP" sz="2000" dirty="0" smtClean="0">
                <a:solidFill>
                  <a:schemeClr val="tx1">
                    <a:lumMod val="95000"/>
                    <a:lumOff val="5000"/>
                  </a:schemeClr>
                </a:solidFill>
                <a:ea typeface="Tahoma" pitchFamily="34" charset="0"/>
                <a:cs typeface="Tahoma" pitchFamily="34" charset="0"/>
              </a:rPr>
              <a:t>partners</a:t>
            </a:r>
            <a:endParaRPr lang="en-US" altLang="ja-JP" dirty="0">
              <a:solidFill>
                <a:srgbClr val="000000"/>
              </a:solidFill>
              <a:cs typeface="Tahoma" pitchFamily="34" charset="0"/>
            </a:endParaRPr>
          </a:p>
        </p:txBody>
      </p:sp>
      <p:pic>
        <p:nvPicPr>
          <p:cNvPr id="8" name="Picture 7" descr="C:\Users\cyrus\Desktop\Recruitment Mission\Working in ADB\1\logo.jpg"/>
          <p:cNvPicPr>
            <a:picLocks noChangeAspect="1" noChangeArrowheads="1"/>
          </p:cNvPicPr>
          <p:nvPr/>
        </p:nvPicPr>
        <p:blipFill>
          <a:blip r:embed="rId5" cstate="print"/>
          <a:srcRect/>
          <a:stretch>
            <a:fillRect/>
          </a:stretch>
        </p:blipFill>
        <p:spPr bwMode="auto">
          <a:xfrm>
            <a:off x="7956376" y="5661248"/>
            <a:ext cx="977900" cy="985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5" name="Picture 1"/>
          <p:cNvPicPr>
            <a:picLocks noChangeAspect="1" noChangeArrowheads="1"/>
          </p:cNvPicPr>
          <p:nvPr/>
        </p:nvPicPr>
        <p:blipFill>
          <a:blip r:embed="rId4" cstate="print"/>
          <a:srcRect l="2813" t="17500" r="3750" b="7500"/>
          <a:stretch>
            <a:fillRect/>
          </a:stretch>
        </p:blipFill>
        <p:spPr bwMode="auto">
          <a:xfrm>
            <a:off x="3417470" y="1124744"/>
            <a:ext cx="5726530" cy="4175760"/>
          </a:xfrm>
          <a:prstGeom prst="rect">
            <a:avLst/>
          </a:prstGeom>
          <a:noFill/>
          <a:ln w="9525">
            <a:noFill/>
            <a:miter lim="800000"/>
            <a:headEnd/>
            <a:tailEnd/>
          </a:ln>
        </p:spPr>
      </p:pic>
      <p:pic>
        <p:nvPicPr>
          <p:cNvPr id="8" name="Picture 2"/>
          <p:cNvPicPr>
            <a:picLocks noChangeAspect="1" noChangeArrowheads="1"/>
          </p:cNvPicPr>
          <p:nvPr/>
        </p:nvPicPr>
        <p:blipFill>
          <a:blip r:embed="rId5" cstate="print"/>
          <a:srcRect l="24375" t="17500" r="1875" b="12500"/>
          <a:stretch>
            <a:fillRect/>
          </a:stretch>
        </p:blipFill>
        <p:spPr bwMode="auto">
          <a:xfrm>
            <a:off x="0" y="2708920"/>
            <a:ext cx="5867400" cy="3769360"/>
          </a:xfrm>
          <a:prstGeom prst="rect">
            <a:avLst/>
          </a:prstGeom>
          <a:noFill/>
          <a:ln w="22225">
            <a:solidFill>
              <a:schemeClr val="bg1">
                <a:lumMod val="50000"/>
              </a:schemeClr>
            </a:solidFill>
            <a:miter lim="800000"/>
            <a:headEnd/>
            <a:tailEnd/>
          </a:ln>
        </p:spPr>
      </p:pic>
      <p:sp>
        <p:nvSpPr>
          <p:cNvPr id="9" name="TextBox 8"/>
          <p:cNvSpPr txBox="1"/>
          <p:nvPr/>
        </p:nvSpPr>
        <p:spPr>
          <a:xfrm>
            <a:off x="0" y="260648"/>
            <a:ext cx="8660897" cy="800219"/>
          </a:xfrm>
          <a:prstGeom prst="rect">
            <a:avLst/>
          </a:prstGeom>
          <a:noFill/>
        </p:spPr>
        <p:txBody>
          <a:bodyPr wrap="none" rtlCol="0">
            <a:spAutoFit/>
          </a:bodyPr>
          <a:lstStyle/>
          <a:p>
            <a:r>
              <a:rPr lang="en-US" altLang="zh-CN" sz="4600" b="1" dirty="0" smtClean="0">
                <a:solidFill>
                  <a:schemeClr val="accent6">
                    <a:lumMod val="75000"/>
                  </a:schemeClr>
                </a:solidFill>
                <a:latin typeface="Calibri" pitchFamily="34" charset="0"/>
                <a:ea typeface="SimSun" charset="-122"/>
              </a:rPr>
              <a:t>Country Operations Business Plans</a:t>
            </a:r>
            <a:endParaRPr lang="en-IE" sz="4600" b="1"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13" name="Picture 3"/>
          <p:cNvPicPr>
            <a:picLocks noChangeAspect="1" noChangeArrowheads="1"/>
          </p:cNvPicPr>
          <p:nvPr/>
        </p:nvPicPr>
        <p:blipFill>
          <a:blip r:embed="rId4" cstate="print"/>
          <a:srcRect b="5000"/>
          <a:stretch>
            <a:fillRect/>
          </a:stretch>
        </p:blipFill>
        <p:spPr bwMode="auto">
          <a:xfrm>
            <a:off x="179512" y="1124744"/>
            <a:ext cx="7874000" cy="5031105"/>
          </a:xfrm>
          <a:prstGeom prst="rect">
            <a:avLst/>
          </a:prstGeom>
          <a:noFill/>
          <a:ln w="9525">
            <a:noFill/>
            <a:miter lim="800000"/>
            <a:headEnd/>
            <a:tailEnd/>
          </a:ln>
        </p:spPr>
      </p:pic>
      <p:cxnSp>
        <p:nvCxnSpPr>
          <p:cNvPr id="14" name="Elbow Connector 13"/>
          <p:cNvCxnSpPr/>
          <p:nvPr/>
        </p:nvCxnSpPr>
        <p:spPr>
          <a:xfrm rot="16200000" flipV="1">
            <a:off x="2321347" y="711101"/>
            <a:ext cx="468313" cy="1871663"/>
          </a:xfrm>
          <a:prstGeom prst="bentConnector3">
            <a:avLst>
              <a:gd name="adj1" fmla="val 50000"/>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779912" y="1700808"/>
            <a:ext cx="304800" cy="152400"/>
          </a:xfrm>
          <a:prstGeom prst="ellipse">
            <a:avLst/>
          </a:prstGeom>
          <a:solidFill>
            <a:schemeClr val="tx1"/>
          </a:solidFill>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n-US" sz="1400" dirty="0"/>
              <a:t>1</a:t>
            </a:r>
          </a:p>
        </p:txBody>
      </p:sp>
      <p:sp>
        <p:nvSpPr>
          <p:cNvPr id="16" name="TextBox 15"/>
          <p:cNvSpPr txBox="1"/>
          <p:nvPr/>
        </p:nvSpPr>
        <p:spPr>
          <a:xfrm>
            <a:off x="3347864" y="1988840"/>
            <a:ext cx="3428246" cy="276999"/>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none">
            <a:spAutoFit/>
          </a:bodyPr>
          <a:lstStyle/>
          <a:p>
            <a:pPr fontAlgn="auto">
              <a:spcBef>
                <a:spcPts val="0"/>
              </a:spcBef>
              <a:spcAft>
                <a:spcPts val="0"/>
              </a:spcAft>
              <a:defRPr/>
            </a:pPr>
            <a:r>
              <a:rPr lang="en-US" sz="1200" i="0" dirty="0">
                <a:latin typeface="Arial" pitchFamily="34" charset="0"/>
                <a:cs typeface="Arial" pitchFamily="34" charset="0"/>
              </a:rPr>
              <a:t>In the address field, type http://www.adb.org</a:t>
            </a:r>
          </a:p>
        </p:txBody>
      </p:sp>
      <p:sp>
        <p:nvSpPr>
          <p:cNvPr id="17" name="TextBox 16"/>
          <p:cNvSpPr txBox="1"/>
          <p:nvPr/>
        </p:nvSpPr>
        <p:spPr>
          <a:xfrm>
            <a:off x="3131840" y="4797152"/>
            <a:ext cx="1428596" cy="276999"/>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none">
            <a:spAutoFit/>
          </a:bodyPr>
          <a:lstStyle/>
          <a:p>
            <a:pPr fontAlgn="auto">
              <a:spcBef>
                <a:spcPts val="0"/>
              </a:spcBef>
              <a:spcAft>
                <a:spcPts val="0"/>
              </a:spcAft>
              <a:defRPr/>
            </a:pPr>
            <a:r>
              <a:rPr lang="en-US" sz="1200" i="0" dirty="0" smtClean="0">
                <a:latin typeface="Arial" pitchFamily="34" charset="0"/>
                <a:cs typeface="Arial" pitchFamily="34" charset="0"/>
              </a:rPr>
              <a:t>Click “Business”</a:t>
            </a:r>
            <a:endParaRPr lang="en-US" sz="1200" i="0" dirty="0">
              <a:latin typeface="Arial" pitchFamily="34" charset="0"/>
              <a:cs typeface="Arial" pitchFamily="34" charset="0"/>
            </a:endParaRPr>
          </a:p>
        </p:txBody>
      </p:sp>
      <p:sp>
        <p:nvSpPr>
          <p:cNvPr id="18" name="Oval 17"/>
          <p:cNvSpPr/>
          <p:nvPr/>
        </p:nvSpPr>
        <p:spPr>
          <a:xfrm>
            <a:off x="2555776" y="4797152"/>
            <a:ext cx="304800" cy="152400"/>
          </a:xfrm>
          <a:prstGeom prst="ellipse">
            <a:avLst/>
          </a:prstGeom>
          <a:solidFill>
            <a:schemeClr val="tx1"/>
          </a:solidFill>
          <a:ln/>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en-US" sz="1400" dirty="0" smtClean="0"/>
              <a:t>2</a:t>
            </a:r>
            <a:endParaRPr lang="en-US" sz="1400" dirty="0"/>
          </a:p>
        </p:txBody>
      </p:sp>
      <p:sp>
        <p:nvSpPr>
          <p:cNvPr id="19" name="Rectangle 18"/>
          <p:cNvSpPr/>
          <p:nvPr/>
        </p:nvSpPr>
        <p:spPr>
          <a:xfrm>
            <a:off x="0" y="260648"/>
            <a:ext cx="6742551" cy="769441"/>
          </a:xfrm>
          <a:prstGeom prst="rect">
            <a:avLst/>
          </a:prstGeom>
        </p:spPr>
        <p:txBody>
          <a:bodyPr wrap="none">
            <a:spAutoFit/>
          </a:bodyPr>
          <a:lstStyle/>
          <a:p>
            <a:r>
              <a:rPr lang="en-US" altLang="zh-CN" sz="4400" b="1" dirty="0" smtClean="0">
                <a:solidFill>
                  <a:schemeClr val="accent6">
                    <a:lumMod val="75000"/>
                  </a:schemeClr>
                </a:solidFill>
                <a:latin typeface="Calibri" pitchFamily="34" charset="0"/>
              </a:rPr>
              <a:t>ADB Business Opportunities</a:t>
            </a:r>
            <a:endParaRPr lang="en-IE" sz="4400" b="1" dirty="0">
              <a:solidFill>
                <a:schemeClr val="accent6">
                  <a:lumMod val="75000"/>
                </a:schemeClr>
              </a:solidFill>
            </a:endParaRPr>
          </a:p>
        </p:txBody>
      </p:sp>
      <p:cxnSp>
        <p:nvCxnSpPr>
          <p:cNvPr id="20" name="Straight Arrow Connector 30"/>
          <p:cNvCxnSpPr>
            <a:cxnSpLocks noChangeShapeType="1"/>
          </p:cNvCxnSpPr>
          <p:nvPr/>
        </p:nvCxnSpPr>
        <p:spPr bwMode="auto">
          <a:xfrm rot="5400000">
            <a:off x="2303748" y="5193196"/>
            <a:ext cx="648072" cy="1588"/>
          </a:xfrm>
          <a:prstGeom prst="straightConnector1">
            <a:avLst/>
          </a:prstGeom>
          <a:noFill/>
          <a:ln w="22225" algn="ctr">
            <a:solidFill>
              <a:srgbClr val="FF0000"/>
            </a:solidFill>
            <a:round/>
            <a:headEnd/>
            <a:tailEnd type="triangle" w="lg" len="lg"/>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88640"/>
            <a:ext cx="5976664" cy="800219"/>
          </a:xfrm>
          <a:prstGeom prst="rect">
            <a:avLst/>
          </a:prstGeom>
        </p:spPr>
        <p:txBody>
          <a:bodyPr wrap="square">
            <a:spAutoFit/>
          </a:bodyPr>
          <a:lstStyle/>
          <a:p>
            <a:r>
              <a:rPr lang="en-US" altLang="zh-CN" sz="4600" b="1" dirty="0">
                <a:solidFill>
                  <a:schemeClr val="accent6">
                    <a:lumMod val="75000"/>
                  </a:schemeClr>
                </a:solidFill>
                <a:ea typeface="SimSun" pitchFamily="2" charset="-122"/>
              </a:rPr>
              <a:t>Who we are?</a:t>
            </a:r>
            <a:endParaRPr lang="en-IE" sz="4600" b="1" dirty="0">
              <a:solidFill>
                <a:schemeClr val="accent6">
                  <a:lumMod val="75000"/>
                </a:schemeClr>
              </a:solidFill>
            </a:endParaRPr>
          </a:p>
        </p:txBody>
      </p:sp>
      <p:sp>
        <p:nvSpPr>
          <p:cNvPr id="5" name="Rectangle 4"/>
          <p:cNvSpPr/>
          <p:nvPr/>
        </p:nvSpPr>
        <p:spPr>
          <a:xfrm>
            <a:off x="323528" y="1484784"/>
            <a:ext cx="7920880" cy="4285789"/>
          </a:xfrm>
          <a:prstGeom prst="rect">
            <a:avLst/>
          </a:prstGeom>
        </p:spPr>
        <p:txBody>
          <a:bodyPr wrap="square">
            <a:spAutoFit/>
          </a:bodyPr>
          <a:lstStyle/>
          <a:p>
            <a:pPr marL="0" lvl="1">
              <a:spcAft>
                <a:spcPts val="600"/>
              </a:spcAft>
              <a:buNone/>
            </a:pPr>
            <a:r>
              <a:rPr lang="en-US" sz="2000" b="1" dirty="0" smtClean="0"/>
              <a:t>Regional Multilateral Development Bank</a:t>
            </a:r>
          </a:p>
          <a:p>
            <a:pPr marL="822960" lvl="2" indent="-338138">
              <a:spcBef>
                <a:spcPts val="300"/>
              </a:spcBef>
              <a:spcAft>
                <a:spcPts val="0"/>
              </a:spcAft>
              <a:buSzPct val="125000"/>
              <a:buFont typeface="Arial" pitchFamily="34" charset="0"/>
              <a:buChar char="•"/>
            </a:pPr>
            <a:r>
              <a:rPr lang="en-US" sz="2000" dirty="0" smtClean="0"/>
              <a:t>Established in 1966.</a:t>
            </a:r>
          </a:p>
          <a:p>
            <a:pPr marL="822960" lvl="2" indent="-338138">
              <a:spcBef>
                <a:spcPts val="300"/>
              </a:spcBef>
              <a:spcAft>
                <a:spcPts val="0"/>
              </a:spcAft>
              <a:buSzPct val="125000"/>
              <a:buFont typeface="Arial" pitchFamily="34" charset="0"/>
              <a:buChar char="•"/>
            </a:pPr>
            <a:r>
              <a:rPr lang="en-US" sz="2000" dirty="0" smtClean="0"/>
              <a:t>A partnership of 67 countries (31 in 1966)</a:t>
            </a:r>
          </a:p>
          <a:p>
            <a:pPr marL="822960" lvl="2" indent="-338138">
              <a:lnSpc>
                <a:spcPct val="80000"/>
              </a:lnSpc>
              <a:spcBef>
                <a:spcPts val="600"/>
              </a:spcBef>
              <a:spcAft>
                <a:spcPts val="0"/>
              </a:spcAft>
              <a:buSzPct val="125000"/>
              <a:buFont typeface="Arial" pitchFamily="34" charset="0"/>
              <a:buChar char="•"/>
            </a:pPr>
            <a:r>
              <a:rPr lang="en-US" sz="2000" dirty="0" smtClean="0"/>
              <a:t>42 client countries (developing members countries or </a:t>
            </a:r>
            <a:r>
              <a:rPr lang="en-US" sz="2000" dirty="0" err="1" smtClean="0"/>
              <a:t>DMCs</a:t>
            </a:r>
            <a:r>
              <a:rPr lang="en-US" sz="2000" dirty="0" smtClean="0"/>
              <a:t>)</a:t>
            </a:r>
          </a:p>
          <a:p>
            <a:pPr marL="822960" lvl="2" indent="-338138">
              <a:lnSpc>
                <a:spcPct val="80000"/>
              </a:lnSpc>
              <a:spcBef>
                <a:spcPts val="600"/>
              </a:spcBef>
              <a:spcAft>
                <a:spcPts val="0"/>
              </a:spcAft>
              <a:buSzPct val="125000"/>
              <a:buFont typeface="Arial" pitchFamily="34" charset="0"/>
              <a:buChar char="•"/>
            </a:pPr>
            <a:r>
              <a:rPr lang="en-US" sz="2000" dirty="0" smtClean="0"/>
              <a:t>29 offices worldwide</a:t>
            </a:r>
          </a:p>
          <a:p>
            <a:pPr marL="822960" lvl="2" indent="-338138">
              <a:lnSpc>
                <a:spcPct val="80000"/>
              </a:lnSpc>
              <a:spcBef>
                <a:spcPts val="600"/>
              </a:spcBef>
              <a:spcAft>
                <a:spcPts val="0"/>
              </a:spcAft>
              <a:buSzPct val="125000"/>
              <a:buFont typeface="Arial" pitchFamily="34" charset="0"/>
              <a:buChar char="•"/>
            </a:pPr>
            <a:r>
              <a:rPr lang="en-US" sz="2000" dirty="0" smtClean="0"/>
              <a:t>2958 employees (as of 31 December 2011)</a:t>
            </a:r>
          </a:p>
          <a:p>
            <a:pPr marL="822960" lvl="2" indent="-338138">
              <a:lnSpc>
                <a:spcPct val="80000"/>
              </a:lnSpc>
              <a:spcBef>
                <a:spcPts val="600"/>
              </a:spcBef>
              <a:spcAft>
                <a:spcPts val="0"/>
              </a:spcAft>
              <a:buSzPct val="125000"/>
            </a:pPr>
            <a:endParaRPr lang="en-US" sz="2000" dirty="0" smtClean="0"/>
          </a:p>
          <a:p>
            <a:pPr marL="822960" lvl="2" indent="-338138">
              <a:lnSpc>
                <a:spcPct val="80000"/>
              </a:lnSpc>
              <a:spcBef>
                <a:spcPts val="600"/>
              </a:spcBef>
              <a:spcAft>
                <a:spcPts val="0"/>
              </a:spcAft>
              <a:buSzPct val="125000"/>
            </a:pPr>
            <a:r>
              <a:rPr lang="en-US" sz="2000" b="1" dirty="0" smtClean="0"/>
              <a:t>ADB Provides development assistance </a:t>
            </a:r>
          </a:p>
          <a:p>
            <a:pPr marL="822960" lvl="2" indent="-338138">
              <a:spcBef>
                <a:spcPts val="300"/>
              </a:spcBef>
              <a:spcAft>
                <a:spcPts val="0"/>
              </a:spcAft>
              <a:buSzPct val="125000"/>
              <a:buFont typeface="Arial" pitchFamily="34" charset="0"/>
              <a:buChar char="•"/>
            </a:pPr>
            <a:r>
              <a:rPr lang="en-US" sz="2000" dirty="0" smtClean="0"/>
              <a:t>Loans</a:t>
            </a:r>
          </a:p>
          <a:p>
            <a:pPr marL="822960" lvl="2" indent="-338138">
              <a:spcBef>
                <a:spcPts val="600"/>
              </a:spcBef>
              <a:spcAft>
                <a:spcPts val="0"/>
              </a:spcAft>
              <a:buSzPct val="125000"/>
              <a:buFont typeface="Arial" pitchFamily="34" charset="0"/>
              <a:buChar char="•"/>
            </a:pPr>
            <a:r>
              <a:rPr lang="en-US" sz="2000" dirty="0" smtClean="0"/>
              <a:t>Grants</a:t>
            </a:r>
          </a:p>
          <a:p>
            <a:pPr marL="822960" lvl="2" indent="-338138">
              <a:spcBef>
                <a:spcPts val="600"/>
              </a:spcBef>
              <a:spcAft>
                <a:spcPts val="0"/>
              </a:spcAft>
              <a:buSzPct val="125000"/>
              <a:buFont typeface="Arial" pitchFamily="34" charset="0"/>
              <a:buChar char="•"/>
            </a:pPr>
            <a:r>
              <a:rPr lang="en-US" sz="2000" dirty="0" smtClean="0"/>
              <a:t>Technical assistance </a:t>
            </a:r>
          </a:p>
          <a:p>
            <a:pPr marL="822960" lvl="2" indent="-338138">
              <a:spcBef>
                <a:spcPts val="600"/>
              </a:spcBef>
              <a:spcAft>
                <a:spcPts val="0"/>
              </a:spcAft>
              <a:buSzPct val="125000"/>
              <a:buFont typeface="Arial" pitchFamily="34" charset="0"/>
              <a:buChar char="•"/>
            </a:pPr>
            <a:r>
              <a:rPr lang="en-US" sz="2000" dirty="0" smtClean="0"/>
              <a:t>Advice and knowledge sharing </a:t>
            </a:r>
            <a:endParaRPr lang="en-IE" dirty="0"/>
          </a:p>
        </p:txBody>
      </p:sp>
      <p:pic>
        <p:nvPicPr>
          <p:cNvPr id="6" name="Picture 3" descr="C:\Users\cyrus\Desktop\Recruitment Mission\Working in ADB\1\logo.jpg"/>
          <p:cNvPicPr>
            <a:picLocks noChangeAspect="1" noChangeArrowheads="1"/>
          </p:cNvPicPr>
          <p:nvPr/>
        </p:nvPicPr>
        <p:blipFill>
          <a:blip r:embed="rId2" cstate="print"/>
          <a:srcRect/>
          <a:stretch>
            <a:fillRect/>
          </a:stretch>
        </p:blipFill>
        <p:spPr bwMode="auto">
          <a:xfrm>
            <a:off x="7884368" y="5589240"/>
            <a:ext cx="977900" cy="985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5" name="Picture 5"/>
          <p:cNvPicPr>
            <a:picLocks noChangeAspect="1" noChangeArrowheads="1"/>
          </p:cNvPicPr>
          <p:nvPr/>
        </p:nvPicPr>
        <p:blipFill>
          <a:blip r:embed="rId4" cstate="print"/>
          <a:srcRect t="16250" r="1875" b="11250"/>
          <a:stretch>
            <a:fillRect/>
          </a:stretch>
        </p:blipFill>
        <p:spPr bwMode="auto">
          <a:xfrm>
            <a:off x="539552" y="3068960"/>
            <a:ext cx="7092788" cy="3486069"/>
          </a:xfrm>
          <a:prstGeom prst="rect">
            <a:avLst/>
          </a:prstGeom>
          <a:noFill/>
          <a:ln w="9525">
            <a:noFill/>
            <a:miter lim="800000"/>
            <a:headEnd/>
            <a:tailEnd/>
          </a:ln>
        </p:spPr>
      </p:pic>
      <p:pic>
        <p:nvPicPr>
          <p:cNvPr id="8" name="Picture 6"/>
          <p:cNvPicPr>
            <a:picLocks noChangeAspect="1" noChangeArrowheads="1"/>
          </p:cNvPicPr>
          <p:nvPr/>
        </p:nvPicPr>
        <p:blipFill>
          <a:blip r:embed="rId5" cstate="print"/>
          <a:srcRect t="30000" r="1875" b="7500"/>
          <a:stretch>
            <a:fillRect/>
          </a:stretch>
        </p:blipFill>
        <p:spPr bwMode="auto">
          <a:xfrm>
            <a:off x="0" y="872716"/>
            <a:ext cx="7825110" cy="2662630"/>
          </a:xfrm>
          <a:prstGeom prst="rect">
            <a:avLst/>
          </a:prstGeom>
          <a:noFill/>
          <a:ln w="9525">
            <a:noFill/>
            <a:miter lim="800000"/>
            <a:headEnd/>
            <a:tailEnd/>
          </a:ln>
        </p:spPr>
      </p:pic>
      <p:sp>
        <p:nvSpPr>
          <p:cNvPr id="9" name="TextBox 8"/>
          <p:cNvSpPr txBox="1"/>
          <p:nvPr/>
        </p:nvSpPr>
        <p:spPr>
          <a:xfrm>
            <a:off x="620868" y="3901807"/>
            <a:ext cx="1314398" cy="938719"/>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Click on the links to browse through Consulting Services Opportunities.</a:t>
            </a:r>
            <a:endParaRPr lang="en-US" sz="1100" i="0" dirty="0">
              <a:latin typeface="Arial" pitchFamily="34" charset="0"/>
              <a:cs typeface="Arial" pitchFamily="34" charset="0"/>
            </a:endParaRPr>
          </a:p>
        </p:txBody>
      </p:sp>
      <p:sp>
        <p:nvSpPr>
          <p:cNvPr id="10" name="TextBox 9"/>
          <p:cNvSpPr txBox="1"/>
          <p:nvPr/>
        </p:nvSpPr>
        <p:spPr>
          <a:xfrm>
            <a:off x="620868" y="5380855"/>
            <a:ext cx="1314398" cy="1277273"/>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Click on the links to browse through Proposed/ Approved  Projects &amp; Projects with Advance Action.</a:t>
            </a:r>
            <a:endParaRPr lang="en-US" sz="1100" i="0" dirty="0">
              <a:latin typeface="Arial" pitchFamily="34" charset="0"/>
              <a:cs typeface="Arial" pitchFamily="34" charset="0"/>
            </a:endParaRPr>
          </a:p>
        </p:txBody>
      </p:sp>
      <p:sp>
        <p:nvSpPr>
          <p:cNvPr id="11" name="TextBox 10"/>
          <p:cNvSpPr txBox="1"/>
          <p:nvPr/>
        </p:nvSpPr>
        <p:spPr>
          <a:xfrm>
            <a:off x="6228184" y="4869160"/>
            <a:ext cx="1314398" cy="938719"/>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Click on the links to browse through Opportunities from Goods and Works.</a:t>
            </a:r>
            <a:endParaRPr lang="en-US" sz="1100" i="0" dirty="0">
              <a:latin typeface="Arial" pitchFamily="34" charset="0"/>
              <a:cs typeface="Arial" pitchFamily="34" charset="0"/>
            </a:endParaRPr>
          </a:p>
        </p:txBody>
      </p:sp>
      <p:sp>
        <p:nvSpPr>
          <p:cNvPr id="13" name="TextBox 12"/>
          <p:cNvSpPr txBox="1"/>
          <p:nvPr/>
        </p:nvSpPr>
        <p:spPr>
          <a:xfrm>
            <a:off x="0" y="0"/>
            <a:ext cx="7040710" cy="800219"/>
          </a:xfrm>
          <a:prstGeom prst="rect">
            <a:avLst/>
          </a:prstGeom>
          <a:noFill/>
        </p:spPr>
        <p:txBody>
          <a:bodyPr wrap="none" rtlCol="0">
            <a:spAutoFit/>
          </a:bodyPr>
          <a:lstStyle/>
          <a:p>
            <a:r>
              <a:rPr lang="en-US" altLang="zh-CN" sz="4600" b="1" dirty="0" smtClean="0">
                <a:solidFill>
                  <a:schemeClr val="accent6">
                    <a:lumMod val="75000"/>
                  </a:schemeClr>
                </a:solidFill>
                <a:latin typeface="Calibri" pitchFamily="34" charset="0"/>
              </a:rPr>
              <a:t>ADB Business Opportunities</a:t>
            </a:r>
            <a:endParaRPr lang="en-IE" sz="4600" b="1" dirty="0">
              <a:solidFill>
                <a:schemeClr val="accent6">
                  <a:lumMod val="75000"/>
                </a:schemeClr>
              </a:solidFill>
            </a:endParaRPr>
          </a:p>
        </p:txBody>
      </p:sp>
      <p:sp>
        <p:nvSpPr>
          <p:cNvPr id="14" name="Rounded Rectangle 13"/>
          <p:cNvSpPr/>
          <p:nvPr/>
        </p:nvSpPr>
        <p:spPr bwMode="auto">
          <a:xfrm>
            <a:off x="2411760" y="5733256"/>
            <a:ext cx="1405719" cy="409433"/>
          </a:xfrm>
          <a:prstGeom prst="roundRect">
            <a:avLst/>
          </a:prstGeom>
          <a:noFill/>
          <a:ln w="25400" cap="flat" cmpd="sng" algn="ctr">
            <a:solidFill>
              <a:schemeClr val="tx2"/>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53975" marR="0" indent="-53975" algn="l" defTabSz="914400" rtl="0" eaLnBrk="0" fontAlgn="base" latinLnBrk="0" hangingPunct="0">
              <a:lnSpc>
                <a:spcPct val="85000"/>
              </a:lnSpc>
              <a:spcBef>
                <a:spcPct val="0"/>
              </a:spcBef>
              <a:spcAft>
                <a:spcPct val="0"/>
              </a:spcAft>
              <a:buClr>
                <a:schemeClr val="hlink"/>
              </a:buClr>
              <a:buSzTx/>
              <a:buFont typeface="Futura BdCn BT" pitchFamily="34" charset="0"/>
              <a:buNone/>
              <a:tabLst/>
            </a:pPr>
            <a:endParaRPr kumimoji="0" lang="en-US" sz="2000" b="0" i="0" u="none" strike="noStrike" cap="none" normalizeH="0" baseline="0" dirty="0" smtClean="0">
              <a:ln>
                <a:noFill/>
              </a:ln>
              <a:solidFill>
                <a:schemeClr val="hlink"/>
              </a:solidFill>
              <a:effectLst/>
              <a:latin typeface="Futura BdCn BT" pitchFamily="34" charset="0"/>
            </a:endParaRPr>
          </a:p>
        </p:txBody>
      </p:sp>
      <p:cxnSp>
        <p:nvCxnSpPr>
          <p:cNvPr id="15" name="Straight Arrow Connector 30"/>
          <p:cNvCxnSpPr>
            <a:cxnSpLocks noChangeShapeType="1"/>
          </p:cNvCxnSpPr>
          <p:nvPr/>
        </p:nvCxnSpPr>
        <p:spPr bwMode="auto">
          <a:xfrm>
            <a:off x="1691680" y="4221088"/>
            <a:ext cx="936104" cy="720080"/>
          </a:xfrm>
          <a:prstGeom prst="straightConnector1">
            <a:avLst/>
          </a:prstGeom>
          <a:noFill/>
          <a:ln w="22225" algn="ctr">
            <a:solidFill>
              <a:srgbClr val="FF0000"/>
            </a:solidFill>
            <a:round/>
            <a:headEnd/>
            <a:tailEnd type="triangle" w="lg" len="lg"/>
          </a:ln>
        </p:spPr>
      </p:cxnSp>
      <p:cxnSp>
        <p:nvCxnSpPr>
          <p:cNvPr id="16" name="Straight Arrow Connector 30"/>
          <p:cNvCxnSpPr>
            <a:cxnSpLocks noChangeShapeType="1"/>
          </p:cNvCxnSpPr>
          <p:nvPr/>
        </p:nvCxnSpPr>
        <p:spPr bwMode="auto">
          <a:xfrm>
            <a:off x="1907704" y="5805264"/>
            <a:ext cx="576064" cy="144016"/>
          </a:xfrm>
          <a:prstGeom prst="straightConnector1">
            <a:avLst/>
          </a:prstGeom>
          <a:noFill/>
          <a:ln w="22225" algn="ctr">
            <a:solidFill>
              <a:srgbClr val="FF0000"/>
            </a:solidFill>
            <a:round/>
            <a:headEnd/>
            <a:tailEnd type="triangle" w="lg" len="lg"/>
          </a:ln>
        </p:spPr>
      </p:cxnSp>
      <p:cxnSp>
        <p:nvCxnSpPr>
          <p:cNvPr id="21" name="Straight Arrow Connector 30"/>
          <p:cNvCxnSpPr>
            <a:cxnSpLocks noChangeShapeType="1"/>
          </p:cNvCxnSpPr>
          <p:nvPr/>
        </p:nvCxnSpPr>
        <p:spPr bwMode="auto">
          <a:xfrm rot="10800000">
            <a:off x="5220072" y="5013176"/>
            <a:ext cx="1080120" cy="288032"/>
          </a:xfrm>
          <a:prstGeom prst="straightConnector1">
            <a:avLst/>
          </a:prstGeom>
          <a:noFill/>
          <a:ln w="22225" algn="ctr">
            <a:solidFill>
              <a:srgbClr val="FF0000"/>
            </a:solidFill>
            <a:round/>
            <a:headEnd/>
            <a:tailEnd type="triangle" w="lg" len="lg"/>
          </a:ln>
        </p:spPr>
      </p:cxnSp>
      <p:sp>
        <p:nvSpPr>
          <p:cNvPr id="23" name="Rounded Rectangle 22"/>
          <p:cNvSpPr/>
          <p:nvPr/>
        </p:nvSpPr>
        <p:spPr bwMode="auto">
          <a:xfrm>
            <a:off x="2411760" y="4725144"/>
            <a:ext cx="1405719" cy="409433"/>
          </a:xfrm>
          <a:prstGeom prst="roundRect">
            <a:avLst/>
          </a:prstGeom>
          <a:noFill/>
          <a:ln w="25400" cap="flat" cmpd="sng" algn="ctr">
            <a:solidFill>
              <a:schemeClr val="tx2"/>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53975" marR="0" indent="-53975" algn="l" defTabSz="914400" rtl="0" eaLnBrk="0" fontAlgn="base" latinLnBrk="0" hangingPunct="0">
              <a:lnSpc>
                <a:spcPct val="85000"/>
              </a:lnSpc>
              <a:spcBef>
                <a:spcPct val="0"/>
              </a:spcBef>
              <a:spcAft>
                <a:spcPct val="0"/>
              </a:spcAft>
              <a:buClr>
                <a:schemeClr val="hlink"/>
              </a:buClr>
              <a:buSzTx/>
              <a:buFont typeface="Futura BdCn BT" pitchFamily="34" charset="0"/>
              <a:buNone/>
              <a:tabLst/>
            </a:pPr>
            <a:endParaRPr kumimoji="0" lang="en-US" sz="2000" b="0" i="0" u="none" strike="noStrike" cap="none" normalizeH="0" baseline="0" dirty="0" smtClean="0">
              <a:ln>
                <a:noFill/>
              </a:ln>
              <a:solidFill>
                <a:schemeClr val="hlink"/>
              </a:solidFill>
              <a:effectLst/>
              <a:latin typeface="Futura BdCn BT" pitchFamily="34" charset="0"/>
            </a:endParaRPr>
          </a:p>
        </p:txBody>
      </p:sp>
      <p:sp>
        <p:nvSpPr>
          <p:cNvPr id="25" name="Rounded Rectangle 24"/>
          <p:cNvSpPr/>
          <p:nvPr/>
        </p:nvSpPr>
        <p:spPr bwMode="auto">
          <a:xfrm>
            <a:off x="4067944" y="4725144"/>
            <a:ext cx="1405719" cy="409433"/>
          </a:xfrm>
          <a:prstGeom prst="roundRect">
            <a:avLst/>
          </a:prstGeom>
          <a:noFill/>
          <a:ln w="25400" cap="flat" cmpd="sng" algn="ctr">
            <a:solidFill>
              <a:schemeClr val="tx2"/>
            </a:solidFill>
            <a:prstDash val="solid"/>
            <a:round/>
            <a:headEnd type="none" w="med" len="med"/>
            <a:tailEnd type="none" w="med" len="med"/>
          </a:ln>
          <a:effectLst/>
        </p:spPr>
        <p:txBody>
          <a:bodyPr vert="horz" wrap="square" lIns="90488" tIns="44450" rIns="90488" bIns="44450" numCol="1" rtlCol="0" anchor="t" anchorCtr="0" compatLnSpc="1">
            <a:prstTxWarp prst="textNoShape">
              <a:avLst/>
            </a:prstTxWarp>
          </a:bodyPr>
          <a:lstStyle/>
          <a:p>
            <a:pPr marL="53975" marR="0" indent="-53975" algn="l" defTabSz="914400" rtl="0" eaLnBrk="0" fontAlgn="base" latinLnBrk="0" hangingPunct="0">
              <a:lnSpc>
                <a:spcPct val="85000"/>
              </a:lnSpc>
              <a:spcBef>
                <a:spcPct val="0"/>
              </a:spcBef>
              <a:spcAft>
                <a:spcPct val="0"/>
              </a:spcAft>
              <a:buClr>
                <a:schemeClr val="hlink"/>
              </a:buClr>
              <a:buSzTx/>
              <a:buFont typeface="Futura BdCn BT" pitchFamily="34" charset="0"/>
              <a:buNone/>
              <a:tabLst/>
            </a:pPr>
            <a:endParaRPr kumimoji="0" lang="en-US" sz="2000" b="0" i="0" u="none" strike="noStrike" cap="none" normalizeH="0" baseline="0" dirty="0" smtClean="0">
              <a:ln>
                <a:noFill/>
              </a:ln>
              <a:solidFill>
                <a:schemeClr val="hlink"/>
              </a:solidFill>
              <a:effectLst/>
              <a:latin typeface="Futura BdCn BT"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5" name="Picture 1"/>
          <p:cNvPicPr>
            <a:picLocks noChangeAspect="1" noChangeArrowheads="1"/>
          </p:cNvPicPr>
          <p:nvPr/>
        </p:nvPicPr>
        <p:blipFill>
          <a:blip r:embed="rId4" cstate="print"/>
          <a:srcRect t="15000" b="7500"/>
          <a:stretch>
            <a:fillRect/>
          </a:stretch>
        </p:blipFill>
        <p:spPr bwMode="auto">
          <a:xfrm>
            <a:off x="0" y="1196752"/>
            <a:ext cx="7884368" cy="5288280"/>
          </a:xfrm>
          <a:prstGeom prst="rect">
            <a:avLst/>
          </a:prstGeom>
          <a:noFill/>
          <a:ln w="9525">
            <a:noFill/>
            <a:miter lim="800000"/>
            <a:headEnd/>
            <a:tailEnd/>
          </a:ln>
        </p:spPr>
      </p:pic>
      <p:sp>
        <p:nvSpPr>
          <p:cNvPr id="8" name="TextBox 7"/>
          <p:cNvSpPr txBox="1"/>
          <p:nvPr/>
        </p:nvSpPr>
        <p:spPr>
          <a:xfrm>
            <a:off x="2051720" y="6093296"/>
            <a:ext cx="5257800" cy="600164"/>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Search by clicking on any of the selections available whether by Country, by Sector, by Consultant Source, by Duration and by Budget Amount. The nos. on the sides represents the no. of advertisement per item. </a:t>
            </a:r>
            <a:endParaRPr lang="en-US" sz="1100" i="0" dirty="0">
              <a:latin typeface="Arial" pitchFamily="34" charset="0"/>
              <a:cs typeface="Arial" pitchFamily="34" charset="0"/>
            </a:endParaRPr>
          </a:p>
        </p:txBody>
      </p:sp>
      <p:sp>
        <p:nvSpPr>
          <p:cNvPr id="9" name="Rectangle 8"/>
          <p:cNvSpPr/>
          <p:nvPr/>
        </p:nvSpPr>
        <p:spPr>
          <a:xfrm>
            <a:off x="0" y="188640"/>
            <a:ext cx="8546314" cy="800219"/>
          </a:xfrm>
          <a:prstGeom prst="rect">
            <a:avLst/>
          </a:prstGeom>
        </p:spPr>
        <p:txBody>
          <a:bodyPr wrap="none">
            <a:spAutoFit/>
          </a:bodyPr>
          <a:lstStyle/>
          <a:p>
            <a:r>
              <a:rPr lang="en-US" altLang="zh-CN" sz="4600" b="1" dirty="0" smtClean="0">
                <a:solidFill>
                  <a:schemeClr val="accent6">
                    <a:lumMod val="75000"/>
                  </a:schemeClr>
                </a:solidFill>
                <a:latin typeface="Calibri" pitchFamily="34" charset="0"/>
                <a:ea typeface="SimSun" charset="-122"/>
                <a:cs typeface="Arial" pitchFamily="34" charset="0"/>
              </a:rPr>
              <a:t>Consulting Services Notices CSRN</a:t>
            </a:r>
            <a:endParaRPr lang="en-IE"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5" name="Picture 1"/>
          <p:cNvPicPr>
            <a:picLocks noChangeAspect="1" noChangeArrowheads="1"/>
          </p:cNvPicPr>
          <p:nvPr/>
        </p:nvPicPr>
        <p:blipFill>
          <a:blip r:embed="rId4" cstate="print"/>
          <a:srcRect t="11250" b="7500"/>
          <a:stretch>
            <a:fillRect/>
          </a:stretch>
        </p:blipFill>
        <p:spPr bwMode="auto">
          <a:xfrm>
            <a:off x="0" y="1412776"/>
            <a:ext cx="8534400" cy="4075906"/>
          </a:xfrm>
          <a:prstGeom prst="rect">
            <a:avLst/>
          </a:prstGeom>
          <a:noFill/>
          <a:ln w="9525">
            <a:solidFill>
              <a:schemeClr val="bg1">
                <a:lumMod val="50000"/>
              </a:schemeClr>
            </a:solidFill>
            <a:miter lim="800000"/>
            <a:headEnd/>
            <a:tailEnd/>
          </a:ln>
        </p:spPr>
      </p:pic>
      <p:sp>
        <p:nvSpPr>
          <p:cNvPr id="8" name="TextBox 7"/>
          <p:cNvSpPr txBox="1"/>
          <p:nvPr/>
        </p:nvSpPr>
        <p:spPr>
          <a:xfrm>
            <a:off x="395536" y="4293096"/>
            <a:ext cx="1600200" cy="769441"/>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Click on the Project Title to browse through the Project Data Sheet.</a:t>
            </a:r>
            <a:endParaRPr lang="en-US" sz="1100" i="0" dirty="0">
              <a:latin typeface="Arial" pitchFamily="34" charset="0"/>
              <a:cs typeface="Arial" pitchFamily="34" charset="0"/>
            </a:endParaRPr>
          </a:p>
        </p:txBody>
      </p:sp>
      <p:sp>
        <p:nvSpPr>
          <p:cNvPr id="9" name="TextBox 8"/>
          <p:cNvSpPr txBox="1"/>
          <p:nvPr/>
        </p:nvSpPr>
        <p:spPr>
          <a:xfrm>
            <a:off x="7308304" y="4221088"/>
            <a:ext cx="1371600" cy="600164"/>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Click on the  icon to view the advertisement</a:t>
            </a:r>
            <a:endParaRPr lang="en-US" sz="1100" i="0" dirty="0">
              <a:latin typeface="Arial" pitchFamily="34" charset="0"/>
              <a:cs typeface="Arial" pitchFamily="34" charset="0"/>
            </a:endParaRPr>
          </a:p>
        </p:txBody>
      </p:sp>
      <p:sp>
        <p:nvSpPr>
          <p:cNvPr id="10" name="TextBox 9"/>
          <p:cNvSpPr txBox="1"/>
          <p:nvPr/>
        </p:nvSpPr>
        <p:spPr>
          <a:xfrm>
            <a:off x="0" y="332656"/>
            <a:ext cx="8676158" cy="800219"/>
          </a:xfrm>
          <a:prstGeom prst="rect">
            <a:avLst/>
          </a:prstGeom>
          <a:noFill/>
        </p:spPr>
        <p:txBody>
          <a:bodyPr wrap="none" rtlCol="0">
            <a:spAutoFit/>
          </a:bodyPr>
          <a:lstStyle/>
          <a:p>
            <a:r>
              <a:rPr lang="en-US" altLang="zh-CN" sz="4600" b="1" dirty="0" smtClean="0">
                <a:solidFill>
                  <a:schemeClr val="accent6">
                    <a:lumMod val="75000"/>
                  </a:schemeClr>
                </a:solidFill>
                <a:latin typeface="Calibri" pitchFamily="34" charset="0"/>
                <a:ea typeface="SimSun" charset="-122"/>
                <a:cs typeface="Arial" pitchFamily="34" charset="0"/>
              </a:rPr>
              <a:t>Consulting Services Notices (CSRN)</a:t>
            </a:r>
            <a:endParaRPr lang="en-IE" sz="4600" b="1" dirty="0">
              <a:solidFill>
                <a:schemeClr val="accent6">
                  <a:lumMod val="75000"/>
                </a:schemeClr>
              </a:solidFill>
            </a:endParaRPr>
          </a:p>
        </p:txBody>
      </p:sp>
      <p:cxnSp>
        <p:nvCxnSpPr>
          <p:cNvPr id="11" name="Straight Arrow Connector 30"/>
          <p:cNvCxnSpPr>
            <a:cxnSpLocks noChangeShapeType="1"/>
          </p:cNvCxnSpPr>
          <p:nvPr/>
        </p:nvCxnSpPr>
        <p:spPr bwMode="auto">
          <a:xfrm rot="16200000" flipV="1">
            <a:off x="1223628" y="3753036"/>
            <a:ext cx="864096" cy="72008"/>
          </a:xfrm>
          <a:prstGeom prst="straightConnector1">
            <a:avLst/>
          </a:prstGeom>
          <a:noFill/>
          <a:ln w="22225" algn="ctr">
            <a:solidFill>
              <a:srgbClr val="FF0000"/>
            </a:solidFill>
            <a:round/>
            <a:headEnd/>
            <a:tailEnd type="triangle" w="lg" len="lg"/>
          </a:ln>
        </p:spPr>
      </p:cxnSp>
      <p:cxnSp>
        <p:nvCxnSpPr>
          <p:cNvPr id="13" name="Straight Arrow Connector 30"/>
          <p:cNvCxnSpPr>
            <a:cxnSpLocks noChangeShapeType="1"/>
          </p:cNvCxnSpPr>
          <p:nvPr/>
        </p:nvCxnSpPr>
        <p:spPr bwMode="auto">
          <a:xfrm rot="5400000" flipH="1" flipV="1">
            <a:off x="7236296" y="3429000"/>
            <a:ext cx="1080120" cy="504056"/>
          </a:xfrm>
          <a:prstGeom prst="straightConnector1">
            <a:avLst/>
          </a:prstGeom>
          <a:noFill/>
          <a:ln w="22225" algn="ctr">
            <a:solidFill>
              <a:srgbClr val="FF0000"/>
            </a:solidFill>
            <a:round/>
            <a:headEnd/>
            <a:tailEnd type="triangle" w="lg" len="lg"/>
          </a:ln>
        </p:spPr>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3" name="Picture 1"/>
          <p:cNvPicPr>
            <a:picLocks noChangeAspect="1" noChangeArrowheads="1"/>
          </p:cNvPicPr>
          <p:nvPr/>
        </p:nvPicPr>
        <p:blipFill>
          <a:blip r:embed="rId4" cstate="print"/>
          <a:srcRect l="938" t="18750" r="2813" b="12500"/>
          <a:stretch>
            <a:fillRect/>
          </a:stretch>
        </p:blipFill>
        <p:spPr bwMode="auto">
          <a:xfrm>
            <a:off x="899592" y="1484784"/>
            <a:ext cx="6553200" cy="4088008"/>
          </a:xfrm>
          <a:prstGeom prst="rect">
            <a:avLst/>
          </a:prstGeom>
          <a:noFill/>
          <a:ln w="9525">
            <a:noFill/>
            <a:miter lim="800000"/>
            <a:headEnd/>
            <a:tailEnd/>
          </a:ln>
        </p:spPr>
      </p:pic>
      <p:sp>
        <p:nvSpPr>
          <p:cNvPr id="5" name="TextBox 4"/>
          <p:cNvSpPr txBox="1"/>
          <p:nvPr/>
        </p:nvSpPr>
        <p:spPr>
          <a:xfrm>
            <a:off x="7596336" y="3140968"/>
            <a:ext cx="1371600" cy="787400"/>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algn="ctr" fontAlgn="auto">
              <a:spcBef>
                <a:spcPts val="0"/>
              </a:spcBef>
              <a:spcAft>
                <a:spcPts val="0"/>
              </a:spcAft>
              <a:defRPr/>
            </a:pPr>
            <a:r>
              <a:rPr lang="en-US" sz="1100" i="0" dirty="0" smtClean="0">
                <a:latin typeface="Arial" pitchFamily="34" charset="0"/>
                <a:cs typeface="Arial" pitchFamily="34" charset="0"/>
              </a:rPr>
              <a:t>Click on “Express Interest”  to submit an EOI</a:t>
            </a:r>
            <a:endParaRPr lang="en-US" sz="1100" i="0" dirty="0">
              <a:latin typeface="Arial" pitchFamily="34" charset="0"/>
              <a:cs typeface="Arial" pitchFamily="34" charset="0"/>
            </a:endParaRPr>
          </a:p>
        </p:txBody>
      </p:sp>
      <p:sp>
        <p:nvSpPr>
          <p:cNvPr id="6" name="TextBox 5"/>
          <p:cNvSpPr txBox="1"/>
          <p:nvPr/>
        </p:nvSpPr>
        <p:spPr>
          <a:xfrm>
            <a:off x="0" y="188640"/>
            <a:ext cx="8676158" cy="800219"/>
          </a:xfrm>
          <a:prstGeom prst="rect">
            <a:avLst/>
          </a:prstGeom>
          <a:noFill/>
        </p:spPr>
        <p:txBody>
          <a:bodyPr wrap="none" rtlCol="0">
            <a:spAutoFit/>
          </a:bodyPr>
          <a:lstStyle/>
          <a:p>
            <a:r>
              <a:rPr lang="en-US" altLang="zh-CN" sz="4600" b="1" dirty="0" smtClean="0">
                <a:solidFill>
                  <a:schemeClr val="accent6">
                    <a:lumMod val="75000"/>
                  </a:schemeClr>
                </a:solidFill>
                <a:latin typeface="Calibri" pitchFamily="34" charset="0"/>
                <a:ea typeface="SimSun" charset="-122"/>
                <a:cs typeface="Arial" pitchFamily="34" charset="0"/>
              </a:rPr>
              <a:t>Consulting Services Notices (CSRN)</a:t>
            </a:r>
            <a:endParaRPr lang="en-IE" sz="4600" b="1" dirty="0">
              <a:solidFill>
                <a:schemeClr val="accent6">
                  <a:lumMod val="75000"/>
                </a:schemeClr>
              </a:solidFill>
            </a:endParaRPr>
          </a:p>
        </p:txBody>
      </p:sp>
      <p:cxnSp>
        <p:nvCxnSpPr>
          <p:cNvPr id="7" name="Straight Arrow Connector 30"/>
          <p:cNvCxnSpPr>
            <a:cxnSpLocks noChangeShapeType="1"/>
          </p:cNvCxnSpPr>
          <p:nvPr/>
        </p:nvCxnSpPr>
        <p:spPr bwMode="auto">
          <a:xfrm rot="16200000" flipV="1">
            <a:off x="7128284" y="2024844"/>
            <a:ext cx="1080120" cy="1008112"/>
          </a:xfrm>
          <a:prstGeom prst="straightConnector1">
            <a:avLst/>
          </a:prstGeom>
          <a:noFill/>
          <a:ln w="22225" algn="ctr">
            <a:solidFill>
              <a:srgbClr val="FF0000"/>
            </a:solidFill>
            <a:round/>
            <a:headEnd/>
            <a:tailEnd type="triangle" w="lg" len="lg"/>
          </a:ln>
        </p:spPr>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pic>
        <p:nvPicPr>
          <p:cNvPr id="3" name="Picture 3"/>
          <p:cNvPicPr>
            <a:picLocks noChangeAspect="1" noChangeArrowheads="1"/>
          </p:cNvPicPr>
          <p:nvPr/>
        </p:nvPicPr>
        <p:blipFill>
          <a:blip r:embed="rId4" cstate="print"/>
          <a:srcRect t="15000" r="-1875" b="7500"/>
          <a:stretch>
            <a:fillRect/>
          </a:stretch>
        </p:blipFill>
        <p:spPr bwMode="auto">
          <a:xfrm>
            <a:off x="0" y="1052736"/>
            <a:ext cx="7412407" cy="4541004"/>
          </a:xfrm>
          <a:prstGeom prst="rect">
            <a:avLst/>
          </a:prstGeom>
          <a:noFill/>
          <a:ln w="9525">
            <a:noFill/>
            <a:miter lim="800000"/>
            <a:headEnd/>
            <a:tailEnd/>
          </a:ln>
        </p:spPr>
      </p:pic>
      <p:sp>
        <p:nvSpPr>
          <p:cNvPr id="5" name="TextBox 4"/>
          <p:cNvSpPr txBox="1"/>
          <p:nvPr/>
        </p:nvSpPr>
        <p:spPr>
          <a:xfrm>
            <a:off x="179512" y="5517232"/>
            <a:ext cx="1562100" cy="1107996"/>
          </a:xfrm>
          <a:prstGeom prst="rect">
            <a:avLst/>
          </a:prstGeom>
          <a:solidFill>
            <a:schemeClr val="tx1"/>
          </a:solidFill>
        </p:spPr>
        <p:style>
          <a:lnRef idx="0">
            <a:schemeClr val="accent5"/>
          </a:lnRef>
          <a:fillRef idx="3">
            <a:schemeClr val="accent5"/>
          </a:fillRef>
          <a:effectRef idx="3">
            <a:schemeClr val="accent5"/>
          </a:effectRef>
          <a:fontRef idx="minor">
            <a:schemeClr val="lt1"/>
          </a:fontRef>
        </p:style>
        <p:txBody>
          <a:bodyPr wrap="square">
            <a:spAutoFit/>
          </a:bodyPr>
          <a:lstStyle/>
          <a:p>
            <a:pPr fontAlgn="auto">
              <a:spcBef>
                <a:spcPts val="0"/>
              </a:spcBef>
              <a:spcAft>
                <a:spcPts val="0"/>
              </a:spcAft>
              <a:defRPr/>
            </a:pPr>
            <a:r>
              <a:rPr lang="en-US" sz="1100" b="0" i="0" dirty="0" smtClean="0">
                <a:solidFill>
                  <a:schemeClr val="bg1"/>
                </a:solidFill>
                <a:latin typeface="Arial" pitchFamily="34" charset="0"/>
                <a:cs typeface="Arial" pitchFamily="34" charset="0"/>
              </a:rPr>
              <a:t>Click on the title to view the  Invitation for bids or General Procurement Notice or Invitation for Prequalification. </a:t>
            </a:r>
            <a:endParaRPr lang="en-US" sz="1100" b="0" i="0" dirty="0">
              <a:solidFill>
                <a:schemeClr val="bg1"/>
              </a:solidFill>
              <a:latin typeface="Arial" pitchFamily="34" charset="0"/>
              <a:cs typeface="Arial" pitchFamily="34" charset="0"/>
            </a:endParaRPr>
          </a:p>
        </p:txBody>
      </p:sp>
      <p:sp>
        <p:nvSpPr>
          <p:cNvPr id="6" name="TextBox 5"/>
          <p:cNvSpPr txBox="1"/>
          <p:nvPr/>
        </p:nvSpPr>
        <p:spPr>
          <a:xfrm>
            <a:off x="0" y="152636"/>
            <a:ext cx="5339923" cy="800219"/>
          </a:xfrm>
          <a:prstGeom prst="rect">
            <a:avLst/>
          </a:prstGeom>
          <a:noFill/>
        </p:spPr>
        <p:txBody>
          <a:bodyPr wrap="none" rtlCol="0">
            <a:spAutoFit/>
          </a:bodyPr>
          <a:lstStyle/>
          <a:p>
            <a:r>
              <a:rPr lang="en-US" altLang="ko-KR" sz="4600" b="1" dirty="0" smtClean="0">
                <a:solidFill>
                  <a:schemeClr val="accent6">
                    <a:lumMod val="75000"/>
                  </a:schemeClr>
                </a:solidFill>
                <a:effectLst>
                  <a:outerShdw blurRad="38100" dist="38100" dir="2700000" algn="tl">
                    <a:srgbClr val="C0C0C0"/>
                  </a:outerShdw>
                </a:effectLst>
                <a:latin typeface="Calibri" pitchFamily="34" charset="0"/>
                <a:ea typeface="Gulim" pitchFamily="34" charset="-127"/>
              </a:rPr>
              <a:t>Procurement Notices</a:t>
            </a:r>
            <a:endParaRPr lang="en-IE" sz="4600" b="1" dirty="0">
              <a:solidFill>
                <a:schemeClr val="accent6">
                  <a:lumMod val="75000"/>
                </a:schemeClr>
              </a:solidFill>
            </a:endParaRPr>
          </a:p>
        </p:txBody>
      </p:sp>
      <p:cxnSp>
        <p:nvCxnSpPr>
          <p:cNvPr id="7" name="Straight Arrow Connector 30"/>
          <p:cNvCxnSpPr>
            <a:cxnSpLocks noChangeShapeType="1"/>
          </p:cNvCxnSpPr>
          <p:nvPr/>
        </p:nvCxnSpPr>
        <p:spPr bwMode="auto">
          <a:xfrm flipV="1">
            <a:off x="1691680" y="4581128"/>
            <a:ext cx="1512168" cy="1008112"/>
          </a:xfrm>
          <a:prstGeom prst="straightConnector1">
            <a:avLst/>
          </a:prstGeom>
          <a:noFill/>
          <a:ln w="22225" algn="ctr">
            <a:solidFill>
              <a:srgbClr val="FF0000"/>
            </a:solidFill>
            <a:round/>
            <a:headEnd/>
            <a:tailEnd type="triangle" w="lg" len="lg"/>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3"/>
          <p:cNvSpPr txBox="1">
            <a:spLocks noChangeArrowheads="1"/>
          </p:cNvSpPr>
          <p:nvPr/>
        </p:nvSpPr>
        <p:spPr bwMode="auto">
          <a:xfrm>
            <a:off x="0" y="1052736"/>
            <a:ext cx="8676456" cy="54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1313" marR="0" lvl="0" indent="-341313" algn="l" defTabSz="912813" rtl="0" eaLnBrk="1" fontAlgn="base" latinLnBrk="0" hangingPunct="1">
              <a:lnSpc>
                <a:spcPct val="80000"/>
              </a:lnSpc>
              <a:spcBef>
                <a:spcPct val="50000"/>
              </a:spcBef>
              <a:spcAft>
                <a:spcPct val="0"/>
              </a:spcAft>
              <a:buClrTx/>
              <a:buSzTx/>
              <a:buFont typeface="Arial" charset="0"/>
              <a:buNone/>
              <a:tabLst/>
              <a:defRPr/>
            </a:pPr>
            <a:r>
              <a:rPr kumimoji="0" lang="en-US" altLang="ko-KR" sz="2000" b="0" i="0" u="none" strike="noStrike" kern="1200" cap="none" spc="0" normalizeH="0" baseline="0" noProof="0" dirty="0" smtClean="0">
                <a:ln>
                  <a:noFill/>
                </a:ln>
                <a:effectLst/>
                <a:uLnTx/>
                <a:uFillTx/>
                <a:ea typeface="굴림" pitchFamily="50" charset="-127"/>
                <a:cs typeface="+mn-cs"/>
              </a:rPr>
              <a:t>Types</a:t>
            </a:r>
          </a:p>
          <a:p>
            <a:pPr marL="341313" marR="0" lvl="0" indent="-341313" algn="l" defTabSz="912813" rtl="0" eaLnBrk="1" fontAlgn="base" latinLnBrk="0" hangingPunct="1">
              <a:lnSpc>
                <a:spcPct val="80000"/>
              </a:lnSpc>
              <a:spcBef>
                <a:spcPct val="50000"/>
              </a:spcBef>
              <a:spcAft>
                <a:spcPct val="0"/>
              </a:spcAft>
              <a:buClrTx/>
              <a:buSzTx/>
              <a:buFont typeface="Wingdings" pitchFamily="2" charset="2"/>
              <a:buChar char="Ø"/>
              <a:tabLst/>
              <a:defRPr/>
            </a:pPr>
            <a:r>
              <a:rPr kumimoji="0" lang="en-PH" altLang="ko-KR" sz="2000" b="0" i="0" u="none" strike="noStrike" kern="1200" cap="none" spc="0" normalizeH="0" baseline="0" noProof="0" dirty="0" smtClean="0">
                <a:ln>
                  <a:noFill/>
                </a:ln>
                <a:effectLst/>
                <a:uLnTx/>
                <a:uFillTx/>
                <a:ea typeface="굴림" pitchFamily="50" charset="-127"/>
                <a:cs typeface="+mn-cs"/>
              </a:rPr>
              <a:t>Investment projects</a:t>
            </a:r>
          </a:p>
          <a:p>
            <a:pPr marL="341313" marR="0" lvl="0" indent="-341313" algn="l" defTabSz="912813" rtl="0" eaLnBrk="1" fontAlgn="base" latinLnBrk="0" hangingPunct="1">
              <a:lnSpc>
                <a:spcPct val="80000"/>
              </a:lnSpc>
              <a:spcBef>
                <a:spcPct val="50000"/>
              </a:spcBef>
              <a:spcAft>
                <a:spcPct val="0"/>
              </a:spcAft>
              <a:buClrTx/>
              <a:buSzTx/>
              <a:buFont typeface="Wingdings" pitchFamily="2" charset="2"/>
              <a:buChar char="Ø"/>
              <a:tabLst/>
              <a:defRPr/>
            </a:pPr>
            <a:r>
              <a:rPr kumimoji="0" lang="en-PH" altLang="ko-KR" sz="2000" b="0" i="0" u="none" strike="noStrike" kern="1200" cap="none" spc="0" normalizeH="0" baseline="0" noProof="0" dirty="0" smtClean="0">
                <a:ln>
                  <a:noFill/>
                </a:ln>
                <a:effectLst/>
                <a:uLnTx/>
                <a:uFillTx/>
                <a:ea typeface="굴림" pitchFamily="50" charset="-127"/>
                <a:cs typeface="+mn-cs"/>
              </a:rPr>
              <a:t>Technical assistance</a:t>
            </a:r>
            <a:endParaRPr kumimoji="0" lang="en-US" altLang="ko-KR" sz="2000" b="0" i="0" u="none" strike="noStrike" kern="1200" cap="none" spc="0" normalizeH="0" baseline="0" noProof="0" dirty="0" smtClean="0">
              <a:ln>
                <a:noFill/>
              </a:ln>
              <a:effectLst/>
              <a:uLnTx/>
              <a:uFillTx/>
              <a:ea typeface="굴림" pitchFamily="50" charset="-127"/>
              <a:cs typeface="+mn-cs"/>
            </a:endParaRPr>
          </a:p>
          <a:p>
            <a:pPr marL="341313" marR="0" lvl="0" indent="-341313" algn="l" defTabSz="912813" rtl="0" eaLnBrk="1" fontAlgn="base" latinLnBrk="0" hangingPunct="1">
              <a:lnSpc>
                <a:spcPct val="80000"/>
              </a:lnSpc>
              <a:spcBef>
                <a:spcPct val="50000"/>
              </a:spcBef>
              <a:spcAft>
                <a:spcPct val="0"/>
              </a:spcAft>
              <a:buClrTx/>
              <a:buSzTx/>
              <a:buFont typeface="Wingdings" pitchFamily="2" charset="2"/>
              <a:buNone/>
              <a:tabLst/>
              <a:defRPr/>
            </a:pPr>
            <a:r>
              <a:rPr kumimoji="0" lang="en-US" altLang="ko-KR" sz="2000" b="0" i="0" u="none" strike="noStrike" kern="1200" cap="none" spc="0" normalizeH="0" baseline="0" noProof="0" dirty="0" smtClean="0">
                <a:ln>
                  <a:noFill/>
                </a:ln>
                <a:effectLst/>
                <a:uLnTx/>
                <a:uFillTx/>
                <a:ea typeface="굴림" pitchFamily="50" charset="-127"/>
                <a:cs typeface="+mn-cs"/>
              </a:rPr>
              <a:t>ADB Strategy / Areas of Focus</a:t>
            </a:r>
          </a:p>
          <a:p>
            <a:pPr marL="341313" marR="0" lvl="0" indent="-341313" algn="l" defTabSz="912813" rtl="0" eaLnBrk="1" fontAlgn="base" latinLnBrk="0" hangingPunct="1">
              <a:lnSpc>
                <a:spcPct val="80000"/>
              </a:lnSpc>
              <a:spcBef>
                <a:spcPct val="50000"/>
              </a:spcBef>
              <a:spcAft>
                <a:spcPct val="0"/>
              </a:spcAft>
              <a:buClrTx/>
              <a:buSzTx/>
              <a:buFont typeface="Wingdings" pitchFamily="2" charset="2"/>
              <a:buChar char="Ø"/>
              <a:tabLst/>
              <a:defRPr/>
            </a:pPr>
            <a:r>
              <a:rPr kumimoji="0" lang="en-US" altLang="ko-KR" sz="2000" b="0" i="0" u="none" strike="noStrike" kern="1200" cap="none" spc="0" normalizeH="0" baseline="0" noProof="0" dirty="0" smtClean="0">
                <a:ln>
                  <a:noFill/>
                </a:ln>
                <a:effectLst/>
                <a:uLnTx/>
                <a:uFillTx/>
                <a:ea typeface="굴림" pitchFamily="50" charset="-127"/>
                <a:cs typeface="+mn-cs"/>
              </a:rPr>
              <a:t>The “greening” of </a:t>
            </a:r>
            <a:r>
              <a:rPr kumimoji="0" lang="en-US" altLang="ko-KR" sz="2000" b="0" i="0" u="none" strike="noStrike" kern="1200" cap="none" spc="0" normalizeH="0" baseline="0" noProof="0" dirty="0" err="1" smtClean="0">
                <a:ln>
                  <a:noFill/>
                </a:ln>
                <a:effectLst/>
                <a:uLnTx/>
                <a:uFillTx/>
                <a:ea typeface="굴림" pitchFamily="50" charset="-127"/>
                <a:cs typeface="+mn-cs"/>
              </a:rPr>
              <a:t>ADB’s</a:t>
            </a:r>
            <a:r>
              <a:rPr kumimoji="0" lang="en-US" altLang="ko-KR" sz="2000" b="0" i="0" u="none" strike="noStrike" kern="1200" cap="none" spc="0" normalizeH="0" baseline="0" noProof="0" dirty="0" smtClean="0">
                <a:ln>
                  <a:noFill/>
                </a:ln>
                <a:effectLst/>
                <a:uLnTx/>
                <a:uFillTx/>
                <a:ea typeface="굴림" pitchFamily="50" charset="-127"/>
                <a:cs typeface="+mn-cs"/>
              </a:rPr>
              <a:t> Energy Sector Operations to accelerate low-carbon growth and reduce greenhouse gas emissions in the region.</a:t>
            </a:r>
          </a:p>
          <a:p>
            <a:pPr marL="341313" marR="0" lvl="0" indent="-341313" algn="l" defTabSz="912813" rtl="0" eaLnBrk="1" fontAlgn="base" latinLnBrk="0" hangingPunct="1">
              <a:lnSpc>
                <a:spcPct val="80000"/>
              </a:lnSpc>
              <a:spcBef>
                <a:spcPct val="50000"/>
              </a:spcBef>
              <a:spcAft>
                <a:spcPct val="0"/>
              </a:spcAft>
              <a:buClrTx/>
              <a:buSzTx/>
              <a:buFont typeface="Wingdings" pitchFamily="2" charset="2"/>
              <a:buChar char="Ø"/>
              <a:tabLst/>
              <a:defRPr/>
            </a:pPr>
            <a:r>
              <a:rPr kumimoji="0" lang="en-PH" altLang="ko-KR" sz="2000" b="0" i="0" u="none" strike="noStrike" kern="1200" cap="none" spc="0" normalizeH="0" baseline="0" noProof="0" dirty="0" smtClean="0">
                <a:ln>
                  <a:noFill/>
                </a:ln>
                <a:effectLst/>
                <a:uLnTx/>
                <a:uFillTx/>
                <a:ea typeface="굴림" pitchFamily="50" charset="-127"/>
                <a:cs typeface="+mn-cs"/>
              </a:rPr>
              <a:t>Target $2 billion per year of new clean energy investments from 2013 onwards</a:t>
            </a:r>
          </a:p>
          <a:p>
            <a:pPr marL="341313" marR="0" lvl="0" indent="-341313" algn="l" defTabSz="912813" rtl="0" eaLnBrk="1" fontAlgn="base" latinLnBrk="0" hangingPunct="1">
              <a:lnSpc>
                <a:spcPct val="80000"/>
              </a:lnSpc>
              <a:spcBef>
                <a:spcPct val="20000"/>
              </a:spcBef>
              <a:spcAft>
                <a:spcPct val="0"/>
              </a:spcAft>
              <a:buClr>
                <a:schemeClr val="bg1"/>
              </a:buClr>
              <a:buSzTx/>
              <a:tabLst/>
              <a:defRPr/>
            </a:pPr>
            <a:endParaRPr lang="en-US" altLang="ko-KR" sz="2000" dirty="0">
              <a:ea typeface="굴림" pitchFamily="50" charset="-127"/>
              <a:cs typeface="+mn-cs"/>
            </a:endParaRPr>
          </a:p>
          <a:p>
            <a:pPr marL="341313" marR="0" lvl="0" indent="-341313" algn="l" defTabSz="912813" rtl="0" eaLnBrk="1" fontAlgn="base" latinLnBrk="0" hangingPunct="1">
              <a:lnSpc>
                <a:spcPct val="80000"/>
              </a:lnSpc>
              <a:spcBef>
                <a:spcPct val="20000"/>
              </a:spcBef>
              <a:spcAft>
                <a:spcPct val="0"/>
              </a:spcAft>
              <a:buClr>
                <a:schemeClr val="bg1"/>
              </a:buClr>
              <a:buSzTx/>
              <a:tabLst/>
              <a:defRPr/>
            </a:pPr>
            <a:r>
              <a:rPr kumimoji="0" lang="en-US" altLang="ko-KR" sz="2000" b="0" i="0" u="none" strike="noStrike" kern="1200" cap="none" spc="0" normalizeH="0" baseline="0" noProof="0" dirty="0" smtClean="0">
                <a:ln>
                  <a:noFill/>
                </a:ln>
                <a:effectLst/>
                <a:uLnTx/>
                <a:uFillTx/>
                <a:ea typeface="굴림" pitchFamily="50" charset="-127"/>
                <a:cs typeface="+mn-cs"/>
              </a:rPr>
              <a:t>Deployment of modern clean energy technologies (e.g. solar, wind)</a:t>
            </a:r>
          </a:p>
          <a:p>
            <a:pPr marL="341313" marR="0" lvl="0" indent="-341313" algn="l" defTabSz="912813" rtl="0" eaLnBrk="1" fontAlgn="base" latinLnBrk="0" hangingPunct="1">
              <a:lnSpc>
                <a:spcPct val="80000"/>
              </a:lnSpc>
              <a:spcBef>
                <a:spcPct val="20000"/>
              </a:spcBef>
              <a:spcAft>
                <a:spcPct val="0"/>
              </a:spcAft>
              <a:buClr>
                <a:schemeClr val="bg1"/>
              </a:buClr>
              <a:buSzTx/>
              <a:buFont typeface="Arial" pitchFamily="34" charset="0"/>
              <a:buChar char="•"/>
              <a:tabLst/>
              <a:defRPr/>
            </a:pPr>
            <a:endParaRPr lang="en-US" altLang="ko-KR" sz="2000" dirty="0">
              <a:ea typeface="굴림" pitchFamily="50" charset="-127"/>
              <a:cs typeface="+mn-cs"/>
            </a:endParaRPr>
          </a:p>
          <a:p>
            <a:pPr marL="341313" marR="0" lvl="0" indent="-341313" algn="l" defTabSz="912813" rtl="0" eaLnBrk="1" fontAlgn="base" latinLnBrk="0" hangingPunct="1">
              <a:lnSpc>
                <a:spcPct val="80000"/>
              </a:lnSpc>
              <a:spcBef>
                <a:spcPct val="20000"/>
              </a:spcBef>
              <a:spcAft>
                <a:spcPct val="0"/>
              </a:spcAft>
              <a:buSzTx/>
              <a:buFont typeface="Wingdings" pitchFamily="2" charset="2"/>
              <a:buChar char="Ø"/>
              <a:tabLst/>
              <a:defRPr/>
            </a:pPr>
            <a:r>
              <a:rPr kumimoji="0" lang="en-PH" altLang="ko-KR" sz="2000" b="0" i="0" u="none" strike="noStrike" kern="1200" cap="none" spc="0" normalizeH="0" baseline="0" noProof="0" dirty="0" smtClean="0">
                <a:ln>
                  <a:noFill/>
                </a:ln>
                <a:effectLst/>
                <a:uLnTx/>
                <a:uFillTx/>
                <a:ea typeface="굴림" pitchFamily="50" charset="-127"/>
                <a:cs typeface="+mn-cs"/>
              </a:rPr>
              <a:t>Target 3,000 MW of solar electricity generation &amp; associated</a:t>
            </a:r>
            <a:r>
              <a:rPr kumimoji="0" lang="en-PH" altLang="ko-KR" sz="2000" b="0" i="0" u="none" strike="noStrike" kern="1200" cap="none" spc="0" normalizeH="0" noProof="0" dirty="0" smtClean="0">
                <a:ln>
                  <a:noFill/>
                </a:ln>
                <a:effectLst/>
                <a:uLnTx/>
                <a:uFillTx/>
                <a:ea typeface="굴림" pitchFamily="50" charset="-127"/>
                <a:cs typeface="+mn-cs"/>
              </a:rPr>
              <a:t> </a:t>
            </a:r>
            <a:r>
              <a:rPr kumimoji="0" lang="en-PH" altLang="ko-KR" sz="2000" b="0" i="0" u="none" strike="noStrike" kern="1200" cap="none" spc="0" normalizeH="0" baseline="0" noProof="0" dirty="0" smtClean="0">
                <a:ln>
                  <a:noFill/>
                </a:ln>
                <a:effectLst/>
                <a:uLnTx/>
                <a:uFillTx/>
                <a:ea typeface="굴림" pitchFamily="50" charset="-127"/>
                <a:cs typeface="+mn-cs"/>
              </a:rPr>
              <a:t>smart</a:t>
            </a:r>
            <a:r>
              <a:rPr kumimoji="0" lang="en-PH" altLang="ko-KR" sz="2000" b="0" i="0" u="none" strike="noStrike" kern="1200" cap="none" spc="0" normalizeH="0" noProof="0" dirty="0" smtClean="0">
                <a:ln>
                  <a:noFill/>
                </a:ln>
                <a:effectLst/>
                <a:uLnTx/>
                <a:uFillTx/>
                <a:ea typeface="굴림" pitchFamily="50" charset="-127"/>
                <a:cs typeface="+mn-cs"/>
              </a:rPr>
              <a:t> </a:t>
            </a:r>
            <a:r>
              <a:rPr kumimoji="0" lang="en-PH" altLang="ko-KR" sz="2000" b="0" i="0" u="none" strike="noStrike" kern="1200" cap="none" spc="0" normalizeH="0" baseline="0" noProof="0" dirty="0" smtClean="0">
                <a:ln>
                  <a:noFill/>
                </a:ln>
                <a:effectLst/>
                <a:uLnTx/>
                <a:uFillTx/>
                <a:ea typeface="굴림" pitchFamily="50" charset="-127"/>
                <a:cs typeface="+mn-cs"/>
              </a:rPr>
              <a:t>grid projects by 2013 (Asian Solar Energy Initiative)</a:t>
            </a:r>
          </a:p>
          <a:p>
            <a:pPr marL="341313" marR="0" lvl="0" indent="-341313" algn="l" defTabSz="912813" rtl="0" eaLnBrk="1" fontAlgn="base" latinLnBrk="0" hangingPunct="1">
              <a:lnSpc>
                <a:spcPct val="80000"/>
              </a:lnSpc>
              <a:spcBef>
                <a:spcPct val="20000"/>
              </a:spcBef>
              <a:spcAft>
                <a:spcPct val="0"/>
              </a:spcAft>
              <a:buSzTx/>
              <a:buFont typeface="Wingdings" pitchFamily="2" charset="2"/>
              <a:buChar char="Ø"/>
              <a:tabLst/>
              <a:defRPr/>
            </a:pPr>
            <a:r>
              <a:rPr kumimoji="0" lang="en-PH" altLang="ko-KR" sz="2000" b="0" i="0" u="none" strike="noStrike" kern="1200" cap="none" spc="0" normalizeH="0" baseline="0" noProof="0" dirty="0" smtClean="0">
                <a:ln>
                  <a:noFill/>
                </a:ln>
                <a:effectLst/>
                <a:uLnTx/>
                <a:uFillTx/>
                <a:ea typeface="굴림" pitchFamily="50" charset="-127"/>
                <a:cs typeface="+mn-cs"/>
              </a:rPr>
              <a:t>Target 1,000 MW of wind power by 2015 (Quantum Leap in Wind Power)</a:t>
            </a:r>
            <a:endParaRPr kumimoji="0" lang="en-US" altLang="ko-KR" sz="2000" b="0" i="0" u="none" strike="noStrike" kern="1200" cap="none" spc="0" normalizeH="0" baseline="0" noProof="0" dirty="0" smtClean="0">
              <a:ln>
                <a:noFill/>
              </a:ln>
              <a:effectLst/>
              <a:uLnTx/>
              <a:uFillTx/>
              <a:ea typeface="굴림" pitchFamily="50" charset="-127"/>
              <a:cs typeface="+mn-cs"/>
            </a:endParaRPr>
          </a:p>
          <a:p>
            <a:pPr marL="341313" marR="0" lvl="0" indent="-341313" algn="l" defTabSz="912813" rtl="0" eaLnBrk="1" fontAlgn="base" latinLnBrk="0" hangingPunct="1">
              <a:lnSpc>
                <a:spcPct val="80000"/>
              </a:lnSpc>
              <a:spcBef>
                <a:spcPct val="20000"/>
              </a:spcBef>
              <a:spcAft>
                <a:spcPct val="0"/>
              </a:spcAft>
              <a:buClr>
                <a:schemeClr val="bg1"/>
              </a:buClr>
              <a:buSzTx/>
              <a:buFont typeface="Arial" charset="0"/>
              <a:buNone/>
              <a:tabLst/>
              <a:defRPr/>
            </a:pPr>
            <a:endParaRPr kumimoji="0" lang="en-US" altLang="ko-KR" sz="3200" b="0" i="0" u="none" strike="noStrike" kern="1200" cap="none" spc="0" normalizeH="0" baseline="0" noProof="0" dirty="0" smtClean="0">
              <a:ln>
                <a:noFill/>
              </a:ln>
              <a:solidFill>
                <a:schemeClr val="tx1"/>
              </a:solidFill>
              <a:effectLst/>
              <a:uLnTx/>
              <a:uFillTx/>
              <a:latin typeface="Arial" charset="0"/>
              <a:ea typeface="굴림" pitchFamily="50" charset="-127"/>
              <a:cs typeface="+mn-cs"/>
            </a:endParaRPr>
          </a:p>
        </p:txBody>
      </p:sp>
      <p:sp>
        <p:nvSpPr>
          <p:cNvPr id="5" name="Title 1"/>
          <p:cNvSpPr>
            <a:spLocks/>
          </p:cNvSpPr>
          <p:nvPr/>
        </p:nvSpPr>
        <p:spPr bwMode="auto">
          <a:xfrm>
            <a:off x="0" y="332656"/>
            <a:ext cx="9144000" cy="685800"/>
          </a:xfrm>
          <a:prstGeom prst="rect">
            <a:avLst/>
          </a:prstGeom>
          <a:noFill/>
          <a:ln w="12700">
            <a:noFill/>
            <a:miter lim="800000"/>
            <a:headEnd/>
            <a:tailEnd/>
          </a:ln>
        </p:spPr>
        <p:txBody>
          <a:bodyPr lIns="90488" tIns="44450" rIns="90488" bIns="44450" anchor="b"/>
          <a:lstStyle/>
          <a:p>
            <a:pPr eaLnBrk="0" latinLnBrk="0" hangingPunct="0"/>
            <a:r>
              <a:rPr kumimoji="0" lang="en-US" altLang="ko-KR" sz="4600" b="1" i="0" dirty="0" smtClean="0">
                <a:solidFill>
                  <a:schemeClr val="accent6">
                    <a:lumMod val="75000"/>
                  </a:schemeClr>
                </a:solidFill>
              </a:rPr>
              <a:t>Energy Sector </a:t>
            </a:r>
            <a:endParaRPr kumimoji="0" lang="en-US" altLang="ko-KR" sz="4600" b="1" i="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Title 1"/>
          <p:cNvSpPr>
            <a:spLocks/>
          </p:cNvSpPr>
          <p:nvPr/>
        </p:nvSpPr>
        <p:spPr bwMode="auto">
          <a:xfrm>
            <a:off x="0" y="332656"/>
            <a:ext cx="7907338" cy="685800"/>
          </a:xfrm>
          <a:prstGeom prst="rect">
            <a:avLst/>
          </a:prstGeom>
          <a:noFill/>
          <a:ln w="12700">
            <a:noFill/>
            <a:miter lim="800000"/>
            <a:headEnd/>
            <a:tailEnd/>
          </a:ln>
        </p:spPr>
        <p:txBody>
          <a:bodyPr lIns="90488" tIns="44450" rIns="90488" bIns="44450" anchor="b"/>
          <a:lstStyle/>
          <a:p>
            <a:pPr eaLnBrk="0" latinLnBrk="0" hangingPunct="0"/>
            <a:r>
              <a:rPr kumimoji="0" lang="en-US" altLang="ko-KR" sz="4600" b="1" i="0" dirty="0" smtClean="0">
                <a:solidFill>
                  <a:schemeClr val="accent6">
                    <a:lumMod val="75000"/>
                  </a:schemeClr>
                </a:solidFill>
              </a:rPr>
              <a:t>Energy Sector </a:t>
            </a:r>
            <a:endParaRPr kumimoji="0" lang="en-US" altLang="ko-KR" sz="4600" b="1" i="0" dirty="0">
              <a:solidFill>
                <a:schemeClr val="accent6">
                  <a:lumMod val="75000"/>
                </a:schemeClr>
              </a:solidFill>
            </a:endParaRPr>
          </a:p>
        </p:txBody>
      </p:sp>
      <p:sp>
        <p:nvSpPr>
          <p:cNvPr id="7" name="TextBox 6"/>
          <p:cNvSpPr txBox="1"/>
          <p:nvPr/>
        </p:nvSpPr>
        <p:spPr>
          <a:xfrm>
            <a:off x="0" y="1484784"/>
            <a:ext cx="8676456" cy="3816429"/>
          </a:xfrm>
          <a:prstGeom prst="rect">
            <a:avLst/>
          </a:prstGeom>
          <a:noFill/>
        </p:spPr>
        <p:txBody>
          <a:bodyPr wrap="square" rtlCol="0">
            <a:spAutoFit/>
          </a:bodyPr>
          <a:lstStyle/>
          <a:p>
            <a:pPr marL="341313" lvl="0" indent="-341313">
              <a:lnSpc>
                <a:spcPct val="80000"/>
              </a:lnSpc>
              <a:spcBef>
                <a:spcPct val="20000"/>
              </a:spcBef>
              <a:buClr>
                <a:schemeClr val="bg1"/>
              </a:buClr>
              <a:defRPr/>
            </a:pPr>
            <a:r>
              <a:rPr lang="en-US" altLang="ko-KR" sz="2000" dirty="0">
                <a:ea typeface="굴림" pitchFamily="50" charset="-127"/>
              </a:rPr>
              <a:t>Projects that lower the barriers to adopting clean energy technologies. </a:t>
            </a:r>
          </a:p>
          <a:p>
            <a:pPr marL="741363" lvl="1" indent="-284163">
              <a:lnSpc>
                <a:spcPct val="80000"/>
              </a:lnSpc>
              <a:spcBef>
                <a:spcPct val="20000"/>
              </a:spcBef>
              <a:buClr>
                <a:schemeClr val="tx1"/>
              </a:buClr>
              <a:buFont typeface="Wingdings" pitchFamily="2" charset="2"/>
              <a:buChar char="Ø"/>
              <a:defRPr/>
            </a:pPr>
            <a:r>
              <a:rPr lang="en-US" altLang="ko-KR" sz="2000" dirty="0">
                <a:ea typeface="굴림" pitchFamily="50" charset="-127"/>
                <a:cs typeface="Arial" pitchFamily="34" charset="0"/>
              </a:rPr>
              <a:t>Encourage </a:t>
            </a:r>
            <a:r>
              <a:rPr lang="en-US" altLang="ko-KR" sz="2000" dirty="0">
                <a:ea typeface="굴림"/>
                <a:cs typeface="Arial" pitchFamily="34" charset="0"/>
              </a:rPr>
              <a:t>private sector participation (and </a:t>
            </a:r>
            <a:r>
              <a:rPr lang="en-US" altLang="ko-KR" sz="2000" dirty="0" err="1">
                <a:ea typeface="굴림"/>
                <a:cs typeface="Arial" pitchFamily="34" charset="0"/>
              </a:rPr>
              <a:t>PPPs</a:t>
            </a:r>
            <a:r>
              <a:rPr lang="en-US" altLang="ko-KR" sz="2000" dirty="0">
                <a:ea typeface="굴림"/>
                <a:cs typeface="Arial" pitchFamily="34" charset="0"/>
              </a:rPr>
              <a:t>) to enhance efficiency through competition, and to increase investable resources</a:t>
            </a:r>
            <a:endParaRPr lang="en-US" altLang="ko-KR" sz="2000" dirty="0">
              <a:ea typeface="굴림" pitchFamily="50" charset="-127"/>
            </a:endParaRPr>
          </a:p>
          <a:p>
            <a:pPr marL="341313" lvl="0" indent="-341313">
              <a:lnSpc>
                <a:spcPct val="80000"/>
              </a:lnSpc>
              <a:spcBef>
                <a:spcPct val="20000"/>
              </a:spcBef>
              <a:buClr>
                <a:schemeClr val="bg1"/>
              </a:buClr>
              <a:defRPr/>
            </a:pPr>
            <a:r>
              <a:rPr lang="en-US" altLang="ko-KR" sz="2000" dirty="0">
                <a:ea typeface="굴림" pitchFamily="50" charset="-127"/>
              </a:rPr>
              <a:t>Projects that increase access to clean and efficient energy for the</a:t>
            </a:r>
          </a:p>
          <a:p>
            <a:pPr marL="341313" lvl="0" indent="-341313">
              <a:lnSpc>
                <a:spcPct val="80000"/>
              </a:lnSpc>
              <a:spcBef>
                <a:spcPct val="20000"/>
              </a:spcBef>
              <a:buClr>
                <a:schemeClr val="bg1"/>
              </a:buClr>
              <a:defRPr/>
            </a:pPr>
            <a:r>
              <a:rPr lang="en-US" altLang="ko-KR" sz="2000" dirty="0">
                <a:ea typeface="굴림" pitchFamily="50" charset="-127"/>
              </a:rPr>
              <a:t>poor.</a:t>
            </a:r>
          </a:p>
          <a:p>
            <a:pPr marL="742950" lvl="2" indent="-342900">
              <a:lnSpc>
                <a:spcPct val="80000"/>
              </a:lnSpc>
              <a:spcBef>
                <a:spcPct val="20000"/>
              </a:spcBef>
              <a:buFont typeface="Wingdings" pitchFamily="2" charset="2"/>
              <a:buChar char="Ø"/>
              <a:defRPr/>
            </a:pPr>
            <a:r>
              <a:rPr lang="en-PH" sz="2000" dirty="0">
                <a:cs typeface="Arial" pitchFamily="34" charset="0"/>
              </a:rPr>
              <a:t>Promote</a:t>
            </a:r>
            <a:r>
              <a:rPr lang="en-PH" sz="2000" dirty="0">
                <a:effectLst>
                  <a:outerShdw blurRad="38100" dist="38100" dir="2700000" algn="tl">
                    <a:srgbClr val="000000"/>
                  </a:outerShdw>
                </a:effectLst>
                <a:cs typeface="Arial" pitchFamily="34" charset="0"/>
              </a:rPr>
              <a:t> </a:t>
            </a:r>
            <a:r>
              <a:rPr lang="en-US" altLang="ko-KR" sz="2000" dirty="0">
                <a:ea typeface="굴림" pitchFamily="50" charset="-127"/>
                <a:cs typeface="Arial" pitchFamily="34" charset="0"/>
              </a:rPr>
              <a:t>large and small projects that are grid-connected and off-grid</a:t>
            </a:r>
          </a:p>
          <a:p>
            <a:pPr marL="742950" lvl="2" indent="-342900">
              <a:lnSpc>
                <a:spcPct val="80000"/>
              </a:lnSpc>
              <a:spcBef>
                <a:spcPct val="20000"/>
              </a:spcBef>
              <a:buFont typeface="Wingdings" pitchFamily="2" charset="2"/>
              <a:buChar char="Ø"/>
              <a:defRPr/>
            </a:pPr>
            <a:r>
              <a:rPr lang="en-PH" altLang="ko-KR" sz="2000" dirty="0">
                <a:ea typeface="굴림" pitchFamily="50" charset="-127"/>
              </a:rPr>
              <a:t>Target energy access to 100 million people by 2015 (Energy for All Initiative)</a:t>
            </a:r>
            <a:endParaRPr lang="en-US" altLang="ko-KR" sz="2000" dirty="0">
              <a:ea typeface="굴림" pitchFamily="50" charset="-127"/>
            </a:endParaRPr>
          </a:p>
          <a:p>
            <a:pPr marL="341313" lvl="0" indent="-341313">
              <a:lnSpc>
                <a:spcPct val="80000"/>
              </a:lnSpc>
              <a:spcBef>
                <a:spcPct val="20000"/>
              </a:spcBef>
              <a:buClr>
                <a:schemeClr val="bg1"/>
              </a:buClr>
              <a:defRPr/>
            </a:pPr>
            <a:r>
              <a:rPr lang="en-US" altLang="ko-KR" sz="2000" dirty="0">
                <a:ea typeface="굴림" pitchFamily="50" charset="-127"/>
              </a:rPr>
              <a:t>Technical capacity programs for clean energy.</a:t>
            </a:r>
          </a:p>
          <a:p>
            <a:pPr marL="741363" lvl="1" indent="-284163">
              <a:lnSpc>
                <a:spcPct val="80000"/>
              </a:lnSpc>
              <a:spcBef>
                <a:spcPct val="20000"/>
              </a:spcBef>
              <a:buFont typeface="Wingdings" pitchFamily="2" charset="2"/>
              <a:buChar char="Ø"/>
              <a:defRPr/>
            </a:pPr>
            <a:r>
              <a:rPr lang="en-US" altLang="ko-KR" sz="2000" dirty="0">
                <a:ea typeface="굴림"/>
                <a:cs typeface="Arial" pitchFamily="34" charset="0"/>
              </a:rPr>
              <a:t>Support advocacy and assistance to </a:t>
            </a:r>
            <a:r>
              <a:rPr lang="en-US" altLang="ko-KR" sz="2000" dirty="0" err="1">
                <a:ea typeface="굴림"/>
                <a:cs typeface="Arial" pitchFamily="34" charset="0"/>
              </a:rPr>
              <a:t>DMCs</a:t>
            </a:r>
            <a:r>
              <a:rPr lang="en-US" altLang="ko-KR" sz="2000" dirty="0">
                <a:ea typeface="굴림"/>
                <a:cs typeface="Arial" pitchFamily="34" charset="0"/>
              </a:rPr>
              <a:t> in technology transfer and deployment.</a:t>
            </a:r>
          </a:p>
          <a:p>
            <a:pPr marL="741363" lvl="1" indent="-284163">
              <a:lnSpc>
                <a:spcPct val="80000"/>
              </a:lnSpc>
              <a:spcBef>
                <a:spcPct val="20000"/>
              </a:spcBef>
              <a:buFont typeface="Wingdings" pitchFamily="2" charset="2"/>
              <a:buChar char="Ø"/>
              <a:defRPr/>
            </a:pPr>
            <a:r>
              <a:rPr lang="en-US" altLang="ko-KR" sz="2000" dirty="0">
                <a:ea typeface="굴림"/>
                <a:cs typeface="Arial" pitchFamily="34" charset="0"/>
              </a:rPr>
              <a:t>Promote superior knowledge management and dissemination of good practices and lessons learned.</a:t>
            </a:r>
            <a:endParaRPr lang="en-US" altLang="ko-KR" sz="2000" dirty="0">
              <a:ea typeface="굴림" pitchFamily="50" charset="-127"/>
            </a:endParaRPr>
          </a:p>
          <a:p>
            <a:endParaRPr lang="en-IE"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0" y="260648"/>
            <a:ext cx="3661708" cy="800219"/>
          </a:xfrm>
          <a:prstGeom prst="rect">
            <a:avLst/>
          </a:prstGeom>
        </p:spPr>
        <p:txBody>
          <a:bodyPr wrap="none">
            <a:spAutoFit/>
          </a:bodyPr>
          <a:lstStyle/>
          <a:p>
            <a:pPr eaLnBrk="0" latinLnBrk="0" hangingPunct="0"/>
            <a:r>
              <a:rPr kumimoji="0" lang="en-US" altLang="ko-KR" sz="4600" b="1" i="0" dirty="0" smtClean="0">
                <a:solidFill>
                  <a:schemeClr val="accent6">
                    <a:lumMod val="75000"/>
                  </a:schemeClr>
                </a:solidFill>
              </a:rPr>
              <a:t>Energy Sector </a:t>
            </a:r>
            <a:endParaRPr kumimoji="0" lang="en-US" altLang="ko-KR" sz="4600" b="1" i="0" dirty="0">
              <a:solidFill>
                <a:schemeClr val="accent6">
                  <a:lumMod val="75000"/>
                </a:schemeClr>
              </a:solidFill>
            </a:endParaRPr>
          </a:p>
        </p:txBody>
      </p:sp>
      <p:sp>
        <p:nvSpPr>
          <p:cNvPr id="5" name="Rectangle 4"/>
          <p:cNvSpPr/>
          <p:nvPr/>
        </p:nvSpPr>
        <p:spPr>
          <a:xfrm>
            <a:off x="251520" y="1628800"/>
            <a:ext cx="8424936" cy="3970318"/>
          </a:xfrm>
          <a:prstGeom prst="rect">
            <a:avLst/>
          </a:prstGeom>
        </p:spPr>
        <p:txBody>
          <a:bodyPr wrap="square">
            <a:spAutoFit/>
          </a:bodyPr>
          <a:lstStyle/>
          <a:p>
            <a:pPr>
              <a:lnSpc>
                <a:spcPct val="80000"/>
              </a:lnSpc>
              <a:buFont typeface="Wingdings" pitchFamily="2" charset="2"/>
              <a:buNone/>
            </a:pPr>
            <a:r>
              <a:rPr lang="en-US" sz="2000" b="1" i="1" dirty="0" smtClean="0">
                <a:solidFill>
                  <a:schemeClr val="accent6">
                    <a:lumMod val="75000"/>
                  </a:schemeClr>
                </a:solidFill>
                <a:effectLst/>
              </a:rPr>
              <a:t>Examples of Consulting Expertise Required for Projects/TAs:</a:t>
            </a:r>
          </a:p>
          <a:p>
            <a:pPr>
              <a:lnSpc>
                <a:spcPct val="80000"/>
              </a:lnSpc>
              <a:buFont typeface="Wingdings" pitchFamily="2" charset="2"/>
              <a:buNone/>
            </a:pPr>
            <a:endParaRPr lang="en-US" sz="2000" dirty="0" smtClean="0">
              <a:effectLst/>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Urban planners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PH" sz="2000" dirty="0" smtClean="0">
                <a:ea typeface="ＭＳ Ｐゴシック" charset="-128"/>
                <a:cs typeface="Arial" pitchFamily="34" charset="0"/>
              </a:rPr>
              <a:t>Clean energy development specialists/engineers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Power management , transmission and distribution engineers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Institutional specialists (utility operations managers)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PPP and project finance specialists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Economic and financial analysts </a:t>
            </a:r>
            <a:endParaRPr lang="en-US" sz="2000" dirty="0" smtClean="0">
              <a:ea typeface="ＭＳ Ｐゴシック" charset="-128"/>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251520" y="188640"/>
            <a:ext cx="3552319" cy="800219"/>
          </a:xfrm>
          <a:prstGeom prst="rect">
            <a:avLst/>
          </a:prstGeom>
        </p:spPr>
        <p:txBody>
          <a:bodyPr wrap="none">
            <a:spAutoFit/>
          </a:bodyPr>
          <a:lstStyle/>
          <a:p>
            <a:r>
              <a:rPr kumimoji="0" lang="en-US" altLang="ko-KR" sz="4600" b="1" i="0" dirty="0" smtClean="0">
                <a:solidFill>
                  <a:schemeClr val="accent6">
                    <a:lumMod val="75000"/>
                  </a:schemeClr>
                </a:solidFill>
              </a:rPr>
              <a:t>Transport/ICT</a:t>
            </a:r>
            <a:endParaRPr lang="en-IE" sz="4600" b="1" dirty="0">
              <a:solidFill>
                <a:schemeClr val="accent6">
                  <a:lumMod val="75000"/>
                </a:schemeClr>
              </a:solidFill>
            </a:endParaRPr>
          </a:p>
        </p:txBody>
      </p:sp>
      <p:sp>
        <p:nvSpPr>
          <p:cNvPr id="6" name="Rectangle 5"/>
          <p:cNvSpPr/>
          <p:nvPr/>
        </p:nvSpPr>
        <p:spPr>
          <a:xfrm>
            <a:off x="179512" y="1124744"/>
            <a:ext cx="7560840" cy="707886"/>
          </a:xfrm>
          <a:prstGeom prst="rect">
            <a:avLst/>
          </a:prstGeom>
        </p:spPr>
        <p:txBody>
          <a:bodyPr wrap="square">
            <a:spAutoFit/>
          </a:bodyPr>
          <a:lstStyle/>
          <a:p>
            <a:pPr marL="342900" indent="-342900" eaLnBrk="0" latinLnBrk="0" hangingPunct="0">
              <a:spcBef>
                <a:spcPct val="20000"/>
              </a:spcBef>
              <a:spcAft>
                <a:spcPct val="20000"/>
              </a:spcAft>
              <a:buClr>
                <a:srgbClr val="FF0000"/>
              </a:buClr>
            </a:pPr>
            <a:endParaRPr lang="ko-KR" altLang="en-US" sz="2000" dirty="0">
              <a:latin typeface="Verdana" pitchFamily="34" charset="0"/>
            </a:endParaRPr>
          </a:p>
          <a:p>
            <a:pPr lvl="1">
              <a:lnSpc>
                <a:spcPct val="80000"/>
              </a:lnSpc>
              <a:buClr>
                <a:schemeClr val="bg1"/>
              </a:buClr>
            </a:pPr>
            <a:endParaRPr lang="en-US" altLang="ko-KR" sz="2000" dirty="0">
              <a:latin typeface="Verdana" pitchFamily="34" charset="0"/>
            </a:endParaRPr>
          </a:p>
        </p:txBody>
      </p:sp>
      <p:sp>
        <p:nvSpPr>
          <p:cNvPr id="7" name="TextBox 6"/>
          <p:cNvSpPr txBox="1"/>
          <p:nvPr/>
        </p:nvSpPr>
        <p:spPr>
          <a:xfrm>
            <a:off x="1" y="1772816"/>
            <a:ext cx="8316416" cy="4308872"/>
          </a:xfrm>
          <a:prstGeom prst="rect">
            <a:avLst/>
          </a:prstGeom>
          <a:noFill/>
        </p:spPr>
        <p:txBody>
          <a:bodyPr wrap="square" rtlCol="0">
            <a:spAutoFit/>
          </a:bodyPr>
          <a:lstStyle/>
          <a:p>
            <a:pPr lvl="1">
              <a:lnSpc>
                <a:spcPct val="80000"/>
              </a:lnSpc>
              <a:buClr>
                <a:schemeClr val="bg1"/>
              </a:buClr>
              <a:buFont typeface="Arial" pitchFamily="34" charset="0"/>
              <a:buChar char="•"/>
            </a:pPr>
            <a:r>
              <a:rPr lang="en-US" altLang="ko-KR" sz="2000" b="0" i="0" dirty="0" smtClean="0"/>
              <a:t>Urban Transport</a:t>
            </a:r>
          </a:p>
          <a:p>
            <a:pPr lvl="1">
              <a:lnSpc>
                <a:spcPct val="80000"/>
              </a:lnSpc>
              <a:buClr>
                <a:schemeClr val="bg1"/>
              </a:buClr>
              <a:buFont typeface="Arial" pitchFamily="34" charset="0"/>
              <a:buChar char="•"/>
            </a:pPr>
            <a:endParaRPr lang="en-US" altLang="ko-KR" sz="2000" b="0" i="0" dirty="0" smtClean="0"/>
          </a:p>
          <a:p>
            <a:pPr lvl="1">
              <a:lnSpc>
                <a:spcPct val="80000"/>
              </a:lnSpc>
              <a:buFont typeface="Wingdings" pitchFamily="2" charset="2"/>
              <a:buChar char="Ø"/>
            </a:pPr>
            <a:r>
              <a:rPr lang="en-US" altLang="ko-KR" sz="2000" dirty="0" smtClean="0"/>
              <a:t>Road </a:t>
            </a:r>
            <a:r>
              <a:rPr lang="en-US" altLang="ko-KR" sz="2000" dirty="0"/>
              <a:t>congestion cost Asian economies 2-5% of GDP every year due to lost time and higher transportation </a:t>
            </a:r>
            <a:r>
              <a:rPr lang="en-US" altLang="ko-KR" sz="2000" dirty="0" smtClean="0"/>
              <a:t>costs.</a:t>
            </a:r>
          </a:p>
          <a:p>
            <a:pPr lvl="1">
              <a:lnSpc>
                <a:spcPct val="80000"/>
              </a:lnSpc>
            </a:pPr>
            <a:endParaRPr lang="en-US" altLang="ko-KR" sz="2000" dirty="0" smtClean="0"/>
          </a:p>
          <a:p>
            <a:pPr lvl="1">
              <a:lnSpc>
                <a:spcPct val="80000"/>
              </a:lnSpc>
              <a:buFont typeface="Wingdings" pitchFamily="2" charset="2"/>
              <a:buChar char="Ø"/>
            </a:pPr>
            <a:r>
              <a:rPr lang="en-US" altLang="ko-KR" sz="2000" dirty="0" smtClean="0"/>
              <a:t>Uncontrolled </a:t>
            </a:r>
            <a:r>
              <a:rPr lang="en-US" altLang="ko-KR" sz="2000" dirty="0"/>
              <a:t>increases in urban road traffic are compromising the health and safety of urban </a:t>
            </a:r>
            <a:r>
              <a:rPr lang="en-US" altLang="ko-KR" sz="2000" dirty="0" smtClean="0"/>
              <a:t>dwellers</a:t>
            </a:r>
          </a:p>
          <a:p>
            <a:pPr lvl="1">
              <a:lnSpc>
                <a:spcPct val="80000"/>
              </a:lnSpc>
            </a:pPr>
            <a:endParaRPr lang="en-US" altLang="ko-KR" sz="2000" dirty="0" smtClean="0"/>
          </a:p>
          <a:p>
            <a:pPr lvl="1">
              <a:lnSpc>
                <a:spcPct val="80000"/>
              </a:lnSpc>
              <a:buFont typeface="Wingdings" pitchFamily="2" charset="2"/>
              <a:buChar char="Ø"/>
            </a:pPr>
            <a:r>
              <a:rPr lang="en-PH" altLang="ko-KR" sz="2000" dirty="0" smtClean="0"/>
              <a:t>ADB </a:t>
            </a:r>
            <a:r>
              <a:rPr lang="en-PH" altLang="ko-KR" sz="2000" dirty="0"/>
              <a:t>supports model projects such </a:t>
            </a:r>
            <a:r>
              <a:rPr lang="en-PH" altLang="ko-KR" sz="2000" dirty="0" smtClean="0"/>
              <a:t>as:</a:t>
            </a:r>
          </a:p>
          <a:p>
            <a:pPr lvl="1">
              <a:lnSpc>
                <a:spcPct val="80000"/>
              </a:lnSpc>
            </a:pPr>
            <a:endParaRPr lang="en-PH" altLang="ko-KR" sz="2000" dirty="0" smtClean="0"/>
          </a:p>
          <a:p>
            <a:pPr lvl="1">
              <a:lnSpc>
                <a:spcPct val="80000"/>
              </a:lnSpc>
              <a:buFont typeface="Wingdings" pitchFamily="2" charset="2"/>
              <a:buChar char="ü"/>
            </a:pPr>
            <a:r>
              <a:rPr lang="en-PH" altLang="ko-KR" sz="2000" dirty="0" smtClean="0"/>
              <a:t>Bus </a:t>
            </a:r>
            <a:r>
              <a:rPr lang="en-PH" altLang="ko-KR" sz="2000" dirty="0"/>
              <a:t>Rapid Transit (</a:t>
            </a:r>
            <a:r>
              <a:rPr lang="en-PH" altLang="ko-KR" sz="2000" dirty="0" smtClean="0"/>
              <a:t>BRT)</a:t>
            </a:r>
          </a:p>
          <a:p>
            <a:pPr lvl="1">
              <a:lnSpc>
                <a:spcPct val="80000"/>
              </a:lnSpc>
              <a:buFont typeface="Wingdings" pitchFamily="2" charset="2"/>
              <a:buChar char="ü"/>
            </a:pPr>
            <a:r>
              <a:rPr lang="en-PH" altLang="ko-KR" sz="2000" dirty="0" smtClean="0"/>
              <a:t>Urban </a:t>
            </a:r>
            <a:r>
              <a:rPr lang="en-PH" altLang="ko-KR" sz="2000" dirty="0"/>
              <a:t>Rail systems (</a:t>
            </a:r>
            <a:r>
              <a:rPr lang="en-PH" altLang="ko-KR" sz="2000" dirty="0" smtClean="0"/>
              <a:t>MRT)</a:t>
            </a:r>
          </a:p>
          <a:p>
            <a:pPr lvl="1">
              <a:lnSpc>
                <a:spcPct val="80000"/>
              </a:lnSpc>
              <a:buFont typeface="Wingdings" pitchFamily="2" charset="2"/>
              <a:buChar char="ü"/>
            </a:pPr>
            <a:r>
              <a:rPr lang="en-PH" altLang="ko-KR" sz="2000" dirty="0" smtClean="0"/>
              <a:t>Transport </a:t>
            </a:r>
            <a:r>
              <a:rPr lang="en-PH" altLang="ko-KR" sz="2000" dirty="0"/>
              <a:t>Demand </a:t>
            </a:r>
            <a:r>
              <a:rPr lang="en-PH" altLang="ko-KR" sz="2000" dirty="0" smtClean="0"/>
              <a:t>Management </a:t>
            </a:r>
            <a:r>
              <a:rPr lang="en-US" altLang="ko-KR" sz="2000" dirty="0" smtClean="0"/>
              <a:t>will </a:t>
            </a:r>
            <a:r>
              <a:rPr lang="en-US" altLang="ko-KR" sz="2000" dirty="0"/>
              <a:t>contribute to  manage traffic </a:t>
            </a:r>
            <a:r>
              <a:rPr lang="en-US" altLang="ko-KR" sz="2000" dirty="0" smtClean="0"/>
              <a:t>demand and encourage </a:t>
            </a:r>
            <a:r>
              <a:rPr lang="en-US" altLang="ko-KR" sz="2000" dirty="0"/>
              <a:t>people to use public </a:t>
            </a:r>
            <a:r>
              <a:rPr lang="en-US" altLang="ko-KR" sz="2000" dirty="0" smtClean="0"/>
              <a:t>transport</a:t>
            </a:r>
          </a:p>
          <a:p>
            <a:pPr lvl="1">
              <a:lnSpc>
                <a:spcPct val="80000"/>
              </a:lnSpc>
              <a:buFont typeface="Wingdings" pitchFamily="2" charset="2"/>
              <a:buChar char="ü"/>
            </a:pPr>
            <a:r>
              <a:rPr lang="en-PH" altLang="ko-KR" sz="2000" dirty="0" smtClean="0"/>
              <a:t>Intelligent </a:t>
            </a:r>
            <a:r>
              <a:rPr lang="en-PH" altLang="ko-KR" sz="2000" dirty="0"/>
              <a:t>Transport </a:t>
            </a:r>
            <a:r>
              <a:rPr lang="en-PH" altLang="ko-KR" sz="2000" dirty="0" smtClean="0"/>
              <a:t>Systems i.e.</a:t>
            </a:r>
            <a:r>
              <a:rPr lang="en-US" altLang="ko-KR" sz="2000" dirty="0" smtClean="0"/>
              <a:t>traffic </a:t>
            </a:r>
            <a:r>
              <a:rPr lang="en-US" altLang="ko-KR" sz="2000" dirty="0"/>
              <a:t>control at road </a:t>
            </a:r>
            <a:r>
              <a:rPr lang="en-US" altLang="ko-KR" sz="2000" dirty="0" smtClean="0"/>
              <a:t>junctions management </a:t>
            </a:r>
            <a:r>
              <a:rPr lang="en-US" altLang="ko-KR" sz="2000" dirty="0"/>
              <a:t>of link ups of </a:t>
            </a:r>
            <a:r>
              <a:rPr lang="en-US" altLang="ko-KR" sz="2000" dirty="0" err="1"/>
              <a:t>MRT's</a:t>
            </a:r>
            <a:r>
              <a:rPr lang="en-US" altLang="ko-KR" sz="2000" dirty="0"/>
              <a:t> with bus </a:t>
            </a:r>
            <a:r>
              <a:rPr lang="en-US" altLang="ko-KR" sz="2000" dirty="0" smtClean="0"/>
              <a:t>transport use </a:t>
            </a:r>
            <a:r>
              <a:rPr lang="en-US" altLang="ko-KR" sz="2000" dirty="0"/>
              <a:t>of GPS systems</a:t>
            </a:r>
          </a:p>
          <a:p>
            <a:endParaRPr lang="en-IE"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251520" y="188640"/>
            <a:ext cx="3552319" cy="800219"/>
          </a:xfrm>
          <a:prstGeom prst="rect">
            <a:avLst/>
          </a:prstGeom>
        </p:spPr>
        <p:txBody>
          <a:bodyPr wrap="none">
            <a:spAutoFit/>
          </a:bodyPr>
          <a:lstStyle/>
          <a:p>
            <a:r>
              <a:rPr kumimoji="0" lang="en-US" altLang="ko-KR" sz="4600" b="1" i="0" dirty="0" smtClean="0">
                <a:solidFill>
                  <a:schemeClr val="accent6">
                    <a:lumMod val="75000"/>
                  </a:schemeClr>
                </a:solidFill>
              </a:rPr>
              <a:t>Transport/ICT</a:t>
            </a:r>
            <a:endParaRPr lang="en-IE" sz="4600" b="1" dirty="0">
              <a:solidFill>
                <a:schemeClr val="accent6">
                  <a:lumMod val="75000"/>
                </a:schemeClr>
              </a:solidFill>
            </a:endParaRPr>
          </a:p>
        </p:txBody>
      </p:sp>
      <p:sp>
        <p:nvSpPr>
          <p:cNvPr id="6" name="TextBox 5"/>
          <p:cNvSpPr txBox="1"/>
          <p:nvPr/>
        </p:nvSpPr>
        <p:spPr>
          <a:xfrm>
            <a:off x="0" y="1268760"/>
            <a:ext cx="9144000" cy="5355312"/>
          </a:xfrm>
          <a:prstGeom prst="rect">
            <a:avLst/>
          </a:prstGeom>
          <a:noFill/>
        </p:spPr>
        <p:txBody>
          <a:bodyPr wrap="square" rtlCol="0">
            <a:spAutoFit/>
          </a:bodyPr>
          <a:lstStyle/>
          <a:p>
            <a:pPr marL="342900" eaLnBrk="0" latinLnBrk="0" hangingPunct="0">
              <a:lnSpc>
                <a:spcPct val="80000"/>
              </a:lnSpc>
              <a:spcBef>
                <a:spcPct val="20000"/>
              </a:spcBef>
              <a:spcAft>
                <a:spcPct val="20000"/>
              </a:spcAft>
              <a:buClr>
                <a:schemeClr val="bg1"/>
              </a:buClr>
            </a:pPr>
            <a:r>
              <a:rPr lang="en-US" altLang="ko-KR" sz="2000" b="1" dirty="0" smtClean="0">
                <a:solidFill>
                  <a:schemeClr val="accent6">
                    <a:lumMod val="75000"/>
                  </a:schemeClr>
                </a:solidFill>
                <a:cs typeface="Tahoma" pitchFamily="34" charset="0"/>
              </a:rPr>
              <a:t>Climate Change and Energy Efficiency</a:t>
            </a:r>
          </a:p>
          <a:p>
            <a:pPr marL="342900" eaLnBrk="0" latinLnBrk="0" hangingPunct="0">
              <a:lnSpc>
                <a:spcPct val="80000"/>
              </a:lnSpc>
              <a:spcBef>
                <a:spcPct val="20000"/>
              </a:spcBef>
              <a:spcAft>
                <a:spcPct val="20000"/>
              </a:spcAft>
              <a:buClr>
                <a:schemeClr val="bg1"/>
              </a:buClr>
            </a:pPr>
            <a:endParaRPr lang="en-US" altLang="ko-KR" sz="2000" dirty="0" smtClean="0">
              <a:cs typeface="Tahoma" pitchFamily="34" charset="0"/>
            </a:endParaRPr>
          </a:p>
          <a:p>
            <a:pPr marL="342900" eaLnBrk="0" latinLnBrk="0" hangingPunct="0">
              <a:lnSpc>
                <a:spcPct val="80000"/>
              </a:lnSpc>
              <a:spcBef>
                <a:spcPct val="20000"/>
              </a:spcBef>
              <a:spcAft>
                <a:spcPct val="20000"/>
              </a:spcAft>
              <a:buFont typeface="Wingdings" pitchFamily="2" charset="2"/>
              <a:buChar char="Ø"/>
            </a:pPr>
            <a:r>
              <a:rPr lang="en-US" altLang="ko-KR" sz="2000" dirty="0" smtClean="0">
                <a:cs typeface="Tahoma" pitchFamily="34" charset="0"/>
              </a:rPr>
              <a:t> </a:t>
            </a:r>
            <a:r>
              <a:rPr lang="en-US" altLang="ko-KR" sz="2000" dirty="0" smtClean="0"/>
              <a:t>Already about 19% of total transport sector carbon dioxide emissions are from Asia.  Expected to rise to 31% by 2030.</a:t>
            </a:r>
          </a:p>
          <a:p>
            <a:pPr marL="342900" eaLnBrk="0" latinLnBrk="0" hangingPunct="0">
              <a:lnSpc>
                <a:spcPct val="80000"/>
              </a:lnSpc>
              <a:spcBef>
                <a:spcPct val="20000"/>
              </a:spcBef>
              <a:spcAft>
                <a:spcPct val="20000"/>
              </a:spcAft>
              <a:buFont typeface="Wingdings" pitchFamily="2" charset="2"/>
              <a:buChar char="Ø"/>
            </a:pPr>
            <a:r>
              <a:rPr lang="en-US" altLang="ko-KR" sz="2000" dirty="0" smtClean="0"/>
              <a:t>ADB supports projects in clean fuels development and “green” vehicle/engine technologies.</a:t>
            </a:r>
          </a:p>
          <a:p>
            <a:pPr marL="342900" eaLnBrk="0" latinLnBrk="0" hangingPunct="0">
              <a:lnSpc>
                <a:spcPct val="80000"/>
              </a:lnSpc>
              <a:spcBef>
                <a:spcPct val="20000"/>
              </a:spcBef>
              <a:spcAft>
                <a:spcPct val="20000"/>
              </a:spcAft>
              <a:buFont typeface="Wingdings" pitchFamily="2" charset="2"/>
              <a:buChar char="Ø"/>
            </a:pPr>
            <a:r>
              <a:rPr lang="en-US" altLang="ko-KR" sz="2000" dirty="0" smtClean="0">
                <a:cs typeface="Tahoma" pitchFamily="34" charset="0"/>
              </a:rPr>
              <a:t> Cross-border transport and logistics </a:t>
            </a:r>
          </a:p>
          <a:p>
            <a:pPr marL="342900" eaLnBrk="0" latinLnBrk="0" hangingPunct="0">
              <a:lnSpc>
                <a:spcPct val="80000"/>
              </a:lnSpc>
              <a:spcBef>
                <a:spcPct val="20000"/>
              </a:spcBef>
              <a:spcAft>
                <a:spcPct val="20000"/>
              </a:spcAft>
            </a:pPr>
            <a:r>
              <a:rPr lang="en-US" altLang="ko-KR" sz="2000" dirty="0" smtClean="0"/>
              <a:t>ADB supports projects in</a:t>
            </a:r>
          </a:p>
          <a:p>
            <a:pPr marL="342900" eaLnBrk="0" latinLnBrk="0" hangingPunct="0">
              <a:lnSpc>
                <a:spcPct val="80000"/>
              </a:lnSpc>
              <a:spcBef>
                <a:spcPct val="20000"/>
              </a:spcBef>
              <a:spcAft>
                <a:spcPct val="20000"/>
              </a:spcAft>
              <a:buFont typeface="Wingdings" pitchFamily="2" charset="2"/>
              <a:buChar char="ü"/>
            </a:pPr>
            <a:r>
              <a:rPr lang="en-US" altLang="ko-KR" sz="2000" dirty="0" smtClean="0"/>
              <a:t>  road-to-rail shifts</a:t>
            </a:r>
          </a:p>
          <a:p>
            <a:pPr marL="342900" eaLnBrk="0" latinLnBrk="0" hangingPunct="0">
              <a:lnSpc>
                <a:spcPct val="80000"/>
              </a:lnSpc>
              <a:spcBef>
                <a:spcPct val="20000"/>
              </a:spcBef>
              <a:spcAft>
                <a:spcPct val="20000"/>
              </a:spcAft>
              <a:buFont typeface="Wingdings" pitchFamily="2" charset="2"/>
              <a:buChar char="ü"/>
            </a:pPr>
            <a:r>
              <a:rPr lang="en-US" altLang="ko-KR" sz="2000" dirty="0" smtClean="0"/>
              <a:t> inland water transport development</a:t>
            </a:r>
          </a:p>
          <a:p>
            <a:pPr marL="342900" eaLnBrk="0" latinLnBrk="0" hangingPunct="0">
              <a:lnSpc>
                <a:spcPct val="80000"/>
              </a:lnSpc>
              <a:spcBef>
                <a:spcPct val="20000"/>
              </a:spcBef>
              <a:spcAft>
                <a:spcPct val="20000"/>
              </a:spcAft>
              <a:buFont typeface="Wingdings" pitchFamily="2" charset="2"/>
              <a:buChar char="ü"/>
            </a:pPr>
            <a:r>
              <a:rPr lang="en-US" altLang="ko-KR" sz="2000" dirty="0" smtClean="0"/>
              <a:t> port development</a:t>
            </a:r>
          </a:p>
          <a:p>
            <a:pPr marL="342900" eaLnBrk="0" latinLnBrk="0" hangingPunct="0">
              <a:lnSpc>
                <a:spcPct val="80000"/>
              </a:lnSpc>
              <a:spcBef>
                <a:spcPct val="20000"/>
              </a:spcBef>
              <a:spcAft>
                <a:spcPct val="20000"/>
              </a:spcAft>
              <a:buFont typeface="Wingdings" pitchFamily="2" charset="2"/>
              <a:buChar char="ü"/>
            </a:pPr>
            <a:r>
              <a:rPr lang="en-US" altLang="ko-KR" sz="2000" dirty="0" smtClean="0"/>
              <a:t> logistics management systems</a:t>
            </a:r>
            <a:endParaRPr lang="en-US" altLang="ko-KR" sz="2000" dirty="0" smtClean="0">
              <a:cs typeface="Tahoma" pitchFamily="34" charset="0"/>
            </a:endParaRPr>
          </a:p>
          <a:p>
            <a:pPr marL="342900" eaLnBrk="0" latinLnBrk="0" hangingPunct="0">
              <a:lnSpc>
                <a:spcPct val="70000"/>
              </a:lnSpc>
              <a:spcBef>
                <a:spcPct val="20000"/>
              </a:spcBef>
              <a:spcAft>
                <a:spcPct val="20000"/>
              </a:spcAft>
              <a:buFont typeface="Wingdings" pitchFamily="2" charset="2"/>
              <a:buChar char="Ø"/>
            </a:pPr>
            <a:r>
              <a:rPr lang="en-US" altLang="ko-KR" sz="2000" dirty="0" smtClean="0">
                <a:cs typeface="Tahoma" pitchFamily="34" charset="0"/>
              </a:rPr>
              <a:t> Road safety and social sustainability</a:t>
            </a:r>
          </a:p>
          <a:p>
            <a:pPr marL="342900" eaLnBrk="0" latinLnBrk="0" hangingPunct="0">
              <a:lnSpc>
                <a:spcPct val="70000"/>
              </a:lnSpc>
              <a:spcBef>
                <a:spcPct val="20000"/>
              </a:spcBef>
              <a:spcAft>
                <a:spcPct val="20000"/>
              </a:spcAft>
            </a:pPr>
            <a:r>
              <a:rPr lang="en-US" altLang="ko-KR" sz="2000" dirty="0" smtClean="0">
                <a:cs typeface="Tahoma" pitchFamily="34" charset="0"/>
              </a:rPr>
              <a:t>scale-up, strengthen approach, and partner with road safety organizations   and social development institutions</a:t>
            </a:r>
          </a:p>
          <a:p>
            <a:endParaRPr lang="en-I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7696200" y="5137150"/>
            <a:ext cx="304800" cy="83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5029200" y="5508625"/>
            <a:ext cx="304800"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Title 13"/>
          <p:cNvSpPr>
            <a:spLocks noGrp="1"/>
          </p:cNvSpPr>
          <p:nvPr>
            <p:ph type="title"/>
          </p:nvPr>
        </p:nvSpPr>
        <p:spPr>
          <a:xfrm>
            <a:off x="304800" y="228600"/>
            <a:ext cx="8382000" cy="1295400"/>
          </a:xfrm>
        </p:spPr>
        <p:txBody>
          <a:bodyPr>
            <a:normAutofit/>
          </a:bodyPr>
          <a:lstStyle/>
          <a:p>
            <a:pPr algn="l">
              <a:defRPr/>
            </a:pPr>
            <a:r>
              <a:rPr lang="en-US" altLang="ko-KR" sz="4600" dirty="0" smtClean="0">
                <a:solidFill>
                  <a:schemeClr val="accent6">
                    <a:lumMod val="75000"/>
                  </a:schemeClr>
                </a:solidFill>
                <a:latin typeface="Calibri" pitchFamily="34" charset="0"/>
              </a:rPr>
              <a:t>Largest Borrowers</a:t>
            </a:r>
            <a:r>
              <a:rPr lang="en-IE" sz="3200" dirty="0" smtClean="0">
                <a:solidFill>
                  <a:schemeClr val="accent6">
                    <a:lumMod val="75000"/>
                  </a:schemeClr>
                </a:solidFill>
              </a:rPr>
              <a:t/>
            </a:r>
            <a:br>
              <a:rPr lang="en-IE" sz="3200" dirty="0" smtClean="0">
                <a:solidFill>
                  <a:schemeClr val="accent6">
                    <a:lumMod val="75000"/>
                  </a:schemeClr>
                </a:solidFill>
              </a:rPr>
            </a:br>
            <a:endParaRPr lang="en-US" sz="3200" dirty="0">
              <a:solidFill>
                <a:schemeClr val="accent6">
                  <a:lumMod val="75000"/>
                </a:schemeClr>
              </a:solidFill>
            </a:endParaRPr>
          </a:p>
        </p:txBody>
      </p:sp>
      <p:graphicFrame>
        <p:nvGraphicFramePr>
          <p:cNvPr id="12" name="Table 11"/>
          <p:cNvGraphicFramePr>
            <a:graphicFrameLocks noGrp="1"/>
          </p:cNvGraphicFramePr>
          <p:nvPr/>
        </p:nvGraphicFramePr>
        <p:xfrm>
          <a:off x="539552" y="1412776"/>
          <a:ext cx="7704857" cy="4104458"/>
        </p:xfrm>
        <a:graphic>
          <a:graphicData uri="http://schemas.openxmlformats.org/drawingml/2006/table">
            <a:tbl>
              <a:tblPr firstRow="1" bandRow="1">
                <a:tableStyleId>{D7AC3CCA-C797-4891-BE02-D94E43425B78}</a:tableStyleId>
              </a:tblPr>
              <a:tblGrid>
                <a:gridCol w="1533108"/>
                <a:gridCol w="1424313"/>
                <a:gridCol w="1602599"/>
                <a:gridCol w="1493797"/>
                <a:gridCol w="1651040"/>
              </a:tblGrid>
              <a:tr h="724724">
                <a:tc>
                  <a:txBody>
                    <a:bodyPr/>
                    <a:lstStyle/>
                    <a:p>
                      <a:pPr marL="0" marR="0" lvl="0" indent="0" algn="ctr" defTabSz="914400" rtl="0" eaLnBrk="0" fontAlgn="b" latinLnBrk="0" hangingPunct="0">
                        <a:lnSpc>
                          <a:spcPct val="80000"/>
                        </a:lnSpc>
                        <a:spcBef>
                          <a:spcPct val="0"/>
                        </a:spcBef>
                        <a:spcAft>
                          <a:spcPct val="0"/>
                        </a:spcAft>
                        <a:buClrTx/>
                        <a:buSzTx/>
                        <a:buFontTx/>
                        <a:buNone/>
                        <a:tabLst/>
                        <a:defRPr/>
                      </a:pPr>
                      <a:r>
                        <a:rPr kumimoji="0" lang="en-US" altLang="ko-KR" sz="2000" u="none" strike="noStrike" kern="1200" cap="none" normalizeH="0" baseline="0" dirty="0" smtClean="0">
                          <a:ln>
                            <a:noFill/>
                          </a:ln>
                          <a:solidFill>
                            <a:schemeClr val="tx1"/>
                          </a:solidFill>
                          <a:effectLst/>
                          <a:latin typeface="Calibri" pitchFamily="34" charset="0"/>
                        </a:rPr>
                        <a:t>2007 </a:t>
                      </a:r>
                      <a:endParaRPr kumimoji="0" lang="en-US" altLang="ko-KR" sz="2000" u="none" strike="noStrike" kern="1200" cap="none" normalizeH="0" baseline="0" dirty="0" smtClean="0">
                        <a:ln>
                          <a:noFill/>
                        </a:ln>
                        <a:solidFill>
                          <a:schemeClr val="tx1"/>
                        </a:solidFill>
                        <a:effectLst/>
                        <a:latin typeface="Calibri" pitchFamily="34" charset="0"/>
                        <a:ea typeface="+mn-ea"/>
                        <a:cs typeface="+mn-cs"/>
                      </a:endParaRPr>
                    </a:p>
                  </a:txBody>
                  <a:tcPr anchor="ctr">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lin ang="16200000" scaled="1"/>
                      <a:tileRect/>
                    </a:gradFill>
                  </a:tcPr>
                </a:tc>
                <a:tc>
                  <a:txBody>
                    <a:bodyPr/>
                    <a:lstStyle/>
                    <a:p>
                      <a:pPr marL="0" marR="0" lvl="0" indent="0" algn="ctr" defTabSz="914400" rtl="0" eaLnBrk="0" fontAlgn="b" latinLnBrk="0" hangingPunct="0">
                        <a:lnSpc>
                          <a:spcPct val="80000"/>
                        </a:lnSpc>
                        <a:spcBef>
                          <a:spcPct val="0"/>
                        </a:spcBef>
                        <a:spcAft>
                          <a:spcPct val="0"/>
                        </a:spcAft>
                        <a:buClrTx/>
                        <a:buSzTx/>
                        <a:buFontTx/>
                        <a:buNone/>
                        <a:tabLst/>
                        <a:defRPr/>
                      </a:pPr>
                      <a:r>
                        <a:rPr kumimoji="0" lang="en-US" altLang="ko-KR" sz="2000" u="none" strike="noStrike" kern="1200" cap="none" normalizeH="0" baseline="0" dirty="0" smtClean="0">
                          <a:ln>
                            <a:noFill/>
                          </a:ln>
                          <a:solidFill>
                            <a:schemeClr val="tx1"/>
                          </a:solidFill>
                          <a:effectLst/>
                          <a:latin typeface="Calibri" pitchFamily="34" charset="0"/>
                        </a:rPr>
                        <a:t>2008 </a:t>
                      </a:r>
                      <a:endParaRPr kumimoji="0" lang="en-US" altLang="ko-KR" sz="2000" u="none" strike="noStrike" kern="1200" cap="none" normalizeH="0" baseline="0" dirty="0" smtClean="0">
                        <a:ln>
                          <a:noFill/>
                        </a:ln>
                        <a:solidFill>
                          <a:schemeClr val="tx1"/>
                        </a:solidFill>
                        <a:effectLst/>
                        <a:latin typeface="Calibri" pitchFamily="34" charset="0"/>
                        <a:ea typeface="+mn-ea"/>
                        <a:cs typeface="+mn-cs"/>
                      </a:endParaRPr>
                    </a:p>
                  </a:txBody>
                  <a:tcPr anchor="ctr">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lin ang="16200000" scaled="1"/>
                      <a:tileRect/>
                    </a:gradFill>
                  </a:tcPr>
                </a:tc>
                <a:tc>
                  <a:txBody>
                    <a:bodyPr/>
                    <a:lstStyle/>
                    <a:p>
                      <a:pPr marL="0" marR="0" lvl="0" indent="0" algn="ctr" defTabSz="914400" rtl="0" eaLnBrk="0" fontAlgn="b" latinLnBrk="0" hangingPunct="0">
                        <a:lnSpc>
                          <a:spcPct val="80000"/>
                        </a:lnSpc>
                        <a:spcBef>
                          <a:spcPct val="0"/>
                        </a:spcBef>
                        <a:spcAft>
                          <a:spcPct val="0"/>
                        </a:spcAft>
                        <a:buClrTx/>
                        <a:buSzTx/>
                        <a:buFontTx/>
                        <a:buNone/>
                        <a:tabLst/>
                        <a:defRPr/>
                      </a:pPr>
                      <a:r>
                        <a:rPr kumimoji="0" lang="en-US" altLang="ko-KR" sz="2000" u="none" strike="noStrike" kern="1200" cap="none" normalizeH="0" baseline="0" dirty="0" smtClean="0">
                          <a:ln>
                            <a:noFill/>
                          </a:ln>
                          <a:solidFill>
                            <a:schemeClr val="tx1"/>
                          </a:solidFill>
                          <a:effectLst/>
                          <a:latin typeface="Calibri" pitchFamily="34" charset="0"/>
                        </a:rPr>
                        <a:t>2009 </a:t>
                      </a:r>
                      <a:endParaRPr kumimoji="0" lang="en-US" altLang="ko-KR" sz="2000" u="none" strike="noStrike" kern="1200" cap="none" normalizeH="0" baseline="0" dirty="0" smtClean="0">
                        <a:ln>
                          <a:noFill/>
                        </a:ln>
                        <a:solidFill>
                          <a:schemeClr val="tx1"/>
                        </a:solidFill>
                        <a:effectLst/>
                        <a:latin typeface="Calibri" pitchFamily="34" charset="0"/>
                        <a:ea typeface="+mn-ea"/>
                        <a:cs typeface="+mn-cs"/>
                      </a:endParaRPr>
                    </a:p>
                  </a:txBody>
                  <a:tcPr anchor="ctr">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lin ang="16200000" scaled="1"/>
                      <a:tileRect/>
                    </a:gradFill>
                  </a:tcPr>
                </a:tc>
                <a:tc>
                  <a:txBody>
                    <a:bodyPr/>
                    <a:lstStyle/>
                    <a:p>
                      <a:pPr marL="0" marR="0" lvl="0" indent="0" algn="ctr" defTabSz="914400" rtl="0" eaLnBrk="0" fontAlgn="b" latinLnBrk="0" hangingPunct="0">
                        <a:lnSpc>
                          <a:spcPct val="80000"/>
                        </a:lnSpc>
                        <a:spcBef>
                          <a:spcPct val="0"/>
                        </a:spcBef>
                        <a:spcAft>
                          <a:spcPct val="0"/>
                        </a:spcAft>
                        <a:buClrTx/>
                        <a:buSzTx/>
                        <a:buFontTx/>
                        <a:buNone/>
                        <a:tabLst/>
                      </a:pPr>
                      <a:r>
                        <a:rPr kumimoji="0" lang="en-US" altLang="ko-KR" sz="2000" u="none" strike="noStrike" kern="1200" cap="none" normalizeH="0" baseline="0" dirty="0" smtClean="0">
                          <a:ln>
                            <a:noFill/>
                          </a:ln>
                          <a:solidFill>
                            <a:schemeClr val="tx1"/>
                          </a:solidFill>
                          <a:effectLst/>
                          <a:latin typeface="Calibri" pitchFamily="34" charset="0"/>
                        </a:rPr>
                        <a:t>2010</a:t>
                      </a:r>
                      <a:endParaRPr kumimoji="0" lang="en-US" sz="2000" u="none" strike="noStrike" kern="1200" cap="none" normalizeH="0" baseline="0" dirty="0">
                        <a:ln>
                          <a:noFill/>
                        </a:ln>
                        <a:solidFill>
                          <a:schemeClr val="tx1"/>
                        </a:solidFill>
                        <a:effectLst/>
                        <a:latin typeface="Calibri" pitchFamily="34" charset="0"/>
                        <a:ea typeface="+mn-ea"/>
                        <a:cs typeface="+mn-cs"/>
                      </a:endParaRPr>
                    </a:p>
                  </a:txBody>
                  <a:tcPr anchor="ctr">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lin ang="16200000" scaled="1"/>
                      <a:tileRect/>
                    </a:gradFill>
                  </a:tcPr>
                </a:tc>
                <a:tc>
                  <a:txBody>
                    <a:bodyPr/>
                    <a:lstStyle/>
                    <a:p>
                      <a:pPr marL="0" marR="0" lvl="0" indent="0" algn="ctr" defTabSz="914400" rtl="0" eaLnBrk="0" fontAlgn="b" latinLnBrk="0" hangingPunct="0">
                        <a:lnSpc>
                          <a:spcPct val="80000"/>
                        </a:lnSpc>
                        <a:spcBef>
                          <a:spcPct val="0"/>
                        </a:spcBef>
                        <a:spcAft>
                          <a:spcPct val="0"/>
                        </a:spcAft>
                        <a:buClrTx/>
                        <a:buSzTx/>
                        <a:buFontTx/>
                        <a:buNone/>
                        <a:tabLst/>
                      </a:pPr>
                      <a:r>
                        <a:rPr kumimoji="0" lang="en-US" sz="2000" u="none" strike="noStrike" kern="1200" cap="none" normalizeH="0" baseline="0" dirty="0" smtClean="0">
                          <a:ln>
                            <a:noFill/>
                          </a:ln>
                          <a:solidFill>
                            <a:schemeClr val="tx1"/>
                          </a:solidFill>
                          <a:effectLst/>
                          <a:latin typeface="Calibri" pitchFamily="34" charset="0"/>
                        </a:rPr>
                        <a:t>2011</a:t>
                      </a:r>
                      <a:endParaRPr kumimoji="0" lang="en-US" sz="2000" u="none" strike="noStrike" kern="1200" cap="none" normalizeH="0" baseline="0" dirty="0">
                        <a:ln>
                          <a:noFill/>
                        </a:ln>
                        <a:solidFill>
                          <a:schemeClr val="tx1"/>
                        </a:solidFill>
                        <a:effectLst/>
                        <a:latin typeface="Calibri" pitchFamily="34" charset="0"/>
                        <a:ea typeface="+mn-ea"/>
                        <a:cs typeface="+mn-cs"/>
                      </a:endParaRPr>
                    </a:p>
                  </a:txBody>
                  <a:tcPr anchor="ctr">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lin ang="16200000" scaled="1"/>
                      <a:tileRect/>
                    </a:gradFill>
                  </a:tcPr>
                </a:tc>
              </a:tr>
              <a:tr h="449150">
                <a:tc>
                  <a:txBody>
                    <a:bodyPr/>
                    <a:lstStyle/>
                    <a:p>
                      <a:pPr marL="342900" indent="-342900" algn="ctr" eaLnBrk="0" latinLnBrk="0" hangingPunct="0">
                        <a:spcBef>
                          <a:spcPct val="20000"/>
                        </a:spcBef>
                      </a:pPr>
                      <a:r>
                        <a:rPr kumimoji="0" lang="en-US" altLang="ko-KR" sz="2000" b="1" dirty="0" smtClean="0">
                          <a:latin typeface="Calibri" pitchFamily="34" charset="0"/>
                        </a:rPr>
                        <a:t>Pakistan</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342900" indent="-342900" algn="ctr" eaLnBrk="0" latinLnBrk="0" hangingPunct="0">
                        <a:spcBef>
                          <a:spcPct val="20000"/>
                        </a:spcBef>
                      </a:pPr>
                      <a:r>
                        <a:rPr kumimoji="0" lang="en-US" altLang="ko-KR" sz="2000" b="1" dirty="0" smtClean="0">
                          <a:latin typeface="Calibri" pitchFamily="34" charset="0"/>
                        </a:rPr>
                        <a:t>India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342900" indent="-342900" algn="ctr" eaLnBrk="0" latinLnBrk="0" hangingPunct="0">
                        <a:spcBef>
                          <a:spcPct val="20000"/>
                        </a:spcBef>
                      </a:pPr>
                      <a:r>
                        <a:rPr kumimoji="0" lang="en-US" altLang="ko-KR" sz="2000" b="1" dirty="0" smtClean="0">
                          <a:latin typeface="Calibri" pitchFamily="34" charset="0"/>
                        </a:rPr>
                        <a:t>Indonesia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342900" indent="-342900" algn="ctr" eaLnBrk="0" latinLnBrk="0" hangingPunct="0">
                        <a:spcBef>
                          <a:spcPct val="20000"/>
                        </a:spcBef>
                      </a:pPr>
                      <a:r>
                        <a:rPr kumimoji="0" lang="en-US" altLang="ko-KR" sz="2000" b="1" dirty="0" smtClean="0">
                          <a:latin typeface="Calibri" pitchFamily="34" charset="0"/>
                        </a:rPr>
                        <a:t>India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India</a:t>
                      </a:r>
                      <a:endParaRPr lang="en-US" sz="2000" b="1" dirty="0">
                        <a:solidFill>
                          <a:schemeClr val="tx1"/>
                        </a:solidFill>
                        <a:latin typeface="Calibri" pitchFamily="34" charset="0"/>
                        <a:cs typeface="Arial" pitchFamily="34" charset="0"/>
                      </a:endParaRPr>
                    </a:p>
                  </a:txBody>
                  <a:tcPr anchor="ctr"/>
                </a:tc>
              </a:tr>
              <a:tr h="404219">
                <a:tc>
                  <a:txBody>
                    <a:bodyPr/>
                    <a:lstStyle/>
                    <a:p>
                      <a:pPr marL="342900" indent="-342900" algn="ctr" eaLnBrk="0" latinLnBrk="0" hangingPunct="0">
                        <a:spcBef>
                          <a:spcPct val="20000"/>
                        </a:spcBef>
                      </a:pPr>
                      <a:r>
                        <a:rPr kumimoji="0" lang="en-US" altLang="ko-KR" sz="2000" b="1" dirty="0" smtClean="0">
                          <a:latin typeface="Calibri" pitchFamily="34" charset="0"/>
                        </a:rPr>
                        <a:t>Viet Nam</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PRC</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PRC</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PRC</a:t>
                      </a:r>
                      <a:endParaRPr lang="en-US" sz="2000" b="1" dirty="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PRC</a:t>
                      </a:r>
                      <a:endParaRPr lang="en-US" sz="2000" b="1" dirty="0">
                        <a:solidFill>
                          <a:schemeClr val="tx1"/>
                        </a:solidFill>
                        <a:latin typeface="Calibri" pitchFamily="34" charset="0"/>
                        <a:cs typeface="Arial" pitchFamily="34" charset="0"/>
                      </a:endParaRPr>
                    </a:p>
                  </a:txBody>
                  <a:tcPr anchor="ctr"/>
                </a:tc>
              </a:tr>
              <a:tr h="707382">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India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Pakistan</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kumimoji="0" lang="en-US" altLang="ko-KR" sz="2000" b="1" dirty="0" smtClean="0">
                          <a:latin typeface="Calibri" pitchFamily="34" charset="0"/>
                        </a:rPr>
                        <a:t>Viet Nam</a:t>
                      </a:r>
                      <a:endParaRPr lang="en-US" sz="2000" b="1" dirty="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Bangladesh</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Viet Nam</a:t>
                      </a:r>
                      <a:endParaRPr lang="en-US" sz="2000" b="1" dirty="0">
                        <a:solidFill>
                          <a:schemeClr val="tx1"/>
                        </a:solidFill>
                        <a:latin typeface="Calibri" pitchFamily="34" charset="0"/>
                        <a:cs typeface="Arial" pitchFamily="34" charset="0"/>
                      </a:endParaRPr>
                    </a:p>
                  </a:txBody>
                  <a:tcPr anchor="ctr"/>
                </a:tc>
              </a:tr>
              <a:tr h="404219">
                <a:tc>
                  <a:txBody>
                    <a:bodyPr/>
                    <a:lstStyle/>
                    <a:p>
                      <a:pPr algn="ctr"/>
                      <a:r>
                        <a:rPr kumimoji="0" lang="en-US" altLang="ko-KR" sz="2000" b="1" dirty="0" smtClean="0">
                          <a:latin typeface="Calibri" pitchFamily="34" charset="0"/>
                        </a:rPr>
                        <a:t>PRC</a:t>
                      </a:r>
                      <a:endParaRPr lang="en-US" sz="2000" b="1" dirty="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Indonesia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India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kumimoji="0" lang="en-US" altLang="ko-KR" sz="2000" b="1" dirty="0" smtClean="0">
                          <a:latin typeface="Calibri" pitchFamily="34" charset="0"/>
                        </a:rPr>
                        <a:t>Viet</a:t>
                      </a:r>
                      <a:r>
                        <a:rPr kumimoji="0" lang="en-US" altLang="ko-KR" sz="2000" b="1" baseline="0" dirty="0" smtClean="0">
                          <a:latin typeface="Calibri" pitchFamily="34" charset="0"/>
                        </a:rPr>
                        <a:t> N</a:t>
                      </a:r>
                      <a:r>
                        <a:rPr kumimoji="0" lang="en-US" altLang="ko-KR" sz="2000" b="1" dirty="0" smtClean="0">
                          <a:latin typeface="Calibri" pitchFamily="34" charset="0"/>
                        </a:rPr>
                        <a:t>am</a:t>
                      </a:r>
                      <a:endParaRPr lang="en-US" sz="2000" b="1" dirty="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Pakistan </a:t>
                      </a:r>
                      <a:endParaRPr lang="en-US" sz="2000" b="1" dirty="0">
                        <a:solidFill>
                          <a:schemeClr val="tx1"/>
                        </a:solidFill>
                        <a:latin typeface="Calibri" pitchFamily="34" charset="0"/>
                        <a:cs typeface="Arial" pitchFamily="34" charset="0"/>
                      </a:endParaRPr>
                    </a:p>
                  </a:txBody>
                  <a:tcPr anchor="ctr"/>
                </a:tc>
              </a:tr>
              <a:tr h="707382">
                <a:tc>
                  <a:txBody>
                    <a:bodyPr/>
                    <a:lstStyle/>
                    <a:p>
                      <a:pPr marL="342900" indent="-342900" algn="ctr" eaLnBrk="0" latinLnBrk="0" hangingPunct="0">
                        <a:spcBef>
                          <a:spcPct val="20000"/>
                        </a:spcBef>
                      </a:pPr>
                      <a:r>
                        <a:rPr kumimoji="0" lang="en-US" altLang="ko-KR" sz="2000" b="1" dirty="0" smtClean="0">
                          <a:latin typeface="Calibri" pitchFamily="34" charset="0"/>
                        </a:rPr>
                        <a:t>Indonesia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Philippines</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kumimoji="0" lang="en-US" altLang="ko-KR" sz="2000" b="1" dirty="0" smtClean="0">
                          <a:latin typeface="Calibri" pitchFamily="34" charset="0"/>
                        </a:rPr>
                        <a:t>Philippines</a:t>
                      </a:r>
                      <a:endParaRPr lang="en-US" sz="2000" b="1" dirty="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Indonesia</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Uzbekistan</a:t>
                      </a:r>
                      <a:endParaRPr lang="en-US" sz="2000" b="1" dirty="0">
                        <a:solidFill>
                          <a:schemeClr val="tx1"/>
                        </a:solidFill>
                        <a:latin typeface="Calibri" pitchFamily="34" charset="0"/>
                        <a:cs typeface="Arial" pitchFamily="34" charset="0"/>
                      </a:endParaRPr>
                    </a:p>
                  </a:txBody>
                  <a:tcPr anchor="ctr"/>
                </a:tc>
              </a:tr>
              <a:tr h="707382">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Bangladesh</a:t>
                      </a:r>
                      <a:endParaRPr kumimoji="0" lang="en-US" altLang="ko-KR" sz="2000" b="1" dirty="0" smtClean="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kumimoji="0" lang="en-US" altLang="ko-KR" sz="2000" b="1" dirty="0" smtClean="0">
                          <a:latin typeface="Calibri" pitchFamily="34" charset="0"/>
                        </a:rPr>
                        <a:t>Vietnam</a:t>
                      </a:r>
                      <a:endParaRPr lang="en-US" sz="2000" b="1" dirty="0" smtClean="0">
                        <a:solidFill>
                          <a:schemeClr val="tx1"/>
                        </a:solidFill>
                        <a:latin typeface="Calibri" pitchFamily="34" charset="0"/>
                        <a:cs typeface="Arial" pitchFamily="34" charset="0"/>
                      </a:endParaRPr>
                    </a:p>
                  </a:txBody>
                  <a:tcPr anchor="ctr"/>
                </a:tc>
                <a:tc>
                  <a:txBody>
                    <a:bodyPr/>
                    <a:lstStyle/>
                    <a:p>
                      <a:pPr algn="ctr"/>
                      <a:r>
                        <a:rPr kumimoji="0" lang="en-US" altLang="ko-KR" sz="2000" b="1" dirty="0" smtClean="0">
                          <a:latin typeface="Calibri" pitchFamily="34" charset="0"/>
                        </a:rPr>
                        <a:t>Bangladesh</a:t>
                      </a:r>
                      <a:endParaRPr lang="en-US" sz="2000" b="1" dirty="0">
                        <a:solidFill>
                          <a:schemeClr val="tx1"/>
                        </a:solidFill>
                        <a:latin typeface="Calibri" pitchFamily="34" charset="0"/>
                        <a:cs typeface="Arial" pitchFamily="34" charset="0"/>
                      </a:endParaRPr>
                    </a:p>
                  </a:txBody>
                  <a:tcPr anchor="ct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en-US" sz="2000" b="1" dirty="0" smtClean="0">
                          <a:latin typeface="Calibri" pitchFamily="34" charset="0"/>
                        </a:rPr>
                        <a:t>Uzbekistan</a:t>
                      </a:r>
                      <a:endParaRPr lang="en-US" sz="2000" b="1" dirty="0" smtClean="0">
                        <a:solidFill>
                          <a:schemeClr val="tx1"/>
                        </a:solidFill>
                        <a:latin typeface="Calibri" pitchFamily="34" charset="0"/>
                        <a:cs typeface="Arial" pitchFamily="34" charset="0"/>
                      </a:endParaRPr>
                    </a:p>
                  </a:txBody>
                  <a:tcPr anchor="ctr"/>
                </a:tc>
                <a:tc>
                  <a:txBody>
                    <a:bodyPr/>
                    <a:lstStyle/>
                    <a:p>
                      <a:pPr algn="ctr"/>
                      <a:r>
                        <a:rPr lang="en-US" sz="2000" b="1" dirty="0" smtClean="0">
                          <a:latin typeface="Calibri" pitchFamily="34" charset="0"/>
                        </a:rPr>
                        <a:t>Bangladesh</a:t>
                      </a:r>
                      <a:endParaRPr lang="en-US" sz="2000" b="1" dirty="0">
                        <a:solidFill>
                          <a:schemeClr val="tx1"/>
                        </a:solidFill>
                        <a:latin typeface="Calibri" pitchFamily="34" charset="0"/>
                        <a:cs typeface="Arial" pitchFamily="34" charset="0"/>
                      </a:endParaRPr>
                    </a:p>
                  </a:txBody>
                  <a:tcPr anchor="ctr"/>
                </a:tc>
              </a:tr>
            </a:tbl>
          </a:graphicData>
        </a:graphic>
      </p:graphicFrame>
      <p:pic>
        <p:nvPicPr>
          <p:cNvPr id="13" name="Picture 3" descr="C:\Users\cyrus\Desktop\Recruitment Mission\Working in ADB\1\logo.jpg"/>
          <p:cNvPicPr>
            <a:picLocks noChangeAspect="1" noChangeArrowheads="1"/>
          </p:cNvPicPr>
          <p:nvPr/>
        </p:nvPicPr>
        <p:blipFill>
          <a:blip r:embed="rId2" cstate="print"/>
          <a:srcRect/>
          <a:stretch>
            <a:fillRect/>
          </a:stretch>
        </p:blipFill>
        <p:spPr bwMode="auto">
          <a:xfrm>
            <a:off x="7884368" y="5661248"/>
            <a:ext cx="977900" cy="985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251520" y="188640"/>
            <a:ext cx="3552319" cy="800219"/>
          </a:xfrm>
          <a:prstGeom prst="rect">
            <a:avLst/>
          </a:prstGeom>
        </p:spPr>
        <p:txBody>
          <a:bodyPr wrap="none">
            <a:spAutoFit/>
          </a:bodyPr>
          <a:lstStyle/>
          <a:p>
            <a:r>
              <a:rPr kumimoji="0" lang="en-US" altLang="ko-KR" sz="4600" b="1" i="0" dirty="0" smtClean="0">
                <a:solidFill>
                  <a:schemeClr val="accent6">
                    <a:lumMod val="75000"/>
                  </a:schemeClr>
                </a:solidFill>
              </a:rPr>
              <a:t>Transport/ICT</a:t>
            </a:r>
            <a:endParaRPr lang="en-IE" sz="4600" b="1" dirty="0">
              <a:solidFill>
                <a:schemeClr val="accent6">
                  <a:lumMod val="75000"/>
                </a:schemeClr>
              </a:solidFill>
            </a:endParaRPr>
          </a:p>
        </p:txBody>
      </p:sp>
      <p:sp>
        <p:nvSpPr>
          <p:cNvPr id="5" name="Rectangle 3"/>
          <p:cNvSpPr txBox="1">
            <a:spLocks noChangeArrowheads="1"/>
          </p:cNvSpPr>
          <p:nvPr/>
        </p:nvSpPr>
        <p:spPr bwMode="auto">
          <a:xfrm>
            <a:off x="251520" y="1124744"/>
            <a:ext cx="8124507" cy="5328592"/>
          </a:xfrm>
          <a:prstGeom prst="rect">
            <a:avLst/>
          </a:prstGeom>
          <a:noFill/>
          <a:ln w="9525">
            <a:noFill/>
            <a:miter lim="800000"/>
            <a:headEnd/>
            <a:tailEnd/>
          </a:ln>
        </p:spPr>
        <p:txBody>
          <a:bodyPr vert="horz" wrap="square" lIns="91423" tIns="45711" rIns="91423" bIns="45711" numCol="1" anchor="t" anchorCtr="0" compatLnSpc="1">
            <a:prstTxWarp prst="textNoShape">
              <a:avLst/>
            </a:prstTxWarp>
          </a:bodyPr>
          <a:lstStyle/>
          <a:p>
            <a:pPr marL="342834" marR="0" lvl="0" indent="-342834" algn="l" defTabSz="912813" rtl="0" eaLnBrk="1" fontAlgn="base" latinLnBrk="0" hangingPunct="1">
              <a:lnSpc>
                <a:spcPct val="80000"/>
              </a:lnSpc>
              <a:spcBef>
                <a:spcPct val="20000"/>
              </a:spcBef>
              <a:spcAft>
                <a:spcPct val="0"/>
              </a:spcAft>
              <a:buClrTx/>
              <a:buSzTx/>
              <a:buFont typeface="Wingdings" pitchFamily="2" charset="2"/>
              <a:buNone/>
              <a:tabLst/>
              <a:defRPr/>
            </a:pPr>
            <a:r>
              <a:rPr kumimoji="0" lang="en-US" sz="2000" b="1" i="1" u="none" strike="noStrike" kern="1200" cap="none" spc="0" normalizeH="0" baseline="0" noProof="0" dirty="0" smtClean="0">
                <a:ln>
                  <a:noFill/>
                </a:ln>
                <a:solidFill>
                  <a:schemeClr val="accent6">
                    <a:lumMod val="75000"/>
                  </a:schemeClr>
                </a:solidFill>
                <a:effectLst/>
                <a:uLnTx/>
                <a:uFillTx/>
                <a:cs typeface="+mn-cs"/>
              </a:rPr>
              <a:t>Examples of Consulting Expertise Required for Projects/TAs</a:t>
            </a:r>
            <a:r>
              <a:rPr kumimoji="0" lang="en-US" sz="2000" b="0" i="0" u="none" strike="noStrike" kern="1200" cap="none" spc="0" normalizeH="0" baseline="0" noProof="0" dirty="0" smtClean="0">
                <a:ln>
                  <a:noFill/>
                </a:ln>
                <a:solidFill>
                  <a:schemeClr val="accent6">
                    <a:lumMod val="75000"/>
                  </a:schemeClr>
                </a:solidFill>
                <a:effectLst/>
                <a:uLnTx/>
                <a:uFillTx/>
                <a:cs typeface="+mn-cs"/>
              </a:rPr>
              <a:t>:</a:t>
            </a:r>
          </a:p>
          <a:p>
            <a:pPr marL="342834" marR="0" lvl="0" indent="-342834" algn="l" defTabSz="912813" rtl="0" eaLnBrk="1" fontAlgn="base" latinLnBrk="0" hangingPunct="1">
              <a:lnSpc>
                <a:spcPct val="80000"/>
              </a:lnSpc>
              <a:spcBef>
                <a:spcPct val="20000"/>
              </a:spcBef>
              <a:spcAft>
                <a:spcPct val="0"/>
              </a:spcAft>
              <a:buClrTx/>
              <a:buSzTx/>
              <a:buFont typeface="Wingdings" pitchFamily="2" charset="2"/>
              <a:buChar char="ü"/>
              <a:tabLst/>
              <a:defRPr/>
            </a:pPr>
            <a:endParaRPr kumimoji="0" lang="en-US" sz="2000" b="0" i="0" u="none" strike="noStrike" kern="1200" cap="none" spc="0" normalizeH="0" baseline="0" noProof="0" dirty="0" smtClean="0">
              <a:ln>
                <a:noFill/>
              </a:ln>
              <a:solidFill>
                <a:srgbClr val="FF6600"/>
              </a:solidFill>
              <a:effectLst/>
              <a:uLnTx/>
              <a:uFillTx/>
              <a:cs typeface="+mn-cs"/>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Urban planners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Transport management  and civil engineers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PH"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Logistics management specialists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PH"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PH"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IT professionals, software developers and solutions providers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Institutional specialists (transport operations managers)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PPP and project finance specialists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Economic and financial analysts </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179512" y="260648"/>
            <a:ext cx="7272808" cy="1446550"/>
          </a:xfrm>
          <a:prstGeom prst="rect">
            <a:avLst/>
          </a:prstGeom>
        </p:spPr>
        <p:txBody>
          <a:bodyPr wrap="square">
            <a:spAutoFit/>
          </a:bodyPr>
          <a:lstStyle/>
          <a:p>
            <a:pPr lvl="0" defTabSz="914400">
              <a:defRPr/>
            </a:pPr>
            <a:r>
              <a:rPr lang="en-US" sz="4400" b="1" kern="0" dirty="0">
                <a:solidFill>
                  <a:schemeClr val="accent6">
                    <a:lumMod val="75000"/>
                  </a:schemeClr>
                </a:solidFill>
              </a:rPr>
              <a:t>Water &amp; Municipal Infrastructure (Urban) </a:t>
            </a:r>
            <a:r>
              <a:rPr lang="en-US" sz="4400" b="1" kern="0" dirty="0" smtClean="0">
                <a:solidFill>
                  <a:schemeClr val="accent6">
                    <a:lumMod val="75000"/>
                  </a:schemeClr>
                </a:solidFill>
              </a:rPr>
              <a:t>Sector</a:t>
            </a:r>
            <a:endParaRPr lang="en-US" sz="4400" b="1" kern="0" dirty="0">
              <a:solidFill>
                <a:schemeClr val="accent6">
                  <a:lumMod val="75000"/>
                </a:schemeClr>
              </a:solidFill>
            </a:endParaRPr>
          </a:p>
        </p:txBody>
      </p:sp>
      <p:sp>
        <p:nvSpPr>
          <p:cNvPr id="5" name="Rectangle 3"/>
          <p:cNvSpPr txBox="1">
            <a:spLocks noChangeArrowheads="1"/>
          </p:cNvSpPr>
          <p:nvPr/>
        </p:nvSpPr>
        <p:spPr bwMode="auto">
          <a:xfrm>
            <a:off x="0" y="1844824"/>
            <a:ext cx="5076056" cy="4608512"/>
          </a:xfrm>
          <a:prstGeom prst="rect">
            <a:avLst/>
          </a:prstGeom>
          <a:noFill/>
          <a:ln w="9525">
            <a:noFill/>
            <a:miter lim="800000"/>
            <a:headEnd/>
            <a:tailEnd/>
          </a:ln>
        </p:spPr>
        <p:txBody>
          <a:bodyPr vert="horz" wrap="square" lIns="91423" tIns="45711" rIns="91423" bIns="45711" numCol="1" anchor="t" anchorCtr="0" compatLnSpc="1">
            <a:prstTxWarp prst="textNoShape">
              <a:avLst/>
            </a:prstTxWarp>
          </a:bodyPr>
          <a:lstStyle/>
          <a:p>
            <a:pPr marL="0" marR="0" lvl="1" indent="-285695" algn="l" defTabSz="912813" rtl="0" eaLnBrk="1" fontAlgn="base" latinLnBrk="0" hangingPunct="1">
              <a:lnSpc>
                <a:spcPct val="100000"/>
              </a:lnSpc>
              <a:spcBef>
                <a:spcPct val="20000"/>
              </a:spcBef>
              <a:spcAft>
                <a:spcPct val="0"/>
              </a:spcAft>
              <a:buClrTx/>
              <a:buSzTx/>
              <a:buFont typeface="Wingdings" pitchFamily="2" charset="2"/>
              <a:buChar char="Ø"/>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Times New Roman" pitchFamily="18" charset="0"/>
              </a:rPr>
              <a:t>basic water and wastewater services </a:t>
            </a:r>
          </a:p>
          <a:p>
            <a:pPr marL="0" marR="0" lvl="1" indent="-285695" algn="l" defTabSz="912813" rtl="0" eaLnBrk="1" fontAlgn="base" latinLnBrk="0" hangingPunct="1">
              <a:lnSpc>
                <a:spcPct val="100000"/>
              </a:lnSpc>
              <a:spcBef>
                <a:spcPct val="20000"/>
              </a:spcBef>
              <a:spcAft>
                <a:spcPct val="0"/>
              </a:spcAft>
              <a:buClrTx/>
              <a:buSzTx/>
              <a:buFont typeface="Wingdings" pitchFamily="2" charset="2"/>
              <a:buChar char="Ø"/>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Times New Roman" pitchFamily="18" charset="0"/>
              </a:rPr>
              <a:t>solid waste management services</a:t>
            </a:r>
          </a:p>
          <a:p>
            <a:pPr marL="0" marR="0" lvl="1" indent="-285695" algn="l" defTabSz="912813" rtl="0" eaLnBrk="1" fontAlgn="base" latinLnBrk="0" hangingPunct="1">
              <a:lnSpc>
                <a:spcPct val="100000"/>
              </a:lnSpc>
              <a:spcBef>
                <a:spcPct val="20000"/>
              </a:spcBef>
              <a:spcAft>
                <a:spcPct val="0"/>
              </a:spcAft>
              <a:buClrTx/>
              <a:buSzTx/>
              <a:buFont typeface="Wingdings" pitchFamily="2" charset="2"/>
              <a:buChar char="Ø"/>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Times New Roman" pitchFamily="18" charset="0"/>
              </a:rPr>
              <a:t>urban public transportation services </a:t>
            </a:r>
          </a:p>
          <a:p>
            <a:pPr marL="0" marR="0" lvl="1" indent="-285695" algn="l" defTabSz="912813" rtl="0" eaLnBrk="1" fontAlgn="base" latinLnBrk="0" hangingPunct="1">
              <a:lnSpc>
                <a:spcPct val="100000"/>
              </a:lnSpc>
              <a:spcBef>
                <a:spcPct val="20000"/>
              </a:spcBef>
              <a:spcAft>
                <a:spcPct val="0"/>
              </a:spcAft>
              <a:buClrTx/>
              <a:buSzTx/>
              <a:buFontTx/>
              <a:buBlip>
                <a:blip r:embed="rId4"/>
              </a:buBlip>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Times New Roman" pitchFamily="18" charset="0"/>
            </a:endParaRPr>
          </a:p>
          <a:p>
            <a:pPr marL="0" marR="0" lvl="1" indent="-285695" algn="l" defTabSz="912813" rtl="0" eaLnBrk="1" fontAlgn="base" latinLnBrk="0" hangingPunct="1">
              <a:lnSpc>
                <a:spcPct val="100000"/>
              </a:lnSpc>
              <a:spcBef>
                <a:spcPct val="20000"/>
              </a:spcBef>
              <a:spcAft>
                <a:spcPct val="0"/>
              </a:spcAft>
              <a:buClrTx/>
              <a:buSzTx/>
              <a:buFontTx/>
              <a:buNone/>
              <a:tabLst/>
              <a:defRPr/>
            </a:pPr>
            <a:r>
              <a:rPr kumimoji="0" lang="en-PH" altLang="ja-JP" sz="2000" b="0" i="0" u="none" strike="noStrike" kern="1200" cap="none" spc="0" normalizeH="0" baseline="0" noProof="0" dirty="0" smtClean="0">
                <a:ln>
                  <a:noFill/>
                </a:ln>
                <a:solidFill>
                  <a:schemeClr val="tx1"/>
                </a:solidFill>
                <a:effectLst/>
                <a:uLnTx/>
                <a:uFillTx/>
                <a:ea typeface="ＭＳ Ｐゴシック" charset="-128"/>
                <a:cs typeface="Times New Roman" pitchFamily="18" charset="0"/>
              </a:rPr>
              <a:t>F</a:t>
            </a:r>
            <a:r>
              <a:rPr kumimoji="0" lang="en-US" altLang="ja-JP" sz="2000" b="0" i="0" u="none" strike="noStrike" kern="1200" cap="none" spc="0" normalizeH="0" baseline="0" noProof="0" dirty="0" err="1" smtClean="0">
                <a:ln>
                  <a:noFill/>
                </a:ln>
                <a:solidFill>
                  <a:schemeClr val="tx1"/>
                </a:solidFill>
                <a:effectLst/>
                <a:uLnTx/>
                <a:uFillTx/>
                <a:ea typeface="ＭＳ Ｐゴシック" charset="-128"/>
                <a:cs typeface="Arial" pitchFamily="34" charset="0"/>
              </a:rPr>
              <a:t>ocus</a:t>
            </a:r>
            <a:r>
              <a:rPr kumimoji="0" lang="en-US" altLang="ja-JP"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 areas are strongly integrated with interventions to strengthen integrated planning (physical and investment); </a:t>
            </a:r>
            <a:r>
              <a:rPr kumimoji="0" lang="en-US" altLang="ja-JP" sz="2000" b="0" i="0" u="none" strike="noStrike" kern="1200" cap="none" spc="0" normalizeH="0" baseline="0" noProof="0" dirty="0" err="1" smtClean="0">
                <a:ln>
                  <a:noFill/>
                </a:ln>
                <a:solidFill>
                  <a:schemeClr val="tx1"/>
                </a:solidFill>
                <a:effectLst/>
                <a:uLnTx/>
                <a:uFillTx/>
                <a:ea typeface="ＭＳ Ｐゴシック" charset="-128"/>
                <a:cs typeface="Arial" pitchFamily="34" charset="0"/>
              </a:rPr>
              <a:t>subnational</a:t>
            </a:r>
            <a:r>
              <a:rPr kumimoji="0" lang="en-US" altLang="ja-JP"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/municipal finance; financial and operational management; </a:t>
            </a:r>
            <a:r>
              <a:rPr kumimoji="0" lang="en-US" altLang="ja-JP" sz="2000" b="0" i="0" u="none" strike="noStrike" kern="1200" cap="none" spc="0" normalizeH="0" baseline="0" noProof="0" dirty="0" err="1" smtClean="0">
                <a:ln>
                  <a:noFill/>
                </a:ln>
                <a:solidFill>
                  <a:schemeClr val="tx1"/>
                </a:solidFill>
                <a:effectLst/>
                <a:uLnTx/>
                <a:uFillTx/>
                <a:ea typeface="ＭＳ Ｐゴシック" charset="-128"/>
                <a:cs typeface="Arial" pitchFamily="34" charset="0"/>
              </a:rPr>
              <a:t>PPPs</a:t>
            </a:r>
            <a:r>
              <a:rPr kumimoji="0" lang="en-US" altLang="ja-JP"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 institutional capacity and governance.</a:t>
            </a:r>
            <a:endParaRPr kumimoji="0" lang="en-US" sz="2000" b="0" i="0" u="none" strike="noStrike" kern="1200" cap="none" spc="0" normalizeH="0" baseline="0" noProof="0" dirty="0" smtClean="0">
              <a:ln>
                <a:noFill/>
              </a:ln>
              <a:solidFill>
                <a:schemeClr val="tx1"/>
              </a:solidFill>
              <a:effectLst/>
              <a:uLnTx/>
              <a:uFillTx/>
              <a:cs typeface="+mn-cs"/>
            </a:endParaRPr>
          </a:p>
        </p:txBody>
      </p:sp>
      <p:sp>
        <p:nvSpPr>
          <p:cNvPr id="6" name="TextBox 5"/>
          <p:cNvSpPr txBox="1"/>
          <p:nvPr/>
        </p:nvSpPr>
        <p:spPr>
          <a:xfrm>
            <a:off x="5220072" y="1844824"/>
            <a:ext cx="3697924" cy="3693319"/>
          </a:xfrm>
          <a:prstGeom prst="rect">
            <a:avLst/>
          </a:prstGeom>
          <a:noFill/>
        </p:spPr>
        <p:txBody>
          <a:bodyPr wrap="square" rtlCol="0">
            <a:spAutoFit/>
          </a:bodyPr>
          <a:lstStyle/>
          <a:p>
            <a:pPr lvl="0"/>
            <a:r>
              <a:rPr lang="en-PH" b="0" i="0" dirty="0" smtClean="0"/>
              <a:t>The ADB’s </a:t>
            </a:r>
            <a:r>
              <a:rPr lang="en-US" b="0" i="0" dirty="0" smtClean="0"/>
              <a:t>urban sector operational </a:t>
            </a:r>
            <a:r>
              <a:rPr lang="en-US" b="0" i="0" dirty="0" smtClean="0"/>
              <a:t>plan</a:t>
            </a:r>
          </a:p>
          <a:p>
            <a:pPr lvl="0">
              <a:buFont typeface="Wingdings" pitchFamily="2" charset="2"/>
              <a:buChar char="Ø"/>
            </a:pPr>
            <a:r>
              <a:rPr lang="en-US" b="0" i="0" dirty="0" smtClean="0"/>
              <a:t> </a:t>
            </a:r>
            <a:r>
              <a:rPr lang="en-US" b="0" i="0" dirty="0" smtClean="0"/>
              <a:t>provides an integrated </a:t>
            </a:r>
            <a:r>
              <a:rPr lang="en-US" b="0" i="0" dirty="0" smtClean="0"/>
              <a:t>planning </a:t>
            </a:r>
            <a:r>
              <a:rPr lang="en-US" b="0" i="0" dirty="0" smtClean="0"/>
              <a:t>context for transport, water, </a:t>
            </a:r>
            <a:r>
              <a:rPr lang="en-US" b="0" i="0" dirty="0" smtClean="0"/>
              <a:t>energy </a:t>
            </a:r>
            <a:r>
              <a:rPr lang="en-US" b="0" i="0" dirty="0" smtClean="0"/>
              <a:t>infrastructure &amp; services to be more coherently planned, energy        efficient, market-oriented, climate </a:t>
            </a:r>
            <a:r>
              <a:rPr lang="en-US" b="0" i="0" dirty="0" smtClean="0"/>
              <a:t>resilient </a:t>
            </a:r>
            <a:r>
              <a:rPr lang="en-US" b="0" i="0" dirty="0" smtClean="0"/>
              <a:t>and client-focused; </a:t>
            </a:r>
            <a:endParaRPr lang="en-US" b="0" i="0" dirty="0" smtClean="0"/>
          </a:p>
          <a:p>
            <a:pPr lvl="0"/>
            <a:endParaRPr lang="en-US" dirty="0"/>
          </a:p>
          <a:p>
            <a:pPr lvl="0">
              <a:buFont typeface="Wingdings" pitchFamily="2" charset="2"/>
              <a:buChar char="Ø"/>
            </a:pPr>
            <a:r>
              <a:rPr lang="en-US" b="0" i="0" dirty="0" smtClean="0"/>
              <a:t> </a:t>
            </a:r>
            <a:r>
              <a:rPr lang="en-US" b="0" i="0" dirty="0" smtClean="0"/>
              <a:t>broadens the range of financing </a:t>
            </a:r>
            <a:r>
              <a:rPr lang="en-US" b="0" i="0" dirty="0" smtClean="0"/>
              <a:t>and </a:t>
            </a:r>
            <a:r>
              <a:rPr lang="en-US" b="0" i="0" dirty="0" smtClean="0"/>
              <a:t>delivery systems, especially               sub-national modalities</a:t>
            </a:r>
            <a:r>
              <a:rPr lang="en-US" b="0" i="0" dirty="0" smtClean="0">
                <a:latin typeface="Verdana" pitchFamily="34" charset="0"/>
              </a:rPr>
              <a:t>.</a:t>
            </a:r>
          </a:p>
          <a:p>
            <a:endParaRPr lang="en-US" dirty="0">
              <a:solidFill>
                <a:schemeClr val="accent2"/>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3"/>
          <p:cNvSpPr txBox="1">
            <a:spLocks noChangeArrowheads="1"/>
          </p:cNvSpPr>
          <p:nvPr/>
        </p:nvSpPr>
        <p:spPr bwMode="auto">
          <a:xfrm>
            <a:off x="0" y="1817440"/>
            <a:ext cx="7831138" cy="5040560"/>
          </a:xfrm>
          <a:prstGeom prst="rect">
            <a:avLst/>
          </a:prstGeom>
          <a:noFill/>
          <a:ln w="9525">
            <a:noFill/>
            <a:miter lim="800000"/>
            <a:headEnd/>
            <a:tailEnd/>
          </a:ln>
        </p:spPr>
        <p:txBody>
          <a:bodyPr vert="horz" wrap="square" lIns="91423" tIns="45711" rIns="91423" bIns="45711" numCol="1" anchor="t" anchorCtr="0" compatLnSpc="1">
            <a:prstTxWarp prst="textNoShape">
              <a:avLst/>
            </a:prstTxWarp>
          </a:bodyPr>
          <a:lstStyle/>
          <a:p>
            <a:pPr marL="342834" marR="0" lvl="0" indent="-342834" algn="l" defTabSz="912813" rtl="0" eaLnBrk="1" fontAlgn="base" latinLnBrk="0" hangingPunct="1">
              <a:lnSpc>
                <a:spcPct val="80000"/>
              </a:lnSpc>
              <a:spcBef>
                <a:spcPct val="20000"/>
              </a:spcBef>
              <a:spcAft>
                <a:spcPct val="0"/>
              </a:spcAft>
              <a:buClrTx/>
              <a:buSzTx/>
              <a:buFont typeface="Wingdings" pitchFamily="2" charset="2"/>
              <a:buNone/>
              <a:tabLst/>
              <a:defRPr/>
            </a:pPr>
            <a:r>
              <a:rPr kumimoji="0" lang="en-US" sz="2000" b="1" i="1" u="none" strike="noStrike" kern="1200" cap="none" spc="0" normalizeH="0" baseline="0" noProof="0" dirty="0" smtClean="0">
                <a:ln>
                  <a:noFill/>
                </a:ln>
                <a:solidFill>
                  <a:schemeClr val="accent6">
                    <a:lumMod val="75000"/>
                  </a:schemeClr>
                </a:solidFill>
                <a:effectLst/>
                <a:uLnTx/>
                <a:uFillTx/>
                <a:cs typeface="+mn-cs"/>
              </a:rPr>
              <a:t>Examples of Consulting Expertise Required for Projects/TAs:</a:t>
            </a:r>
          </a:p>
          <a:p>
            <a:pPr marL="342834" marR="0" lvl="0" indent="-342834" algn="l" defTabSz="912813" rtl="0" eaLnBrk="1" fontAlgn="base" latinLnBrk="0" hangingPunct="1">
              <a:lnSpc>
                <a:spcPct val="80000"/>
              </a:lnSpc>
              <a:spcBef>
                <a:spcPct val="20000"/>
              </a:spcBef>
              <a:spcAft>
                <a:spcPct val="0"/>
              </a:spcAft>
              <a:buClrTx/>
              <a:buSzTx/>
              <a:buFont typeface="Wingdings" pitchFamily="2" charset="2"/>
              <a:buNone/>
              <a:tabLst/>
              <a:defRPr/>
            </a:pPr>
            <a:endParaRPr kumimoji="0" lang="en-US" sz="2000" b="0" i="0" u="none" strike="noStrike" kern="1200" cap="none" spc="0" normalizeH="0" baseline="0" noProof="0" dirty="0" smtClean="0">
              <a:ln>
                <a:noFill/>
              </a:ln>
              <a:solidFill>
                <a:srgbClr val="FF6600"/>
              </a:solidFill>
              <a:effectLst/>
              <a:uLnTx/>
              <a:uFillTx/>
              <a:cs typeface="+mn-cs"/>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Urban planners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Municipal finance specialists; Public Finance specialists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Water, sanitation, solid waste management engineers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Institutional specialists (utility operations managers)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PPP and project finance specialists</a:t>
            </a:r>
          </a:p>
          <a:p>
            <a:pPr marL="914400" marR="0" lvl="3" indent="-182880" algn="l" defTabSz="912813" rtl="0" eaLnBrk="1" fontAlgn="base" latinLnBrk="0" hangingPunct="1">
              <a:lnSpc>
                <a:spcPct val="100000"/>
              </a:lnSpc>
              <a:spcBef>
                <a:spcPct val="20000"/>
              </a:spcBef>
              <a:spcAft>
                <a:spcPct val="0"/>
              </a:spcAft>
              <a:buClrTx/>
              <a:buSzTx/>
              <a:tabLst>
                <a:tab pos="914400" algn="l"/>
              </a:tabLst>
              <a:defRPr/>
            </a:pPr>
            <a:endPar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endParaRPr>
          </a:p>
          <a:p>
            <a:pPr marL="914400" marR="0" lvl="3" indent="-182880" algn="l" defTabSz="912813" rtl="0" eaLnBrk="1" fontAlgn="base" latinLnBrk="0" hangingPunct="1">
              <a:lnSpc>
                <a:spcPct val="100000"/>
              </a:lnSpc>
              <a:spcBef>
                <a:spcPct val="20000"/>
              </a:spcBef>
              <a:spcAft>
                <a:spcPct val="0"/>
              </a:spcAft>
              <a:buClrTx/>
              <a:buSzTx/>
              <a:buFont typeface="Wingdings" pitchFamily="2" charset="2"/>
              <a:buChar char="ü"/>
              <a:tabLst>
                <a:tab pos="914400" algn="l"/>
              </a:tabLst>
              <a:defRPr/>
            </a:pPr>
            <a:r>
              <a:rPr kumimoji="0" lang="en-US" sz="2000" b="0" i="0" u="none" strike="noStrike" kern="1200" cap="none" spc="0" normalizeH="0" baseline="0" noProof="0" dirty="0" smtClean="0">
                <a:ln>
                  <a:noFill/>
                </a:ln>
                <a:solidFill>
                  <a:schemeClr val="tx1"/>
                </a:solidFill>
                <a:effectLst/>
                <a:uLnTx/>
                <a:uFillTx/>
                <a:ea typeface="ＭＳ Ｐゴシック" charset="-128"/>
                <a:cs typeface="Arial" pitchFamily="34" charset="0"/>
              </a:rPr>
              <a:t>Economic and financial analysts </a:t>
            </a:r>
          </a:p>
          <a:p>
            <a:pPr marL="0" marR="0" lvl="1" indent="-285695" algn="l" defTabSz="912813" rtl="0" eaLnBrk="1" fontAlgn="base" latinLnBrk="0" hangingPunct="1">
              <a:lnSpc>
                <a:spcPct val="100000"/>
              </a:lnSpc>
              <a:spcBef>
                <a:spcPct val="20000"/>
              </a:spcBef>
              <a:spcAft>
                <a:spcPct val="0"/>
              </a:spcAft>
              <a:buClrTx/>
              <a:buSzTx/>
              <a:buFontTx/>
              <a:buBlip>
                <a:blip r:embed="rId4"/>
              </a:buBlip>
              <a:tabLst/>
              <a:defRPr/>
            </a:pPr>
            <a:endParaRPr kumimoji="0" lang="en-US" sz="2400" b="0" i="0" u="none" strike="noStrike" kern="1200" cap="none" spc="0" normalizeH="0" baseline="0" noProof="0" dirty="0" smtClean="0">
              <a:ln>
                <a:noFill/>
              </a:ln>
              <a:solidFill>
                <a:schemeClr val="tx1"/>
              </a:solidFill>
              <a:effectLst/>
              <a:uLnTx/>
              <a:uFillTx/>
              <a:latin typeface="Arial" charset="0"/>
              <a:ea typeface="+mn-ea"/>
              <a:cs typeface="+mn-cs"/>
            </a:endParaRPr>
          </a:p>
        </p:txBody>
      </p:sp>
      <p:sp>
        <p:nvSpPr>
          <p:cNvPr id="5" name="Rectangle 4"/>
          <p:cNvSpPr/>
          <p:nvPr/>
        </p:nvSpPr>
        <p:spPr>
          <a:xfrm>
            <a:off x="179512" y="260648"/>
            <a:ext cx="7272808" cy="1446550"/>
          </a:xfrm>
          <a:prstGeom prst="rect">
            <a:avLst/>
          </a:prstGeom>
        </p:spPr>
        <p:txBody>
          <a:bodyPr wrap="square">
            <a:spAutoFit/>
          </a:bodyPr>
          <a:lstStyle/>
          <a:p>
            <a:pPr lvl="0" defTabSz="914400">
              <a:defRPr/>
            </a:pPr>
            <a:r>
              <a:rPr lang="en-US" sz="4400" b="1" kern="0" dirty="0">
                <a:solidFill>
                  <a:schemeClr val="accent6">
                    <a:lumMod val="75000"/>
                  </a:schemeClr>
                </a:solidFill>
              </a:rPr>
              <a:t>Water &amp; Municipal Infrastructure (Urban) </a:t>
            </a:r>
            <a:r>
              <a:rPr lang="en-US" sz="4400" b="1" kern="0" dirty="0" smtClean="0">
                <a:solidFill>
                  <a:schemeClr val="accent6">
                    <a:lumMod val="75000"/>
                  </a:schemeClr>
                </a:solidFill>
              </a:rPr>
              <a:t>Sector</a:t>
            </a:r>
            <a:endParaRPr lang="en-US" sz="4400" b="1" kern="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251520" y="332656"/>
            <a:ext cx="4556760" cy="800219"/>
          </a:xfrm>
          <a:prstGeom prst="rect">
            <a:avLst/>
          </a:prstGeom>
        </p:spPr>
        <p:txBody>
          <a:bodyPr wrap="none">
            <a:spAutoFit/>
          </a:bodyPr>
          <a:lstStyle/>
          <a:p>
            <a:r>
              <a:rPr lang="en-PH" sz="4600" b="1" dirty="0" smtClean="0">
                <a:solidFill>
                  <a:schemeClr val="accent6">
                    <a:lumMod val="75000"/>
                  </a:schemeClr>
                </a:solidFill>
              </a:rPr>
              <a:t>Education Sector  </a:t>
            </a:r>
            <a:endParaRPr lang="en-IE" sz="4600" dirty="0">
              <a:solidFill>
                <a:schemeClr val="accent6">
                  <a:lumMod val="75000"/>
                </a:schemeClr>
              </a:solidFill>
            </a:endParaRPr>
          </a:p>
        </p:txBody>
      </p:sp>
      <p:sp>
        <p:nvSpPr>
          <p:cNvPr id="5" name="Rectangle 4"/>
          <p:cNvSpPr/>
          <p:nvPr/>
        </p:nvSpPr>
        <p:spPr>
          <a:xfrm>
            <a:off x="0" y="1340768"/>
            <a:ext cx="8460432" cy="3785652"/>
          </a:xfrm>
          <a:prstGeom prst="rect">
            <a:avLst/>
          </a:prstGeom>
        </p:spPr>
        <p:txBody>
          <a:bodyPr wrap="square">
            <a:spAutoFit/>
          </a:bodyPr>
          <a:lstStyle/>
          <a:p>
            <a:pPr marL="914400" lvl="1" indent="-457200" eaLnBrk="1" hangingPunct="1">
              <a:buFont typeface="Wingdings" pitchFamily="2" charset="2"/>
              <a:buChar char="Ø"/>
              <a:defRPr/>
            </a:pPr>
            <a:r>
              <a:rPr lang="en-US" sz="2000" dirty="0">
                <a:cs typeface="Arial" pitchFamily="34" charset="0"/>
              </a:rPr>
              <a:t>Lower and upper secondary </a:t>
            </a:r>
            <a:r>
              <a:rPr lang="en-US" sz="2000" dirty="0" smtClean="0">
                <a:cs typeface="Arial" pitchFamily="34" charset="0"/>
              </a:rPr>
              <a:t>education</a:t>
            </a:r>
          </a:p>
          <a:p>
            <a:pPr marL="914400" lvl="1" indent="-457200" eaLnBrk="1" hangingPunct="1">
              <a:buFont typeface="Wingdings" pitchFamily="2" charset="2"/>
              <a:buChar char="Ø"/>
              <a:defRPr/>
            </a:pPr>
            <a:r>
              <a:rPr lang="en-US" sz="2000" dirty="0" smtClean="0">
                <a:cs typeface="Arial" pitchFamily="34" charset="0"/>
              </a:rPr>
              <a:t>Technical </a:t>
            </a:r>
            <a:r>
              <a:rPr lang="en-US" sz="2000" dirty="0">
                <a:cs typeface="Arial" pitchFamily="34" charset="0"/>
              </a:rPr>
              <a:t>and vocational education and training (TVET)</a:t>
            </a:r>
          </a:p>
          <a:p>
            <a:pPr marL="914400" lvl="1" indent="-457200" eaLnBrk="1" hangingPunct="1">
              <a:defRPr/>
            </a:pPr>
            <a:r>
              <a:rPr lang="en-US" sz="2000" dirty="0" smtClean="0">
                <a:cs typeface="Arial" pitchFamily="34" charset="0"/>
              </a:rPr>
              <a:t>        Higher </a:t>
            </a:r>
            <a:r>
              <a:rPr lang="en-US" sz="2000" dirty="0">
                <a:cs typeface="Arial" pitchFamily="34" charset="0"/>
              </a:rPr>
              <a:t>education</a:t>
            </a:r>
          </a:p>
          <a:p>
            <a:pPr marL="914400" lvl="1" indent="-457200" eaLnBrk="1" hangingPunct="1">
              <a:defRPr/>
            </a:pPr>
            <a:endParaRPr lang="en-US" sz="2000" dirty="0">
              <a:solidFill>
                <a:schemeClr val="accent6">
                  <a:lumMod val="75000"/>
                </a:schemeClr>
              </a:solidFill>
              <a:cs typeface="Arial" pitchFamily="34" charset="0"/>
            </a:endParaRPr>
          </a:p>
          <a:p>
            <a:pPr marL="914400" lvl="1" indent="-914400" eaLnBrk="1" hangingPunct="1">
              <a:buNone/>
              <a:defRPr/>
            </a:pPr>
            <a:r>
              <a:rPr lang="en-PH" sz="2000" dirty="0">
                <a:solidFill>
                  <a:schemeClr val="accent6">
                    <a:lumMod val="75000"/>
                  </a:schemeClr>
                </a:solidFill>
                <a:cs typeface="Arial" pitchFamily="34" charset="0"/>
              </a:rPr>
              <a:t>Challenges addressed by these focus areas:</a:t>
            </a:r>
          </a:p>
          <a:p>
            <a:pPr marL="857250" lvl="1" indent="-457200" eaLnBrk="1" hangingPunct="1">
              <a:spcBef>
                <a:spcPts val="0"/>
              </a:spcBef>
              <a:buFont typeface="Wingdings" pitchFamily="2" charset="2"/>
              <a:buChar char="ü"/>
              <a:defRPr/>
            </a:pPr>
            <a:r>
              <a:rPr lang="en-US" sz="2000" dirty="0">
                <a:cs typeface="Arial" pitchFamily="34" charset="0"/>
              </a:rPr>
              <a:t>Skill shortages</a:t>
            </a:r>
          </a:p>
          <a:p>
            <a:pPr marL="857250" lvl="1" indent="-457200" eaLnBrk="1" hangingPunct="1">
              <a:spcBef>
                <a:spcPts val="0"/>
              </a:spcBef>
              <a:buFont typeface="Wingdings" pitchFamily="2" charset="2"/>
              <a:buChar char="ü"/>
              <a:defRPr/>
            </a:pPr>
            <a:r>
              <a:rPr lang="en-US" sz="2000" dirty="0">
                <a:cs typeface="Arial" pitchFamily="34" charset="0"/>
              </a:rPr>
              <a:t>Expansion of educational opportunities, particularly for post-basic education</a:t>
            </a:r>
          </a:p>
          <a:p>
            <a:pPr marL="857250" lvl="1" indent="-457200" eaLnBrk="1" hangingPunct="1">
              <a:spcBef>
                <a:spcPts val="0"/>
              </a:spcBef>
              <a:buFont typeface="Wingdings" pitchFamily="2" charset="2"/>
              <a:buChar char="ü"/>
              <a:defRPr/>
            </a:pPr>
            <a:r>
              <a:rPr lang="en-US" sz="2000" dirty="0">
                <a:cs typeface="Arial" pitchFamily="34" charset="0"/>
              </a:rPr>
              <a:t>Improve quality and relevance of teaching and research</a:t>
            </a:r>
          </a:p>
          <a:p>
            <a:pPr marL="857250" lvl="1" indent="-457200" eaLnBrk="1" hangingPunct="1">
              <a:spcBef>
                <a:spcPts val="0"/>
              </a:spcBef>
              <a:buFont typeface="Wingdings" pitchFamily="2" charset="2"/>
              <a:buChar char="ü"/>
              <a:defRPr/>
            </a:pPr>
            <a:r>
              <a:rPr lang="en-US" sz="2000" dirty="0">
                <a:cs typeface="Arial" pitchFamily="34" charset="0"/>
              </a:rPr>
              <a:t>Access and quality disparities – </a:t>
            </a:r>
            <a:r>
              <a:rPr lang="en-US" sz="2000" dirty="0" err="1">
                <a:cs typeface="Arial" pitchFamily="34" charset="0"/>
              </a:rPr>
              <a:t>eg</a:t>
            </a:r>
            <a:r>
              <a:rPr lang="en-US" sz="2000" dirty="0">
                <a:cs typeface="Arial" pitchFamily="34" charset="0"/>
              </a:rPr>
              <a:t>. male/female ratio, rural/urban </a:t>
            </a:r>
          </a:p>
          <a:p>
            <a:pPr marL="857250" lvl="1" indent="-457200" eaLnBrk="1" hangingPunct="1">
              <a:spcBef>
                <a:spcPts val="0"/>
              </a:spcBef>
              <a:buFont typeface="Wingdings" pitchFamily="2" charset="2"/>
              <a:buChar char="ü"/>
              <a:defRPr/>
            </a:pPr>
            <a:r>
              <a:rPr lang="en-US" sz="2000" dirty="0">
                <a:cs typeface="Arial" pitchFamily="34" charset="0"/>
              </a:rPr>
              <a:t>Improve regulatory and financing frameworks for education</a:t>
            </a:r>
          </a:p>
          <a:p>
            <a:pPr marL="857250" lvl="1" indent="-457200" eaLnBrk="1" hangingPunct="1">
              <a:spcBef>
                <a:spcPts val="0"/>
              </a:spcBef>
              <a:buFont typeface="Wingdings" pitchFamily="2" charset="2"/>
              <a:buChar char="ü"/>
              <a:defRPr/>
            </a:pPr>
            <a:r>
              <a:rPr lang="en-US" sz="2000" dirty="0">
                <a:cs typeface="Arial" pitchFamily="34" charset="0"/>
              </a:rPr>
              <a:t>Education infrastructure gaps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Rectangle 4"/>
          <p:cNvSpPr/>
          <p:nvPr/>
        </p:nvSpPr>
        <p:spPr>
          <a:xfrm>
            <a:off x="179512" y="332656"/>
            <a:ext cx="3625351" cy="800219"/>
          </a:xfrm>
          <a:prstGeom prst="rect">
            <a:avLst/>
          </a:prstGeom>
        </p:spPr>
        <p:txBody>
          <a:bodyPr wrap="none">
            <a:spAutoFit/>
          </a:bodyPr>
          <a:lstStyle/>
          <a:p>
            <a:r>
              <a:rPr lang="en-US" sz="4600" b="1" dirty="0" smtClean="0">
                <a:solidFill>
                  <a:schemeClr val="accent6">
                    <a:lumMod val="75000"/>
                  </a:schemeClr>
                </a:solidFill>
              </a:rPr>
              <a:t>Health Sector </a:t>
            </a:r>
            <a:endParaRPr lang="en-IE" sz="4600" dirty="0">
              <a:solidFill>
                <a:schemeClr val="accent6">
                  <a:lumMod val="75000"/>
                </a:schemeClr>
              </a:solidFill>
            </a:endParaRPr>
          </a:p>
        </p:txBody>
      </p:sp>
      <p:sp>
        <p:nvSpPr>
          <p:cNvPr id="6" name="Rectangle 5"/>
          <p:cNvSpPr/>
          <p:nvPr/>
        </p:nvSpPr>
        <p:spPr>
          <a:xfrm>
            <a:off x="0" y="1196752"/>
            <a:ext cx="8568952" cy="4555093"/>
          </a:xfrm>
          <a:prstGeom prst="rect">
            <a:avLst/>
          </a:prstGeom>
        </p:spPr>
        <p:txBody>
          <a:bodyPr wrap="square">
            <a:spAutoFit/>
          </a:bodyPr>
          <a:lstStyle/>
          <a:p>
            <a:pPr marL="1200150" lvl="2" indent="-285750" eaLnBrk="0" hangingPunct="0">
              <a:lnSpc>
                <a:spcPct val="90000"/>
              </a:lnSpc>
              <a:spcBef>
                <a:spcPct val="20000"/>
              </a:spcBef>
              <a:spcAft>
                <a:spcPct val="20000"/>
              </a:spcAft>
              <a:buFont typeface="Wingdings" pitchFamily="2" charset="2"/>
              <a:buChar char="Ø"/>
              <a:defRPr/>
            </a:pPr>
            <a:r>
              <a:rPr lang="en-US" sz="2000" dirty="0">
                <a:cs typeface="Arial" pitchFamily="34" charset="0"/>
              </a:rPr>
              <a:t>Health is vital to development, productivity, social inclusion and gender equity</a:t>
            </a:r>
          </a:p>
          <a:p>
            <a:pPr marL="1200150" lvl="2" indent="-285750" eaLnBrk="0" hangingPunct="0">
              <a:lnSpc>
                <a:spcPct val="90000"/>
              </a:lnSpc>
              <a:spcBef>
                <a:spcPct val="20000"/>
              </a:spcBef>
              <a:spcAft>
                <a:spcPct val="20000"/>
              </a:spcAft>
              <a:buFont typeface="Wingdings" pitchFamily="2" charset="2"/>
              <a:buChar char="Ø"/>
              <a:defRPr/>
            </a:pPr>
            <a:r>
              <a:rPr lang="en-US" sz="2000" dirty="0">
                <a:cs typeface="Arial" pitchFamily="34" charset="0"/>
              </a:rPr>
              <a:t>ADB will contribute to improvements in health mainly through infrastructure </a:t>
            </a:r>
            <a:r>
              <a:rPr lang="en-US" sz="2000" dirty="0" smtClean="0">
                <a:cs typeface="Arial" pitchFamily="34" charset="0"/>
              </a:rPr>
              <a:t>projects </a:t>
            </a:r>
            <a:r>
              <a:rPr lang="en-US" sz="2000" dirty="0">
                <a:cs typeface="Arial" pitchFamily="34" charset="0"/>
              </a:rPr>
              <a:t>and governance </a:t>
            </a:r>
            <a:r>
              <a:rPr lang="en-US" sz="2000" dirty="0" smtClean="0">
                <a:cs typeface="Arial" pitchFamily="34" charset="0"/>
              </a:rPr>
              <a:t>work.</a:t>
            </a:r>
            <a:endParaRPr lang="en-US" sz="2000" dirty="0">
              <a:effectLst>
                <a:outerShdw blurRad="38100" dist="38100" dir="2700000" algn="tl">
                  <a:srgbClr val="000000"/>
                </a:outerShdw>
              </a:effectLst>
            </a:endParaRPr>
          </a:p>
          <a:p>
            <a:pPr marL="742950" lvl="1" indent="-285750" eaLnBrk="0" hangingPunct="0">
              <a:lnSpc>
                <a:spcPct val="90000"/>
              </a:lnSpc>
              <a:spcBef>
                <a:spcPct val="20000"/>
              </a:spcBef>
              <a:spcAft>
                <a:spcPct val="20000"/>
              </a:spcAft>
              <a:defRPr/>
            </a:pPr>
            <a:r>
              <a:rPr kumimoji="1" lang="en-US" sz="2000" dirty="0">
                <a:effectLst>
                  <a:outerShdw blurRad="38100" dist="38100" dir="2700000" algn="tl">
                    <a:srgbClr val="000000"/>
                  </a:outerShdw>
                </a:effectLst>
              </a:rPr>
              <a:t>Areas of Focus</a:t>
            </a:r>
          </a:p>
          <a:p>
            <a:pPr marL="1200150" lvl="2" indent="-285750" eaLnBrk="0" hangingPunct="0">
              <a:lnSpc>
                <a:spcPct val="90000"/>
              </a:lnSpc>
              <a:spcBef>
                <a:spcPct val="20000"/>
              </a:spcBef>
              <a:spcAft>
                <a:spcPct val="20000"/>
              </a:spcAft>
              <a:buFont typeface="Wingdings" pitchFamily="2" charset="2"/>
              <a:buChar char="ü"/>
              <a:defRPr/>
            </a:pPr>
            <a:r>
              <a:rPr lang="en-US" sz="2000" dirty="0">
                <a:cs typeface="Arial" pitchFamily="34" charset="0"/>
              </a:rPr>
              <a:t>Lagging </a:t>
            </a:r>
            <a:r>
              <a:rPr lang="en-US" sz="2000" dirty="0" err="1">
                <a:cs typeface="Arial" pitchFamily="34" charset="0"/>
              </a:rPr>
              <a:t>MDGs</a:t>
            </a:r>
            <a:r>
              <a:rPr lang="en-US" sz="2000" dirty="0">
                <a:cs typeface="Arial" pitchFamily="34" charset="0"/>
              </a:rPr>
              <a:t> (Primary Health Care for the Poor, Maternal and Child Health and Nutrition)</a:t>
            </a:r>
          </a:p>
          <a:p>
            <a:pPr marL="1200150" lvl="2" indent="-285750" eaLnBrk="0" hangingPunct="0">
              <a:lnSpc>
                <a:spcPct val="90000"/>
              </a:lnSpc>
              <a:spcBef>
                <a:spcPct val="20000"/>
              </a:spcBef>
              <a:spcAft>
                <a:spcPct val="20000"/>
              </a:spcAft>
              <a:buFont typeface="Wingdings" pitchFamily="2" charset="2"/>
              <a:buChar char="ü"/>
              <a:defRPr/>
            </a:pPr>
            <a:r>
              <a:rPr lang="en-US" sz="2000" dirty="0">
                <a:cs typeface="Arial" pitchFamily="34" charset="0"/>
              </a:rPr>
              <a:t>Regional Public Health Security (includes HIV/AIDS and Pandemic Preparedness   for Emerging Diseases)</a:t>
            </a:r>
          </a:p>
          <a:p>
            <a:pPr marL="1200150" lvl="2" indent="-285750" eaLnBrk="0" hangingPunct="0">
              <a:lnSpc>
                <a:spcPct val="90000"/>
              </a:lnSpc>
              <a:spcBef>
                <a:spcPct val="20000"/>
              </a:spcBef>
              <a:spcAft>
                <a:spcPct val="20000"/>
              </a:spcAft>
              <a:buFont typeface="Wingdings" pitchFamily="2" charset="2"/>
              <a:buChar char="ü"/>
              <a:defRPr/>
            </a:pPr>
            <a:r>
              <a:rPr lang="en-US" sz="2000" dirty="0">
                <a:cs typeface="Arial" pitchFamily="34" charset="0"/>
              </a:rPr>
              <a:t>Non-Communicable Diseases and Road Traffic Accidents (improving prevention   and upgrading services)</a:t>
            </a:r>
          </a:p>
          <a:p>
            <a:pPr marL="1200150" lvl="2" indent="-285750" eaLnBrk="0" hangingPunct="0">
              <a:lnSpc>
                <a:spcPct val="90000"/>
              </a:lnSpc>
              <a:spcBef>
                <a:spcPct val="20000"/>
              </a:spcBef>
              <a:spcAft>
                <a:spcPct val="20000"/>
              </a:spcAft>
              <a:buFont typeface="Wingdings" pitchFamily="2" charset="2"/>
              <a:buChar char="ü"/>
              <a:defRPr/>
            </a:pPr>
            <a:r>
              <a:rPr lang="en-US" sz="2000" dirty="0">
                <a:cs typeface="Arial" pitchFamily="34" charset="0"/>
              </a:rPr>
              <a:t>Health Insurance and Health Care Financing for the Poor </a:t>
            </a:r>
          </a:p>
          <a:p>
            <a:pPr marL="1200150" lvl="2" indent="-285750" eaLnBrk="0" hangingPunct="0">
              <a:lnSpc>
                <a:spcPct val="90000"/>
              </a:lnSpc>
              <a:spcBef>
                <a:spcPct val="20000"/>
              </a:spcBef>
              <a:spcAft>
                <a:spcPct val="20000"/>
              </a:spcAft>
              <a:buFont typeface="Wingdings" pitchFamily="2" charset="2"/>
              <a:buChar char="ü"/>
              <a:defRPr/>
            </a:pPr>
            <a:r>
              <a:rPr lang="en-US" sz="2000" dirty="0">
                <a:cs typeface="Arial" pitchFamily="34" charset="0"/>
              </a:rPr>
              <a:t>Improving Sector Governance and Quality of Services</a:t>
            </a:r>
            <a:endParaRPr kumimoji="1" lang="en-US" sz="2000" dirty="0">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Rectangle 2"/>
          <p:cNvSpPr/>
          <p:nvPr/>
        </p:nvSpPr>
        <p:spPr>
          <a:xfrm>
            <a:off x="323528" y="332656"/>
            <a:ext cx="7261924" cy="800219"/>
          </a:xfrm>
          <a:prstGeom prst="rect">
            <a:avLst/>
          </a:prstGeom>
        </p:spPr>
        <p:txBody>
          <a:bodyPr wrap="none">
            <a:spAutoFit/>
          </a:bodyPr>
          <a:lstStyle/>
          <a:p>
            <a:r>
              <a:rPr lang="en-US" sz="4600" b="1" kern="0" dirty="0">
                <a:solidFill>
                  <a:schemeClr val="accent6">
                    <a:lumMod val="75000"/>
                  </a:schemeClr>
                </a:solidFill>
              </a:rPr>
              <a:t>Health and Education Sector </a:t>
            </a:r>
            <a:endParaRPr lang="en-IE" sz="4600" b="1" dirty="0">
              <a:solidFill>
                <a:schemeClr val="accent6">
                  <a:lumMod val="75000"/>
                </a:schemeClr>
              </a:solidFill>
            </a:endParaRPr>
          </a:p>
        </p:txBody>
      </p:sp>
      <p:sp>
        <p:nvSpPr>
          <p:cNvPr id="5" name="Rectangle 4"/>
          <p:cNvSpPr/>
          <p:nvPr/>
        </p:nvSpPr>
        <p:spPr>
          <a:xfrm>
            <a:off x="251520" y="1700808"/>
            <a:ext cx="6840760" cy="3970318"/>
          </a:xfrm>
          <a:prstGeom prst="rect">
            <a:avLst/>
          </a:prstGeom>
        </p:spPr>
        <p:txBody>
          <a:bodyPr wrap="square">
            <a:spAutoFit/>
          </a:bodyPr>
          <a:lstStyle/>
          <a:p>
            <a:pPr>
              <a:lnSpc>
                <a:spcPct val="80000"/>
              </a:lnSpc>
              <a:buFont typeface="Wingdings" pitchFamily="2" charset="2"/>
              <a:buNone/>
            </a:pPr>
            <a:r>
              <a:rPr lang="en-US" sz="2000" b="1" i="1" dirty="0" smtClean="0">
                <a:solidFill>
                  <a:schemeClr val="accent6">
                    <a:lumMod val="75000"/>
                  </a:schemeClr>
                </a:solidFill>
                <a:effectLst/>
              </a:rPr>
              <a:t>Examples of Consulting Expertise Required for Projects/TAs:</a:t>
            </a:r>
          </a:p>
          <a:p>
            <a:pPr>
              <a:lnSpc>
                <a:spcPct val="80000"/>
              </a:lnSpc>
              <a:buFont typeface="Wingdings" pitchFamily="2" charset="2"/>
              <a:buNone/>
            </a:pPr>
            <a:endParaRPr lang="en-US" sz="2000" dirty="0" smtClean="0">
              <a:solidFill>
                <a:srgbClr val="FF6600"/>
              </a:solidFill>
              <a:effectLst/>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Public health professionals</a:t>
            </a:r>
          </a:p>
          <a:p>
            <a:pPr marL="914400" lvl="3" indent="-182880">
              <a:buFont typeface="Wingdings" pitchFamily="2" charset="2"/>
              <a:buChar char="ü"/>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Food and nutrition specialists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PH" sz="2000" dirty="0" smtClean="0">
                <a:ea typeface="ＭＳ Ｐゴシック" charset="-128"/>
                <a:cs typeface="Arial" pitchFamily="34" charset="0"/>
              </a:rPr>
              <a:t>Education specialists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Water and sanitation specialists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PPP and project finance specialists</a:t>
            </a:r>
          </a:p>
          <a:p>
            <a:pPr marL="914400" lvl="3" indent="-182880">
              <a:tabLst>
                <a:tab pos="914400" algn="l"/>
              </a:tabLst>
            </a:pPr>
            <a:endParaRPr lang="en-US" sz="2000" dirty="0" smtClean="0">
              <a:ea typeface="ＭＳ Ｐゴシック" charset="-128"/>
              <a:cs typeface="Arial" pitchFamily="34" charset="0"/>
            </a:endParaRPr>
          </a:p>
          <a:p>
            <a:pPr marL="914400" lvl="3" indent="-182880">
              <a:buFont typeface="Wingdings" pitchFamily="2" charset="2"/>
              <a:buChar char="ü"/>
              <a:tabLst>
                <a:tab pos="914400" algn="l"/>
              </a:tabLst>
            </a:pPr>
            <a:r>
              <a:rPr lang="en-US" sz="2000" dirty="0" smtClean="0">
                <a:ea typeface="ＭＳ Ｐゴシック" charset="-128"/>
                <a:cs typeface="Arial" pitchFamily="34" charset="0"/>
              </a:rPr>
              <a:t>Economic and financial analysts </a:t>
            </a:r>
            <a:endParaRPr lang="en-US" sz="2000" dirty="0" smtClean="0">
              <a:ea typeface="ＭＳ Ｐゴシック" charset="-128"/>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TextBox 2"/>
          <p:cNvSpPr txBox="1"/>
          <p:nvPr/>
        </p:nvSpPr>
        <p:spPr>
          <a:xfrm>
            <a:off x="179512" y="332656"/>
            <a:ext cx="2768707" cy="800219"/>
          </a:xfrm>
          <a:prstGeom prst="rect">
            <a:avLst/>
          </a:prstGeom>
          <a:noFill/>
        </p:spPr>
        <p:txBody>
          <a:bodyPr wrap="none" rtlCol="0">
            <a:spAutoFit/>
          </a:bodyPr>
          <a:lstStyle/>
          <a:p>
            <a:r>
              <a:rPr lang="en-IE" sz="4600" b="1" dirty="0" smtClean="0">
                <a:solidFill>
                  <a:schemeClr val="accent6">
                    <a:lumMod val="75000"/>
                  </a:schemeClr>
                </a:solidFill>
              </a:rPr>
              <a:t>Guidelines</a:t>
            </a:r>
            <a:endParaRPr lang="en-IE" sz="4600" b="1" dirty="0">
              <a:solidFill>
                <a:schemeClr val="accent6">
                  <a:lumMod val="75000"/>
                </a:schemeClr>
              </a:solidFill>
            </a:endParaRPr>
          </a:p>
        </p:txBody>
      </p:sp>
      <p:sp>
        <p:nvSpPr>
          <p:cNvPr id="6" name="TextBox 5"/>
          <p:cNvSpPr txBox="1"/>
          <p:nvPr/>
        </p:nvSpPr>
        <p:spPr>
          <a:xfrm>
            <a:off x="251520" y="1700808"/>
            <a:ext cx="4752528" cy="1754326"/>
          </a:xfrm>
          <a:prstGeom prst="rect">
            <a:avLst/>
          </a:prstGeom>
          <a:noFill/>
        </p:spPr>
        <p:txBody>
          <a:bodyPr wrap="square" rtlCol="0">
            <a:spAutoFit/>
          </a:bodyPr>
          <a:lstStyle/>
          <a:p>
            <a:r>
              <a:rPr lang="en-US" altLang="ko-KR" dirty="0" smtClean="0">
                <a:solidFill>
                  <a:schemeClr val="tx1"/>
                </a:solidFill>
                <a:ea typeface="굴림"/>
                <a:cs typeface="굴림"/>
              </a:rPr>
              <a:t>Policies and procedures on the </a:t>
            </a:r>
            <a:r>
              <a:rPr lang="en-US" altLang="ko-KR" dirty="0" smtClean="0">
                <a:solidFill>
                  <a:srgbClr val="FE7F00"/>
                </a:solidFill>
                <a:ea typeface="굴림"/>
                <a:cs typeface="굴림"/>
              </a:rPr>
              <a:t>selection, contracting and monitoring of consultants </a:t>
            </a:r>
            <a:r>
              <a:rPr lang="en-US" altLang="ko-KR" dirty="0" smtClean="0">
                <a:solidFill>
                  <a:schemeClr val="tx1"/>
                </a:solidFill>
                <a:ea typeface="굴림"/>
                <a:cs typeface="굴림"/>
              </a:rPr>
              <a:t>for loan and technical assistance projects, conducted by ADB or Borrower/ Executing Agencies</a:t>
            </a:r>
          </a:p>
          <a:p>
            <a:endParaRPr lang="en-IE" dirty="0"/>
          </a:p>
        </p:txBody>
      </p:sp>
      <p:pic>
        <p:nvPicPr>
          <p:cNvPr id="7" name="Picture 8"/>
          <p:cNvPicPr preferRelativeResize="0">
            <a:picLocks noChangeArrowheads="1"/>
          </p:cNvPicPr>
          <p:nvPr/>
        </p:nvPicPr>
        <p:blipFill>
          <a:blip r:embed="rId4" cstate="print"/>
          <a:srcRect/>
          <a:stretch>
            <a:fillRect/>
          </a:stretch>
        </p:blipFill>
        <p:spPr bwMode="auto">
          <a:xfrm>
            <a:off x="6156176" y="1556792"/>
            <a:ext cx="1432248" cy="1800200"/>
          </a:xfrm>
          <a:prstGeom prst="rect">
            <a:avLst/>
          </a:prstGeom>
          <a:noFill/>
          <a:ln w="9525">
            <a:noFill/>
            <a:miter lim="800000"/>
            <a:headEnd/>
            <a:tailEnd/>
          </a:ln>
        </p:spPr>
      </p:pic>
      <p:sp>
        <p:nvSpPr>
          <p:cNvPr id="8" name="TextBox 7"/>
          <p:cNvSpPr txBox="1"/>
          <p:nvPr/>
        </p:nvSpPr>
        <p:spPr>
          <a:xfrm>
            <a:off x="179512" y="4221088"/>
            <a:ext cx="5112568" cy="1200329"/>
          </a:xfrm>
          <a:prstGeom prst="rect">
            <a:avLst/>
          </a:prstGeom>
          <a:noFill/>
        </p:spPr>
        <p:txBody>
          <a:bodyPr wrap="square" rtlCol="0">
            <a:spAutoFit/>
          </a:bodyPr>
          <a:lstStyle/>
          <a:p>
            <a:r>
              <a:rPr lang="en-US" altLang="ko-KR" dirty="0"/>
              <a:t>Policies and procedures for the </a:t>
            </a:r>
            <a:r>
              <a:rPr lang="en-US" altLang="ko-KR" dirty="0">
                <a:solidFill>
                  <a:srgbClr val="FE7F00"/>
                </a:solidFill>
              </a:rPr>
              <a:t>procurement of goods and works </a:t>
            </a:r>
            <a:r>
              <a:rPr lang="en-US" altLang="ko-KR" dirty="0"/>
              <a:t>conducted by the Borrower/ Executing Agencies</a:t>
            </a:r>
          </a:p>
          <a:p>
            <a:endParaRPr lang="en-IE" dirty="0"/>
          </a:p>
        </p:txBody>
      </p:sp>
      <p:pic>
        <p:nvPicPr>
          <p:cNvPr id="10" name="Picture 7"/>
          <p:cNvPicPr>
            <a:picLocks noChangeAspect="1" noChangeArrowheads="1"/>
          </p:cNvPicPr>
          <p:nvPr/>
        </p:nvPicPr>
        <p:blipFill>
          <a:blip r:embed="rId5" cstate="print"/>
          <a:srcRect/>
          <a:stretch>
            <a:fillRect/>
          </a:stretch>
        </p:blipFill>
        <p:spPr bwMode="auto">
          <a:xfrm>
            <a:off x="6084168" y="4293096"/>
            <a:ext cx="1464654" cy="17690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cyrus\Desktop\Recruitment Mission\Working in ADB\1\logo.jpg"/>
          <p:cNvPicPr>
            <a:picLocks noChangeAspect="1" noChangeArrowheads="1"/>
          </p:cNvPicPr>
          <p:nvPr/>
        </p:nvPicPr>
        <p:blipFill>
          <a:blip r:embed="rId2" cstate="print"/>
          <a:srcRect/>
          <a:stretch>
            <a:fillRect/>
          </a:stretch>
        </p:blipFill>
        <p:spPr bwMode="auto">
          <a:xfrm>
            <a:off x="7884368" y="5661248"/>
            <a:ext cx="977900" cy="985837"/>
          </a:xfrm>
          <a:prstGeom prst="rect">
            <a:avLst/>
          </a:prstGeom>
          <a:noFill/>
          <a:ln w="9525">
            <a:noFill/>
            <a:miter lim="800000"/>
            <a:headEnd/>
            <a:tailEnd/>
          </a:ln>
        </p:spPr>
      </p:pic>
      <p:sp>
        <p:nvSpPr>
          <p:cNvPr id="6" name="TextBox 5"/>
          <p:cNvSpPr txBox="1"/>
          <p:nvPr/>
        </p:nvSpPr>
        <p:spPr>
          <a:xfrm>
            <a:off x="251520" y="188640"/>
            <a:ext cx="3323089" cy="800219"/>
          </a:xfrm>
          <a:prstGeom prst="rect">
            <a:avLst/>
          </a:prstGeom>
          <a:noFill/>
        </p:spPr>
        <p:txBody>
          <a:bodyPr wrap="none" rtlCol="0">
            <a:spAutoFit/>
          </a:bodyPr>
          <a:lstStyle/>
          <a:p>
            <a:r>
              <a:rPr lang="en-US" sz="4600" b="1" dirty="0" smtClean="0">
                <a:solidFill>
                  <a:schemeClr val="accent6">
                    <a:lumMod val="75000"/>
                  </a:schemeClr>
                </a:solidFill>
                <a:effectLst>
                  <a:outerShdw blurRad="38100" dist="38100" dir="2700000" algn="tl">
                    <a:srgbClr val="C0C0C0"/>
                  </a:outerShdw>
                </a:effectLst>
                <a:ea typeface="Gulim" pitchFamily="34" charset="-127"/>
              </a:rPr>
              <a:t>Project Cycle</a:t>
            </a:r>
            <a:endParaRPr lang="en-IE" sz="4600" b="1" dirty="0">
              <a:solidFill>
                <a:schemeClr val="accent6">
                  <a:lumMod val="75000"/>
                </a:schemeClr>
              </a:solidFill>
              <a:latin typeface="Calibri" pitchFamily="34" charset="0"/>
            </a:endParaRPr>
          </a:p>
        </p:txBody>
      </p:sp>
      <p:pic>
        <p:nvPicPr>
          <p:cNvPr id="1026" name="Picture 2" descr="http://www.adb.org/sites/default/files/content/static/project-cycle.jpg"/>
          <p:cNvPicPr>
            <a:picLocks noChangeAspect="1" noChangeArrowheads="1"/>
          </p:cNvPicPr>
          <p:nvPr/>
        </p:nvPicPr>
        <p:blipFill>
          <a:blip r:embed="rId3" cstate="print"/>
          <a:srcRect/>
          <a:stretch>
            <a:fillRect/>
          </a:stretch>
        </p:blipFill>
        <p:spPr bwMode="auto">
          <a:xfrm>
            <a:off x="533400" y="1300402"/>
            <a:ext cx="7239000" cy="4926878"/>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Oval 6"/>
          <p:cNvSpPr/>
          <p:nvPr/>
        </p:nvSpPr>
        <p:spPr>
          <a:xfrm>
            <a:off x="2987824" y="1340768"/>
            <a:ext cx="3033108" cy="12954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chemeClr val="accent6">
                    <a:lumMod val="75000"/>
                  </a:schemeClr>
                </a:solidFill>
                <a:latin typeface="Calibri" pitchFamily="34" charset="0"/>
              </a:rPr>
              <a:t>ADB</a:t>
            </a:r>
            <a:endParaRPr lang="en-US" sz="4800" b="1" dirty="0">
              <a:solidFill>
                <a:schemeClr val="accent6">
                  <a:lumMod val="75000"/>
                </a:schemeClr>
              </a:solidFill>
              <a:latin typeface="Calibri" pitchFamily="34" charset="0"/>
            </a:endParaRPr>
          </a:p>
        </p:txBody>
      </p:sp>
      <p:sp useBgFill="1">
        <p:nvSpPr>
          <p:cNvPr id="8" name="Oval 7"/>
          <p:cNvSpPr/>
          <p:nvPr/>
        </p:nvSpPr>
        <p:spPr>
          <a:xfrm>
            <a:off x="5220072" y="4019892"/>
            <a:ext cx="3923928" cy="1561415"/>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4400" b="1" dirty="0" smtClean="0">
                <a:solidFill>
                  <a:schemeClr val="accent6">
                    <a:lumMod val="75000"/>
                  </a:schemeClr>
                </a:solidFill>
                <a:latin typeface="Calibri" pitchFamily="34" charset="0"/>
              </a:rPr>
              <a:t>Companies</a:t>
            </a:r>
            <a:endParaRPr lang="en-US" sz="4400" b="1" dirty="0">
              <a:solidFill>
                <a:schemeClr val="accent6">
                  <a:lumMod val="75000"/>
                </a:schemeClr>
              </a:solidFill>
              <a:latin typeface="Calibri" pitchFamily="34" charset="0"/>
            </a:endParaRPr>
          </a:p>
        </p:txBody>
      </p:sp>
      <p:sp useBgFill="1">
        <p:nvSpPr>
          <p:cNvPr id="9" name="Oval 8"/>
          <p:cNvSpPr/>
          <p:nvPr/>
        </p:nvSpPr>
        <p:spPr>
          <a:xfrm>
            <a:off x="0" y="4152899"/>
            <a:ext cx="4067944" cy="167503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solidFill>
                  <a:schemeClr val="accent6">
                    <a:lumMod val="75000"/>
                  </a:schemeClr>
                </a:solidFill>
                <a:latin typeface="Calibri" pitchFamily="34" charset="0"/>
              </a:rPr>
              <a:t>Government PMU</a:t>
            </a:r>
            <a:endParaRPr lang="en-US" sz="4000" b="1" dirty="0">
              <a:solidFill>
                <a:schemeClr val="accent6">
                  <a:lumMod val="75000"/>
                </a:schemeClr>
              </a:solidFill>
              <a:latin typeface="Calibri" pitchFamily="34" charset="0"/>
            </a:endParaRPr>
          </a:p>
        </p:txBody>
      </p:sp>
      <p:sp>
        <p:nvSpPr>
          <p:cNvPr id="10" name="Left-Right Arrow 9"/>
          <p:cNvSpPr/>
          <p:nvPr/>
        </p:nvSpPr>
        <p:spPr>
          <a:xfrm>
            <a:off x="3923928" y="4591050"/>
            <a:ext cx="1512168" cy="419100"/>
          </a:xfrm>
          <a:prstGeom prst="leftRightArrow">
            <a:avLst/>
          </a:prstGeom>
          <a:solidFill>
            <a:schemeClr val="tx1"/>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Right Arrow 10"/>
          <p:cNvSpPr/>
          <p:nvPr/>
        </p:nvSpPr>
        <p:spPr>
          <a:xfrm rot="19188450">
            <a:off x="1901725" y="3259355"/>
            <a:ext cx="1713008" cy="381000"/>
          </a:xfrm>
          <a:prstGeom prst="leftRightArrow">
            <a:avLst/>
          </a:prstGeom>
          <a:solidFill>
            <a:schemeClr val="tx1"/>
          </a:solidFill>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Right Arrow 11"/>
          <p:cNvSpPr/>
          <p:nvPr/>
        </p:nvSpPr>
        <p:spPr>
          <a:xfrm rot="2595299">
            <a:off x="5129179" y="3104026"/>
            <a:ext cx="1671739" cy="381000"/>
          </a:xfrm>
          <a:prstGeom prst="leftRightArrow">
            <a:avLst/>
          </a:prstGeom>
          <a:solidFill>
            <a:schemeClr val="tx1"/>
          </a:solid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6368143" y="1524000"/>
            <a:ext cx="2427514" cy="2246769"/>
          </a:xfrm>
          <a:prstGeom prst="rect">
            <a:avLst/>
          </a:prstGeom>
          <a:noFill/>
        </p:spPr>
        <p:txBody>
          <a:bodyPr wrap="square" rtlCol="0">
            <a:spAutoFit/>
          </a:bodyPr>
          <a:lstStyle/>
          <a:p>
            <a:pPr marL="285750" indent="-285750">
              <a:buFont typeface="Arial" pitchFamily="34" charset="0"/>
              <a:buChar char="•"/>
            </a:pPr>
            <a:r>
              <a:rPr lang="en-US" sz="2000" b="1" dirty="0" smtClean="0"/>
              <a:t>Procurement Rules</a:t>
            </a:r>
          </a:p>
          <a:p>
            <a:pPr marL="285750" indent="-285750">
              <a:buFont typeface="Arial" pitchFamily="34" charset="0"/>
              <a:buChar char="•"/>
            </a:pPr>
            <a:r>
              <a:rPr lang="en-US" sz="2000" b="1" dirty="0" smtClean="0"/>
              <a:t>Information Dissemination</a:t>
            </a:r>
          </a:p>
          <a:p>
            <a:pPr marL="285750" indent="-285750">
              <a:buFont typeface="Arial" pitchFamily="34" charset="0"/>
              <a:buChar char="•"/>
            </a:pPr>
            <a:r>
              <a:rPr lang="en-US" sz="2000" b="1" dirty="0" smtClean="0"/>
              <a:t>Complaints</a:t>
            </a:r>
          </a:p>
          <a:p>
            <a:pPr marL="285750" indent="-285750">
              <a:buFont typeface="Arial" pitchFamily="34" charset="0"/>
              <a:buChar char="•"/>
            </a:pPr>
            <a:r>
              <a:rPr lang="en-US" sz="2000" b="1" dirty="0" smtClean="0"/>
              <a:t>PID, PAD, Procurement Plan </a:t>
            </a:r>
            <a:endParaRPr lang="en-US" sz="2000" b="1" dirty="0"/>
          </a:p>
        </p:txBody>
      </p:sp>
      <p:sp>
        <p:nvSpPr>
          <p:cNvPr id="14" name="TextBox 13"/>
          <p:cNvSpPr txBox="1"/>
          <p:nvPr/>
        </p:nvSpPr>
        <p:spPr>
          <a:xfrm>
            <a:off x="3218163" y="5181600"/>
            <a:ext cx="2775858" cy="1015663"/>
          </a:xfrm>
          <a:prstGeom prst="rect">
            <a:avLst/>
          </a:prstGeom>
          <a:noFill/>
        </p:spPr>
        <p:txBody>
          <a:bodyPr wrap="square" rtlCol="0">
            <a:spAutoFit/>
          </a:bodyPr>
          <a:lstStyle/>
          <a:p>
            <a:pPr marL="285750" indent="-285750">
              <a:buFont typeface="Arial" pitchFamily="34" charset="0"/>
              <a:buChar char="•"/>
            </a:pPr>
            <a:r>
              <a:rPr lang="en-US" sz="2000" b="1" dirty="0" smtClean="0"/>
              <a:t>Contractual Relation</a:t>
            </a:r>
          </a:p>
          <a:p>
            <a:pPr marL="285750" indent="-285750">
              <a:buFont typeface="Arial" pitchFamily="34" charset="0"/>
              <a:buChar char="•"/>
            </a:pPr>
            <a:r>
              <a:rPr lang="en-US" sz="2000" b="1" dirty="0" smtClean="0"/>
              <a:t>Project Implementation</a:t>
            </a:r>
            <a:endParaRPr lang="en-US" sz="2000" b="1" dirty="0"/>
          </a:p>
        </p:txBody>
      </p:sp>
      <p:sp>
        <p:nvSpPr>
          <p:cNvPr id="2" name="Rectangle 1"/>
          <p:cNvSpPr/>
          <p:nvPr/>
        </p:nvSpPr>
        <p:spPr>
          <a:xfrm>
            <a:off x="304797" y="2133600"/>
            <a:ext cx="2514603" cy="1323439"/>
          </a:xfrm>
          <a:prstGeom prst="rect">
            <a:avLst/>
          </a:prstGeom>
        </p:spPr>
        <p:txBody>
          <a:bodyPr wrap="square">
            <a:spAutoFit/>
          </a:bodyPr>
          <a:lstStyle/>
          <a:p>
            <a:pPr lvl="0"/>
            <a:r>
              <a:rPr lang="en-US" sz="2000" b="1" dirty="0">
                <a:solidFill>
                  <a:prstClr val="black"/>
                </a:solidFill>
              </a:rPr>
              <a:t>Partnership Relation</a:t>
            </a:r>
          </a:p>
          <a:p>
            <a:pPr marL="285750" lvl="0" indent="-285750">
              <a:buFont typeface="Arial" pitchFamily="34" charset="0"/>
              <a:buChar char="•"/>
            </a:pPr>
            <a:r>
              <a:rPr lang="en-US" sz="2000" b="1" dirty="0">
                <a:solidFill>
                  <a:prstClr val="black"/>
                </a:solidFill>
              </a:rPr>
              <a:t>Country Assistance Strategy (CAS)</a:t>
            </a:r>
          </a:p>
          <a:p>
            <a:pPr marL="285750" lvl="0" indent="-285750">
              <a:buFont typeface="Arial" pitchFamily="34" charset="0"/>
              <a:buChar char="•"/>
            </a:pPr>
            <a:r>
              <a:rPr lang="en-US" sz="2000" b="1" dirty="0">
                <a:solidFill>
                  <a:prstClr val="black"/>
                </a:solidFill>
              </a:rPr>
              <a:t>Lending</a:t>
            </a:r>
          </a:p>
        </p:txBody>
      </p:sp>
      <p:sp>
        <p:nvSpPr>
          <p:cNvPr id="15" name="TextBox 14"/>
          <p:cNvSpPr txBox="1"/>
          <p:nvPr/>
        </p:nvSpPr>
        <p:spPr>
          <a:xfrm>
            <a:off x="179512" y="260648"/>
            <a:ext cx="6887655" cy="800219"/>
          </a:xfrm>
          <a:prstGeom prst="rect">
            <a:avLst/>
          </a:prstGeom>
          <a:noFill/>
        </p:spPr>
        <p:txBody>
          <a:bodyPr wrap="none" rtlCol="0">
            <a:spAutoFit/>
          </a:bodyPr>
          <a:lstStyle/>
          <a:p>
            <a:r>
              <a:rPr lang="en-IE" sz="4600" b="1" dirty="0" smtClean="0">
                <a:solidFill>
                  <a:schemeClr val="accent6">
                    <a:lumMod val="75000"/>
                  </a:schemeClr>
                </a:solidFill>
              </a:rPr>
              <a:t>ADB Lends to Governments</a:t>
            </a:r>
            <a:endParaRPr lang="en-IE" sz="4600" b="1" dirty="0">
              <a:solidFill>
                <a:schemeClr val="accent6">
                  <a:lumMod val="75000"/>
                </a:schemeClr>
              </a:solidFill>
            </a:endParaRPr>
          </a:p>
        </p:txBody>
      </p:sp>
    </p:spTree>
    <p:extLst>
      <p:ext uri="{BB962C8B-B14F-4D97-AF65-F5344CB8AC3E}">
        <p14:creationId xmlns="" xmlns:p14="http://schemas.microsoft.com/office/powerpoint/2010/main" val="617368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0" y="90100"/>
            <a:ext cx="65" cy="276999"/>
          </a:xfrm>
          <a:prstGeom prst="rect">
            <a:avLst/>
          </a:prstGeom>
          <a:solidFill>
            <a:srgbClr val="FFFFFF"/>
          </a:solidFill>
          <a:ln w="9525">
            <a:noFill/>
            <a:miter lim="800000"/>
            <a:headEnd/>
            <a:tailEnd/>
          </a:ln>
          <a:effec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endParaRPr>
          </a:p>
        </p:txBody>
      </p:sp>
      <p:pic>
        <p:nvPicPr>
          <p:cNvPr id="71683" name="Picture 3"/>
          <p:cNvPicPr>
            <a:picLocks noChangeAspect="1" noChangeArrowheads="1"/>
          </p:cNvPicPr>
          <p:nvPr/>
        </p:nvPicPr>
        <p:blipFill>
          <a:blip r:embed="rId2" cstate="print"/>
          <a:srcRect/>
          <a:stretch>
            <a:fillRect/>
          </a:stretch>
        </p:blipFill>
        <p:spPr bwMode="auto">
          <a:xfrm>
            <a:off x="0" y="0"/>
            <a:ext cx="91821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332656"/>
            <a:ext cx="3536609" cy="800219"/>
          </a:xfrm>
          <a:prstGeom prst="rect">
            <a:avLst/>
          </a:prstGeom>
        </p:spPr>
        <p:txBody>
          <a:bodyPr wrap="none">
            <a:spAutoFit/>
          </a:bodyPr>
          <a:lstStyle/>
          <a:p>
            <a:r>
              <a:rPr lang="en-US" sz="4600" b="1" dirty="0">
                <a:solidFill>
                  <a:schemeClr val="accent6">
                    <a:lumMod val="75000"/>
                  </a:schemeClr>
                </a:solidFill>
              </a:rPr>
              <a:t>Strategy 2020</a:t>
            </a:r>
            <a:endParaRPr lang="en-IE" sz="4600" b="1" dirty="0">
              <a:solidFill>
                <a:schemeClr val="accent6">
                  <a:lumMod val="75000"/>
                </a:schemeClr>
              </a:solidFill>
            </a:endParaRPr>
          </a:p>
        </p:txBody>
      </p:sp>
      <p:sp>
        <p:nvSpPr>
          <p:cNvPr id="6" name="TextBox 5"/>
          <p:cNvSpPr txBox="1"/>
          <p:nvPr/>
        </p:nvSpPr>
        <p:spPr>
          <a:xfrm>
            <a:off x="539552" y="1340768"/>
            <a:ext cx="5339603" cy="4216539"/>
          </a:xfrm>
          <a:prstGeom prst="rect">
            <a:avLst/>
          </a:prstGeom>
          <a:noFill/>
        </p:spPr>
        <p:txBody>
          <a:bodyPr wrap="none" rtlCol="0">
            <a:spAutoFit/>
          </a:bodyPr>
          <a:lstStyle/>
          <a:p>
            <a:pPr marL="342900" lvl="1" indent="-342900">
              <a:buClrTx/>
              <a:tabLst>
                <a:tab pos="2173288" algn="l"/>
              </a:tabLst>
            </a:pPr>
            <a:r>
              <a:rPr lang="en-US" sz="2000" dirty="0" smtClean="0"/>
              <a:t>Identifies five core areas of operation</a:t>
            </a:r>
          </a:p>
          <a:p>
            <a:pPr marL="968375" lvl="2" indent="-53975">
              <a:spcBef>
                <a:spcPts val="600"/>
              </a:spcBef>
              <a:buClrTx/>
              <a:buFont typeface="Wingdings" pitchFamily="2" charset="2"/>
              <a:buChar char="Ø"/>
            </a:pPr>
            <a:r>
              <a:rPr lang="en-US" sz="2000" dirty="0" smtClean="0"/>
              <a:t> Infrastructure</a:t>
            </a:r>
          </a:p>
          <a:p>
            <a:pPr marL="968375" lvl="2" indent="-53975">
              <a:spcBef>
                <a:spcPts val="600"/>
              </a:spcBef>
              <a:buClrTx/>
              <a:buFont typeface="Wingdings" pitchFamily="2" charset="2"/>
              <a:buChar char="Ø"/>
            </a:pPr>
            <a:r>
              <a:rPr lang="en-US" sz="2000" dirty="0" smtClean="0"/>
              <a:t> Environment including climate change</a:t>
            </a:r>
          </a:p>
          <a:p>
            <a:pPr marL="968375" lvl="2" indent="-53975">
              <a:spcBef>
                <a:spcPts val="600"/>
              </a:spcBef>
              <a:buClrTx/>
              <a:buFont typeface="Wingdings" pitchFamily="2" charset="2"/>
              <a:buChar char="Ø"/>
            </a:pPr>
            <a:r>
              <a:rPr lang="en-US" sz="2000" dirty="0" smtClean="0"/>
              <a:t> Regional cooperation and integration</a:t>
            </a:r>
          </a:p>
          <a:p>
            <a:pPr marL="968375" lvl="2" indent="-53975">
              <a:spcBef>
                <a:spcPts val="600"/>
              </a:spcBef>
              <a:buClrTx/>
              <a:buFont typeface="Wingdings" pitchFamily="2" charset="2"/>
              <a:buChar char="Ø"/>
            </a:pPr>
            <a:r>
              <a:rPr lang="en-US" sz="2000" dirty="0" smtClean="0"/>
              <a:t> Finance sector development</a:t>
            </a:r>
          </a:p>
          <a:p>
            <a:pPr marL="968375" lvl="2" indent="-53975">
              <a:spcBef>
                <a:spcPts val="600"/>
              </a:spcBef>
              <a:buClrTx/>
              <a:buFont typeface="Wingdings" pitchFamily="2" charset="2"/>
              <a:buChar char="Ø"/>
            </a:pPr>
            <a:r>
              <a:rPr lang="en-US" sz="2000" dirty="0" smtClean="0"/>
              <a:t> Education</a:t>
            </a:r>
          </a:p>
          <a:p>
            <a:pPr marL="342900" lvl="1" indent="-342900">
              <a:spcBef>
                <a:spcPts val="1200"/>
              </a:spcBef>
              <a:buClrTx/>
              <a:tabLst>
                <a:tab pos="2173288" algn="l"/>
              </a:tabLst>
            </a:pPr>
            <a:r>
              <a:rPr lang="en-US" sz="2000" dirty="0" smtClean="0"/>
              <a:t>Other areas</a:t>
            </a:r>
          </a:p>
          <a:p>
            <a:pPr marL="968375" lvl="2" indent="-53975">
              <a:spcBef>
                <a:spcPts val="600"/>
              </a:spcBef>
              <a:buClrTx/>
              <a:buFont typeface="Wingdings" pitchFamily="2" charset="2"/>
              <a:buChar char="ü"/>
            </a:pPr>
            <a:r>
              <a:rPr lang="en-US" sz="2000" dirty="0" smtClean="0"/>
              <a:t> Health</a:t>
            </a:r>
          </a:p>
          <a:p>
            <a:pPr marL="968375" lvl="2" indent="-53975">
              <a:spcBef>
                <a:spcPts val="600"/>
              </a:spcBef>
              <a:buClrTx/>
              <a:buFont typeface="Wingdings" pitchFamily="2" charset="2"/>
              <a:buChar char="ü"/>
            </a:pPr>
            <a:r>
              <a:rPr lang="en-US" sz="2000" dirty="0" smtClean="0"/>
              <a:t> Agriculture</a:t>
            </a:r>
          </a:p>
          <a:p>
            <a:pPr marL="968375" lvl="2" indent="-53975">
              <a:spcBef>
                <a:spcPts val="600"/>
              </a:spcBef>
              <a:buClrTx/>
              <a:buFont typeface="Wingdings" pitchFamily="2" charset="2"/>
              <a:buChar char="ü"/>
            </a:pPr>
            <a:r>
              <a:rPr lang="en-US" sz="2000" dirty="0" smtClean="0"/>
              <a:t> Disaster and Emergency Assistance</a:t>
            </a:r>
          </a:p>
          <a:p>
            <a:endParaRPr lang="en-IE" dirty="0"/>
          </a:p>
        </p:txBody>
      </p:sp>
      <p:pic>
        <p:nvPicPr>
          <p:cNvPr id="7" name="Picture 3" descr="C:\Users\cyrus\Desktop\Recruitment Mission\Working in ADB\1\logo.jpg"/>
          <p:cNvPicPr>
            <a:picLocks noChangeAspect="1" noChangeArrowheads="1"/>
          </p:cNvPicPr>
          <p:nvPr/>
        </p:nvPicPr>
        <p:blipFill>
          <a:blip r:embed="rId3" cstate="print"/>
          <a:srcRect/>
          <a:stretch>
            <a:fillRect/>
          </a:stretch>
        </p:blipFill>
        <p:spPr bwMode="auto">
          <a:xfrm>
            <a:off x="7884368" y="5661248"/>
            <a:ext cx="977900" cy="985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3" name="TextBox 2"/>
          <p:cNvSpPr txBox="1"/>
          <p:nvPr/>
        </p:nvSpPr>
        <p:spPr>
          <a:xfrm>
            <a:off x="179512" y="332656"/>
            <a:ext cx="2523448" cy="800219"/>
          </a:xfrm>
          <a:prstGeom prst="rect">
            <a:avLst/>
          </a:prstGeom>
          <a:noFill/>
        </p:spPr>
        <p:txBody>
          <a:bodyPr wrap="none" rtlCol="0">
            <a:spAutoFit/>
          </a:bodyPr>
          <a:lstStyle/>
          <a:p>
            <a:r>
              <a:rPr lang="en-IE" sz="4600" b="1" dirty="0" err="1" smtClean="0">
                <a:solidFill>
                  <a:schemeClr val="accent6">
                    <a:lumMod val="75000"/>
                  </a:schemeClr>
                </a:solidFill>
              </a:rPr>
              <a:t>Learnings</a:t>
            </a:r>
            <a:endParaRPr lang="en-IE" sz="4600" b="1" dirty="0">
              <a:solidFill>
                <a:schemeClr val="accent6">
                  <a:lumMod val="75000"/>
                </a:schemeClr>
              </a:solidFill>
            </a:endParaRPr>
          </a:p>
        </p:txBody>
      </p:sp>
      <p:sp>
        <p:nvSpPr>
          <p:cNvPr id="5" name="TextBox 4"/>
          <p:cNvSpPr txBox="1"/>
          <p:nvPr/>
        </p:nvSpPr>
        <p:spPr>
          <a:xfrm>
            <a:off x="827584" y="2060848"/>
            <a:ext cx="4537845" cy="2215991"/>
          </a:xfrm>
          <a:prstGeom prst="rect">
            <a:avLst/>
          </a:prstGeom>
          <a:noFill/>
        </p:spPr>
        <p:txBody>
          <a:bodyPr wrap="none" rtlCol="0">
            <a:spAutoFit/>
          </a:bodyPr>
          <a:lstStyle/>
          <a:p>
            <a:pPr>
              <a:buFont typeface="Wingdings" pitchFamily="2" charset="2"/>
              <a:buChar char="ü"/>
            </a:pPr>
            <a:r>
              <a:rPr lang="en-IE" sz="2000" dirty="0" smtClean="0"/>
              <a:t>Study Country Strategy</a:t>
            </a:r>
          </a:p>
          <a:p>
            <a:pPr>
              <a:buFont typeface="Wingdings" pitchFamily="2" charset="2"/>
              <a:buChar char="ü"/>
            </a:pPr>
            <a:r>
              <a:rPr lang="en-IE" sz="2000" dirty="0" smtClean="0"/>
              <a:t>Study Business Opportunities Plans</a:t>
            </a:r>
          </a:p>
          <a:p>
            <a:pPr>
              <a:buFont typeface="Wingdings" pitchFamily="2" charset="2"/>
              <a:buChar char="ü"/>
            </a:pPr>
            <a:r>
              <a:rPr lang="en-IE" sz="2000" dirty="0" smtClean="0"/>
              <a:t>Register</a:t>
            </a:r>
          </a:p>
          <a:p>
            <a:pPr>
              <a:buFont typeface="Wingdings" pitchFamily="2" charset="2"/>
              <a:buChar char="ü"/>
            </a:pPr>
            <a:r>
              <a:rPr lang="en-IE" sz="2000" dirty="0" smtClean="0"/>
              <a:t>Make yourself Known</a:t>
            </a:r>
          </a:p>
          <a:p>
            <a:pPr>
              <a:buFont typeface="Wingdings" pitchFamily="2" charset="2"/>
              <a:buChar char="ü"/>
            </a:pPr>
            <a:r>
              <a:rPr lang="en-IE" sz="2000" dirty="0" smtClean="0"/>
              <a:t>Project must have a development effect</a:t>
            </a:r>
          </a:p>
          <a:p>
            <a:pPr>
              <a:buFont typeface="Wingdings" pitchFamily="2" charset="2"/>
              <a:buChar char="ü"/>
            </a:pPr>
            <a:r>
              <a:rPr lang="en-IE" sz="2000" dirty="0" smtClean="0"/>
              <a:t>Follow Guidelines</a:t>
            </a:r>
          </a:p>
          <a:p>
            <a:endParaRPr lang="en-IE"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Documents and Settings\c50\Desktop\Picture10.jpg"/>
          <p:cNvPicPr>
            <a:picLocks noChangeAspect="1" noChangeArrowheads="1"/>
          </p:cNvPicPr>
          <p:nvPr/>
        </p:nvPicPr>
        <p:blipFill>
          <a:blip r:embed="rId3" cstate="print"/>
          <a:srcRect/>
          <a:stretch>
            <a:fillRect/>
          </a:stretch>
        </p:blipFill>
        <p:spPr bwMode="auto">
          <a:xfrm>
            <a:off x="0" y="2514600"/>
            <a:ext cx="7848600" cy="4471988"/>
          </a:xfrm>
          <a:prstGeom prst="rect">
            <a:avLst/>
          </a:prstGeom>
          <a:noFill/>
          <a:ln w="9525">
            <a:noFill/>
            <a:miter lim="800000"/>
            <a:headEnd/>
            <a:tailEnd/>
          </a:ln>
        </p:spPr>
      </p:pic>
      <p:sp>
        <p:nvSpPr>
          <p:cNvPr id="13315" name="Title 1"/>
          <p:cNvSpPr txBox="1">
            <a:spLocks/>
          </p:cNvSpPr>
          <p:nvPr/>
        </p:nvSpPr>
        <p:spPr bwMode="auto">
          <a:xfrm>
            <a:off x="609600" y="304800"/>
            <a:ext cx="3818384" cy="914400"/>
          </a:xfrm>
          <a:prstGeom prst="rect">
            <a:avLst/>
          </a:prstGeom>
          <a:noFill/>
          <a:ln w="9525">
            <a:noFill/>
            <a:miter lim="800000"/>
            <a:headEnd/>
            <a:tailEnd/>
          </a:ln>
        </p:spPr>
        <p:txBody>
          <a:bodyPr lIns="91423" tIns="45711" rIns="91423" bIns="45711" anchor="ctr"/>
          <a:lstStyle/>
          <a:p>
            <a:r>
              <a:rPr lang="en-US" sz="4600" b="1" dirty="0" err="1">
                <a:solidFill>
                  <a:schemeClr val="accent6">
                    <a:lumMod val="75000"/>
                  </a:schemeClr>
                </a:solidFill>
                <a:cs typeface="Tahoma" pitchFamily="34" charset="0"/>
              </a:rPr>
              <a:t>ADB’s</a:t>
            </a:r>
            <a:r>
              <a:rPr lang="en-US" sz="4600" b="1" dirty="0">
                <a:solidFill>
                  <a:schemeClr val="accent6">
                    <a:lumMod val="75000"/>
                  </a:schemeClr>
                </a:solidFill>
                <a:cs typeface="Tahoma" pitchFamily="34" charset="0"/>
              </a:rPr>
              <a:t> Vision</a:t>
            </a:r>
            <a:endParaRPr lang="en-PH" sz="4600" b="1" dirty="0">
              <a:solidFill>
                <a:schemeClr val="accent6">
                  <a:lumMod val="75000"/>
                </a:schemeClr>
              </a:solidFill>
              <a:cs typeface="Tahoma" pitchFamily="34" charset="0"/>
            </a:endParaRPr>
          </a:p>
        </p:txBody>
      </p:sp>
      <p:sp>
        <p:nvSpPr>
          <p:cNvPr id="13316" name="Content Placeholder 2"/>
          <p:cNvSpPr txBox="1">
            <a:spLocks/>
          </p:cNvSpPr>
          <p:nvPr/>
        </p:nvSpPr>
        <p:spPr bwMode="auto">
          <a:xfrm>
            <a:off x="251520" y="1124744"/>
            <a:ext cx="4686672" cy="1524000"/>
          </a:xfrm>
          <a:prstGeom prst="rect">
            <a:avLst/>
          </a:prstGeom>
          <a:noFill/>
          <a:ln w="9525">
            <a:noFill/>
            <a:miter lim="800000"/>
            <a:headEnd/>
            <a:tailEnd/>
          </a:ln>
        </p:spPr>
        <p:txBody>
          <a:bodyPr lIns="91423" tIns="45711" rIns="91423" bIns="45711"/>
          <a:lstStyle/>
          <a:p>
            <a:pPr>
              <a:spcBef>
                <a:spcPct val="20000"/>
              </a:spcBef>
              <a:buFont typeface="Arial" charset="0"/>
              <a:buNone/>
            </a:pPr>
            <a:r>
              <a:rPr lang="en-US" altLang="ja-JP" sz="2000" dirty="0">
                <a:ea typeface="ＭＳ Ｐゴシック" charset="-128"/>
                <a:cs typeface="Tahoma" pitchFamily="34" charset="0"/>
              </a:rPr>
              <a:t>An Asia and Pacific region free of poverty</a:t>
            </a:r>
          </a:p>
        </p:txBody>
      </p:sp>
      <p:sp>
        <p:nvSpPr>
          <p:cNvPr id="13317" name="Title 1"/>
          <p:cNvSpPr txBox="1">
            <a:spLocks/>
          </p:cNvSpPr>
          <p:nvPr/>
        </p:nvSpPr>
        <p:spPr bwMode="auto">
          <a:xfrm>
            <a:off x="4572000" y="1676400"/>
            <a:ext cx="3960440" cy="1219200"/>
          </a:xfrm>
          <a:prstGeom prst="rect">
            <a:avLst/>
          </a:prstGeom>
          <a:noFill/>
          <a:ln w="9525">
            <a:noFill/>
            <a:miter lim="800000"/>
            <a:headEnd/>
            <a:tailEnd/>
          </a:ln>
        </p:spPr>
        <p:txBody>
          <a:bodyPr lIns="91423" tIns="45711" rIns="91423" bIns="45711" anchor="ctr"/>
          <a:lstStyle/>
          <a:p>
            <a:pPr defTabSz="1430338"/>
            <a:r>
              <a:rPr lang="en-US" sz="4600" b="1" dirty="0" err="1">
                <a:solidFill>
                  <a:schemeClr val="accent6">
                    <a:lumMod val="75000"/>
                  </a:schemeClr>
                </a:solidFill>
                <a:cs typeface="Tahoma" pitchFamily="34" charset="0"/>
              </a:rPr>
              <a:t>ADB’s</a:t>
            </a:r>
            <a:r>
              <a:rPr lang="en-US" sz="4600" b="1" dirty="0">
                <a:solidFill>
                  <a:schemeClr val="accent6">
                    <a:lumMod val="75000"/>
                  </a:schemeClr>
                </a:solidFill>
                <a:cs typeface="Tahoma" pitchFamily="34" charset="0"/>
              </a:rPr>
              <a:t> Mission</a:t>
            </a:r>
            <a:endParaRPr lang="en-PH" sz="4600" b="1" dirty="0">
              <a:solidFill>
                <a:schemeClr val="accent6">
                  <a:lumMod val="75000"/>
                </a:schemeClr>
              </a:solidFill>
              <a:cs typeface="Tahoma" pitchFamily="34" charset="0"/>
            </a:endParaRPr>
          </a:p>
        </p:txBody>
      </p:sp>
      <p:sp>
        <p:nvSpPr>
          <p:cNvPr id="13318" name="Content Placeholder 2"/>
          <p:cNvSpPr txBox="1">
            <a:spLocks/>
          </p:cNvSpPr>
          <p:nvPr/>
        </p:nvSpPr>
        <p:spPr bwMode="auto">
          <a:xfrm>
            <a:off x="2555776" y="2636912"/>
            <a:ext cx="6588224" cy="2286000"/>
          </a:xfrm>
          <a:prstGeom prst="rect">
            <a:avLst/>
          </a:prstGeom>
          <a:noFill/>
          <a:ln w="9525">
            <a:noFill/>
            <a:miter lim="800000"/>
            <a:headEnd/>
            <a:tailEnd/>
          </a:ln>
        </p:spPr>
        <p:txBody>
          <a:bodyPr lIns="91423" tIns="45711" rIns="91423" bIns="45711"/>
          <a:lstStyle/>
          <a:p>
            <a:pPr marL="534988" indent="-31750" defTabSz="1430338">
              <a:spcBef>
                <a:spcPct val="20000"/>
              </a:spcBef>
            </a:pPr>
            <a:r>
              <a:rPr lang="en-US" altLang="ja-JP" sz="2000" dirty="0">
                <a:ea typeface="ＭＳ Ｐゴシック" charset="-128"/>
                <a:cs typeface="Tahoma" pitchFamily="34" charset="0"/>
              </a:rPr>
              <a:t>To help our developing member countries reduce poverty, and improve living conditions and quality of life</a:t>
            </a:r>
          </a:p>
        </p:txBody>
      </p:sp>
      <p:pic>
        <p:nvPicPr>
          <p:cNvPr id="7" name="Picture 3" descr="C:\Users\cyrus\Desktop\Recruitment Mission\Working in ADB\1\logo.jpg"/>
          <p:cNvPicPr>
            <a:picLocks noChangeAspect="1" noChangeArrowheads="1"/>
          </p:cNvPicPr>
          <p:nvPr/>
        </p:nvPicPr>
        <p:blipFill>
          <a:blip r:embed="rId4" cstate="print"/>
          <a:srcRect/>
          <a:stretch>
            <a:fillRect/>
          </a:stretch>
        </p:blipFill>
        <p:spPr bwMode="auto">
          <a:xfrm>
            <a:off x="7956376" y="5661248"/>
            <a:ext cx="977900" cy="985837"/>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Documents and Settings\c50\Desktop\final\Picture25.jpg"/>
          <p:cNvPicPr>
            <a:picLocks noChangeAspect="1" noChangeArrowheads="1"/>
          </p:cNvPicPr>
          <p:nvPr/>
        </p:nvPicPr>
        <p:blipFill>
          <a:blip r:embed="rId3" cstate="print"/>
          <a:srcRect/>
          <a:stretch>
            <a:fillRect/>
          </a:stretch>
        </p:blipFill>
        <p:spPr bwMode="auto">
          <a:xfrm>
            <a:off x="0" y="3813175"/>
            <a:ext cx="9144000" cy="3121025"/>
          </a:xfrm>
          <a:prstGeom prst="rect">
            <a:avLst/>
          </a:prstGeom>
          <a:noFill/>
          <a:ln w="9525">
            <a:noFill/>
            <a:miter lim="800000"/>
            <a:headEnd/>
            <a:tailEnd/>
          </a:ln>
        </p:spPr>
      </p:pic>
      <p:pic>
        <p:nvPicPr>
          <p:cNvPr id="7" name="Picture 9" descr="C:\Users\cyrus\Desktop\Recruitment Mission\Working in ADB\+Generic graphics\4.png"/>
          <p:cNvPicPr>
            <a:picLocks noChangeAspect="1" noChangeArrowheads="1"/>
          </p:cNvPicPr>
          <p:nvPr/>
        </p:nvPicPr>
        <p:blipFill>
          <a:blip r:embed="rId4" cstate="print"/>
          <a:srcRect/>
          <a:stretch>
            <a:fillRect/>
          </a:stretch>
        </p:blipFill>
        <p:spPr bwMode="auto">
          <a:xfrm rot="5921942">
            <a:off x="3289301" y="26987"/>
            <a:ext cx="773112" cy="7396163"/>
          </a:xfrm>
          <a:prstGeom prst="rect">
            <a:avLst/>
          </a:prstGeom>
          <a:noFill/>
          <a:ln w="9525">
            <a:noFill/>
            <a:miter lim="800000"/>
            <a:headEnd/>
            <a:tailEnd/>
          </a:ln>
        </p:spPr>
      </p:pic>
      <p:pic>
        <p:nvPicPr>
          <p:cNvPr id="1030" name="Picture 6" descr="C:\Users\cyrus\Desktop\Recruitment Mission\Working in ADB\zzzThank you\green.jpg"/>
          <p:cNvPicPr>
            <a:picLocks noChangeAspect="1" noChangeArrowheads="1"/>
          </p:cNvPicPr>
          <p:nvPr/>
        </p:nvPicPr>
        <p:blipFill>
          <a:blip r:embed="rId5" cstate="print"/>
          <a:srcRect/>
          <a:stretch>
            <a:fillRect/>
          </a:stretch>
        </p:blipFill>
        <p:spPr bwMode="auto">
          <a:xfrm>
            <a:off x="6532563" y="-311150"/>
            <a:ext cx="2884487" cy="622300"/>
          </a:xfrm>
          <a:prstGeom prst="rect">
            <a:avLst/>
          </a:prstGeom>
          <a:noFill/>
          <a:ln w="9525">
            <a:noFill/>
            <a:miter lim="800000"/>
            <a:headEnd/>
            <a:tailEnd/>
          </a:ln>
        </p:spPr>
      </p:pic>
      <p:sp>
        <p:nvSpPr>
          <p:cNvPr id="10" name="Oval 9"/>
          <p:cNvSpPr/>
          <p:nvPr/>
        </p:nvSpPr>
        <p:spPr>
          <a:xfrm>
            <a:off x="3240321" y="-1147369"/>
            <a:ext cx="6199399" cy="6240603"/>
          </a:xfrm>
          <a:prstGeom prst="ellipse">
            <a:avLst/>
          </a:prstGeom>
          <a:gradFill flip="none" rotWithShape="1">
            <a:gsLst>
              <a:gs pos="14000">
                <a:schemeClr val="bg1">
                  <a:lumMod val="14000"/>
                  <a:lumOff val="86000"/>
                  <a:alpha val="78000"/>
                </a:schemeClr>
              </a:gs>
              <a:gs pos="63000">
                <a:schemeClr val="bg1">
                  <a:lumMod val="0"/>
                  <a:lumOff val="10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8439" tIns="29220" rIns="58439" bIns="29220" anchor="ctr"/>
          <a:lstStyle/>
          <a:p>
            <a:pPr algn="ctr" defTabSz="914224" fontAlgn="auto">
              <a:spcBef>
                <a:spcPts val="0"/>
              </a:spcBef>
              <a:spcAft>
                <a:spcPts val="0"/>
              </a:spcAft>
              <a:defRPr/>
            </a:pPr>
            <a:endParaRPr lang="en-PH"/>
          </a:p>
        </p:txBody>
      </p:sp>
      <p:pic>
        <p:nvPicPr>
          <p:cNvPr id="9" name="Picture 3" descr="C:\Users\cyrus\Desktop\Recruitment Mission\Working in ADB\+Generic graphics\1.png"/>
          <p:cNvPicPr>
            <a:picLocks noChangeAspect="1" noChangeArrowheads="1"/>
          </p:cNvPicPr>
          <p:nvPr/>
        </p:nvPicPr>
        <p:blipFill>
          <a:blip r:embed="rId6" cstate="print"/>
          <a:srcRect/>
          <a:stretch>
            <a:fillRect/>
          </a:stretch>
        </p:blipFill>
        <p:spPr bwMode="auto">
          <a:xfrm rot="6137772" flipH="1">
            <a:off x="6300787" y="-3886199"/>
            <a:ext cx="1516063" cy="7446962"/>
          </a:xfrm>
          <a:prstGeom prst="rect">
            <a:avLst/>
          </a:prstGeom>
          <a:noFill/>
          <a:ln w="9525">
            <a:noFill/>
            <a:miter lim="800000"/>
            <a:headEnd/>
            <a:tailEnd/>
          </a:ln>
        </p:spPr>
      </p:pic>
      <p:sp>
        <p:nvSpPr>
          <p:cNvPr id="3" name="Title 2"/>
          <p:cNvSpPr>
            <a:spLocks noGrp="1"/>
          </p:cNvSpPr>
          <p:nvPr>
            <p:ph type="title" idx="4294967295"/>
          </p:nvPr>
        </p:nvSpPr>
        <p:spPr>
          <a:xfrm>
            <a:off x="0" y="1401763"/>
            <a:ext cx="10050463" cy="1143000"/>
          </a:xfrm>
        </p:spPr>
        <p:txBody>
          <a:bodyPr/>
          <a:lstStyle/>
          <a:p>
            <a:pPr eaLnBrk="1" hangingPunct="1"/>
            <a:r>
              <a:rPr lang="en-PH" sz="6100" b="0" dirty="0" smtClean="0">
                <a:solidFill>
                  <a:schemeClr val="accent6">
                    <a:lumMod val="75000"/>
                  </a:schemeClr>
                </a:solidFill>
              </a:rPr>
              <a:t>Thank you</a:t>
            </a:r>
            <a:r>
              <a:rPr lang="en-PH" sz="6100" b="0" dirty="0" smtClean="0"/>
              <a:t/>
            </a:r>
            <a:br>
              <a:rPr lang="en-PH" sz="6100" b="0" dirty="0" smtClean="0"/>
            </a:br>
            <a:r>
              <a:rPr lang="en-PH" sz="6100" b="0" dirty="0" smtClean="0"/>
              <a:t/>
            </a:r>
            <a:br>
              <a:rPr lang="en-PH" sz="6100" b="0" dirty="0" smtClean="0"/>
            </a:br>
            <a:r>
              <a:rPr lang="en-PH" sz="6100" b="0" dirty="0" smtClean="0"/>
              <a:t>                    </a:t>
            </a:r>
            <a:r>
              <a:rPr lang="en-PH" sz="4000" b="0" dirty="0" err="1" smtClean="0">
                <a:solidFill>
                  <a:schemeClr val="accent6">
                    <a:lumMod val="75000"/>
                  </a:schemeClr>
                </a:solidFill>
              </a:rPr>
              <a:t>www.adb.org</a:t>
            </a:r>
            <a:endParaRPr lang="en-PH" sz="4000" b="0" dirty="0" smtClean="0">
              <a:solidFill>
                <a:schemeClr val="accent6">
                  <a:lumMod val="75000"/>
                </a:schemeClr>
              </a:solidFill>
            </a:endParaRPr>
          </a:p>
        </p:txBody>
      </p:sp>
      <p:pic>
        <p:nvPicPr>
          <p:cNvPr id="8" name="Picture 3" descr="C:\Users\cyrus\Desktop\Recruitment Mission\Working in ADB\+Generic graphics\1.png"/>
          <p:cNvPicPr>
            <a:picLocks noChangeAspect="1" noChangeArrowheads="1"/>
          </p:cNvPicPr>
          <p:nvPr/>
        </p:nvPicPr>
        <p:blipFill>
          <a:blip r:embed="rId6" cstate="print"/>
          <a:srcRect/>
          <a:stretch>
            <a:fillRect/>
          </a:stretch>
        </p:blipFill>
        <p:spPr bwMode="auto">
          <a:xfrm rot="17396258" flipH="1">
            <a:off x="5523706" y="1029494"/>
            <a:ext cx="1516063" cy="7445375"/>
          </a:xfrm>
          <a:prstGeom prst="rect">
            <a:avLst/>
          </a:prstGeom>
          <a:noFill/>
          <a:ln w="9525">
            <a:noFill/>
            <a:miter lim="800000"/>
            <a:headEnd/>
            <a:tailEnd/>
          </a:ln>
        </p:spPr>
      </p:pic>
      <p:pic>
        <p:nvPicPr>
          <p:cNvPr id="6" name="Picture 4" descr="C:\Users\cyrus\Desktop\Recruitment Mission\Working in ADB\+Generic graphics\3.png"/>
          <p:cNvPicPr>
            <a:picLocks noChangeAspect="1" noChangeArrowheads="1"/>
          </p:cNvPicPr>
          <p:nvPr/>
        </p:nvPicPr>
        <p:blipFill>
          <a:blip r:embed="rId7" cstate="print"/>
          <a:srcRect/>
          <a:stretch>
            <a:fillRect/>
          </a:stretch>
        </p:blipFill>
        <p:spPr bwMode="auto">
          <a:xfrm rot="16528835" flipH="1">
            <a:off x="1832769" y="1256506"/>
            <a:ext cx="1384300" cy="5649913"/>
          </a:xfrm>
          <a:prstGeom prst="rect">
            <a:avLst/>
          </a:prstGeom>
          <a:noFill/>
          <a:ln w="9525">
            <a:noFill/>
            <a:miter lim="800000"/>
            <a:headEnd/>
            <a:tailEnd/>
          </a:ln>
        </p:spPr>
      </p:pic>
    </p:spTree>
  </p:cSld>
  <p:clrMapOvr>
    <a:masterClrMapping/>
  </p:clrMapOvr>
  <p:transition>
    <p:fade thruBlk="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3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500"/>
                                        <p:tgtEl>
                                          <p:spTgt spid="10"/>
                                        </p:tgtEl>
                                      </p:cBhvr>
                                    </p:animEffect>
                                  </p:childTnLst>
                                </p:cTn>
                              </p:par>
                              <p:par>
                                <p:cTn id="20" presetID="10" presetClass="entr" presetSubtype="0" fill="hold" nodeType="withEffect">
                                  <p:stCondLst>
                                    <p:cond delay="300"/>
                                  </p:stCondLst>
                                  <p:childTnLst>
                                    <p:set>
                                      <p:cBhvr>
                                        <p:cTn id="21" dur="1" fill="hold">
                                          <p:stCondLst>
                                            <p:cond delay="0"/>
                                          </p:stCondLst>
                                        </p:cTn>
                                        <p:tgtEl>
                                          <p:spTgt spid="38914"/>
                                        </p:tgtEl>
                                        <p:attrNameLst>
                                          <p:attrName>style.visibility</p:attrName>
                                        </p:attrNameLst>
                                      </p:cBhvr>
                                      <p:to>
                                        <p:strVal val="visible"/>
                                      </p:to>
                                    </p:set>
                                    <p:animEffect transition="in" filter="fade">
                                      <p:cBhvr>
                                        <p:cTn id="22" dur="500"/>
                                        <p:tgtEl>
                                          <p:spTgt spid="38914"/>
                                        </p:tgtEl>
                                      </p:cBhvr>
                                    </p:animEffect>
                                  </p:childTnLst>
                                </p:cTn>
                              </p:par>
                              <p:par>
                                <p:cTn id="23" presetID="10" presetClass="entr" presetSubtype="0" fill="hold" grpId="0" nodeType="withEffect">
                                  <p:stCondLst>
                                    <p:cond delay="12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nodeType="withEffect">
                                  <p:stCondLst>
                                    <p:cond delay="1200"/>
                                  </p:stCondLst>
                                  <p:childTnLst>
                                    <p:set>
                                      <p:cBhvr>
                                        <p:cTn id="27" dur="1" fill="hold">
                                          <p:stCondLst>
                                            <p:cond delay="0"/>
                                          </p:stCondLst>
                                        </p:cTn>
                                        <p:tgtEl>
                                          <p:spTgt spid="1030"/>
                                        </p:tgtEl>
                                        <p:attrNameLst>
                                          <p:attrName>style.visibility</p:attrName>
                                        </p:attrNameLst>
                                      </p:cBhvr>
                                      <p:to>
                                        <p:strVal val="visible"/>
                                      </p:to>
                                    </p:set>
                                    <p:animEffect transition="in" filter="fade">
                                      <p:cBhvr>
                                        <p:cTn id="28"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cyrus\Desktop\Recruitment Mission\Working in ADB\1\logo.jpg"/>
          <p:cNvPicPr>
            <a:picLocks noChangeAspect="1" noChangeArrowheads="1"/>
          </p:cNvPicPr>
          <p:nvPr/>
        </p:nvPicPr>
        <p:blipFill>
          <a:blip r:embed="rId2" cstate="print"/>
          <a:srcRect/>
          <a:stretch>
            <a:fillRect/>
          </a:stretch>
        </p:blipFill>
        <p:spPr bwMode="auto">
          <a:xfrm>
            <a:off x="7884368" y="5661248"/>
            <a:ext cx="977900" cy="985837"/>
          </a:xfrm>
          <a:prstGeom prst="rect">
            <a:avLst/>
          </a:prstGeom>
          <a:noFill/>
          <a:ln w="9525">
            <a:noFill/>
            <a:miter lim="800000"/>
            <a:headEnd/>
            <a:tailEnd/>
          </a:ln>
        </p:spPr>
      </p:pic>
      <p:sp>
        <p:nvSpPr>
          <p:cNvPr id="6" name="TextBox 5"/>
          <p:cNvSpPr txBox="1"/>
          <p:nvPr/>
        </p:nvSpPr>
        <p:spPr>
          <a:xfrm>
            <a:off x="251520" y="188640"/>
            <a:ext cx="2849691" cy="800219"/>
          </a:xfrm>
          <a:prstGeom prst="rect">
            <a:avLst/>
          </a:prstGeom>
          <a:noFill/>
        </p:spPr>
        <p:txBody>
          <a:bodyPr wrap="none" rtlCol="0">
            <a:spAutoFit/>
          </a:bodyPr>
          <a:lstStyle/>
          <a:p>
            <a:r>
              <a:rPr lang="en-US" altLang="ko-KR" sz="4600" b="1" dirty="0" smtClean="0">
                <a:solidFill>
                  <a:schemeClr val="accent6">
                    <a:lumMod val="75000"/>
                  </a:schemeClr>
                </a:solidFill>
                <a:effectLst>
                  <a:outerShdw blurRad="38100" dist="38100" dir="2700000" algn="tl">
                    <a:srgbClr val="C0C0C0"/>
                  </a:outerShdw>
                </a:effectLst>
                <a:latin typeface="Calibri" pitchFamily="34" charset="0"/>
                <a:ea typeface="Gulim" pitchFamily="34" charset="-127"/>
              </a:rPr>
              <a:t>Ownership</a:t>
            </a:r>
            <a:endParaRPr lang="en-IE" sz="4600" b="1" dirty="0">
              <a:solidFill>
                <a:schemeClr val="accent6">
                  <a:lumMod val="75000"/>
                </a:schemeClr>
              </a:solidFill>
              <a:latin typeface="Calibri" pitchFamily="34" charset="0"/>
            </a:endParaRPr>
          </a:p>
        </p:txBody>
      </p:sp>
      <p:sp>
        <p:nvSpPr>
          <p:cNvPr id="7" name="TextBox 6"/>
          <p:cNvSpPr txBox="1"/>
          <p:nvPr/>
        </p:nvSpPr>
        <p:spPr>
          <a:xfrm>
            <a:off x="0" y="1988840"/>
            <a:ext cx="8964488" cy="2646878"/>
          </a:xfrm>
          <a:prstGeom prst="rect">
            <a:avLst/>
          </a:prstGeom>
          <a:noFill/>
        </p:spPr>
        <p:txBody>
          <a:bodyPr wrap="square" rtlCol="0">
            <a:spAutoFit/>
          </a:bodyPr>
          <a:lstStyle/>
          <a:p>
            <a:pPr marL="347472" indent="-347663" defTabSz="392113">
              <a:lnSpc>
                <a:spcPct val="80000"/>
              </a:lnSpc>
              <a:spcBef>
                <a:spcPts val="600"/>
              </a:spcBef>
              <a:buClrTx/>
              <a:buSzPct val="100000"/>
              <a:buFont typeface="Wingdings" pitchFamily="2" charset="2"/>
              <a:buChar char="Ø"/>
            </a:pPr>
            <a:r>
              <a:rPr lang="en-US" sz="2000" dirty="0" smtClean="0"/>
              <a:t>67 shareholders (48 regional, 19 non regional members)</a:t>
            </a:r>
          </a:p>
          <a:p>
            <a:pPr marL="347472" indent="-347663" defTabSz="392113">
              <a:lnSpc>
                <a:spcPct val="80000"/>
              </a:lnSpc>
              <a:spcBef>
                <a:spcPts val="1800"/>
              </a:spcBef>
              <a:buClrTx/>
              <a:buSzPct val="100000"/>
              <a:buFont typeface="Wingdings" pitchFamily="2" charset="2"/>
              <a:buChar char="Ø"/>
            </a:pPr>
            <a:r>
              <a:rPr lang="en-US" sz="2000" dirty="0" smtClean="0"/>
              <a:t>Japan &amp; USA are the largest shareholders with 15.65% each</a:t>
            </a:r>
          </a:p>
          <a:p>
            <a:pPr marL="347472" indent="-347663" defTabSz="392113">
              <a:lnSpc>
                <a:spcPct val="80000"/>
              </a:lnSpc>
              <a:spcBef>
                <a:spcPts val="1800"/>
              </a:spcBef>
              <a:buClrTx/>
              <a:buSzPct val="100000"/>
              <a:buFont typeface="Wingdings" pitchFamily="2" charset="2"/>
              <a:buChar char="Ø"/>
            </a:pPr>
            <a:r>
              <a:rPr lang="en-US" sz="2000" dirty="0" smtClean="0"/>
              <a:t>Other larger shareholders are:</a:t>
            </a:r>
          </a:p>
          <a:p>
            <a:pPr marL="1097280" lvl="1" defTabSz="392113">
              <a:spcBef>
                <a:spcPts val="600"/>
              </a:spcBef>
              <a:buClrTx/>
              <a:buSzPct val="100000"/>
              <a:buFont typeface="Wingdings" pitchFamily="2" charset="2"/>
              <a:buChar char="ü"/>
            </a:pPr>
            <a:r>
              <a:rPr lang="en-US" sz="2000" dirty="0" smtClean="0"/>
              <a:t>Regional: PRC (6.46%), India (6.35%),  Australia (5.8%), Indonesia (5.17%)</a:t>
            </a:r>
          </a:p>
          <a:p>
            <a:pPr marL="1097280" lvl="1" defTabSz="392113">
              <a:spcBef>
                <a:spcPts val="600"/>
              </a:spcBef>
              <a:buClrTx/>
              <a:buSzPct val="100000"/>
              <a:buFont typeface="Wingdings" pitchFamily="2" charset="2"/>
              <a:buChar char="ü"/>
            </a:pPr>
            <a:r>
              <a:rPr lang="en-US" sz="2000" dirty="0" smtClean="0"/>
              <a:t>Non-regional: Canada (5.25%) and Germany (4.3%)</a:t>
            </a:r>
          </a:p>
          <a:p>
            <a:endParaRPr lang="en-I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4630307" cy="800219"/>
          </a:xfrm>
          <a:prstGeom prst="rect">
            <a:avLst/>
          </a:prstGeom>
          <a:noFill/>
        </p:spPr>
        <p:txBody>
          <a:bodyPr wrap="none" rtlCol="0">
            <a:spAutoFit/>
          </a:bodyPr>
          <a:lstStyle/>
          <a:p>
            <a:r>
              <a:rPr lang="en-US" sz="4600" b="1" dirty="0" smtClean="0">
                <a:solidFill>
                  <a:schemeClr val="accent6">
                    <a:lumMod val="75000"/>
                  </a:schemeClr>
                </a:solidFill>
                <a:latin typeface="Calibri" pitchFamily="34" charset="0"/>
              </a:rPr>
              <a:t>Board of Directors</a:t>
            </a:r>
            <a:endParaRPr lang="en-IE" sz="4600" b="1" dirty="0">
              <a:solidFill>
                <a:schemeClr val="accent6">
                  <a:lumMod val="75000"/>
                </a:schemeClr>
              </a:solidFill>
            </a:endParaRPr>
          </a:p>
        </p:txBody>
      </p:sp>
      <p:sp>
        <p:nvSpPr>
          <p:cNvPr id="5" name="Text Box 4"/>
          <p:cNvSpPr txBox="1">
            <a:spLocks noChangeArrowheads="1"/>
          </p:cNvSpPr>
          <p:nvPr/>
        </p:nvSpPr>
        <p:spPr bwMode="auto">
          <a:xfrm>
            <a:off x="0" y="1052736"/>
            <a:ext cx="2880320" cy="1200329"/>
          </a:xfrm>
          <a:prstGeom prst="rect">
            <a:avLst/>
          </a:prstGeom>
          <a:noFill/>
          <a:ln w="50800">
            <a:solidFill>
              <a:schemeClr val="tx1"/>
            </a:solidFill>
            <a:miter lim="800000"/>
            <a:headEnd type="none" w="sm" len="sm"/>
            <a:tailEnd type="none" w="sm" len="sm"/>
          </a:ln>
        </p:spPr>
        <p:txBody>
          <a:bodyPr wrap="square">
            <a:spAutoFit/>
          </a:bodyPr>
          <a:lstStyle/>
          <a:p>
            <a:pPr algn="ctr">
              <a:lnSpc>
                <a:spcPct val="90000"/>
              </a:lnSpc>
              <a:buClrTx/>
              <a:buFontTx/>
              <a:buNone/>
            </a:pPr>
            <a:r>
              <a:rPr lang="en-US" sz="2000" dirty="0" smtClean="0"/>
              <a:t>Kazakhstan; </a:t>
            </a:r>
            <a:r>
              <a:rPr lang="en-US" sz="2000" dirty="0"/>
              <a:t>Maldives; Marshall Islands; Mongolia; Pakistan; </a:t>
            </a:r>
            <a:r>
              <a:rPr lang="en-US" sz="2000" dirty="0" smtClean="0"/>
              <a:t>Philippines; Timor-Leste</a:t>
            </a:r>
            <a:endParaRPr lang="en-US" sz="2000" dirty="0"/>
          </a:p>
        </p:txBody>
      </p:sp>
      <p:sp>
        <p:nvSpPr>
          <p:cNvPr id="6" name="Text Box 7"/>
          <p:cNvSpPr txBox="1">
            <a:spLocks noChangeArrowheads="1"/>
          </p:cNvSpPr>
          <p:nvPr/>
        </p:nvSpPr>
        <p:spPr bwMode="auto">
          <a:xfrm>
            <a:off x="6012160" y="2492896"/>
            <a:ext cx="2844316" cy="646331"/>
          </a:xfrm>
          <a:prstGeom prst="rect">
            <a:avLst/>
          </a:prstGeom>
          <a:noFill/>
          <a:ln w="50800">
            <a:solidFill>
              <a:schemeClr val="tx1"/>
            </a:solidFill>
            <a:miter lim="800000"/>
            <a:headEnd type="none" w="sm" len="sm"/>
            <a:tailEnd type="none" w="sm" len="sm"/>
          </a:ln>
        </p:spPr>
        <p:txBody>
          <a:bodyPr wrap="square">
            <a:spAutoFit/>
          </a:bodyPr>
          <a:lstStyle/>
          <a:p>
            <a:pPr algn="ctr">
              <a:lnSpc>
                <a:spcPct val="90000"/>
              </a:lnSpc>
              <a:buClrTx/>
              <a:buFontTx/>
              <a:buNone/>
            </a:pPr>
            <a:r>
              <a:rPr lang="en-US" sz="2000" dirty="0"/>
              <a:t>People’s Republic of China</a:t>
            </a:r>
          </a:p>
        </p:txBody>
      </p:sp>
      <p:sp>
        <p:nvSpPr>
          <p:cNvPr id="7" name="Text Box 3"/>
          <p:cNvSpPr txBox="1">
            <a:spLocks noChangeArrowheads="1"/>
          </p:cNvSpPr>
          <p:nvPr/>
        </p:nvSpPr>
        <p:spPr bwMode="auto">
          <a:xfrm>
            <a:off x="6300192" y="332656"/>
            <a:ext cx="2520280" cy="2031325"/>
          </a:xfrm>
          <a:prstGeom prst="rect">
            <a:avLst/>
          </a:prstGeom>
          <a:noFill/>
          <a:ln w="50800">
            <a:solidFill>
              <a:schemeClr val="tx1"/>
            </a:solidFill>
            <a:miter lim="800000"/>
            <a:headEnd type="none" w="sm" len="sm"/>
            <a:tailEnd type="none" w="sm" len="sm"/>
          </a:ln>
        </p:spPr>
        <p:txBody>
          <a:bodyPr wrap="square">
            <a:spAutoFit/>
          </a:bodyPr>
          <a:lstStyle/>
          <a:p>
            <a:pPr algn="ctr">
              <a:lnSpc>
                <a:spcPct val="90000"/>
              </a:lnSpc>
              <a:buClrTx/>
              <a:buFontTx/>
              <a:buNone/>
            </a:pPr>
            <a:r>
              <a:rPr lang="en-US" sz="2000" dirty="0"/>
              <a:t>Australia; Azerbaijan; Cambodia; </a:t>
            </a:r>
            <a:r>
              <a:rPr lang="en-US" sz="2000" dirty="0" smtClean="0"/>
              <a:t>Georgia; Hong </a:t>
            </a:r>
            <a:r>
              <a:rPr lang="en-US" sz="2000" dirty="0"/>
              <a:t>Kong, China; Kiribati; Fed. States of Micronesia; Nauru; </a:t>
            </a:r>
            <a:r>
              <a:rPr lang="en-US" sz="2000" dirty="0" smtClean="0"/>
              <a:t>Palau; Solomon </a:t>
            </a:r>
            <a:r>
              <a:rPr lang="en-US" sz="2000" dirty="0"/>
              <a:t>Islands; </a:t>
            </a:r>
          </a:p>
        </p:txBody>
      </p:sp>
      <p:sp>
        <p:nvSpPr>
          <p:cNvPr id="8" name="Text Box 5"/>
          <p:cNvSpPr txBox="1">
            <a:spLocks noChangeArrowheads="1"/>
          </p:cNvSpPr>
          <p:nvPr/>
        </p:nvSpPr>
        <p:spPr bwMode="auto">
          <a:xfrm>
            <a:off x="179512" y="5877272"/>
            <a:ext cx="2590800" cy="457200"/>
          </a:xfrm>
          <a:prstGeom prst="rect">
            <a:avLst/>
          </a:prstGeom>
          <a:noFill/>
          <a:ln w="50800">
            <a:solidFill>
              <a:schemeClr val="tx1"/>
            </a:solidFill>
            <a:miter lim="800000"/>
            <a:headEnd type="none" w="sm" len="sm"/>
            <a:tailEnd type="none" w="sm" len="sm"/>
          </a:ln>
        </p:spPr>
        <p:txBody>
          <a:bodyPr wrap="none" anchor="ctr" anchorCtr="1"/>
          <a:lstStyle/>
          <a:p>
            <a:pPr algn="ctr">
              <a:lnSpc>
                <a:spcPct val="90000"/>
              </a:lnSpc>
              <a:buClrTx/>
              <a:buFontTx/>
              <a:buNone/>
            </a:pPr>
            <a:r>
              <a:rPr lang="en-US" sz="2000" dirty="0"/>
              <a:t>United States</a:t>
            </a:r>
          </a:p>
        </p:txBody>
      </p:sp>
      <p:sp>
        <p:nvSpPr>
          <p:cNvPr id="9" name="Text Box 6"/>
          <p:cNvSpPr txBox="1">
            <a:spLocks noChangeArrowheads="1"/>
          </p:cNvSpPr>
          <p:nvPr/>
        </p:nvSpPr>
        <p:spPr bwMode="auto">
          <a:xfrm>
            <a:off x="3131840" y="3140968"/>
            <a:ext cx="2667000" cy="1477328"/>
          </a:xfrm>
          <a:prstGeom prst="rect">
            <a:avLst/>
          </a:prstGeom>
          <a:noFill/>
          <a:ln w="50800">
            <a:solidFill>
              <a:schemeClr val="tx1"/>
            </a:solidFill>
            <a:miter lim="800000"/>
            <a:headEnd type="none" w="sm" len="sm"/>
            <a:tailEnd type="none" w="sm" len="sm"/>
          </a:ln>
        </p:spPr>
        <p:txBody>
          <a:bodyPr>
            <a:spAutoFit/>
          </a:bodyPr>
          <a:lstStyle/>
          <a:p>
            <a:pPr algn="ctr">
              <a:lnSpc>
                <a:spcPct val="90000"/>
              </a:lnSpc>
              <a:buClrTx/>
              <a:buFontTx/>
              <a:buNone/>
            </a:pPr>
            <a:r>
              <a:rPr lang="en-US" sz="2000" dirty="0"/>
              <a:t>Republic of Korea; Papua New Guinea;</a:t>
            </a:r>
          </a:p>
          <a:p>
            <a:pPr algn="ctr">
              <a:lnSpc>
                <a:spcPct val="90000"/>
              </a:lnSpc>
              <a:buClrTx/>
              <a:buFontTx/>
              <a:buNone/>
            </a:pPr>
            <a:r>
              <a:rPr lang="en-US" sz="2000" dirty="0"/>
              <a:t>Sri Lanka; </a:t>
            </a:r>
            <a:r>
              <a:rPr lang="en-US" sz="2000" dirty="0" smtClean="0"/>
              <a:t>Taipei, China; </a:t>
            </a:r>
            <a:r>
              <a:rPr lang="en-US" sz="2000" dirty="0"/>
              <a:t>Uzbekistan; Vanuatu; </a:t>
            </a:r>
            <a:r>
              <a:rPr lang="en-US" sz="2000" dirty="0" smtClean="0"/>
              <a:t> </a:t>
            </a:r>
            <a:r>
              <a:rPr lang="en-US" sz="2000" dirty="0" smtClean="0"/>
              <a:t>Viet </a:t>
            </a:r>
            <a:r>
              <a:rPr lang="en-US" sz="2000" dirty="0"/>
              <a:t>Nam</a:t>
            </a:r>
          </a:p>
        </p:txBody>
      </p:sp>
      <p:sp>
        <p:nvSpPr>
          <p:cNvPr id="10" name="Text Box 8"/>
          <p:cNvSpPr txBox="1">
            <a:spLocks noChangeArrowheads="1"/>
          </p:cNvSpPr>
          <p:nvPr/>
        </p:nvSpPr>
        <p:spPr bwMode="auto">
          <a:xfrm>
            <a:off x="179512" y="2420888"/>
            <a:ext cx="2590800" cy="1130424"/>
          </a:xfrm>
          <a:prstGeom prst="rect">
            <a:avLst/>
          </a:prstGeom>
          <a:noFill/>
          <a:ln w="50800">
            <a:solidFill>
              <a:schemeClr val="tx1"/>
            </a:solidFill>
            <a:miter lim="800000"/>
            <a:headEnd type="none" w="sm" len="sm"/>
            <a:tailEnd type="none" w="sm" len="sm"/>
          </a:ln>
        </p:spPr>
        <p:txBody>
          <a:bodyPr anchor="ctr" anchorCtr="1"/>
          <a:lstStyle/>
          <a:p>
            <a:pPr algn="ctr">
              <a:lnSpc>
                <a:spcPct val="90000"/>
              </a:lnSpc>
              <a:buClrTx/>
              <a:buFontTx/>
              <a:buNone/>
            </a:pPr>
            <a:r>
              <a:rPr lang="en-US" sz="2000" dirty="0"/>
              <a:t>Canada; Denmark; Finland; </a:t>
            </a:r>
            <a:r>
              <a:rPr lang="en-US" sz="2000" dirty="0" smtClean="0"/>
              <a:t>Ireland; Netherlands</a:t>
            </a:r>
            <a:r>
              <a:rPr lang="en-US" sz="2000" dirty="0"/>
              <a:t>; Norway; Sweden</a:t>
            </a:r>
          </a:p>
        </p:txBody>
      </p:sp>
      <p:sp>
        <p:nvSpPr>
          <p:cNvPr id="11" name="Text Box 9"/>
          <p:cNvSpPr txBox="1">
            <a:spLocks noChangeArrowheads="1"/>
          </p:cNvSpPr>
          <p:nvPr/>
        </p:nvSpPr>
        <p:spPr bwMode="auto">
          <a:xfrm>
            <a:off x="3131840" y="1772816"/>
            <a:ext cx="2667000" cy="923330"/>
          </a:xfrm>
          <a:prstGeom prst="rect">
            <a:avLst/>
          </a:prstGeom>
          <a:noFill/>
          <a:ln w="50800">
            <a:solidFill>
              <a:schemeClr val="tx1"/>
            </a:solidFill>
            <a:miter lim="800000"/>
            <a:headEnd type="none" w="sm" len="sm"/>
            <a:tailEnd type="none" w="sm" len="sm"/>
          </a:ln>
        </p:spPr>
        <p:txBody>
          <a:bodyPr>
            <a:spAutoFit/>
          </a:bodyPr>
          <a:lstStyle/>
          <a:p>
            <a:pPr algn="ctr">
              <a:lnSpc>
                <a:spcPct val="90000"/>
              </a:lnSpc>
              <a:buClrTx/>
              <a:buFontTx/>
              <a:buNone/>
            </a:pPr>
            <a:r>
              <a:rPr lang="en-US" sz="2000" b="1" u="sng" dirty="0" smtClean="0">
                <a:solidFill>
                  <a:schemeClr val="accent6">
                    <a:lumMod val="75000"/>
                  </a:schemeClr>
                </a:solidFill>
              </a:rPr>
              <a:t>Spain</a:t>
            </a:r>
            <a:r>
              <a:rPr lang="en-US" sz="2000" b="1" dirty="0" smtClean="0">
                <a:solidFill>
                  <a:schemeClr val="accent6">
                    <a:lumMod val="75000"/>
                  </a:schemeClr>
                </a:solidFill>
              </a:rPr>
              <a:t> ;</a:t>
            </a:r>
            <a:r>
              <a:rPr lang="en-US" sz="2000" b="1" u="sng" dirty="0" smtClean="0">
                <a:solidFill>
                  <a:schemeClr val="accent6">
                    <a:lumMod val="75000"/>
                  </a:schemeClr>
                </a:solidFill>
              </a:rPr>
              <a:t> </a:t>
            </a:r>
            <a:r>
              <a:rPr lang="en-US" sz="2000" b="1" dirty="0" smtClean="0">
                <a:solidFill>
                  <a:schemeClr val="accent6">
                    <a:lumMod val="75000"/>
                  </a:schemeClr>
                </a:solidFill>
              </a:rPr>
              <a:t>Belgium</a:t>
            </a:r>
            <a:r>
              <a:rPr lang="en-US" sz="2000" b="1" dirty="0">
                <a:solidFill>
                  <a:schemeClr val="accent6">
                    <a:lumMod val="75000"/>
                  </a:schemeClr>
                </a:solidFill>
              </a:rPr>
              <a:t>; France; Italy; Portugal</a:t>
            </a:r>
            <a:r>
              <a:rPr lang="en-US" sz="2000" b="1" u="sng" dirty="0" smtClean="0">
                <a:solidFill>
                  <a:schemeClr val="accent6">
                    <a:lumMod val="75000"/>
                  </a:schemeClr>
                </a:solidFill>
              </a:rPr>
              <a:t>;</a:t>
            </a:r>
            <a:r>
              <a:rPr lang="en-US" sz="2000" b="1" dirty="0" smtClean="0">
                <a:solidFill>
                  <a:schemeClr val="accent6">
                    <a:lumMod val="75000"/>
                  </a:schemeClr>
                </a:solidFill>
              </a:rPr>
              <a:t> </a:t>
            </a:r>
            <a:r>
              <a:rPr lang="en-US" sz="2000" b="1" dirty="0">
                <a:solidFill>
                  <a:schemeClr val="accent6">
                    <a:lumMod val="75000"/>
                  </a:schemeClr>
                </a:solidFill>
              </a:rPr>
              <a:t>Switzerland</a:t>
            </a:r>
          </a:p>
        </p:txBody>
      </p:sp>
      <p:sp>
        <p:nvSpPr>
          <p:cNvPr id="12" name="Text Box 10"/>
          <p:cNvSpPr txBox="1">
            <a:spLocks noChangeArrowheads="1"/>
          </p:cNvSpPr>
          <p:nvPr/>
        </p:nvSpPr>
        <p:spPr bwMode="auto">
          <a:xfrm>
            <a:off x="6300192" y="4797152"/>
            <a:ext cx="2590800" cy="901700"/>
          </a:xfrm>
          <a:prstGeom prst="rect">
            <a:avLst/>
          </a:prstGeom>
          <a:noFill/>
          <a:ln w="50800">
            <a:solidFill>
              <a:schemeClr val="tx1"/>
            </a:solidFill>
            <a:miter lim="800000"/>
            <a:headEnd type="none" w="sm" len="sm"/>
            <a:tailEnd type="none" w="sm" len="sm"/>
          </a:ln>
        </p:spPr>
        <p:txBody>
          <a:bodyPr anchor="ctr" anchorCtr="1"/>
          <a:lstStyle/>
          <a:p>
            <a:pPr algn="ctr">
              <a:lnSpc>
                <a:spcPct val="90000"/>
              </a:lnSpc>
              <a:buClrTx/>
              <a:buFontTx/>
              <a:buNone/>
            </a:pPr>
            <a:r>
              <a:rPr lang="en-US" sz="2000" dirty="0"/>
              <a:t>Austria; Germany; Luxembourg; Turkey;</a:t>
            </a:r>
          </a:p>
          <a:p>
            <a:pPr algn="ctr">
              <a:lnSpc>
                <a:spcPct val="90000"/>
              </a:lnSpc>
              <a:buClrTx/>
              <a:buFontTx/>
              <a:buNone/>
            </a:pPr>
            <a:r>
              <a:rPr lang="en-US" sz="2000" dirty="0"/>
              <a:t>United Kingdom</a:t>
            </a:r>
          </a:p>
        </p:txBody>
      </p:sp>
      <p:sp>
        <p:nvSpPr>
          <p:cNvPr id="13" name="Text Box 11"/>
          <p:cNvSpPr txBox="1">
            <a:spLocks noChangeArrowheads="1"/>
          </p:cNvSpPr>
          <p:nvPr/>
        </p:nvSpPr>
        <p:spPr bwMode="auto">
          <a:xfrm>
            <a:off x="251520" y="3861048"/>
            <a:ext cx="2412268" cy="1938992"/>
          </a:xfrm>
          <a:prstGeom prst="rect">
            <a:avLst/>
          </a:prstGeom>
          <a:noFill/>
          <a:ln w="50800">
            <a:solidFill>
              <a:schemeClr val="tx1"/>
            </a:solidFill>
            <a:miter lim="800000"/>
            <a:headEnd type="none" w="sm" len="sm"/>
            <a:tailEnd type="none" w="sm" len="sm"/>
          </a:ln>
        </p:spPr>
        <p:txBody>
          <a:bodyPr wrap="square">
            <a:spAutoFit/>
          </a:bodyPr>
          <a:lstStyle/>
          <a:p>
            <a:pPr algn="ctr">
              <a:lnSpc>
                <a:spcPct val="100000"/>
              </a:lnSpc>
              <a:buClrTx/>
              <a:buFontTx/>
              <a:buNone/>
            </a:pPr>
            <a:r>
              <a:rPr lang="en-US" sz="2000" dirty="0" smtClean="0"/>
              <a:t>Armenia; Cook </a:t>
            </a:r>
            <a:r>
              <a:rPr lang="en-US" sz="2000" dirty="0"/>
              <a:t>Islands; Fiji; Indonesia; Kyrgyz Republic; New Zealand; Samoa; Tonga</a:t>
            </a:r>
          </a:p>
        </p:txBody>
      </p:sp>
      <p:sp>
        <p:nvSpPr>
          <p:cNvPr id="14" name="Text Box 12"/>
          <p:cNvSpPr txBox="1">
            <a:spLocks noChangeArrowheads="1"/>
          </p:cNvSpPr>
          <p:nvPr/>
        </p:nvSpPr>
        <p:spPr bwMode="auto">
          <a:xfrm>
            <a:off x="6156176" y="3284984"/>
            <a:ext cx="2590800" cy="1323439"/>
          </a:xfrm>
          <a:prstGeom prst="rect">
            <a:avLst/>
          </a:prstGeom>
          <a:noFill/>
          <a:ln w="50800">
            <a:solidFill>
              <a:schemeClr val="tx1"/>
            </a:solidFill>
            <a:miter lim="800000"/>
            <a:headEnd type="none" w="sm" len="sm"/>
            <a:tailEnd type="none" w="sm" len="sm"/>
          </a:ln>
        </p:spPr>
        <p:txBody>
          <a:bodyPr>
            <a:spAutoFit/>
          </a:bodyPr>
          <a:lstStyle/>
          <a:p>
            <a:pPr algn="ctr">
              <a:lnSpc>
                <a:spcPct val="100000"/>
              </a:lnSpc>
              <a:buClrTx/>
              <a:buNone/>
            </a:pPr>
            <a:r>
              <a:rPr lang="en-US" sz="2000" dirty="0" smtClean="0"/>
              <a:t>Brunei Darussalam; Malaysia</a:t>
            </a:r>
            <a:r>
              <a:rPr lang="en-US" sz="2000" dirty="0"/>
              <a:t>; Myanmar; Nepal; Singapore; Thailand</a:t>
            </a:r>
          </a:p>
        </p:txBody>
      </p:sp>
      <p:sp>
        <p:nvSpPr>
          <p:cNvPr id="15" name="Text Box 13"/>
          <p:cNvSpPr txBox="1">
            <a:spLocks noChangeArrowheads="1"/>
          </p:cNvSpPr>
          <p:nvPr/>
        </p:nvSpPr>
        <p:spPr bwMode="auto">
          <a:xfrm>
            <a:off x="3131840" y="4869160"/>
            <a:ext cx="2664296" cy="1368152"/>
          </a:xfrm>
          <a:prstGeom prst="rect">
            <a:avLst/>
          </a:prstGeom>
          <a:noFill/>
          <a:ln w="50800">
            <a:solidFill>
              <a:schemeClr val="tx1"/>
            </a:solidFill>
            <a:miter lim="800000"/>
            <a:headEnd type="none" w="sm" len="sm"/>
            <a:tailEnd type="none" w="sm" len="sm"/>
          </a:ln>
        </p:spPr>
        <p:txBody>
          <a:bodyPr anchor="ctr" anchorCtr="1"/>
          <a:lstStyle/>
          <a:p>
            <a:pPr algn="ctr">
              <a:lnSpc>
                <a:spcPct val="90000"/>
              </a:lnSpc>
              <a:buClrTx/>
              <a:buFontTx/>
              <a:buNone/>
            </a:pPr>
            <a:r>
              <a:rPr lang="en-US" sz="2000" dirty="0" smtClean="0"/>
              <a:t>Afghanistan; Bangladesh</a:t>
            </a:r>
            <a:r>
              <a:rPr lang="en-US" sz="2000" dirty="0"/>
              <a:t>; Bhutan; India; Lao PDR; </a:t>
            </a:r>
            <a:r>
              <a:rPr lang="en-US" sz="2000" dirty="0" smtClean="0"/>
              <a:t>Tajikistan;  Turkmenistan</a:t>
            </a:r>
            <a:endParaRPr lang="en-US" sz="2000" dirty="0"/>
          </a:p>
        </p:txBody>
      </p:sp>
      <p:sp>
        <p:nvSpPr>
          <p:cNvPr id="16" name="Text Box 14"/>
          <p:cNvSpPr txBox="1">
            <a:spLocks noChangeArrowheads="1"/>
          </p:cNvSpPr>
          <p:nvPr/>
        </p:nvSpPr>
        <p:spPr bwMode="auto">
          <a:xfrm>
            <a:off x="3131840" y="1052736"/>
            <a:ext cx="2667000" cy="369332"/>
          </a:xfrm>
          <a:prstGeom prst="rect">
            <a:avLst/>
          </a:prstGeom>
          <a:noFill/>
          <a:ln w="50800">
            <a:solidFill>
              <a:schemeClr val="tx1"/>
            </a:solidFill>
            <a:miter lim="800000"/>
            <a:headEnd type="none" w="sm" len="sm"/>
            <a:tailEnd type="none" w="sm" len="sm"/>
          </a:ln>
        </p:spPr>
        <p:txBody>
          <a:bodyPr>
            <a:spAutoFit/>
          </a:bodyPr>
          <a:lstStyle/>
          <a:p>
            <a:pPr algn="ctr">
              <a:lnSpc>
                <a:spcPct val="90000"/>
              </a:lnSpc>
              <a:spcBef>
                <a:spcPct val="25000"/>
              </a:spcBef>
              <a:spcAft>
                <a:spcPct val="25000"/>
              </a:spcAft>
              <a:buClrTx/>
              <a:buFontTx/>
              <a:buNone/>
            </a:pPr>
            <a:r>
              <a:rPr lang="en-US" sz="2000" dirty="0"/>
              <a:t>Japan</a:t>
            </a:r>
          </a:p>
        </p:txBody>
      </p:sp>
      <p:pic>
        <p:nvPicPr>
          <p:cNvPr id="17"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8" name="TextBox 7"/>
          <p:cNvSpPr txBox="1"/>
          <p:nvPr/>
        </p:nvSpPr>
        <p:spPr>
          <a:xfrm>
            <a:off x="0" y="332656"/>
            <a:ext cx="3780202" cy="800219"/>
          </a:xfrm>
          <a:prstGeom prst="rect">
            <a:avLst/>
          </a:prstGeom>
          <a:noFill/>
        </p:spPr>
        <p:txBody>
          <a:bodyPr wrap="none" rtlCol="0">
            <a:spAutoFit/>
          </a:bodyPr>
          <a:lstStyle/>
          <a:p>
            <a:r>
              <a:rPr lang="en-US" sz="4600" b="1" dirty="0" smtClean="0">
                <a:solidFill>
                  <a:schemeClr val="accent6">
                    <a:lumMod val="75000"/>
                  </a:schemeClr>
                </a:solidFill>
                <a:latin typeface="Calibri" pitchFamily="34" charset="0"/>
              </a:rPr>
              <a:t>Spain and </a:t>
            </a:r>
            <a:r>
              <a:rPr lang="en-US" sz="4600" b="1" dirty="0" smtClean="0">
                <a:solidFill>
                  <a:schemeClr val="accent6">
                    <a:lumMod val="75000"/>
                  </a:schemeClr>
                </a:solidFill>
                <a:latin typeface="Calibri" pitchFamily="34" charset="0"/>
              </a:rPr>
              <a:t>ADB</a:t>
            </a:r>
            <a:endParaRPr lang="en-IE" sz="4600" b="1" dirty="0">
              <a:solidFill>
                <a:schemeClr val="accent6">
                  <a:lumMod val="75000"/>
                </a:schemeClr>
              </a:solidFill>
              <a:latin typeface="Calibri" pitchFamily="34" charset="0"/>
            </a:endParaRPr>
          </a:p>
        </p:txBody>
      </p:sp>
      <p:pic>
        <p:nvPicPr>
          <p:cNvPr id="57347" name="Picture 3"/>
          <p:cNvPicPr>
            <a:picLocks noChangeAspect="1" noChangeArrowheads="1"/>
          </p:cNvPicPr>
          <p:nvPr/>
        </p:nvPicPr>
        <p:blipFill>
          <a:blip r:embed="rId4" cstate="print"/>
          <a:srcRect/>
          <a:stretch>
            <a:fillRect/>
          </a:stretch>
        </p:blipFill>
        <p:spPr bwMode="auto">
          <a:xfrm>
            <a:off x="1403648" y="1268760"/>
            <a:ext cx="5500637" cy="4549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8" name="TextBox 7"/>
          <p:cNvSpPr txBox="1"/>
          <p:nvPr/>
        </p:nvSpPr>
        <p:spPr>
          <a:xfrm>
            <a:off x="0" y="332656"/>
            <a:ext cx="3780202" cy="800219"/>
          </a:xfrm>
          <a:prstGeom prst="rect">
            <a:avLst/>
          </a:prstGeom>
          <a:noFill/>
        </p:spPr>
        <p:txBody>
          <a:bodyPr wrap="none" rtlCol="0">
            <a:spAutoFit/>
          </a:bodyPr>
          <a:lstStyle/>
          <a:p>
            <a:r>
              <a:rPr lang="en-US" sz="4600" b="1" dirty="0" smtClean="0">
                <a:solidFill>
                  <a:schemeClr val="accent6">
                    <a:lumMod val="75000"/>
                  </a:schemeClr>
                </a:solidFill>
                <a:latin typeface="Calibri" pitchFamily="34" charset="0"/>
              </a:rPr>
              <a:t>Spain and </a:t>
            </a:r>
            <a:r>
              <a:rPr lang="en-US" sz="4600" b="1" dirty="0" smtClean="0">
                <a:solidFill>
                  <a:schemeClr val="accent6">
                    <a:lumMod val="75000"/>
                  </a:schemeClr>
                </a:solidFill>
                <a:latin typeface="Calibri" pitchFamily="34" charset="0"/>
              </a:rPr>
              <a:t>ADB</a:t>
            </a:r>
            <a:endParaRPr lang="en-IE" sz="4600" b="1" dirty="0">
              <a:solidFill>
                <a:schemeClr val="accent6">
                  <a:lumMod val="75000"/>
                </a:schemeClr>
              </a:solidFill>
              <a:latin typeface="Calibri" pitchFamily="34" charset="0"/>
            </a:endParaRPr>
          </a:p>
        </p:txBody>
      </p:sp>
      <p:sp>
        <p:nvSpPr>
          <p:cNvPr id="9" name="Rectangle 8"/>
          <p:cNvSpPr/>
          <p:nvPr/>
        </p:nvSpPr>
        <p:spPr>
          <a:xfrm>
            <a:off x="0" y="1700808"/>
            <a:ext cx="8748464" cy="3724096"/>
          </a:xfrm>
          <a:prstGeom prst="rect">
            <a:avLst/>
          </a:prstGeom>
        </p:spPr>
        <p:txBody>
          <a:bodyPr wrap="square">
            <a:spAutoFit/>
          </a:bodyPr>
          <a:lstStyle/>
          <a:p>
            <a:pPr>
              <a:buFont typeface="Wingdings" pitchFamily="2" charset="2"/>
              <a:buChar char="ü"/>
            </a:pPr>
            <a:r>
              <a:rPr lang="en-IE" sz="2000" dirty="0"/>
              <a:t>Number of shares held </a:t>
            </a:r>
            <a:r>
              <a:rPr lang="en-IE" sz="2000" dirty="0" smtClean="0"/>
              <a:t>: 36,120 </a:t>
            </a:r>
            <a:r>
              <a:rPr lang="en-IE" sz="2000" dirty="0"/>
              <a:t>(0.34% of total </a:t>
            </a:r>
            <a:r>
              <a:rPr lang="en-IE" sz="2000" dirty="0" smtClean="0"/>
              <a:t>shares)</a:t>
            </a:r>
          </a:p>
          <a:p>
            <a:endParaRPr lang="en-IE" sz="2000" dirty="0" smtClean="0"/>
          </a:p>
          <a:p>
            <a:pPr>
              <a:buFont typeface="Wingdings" pitchFamily="2" charset="2"/>
              <a:buChar char="ü"/>
            </a:pPr>
            <a:r>
              <a:rPr lang="en-IE" sz="2000" dirty="0" smtClean="0"/>
              <a:t>Votes</a:t>
            </a:r>
            <a:r>
              <a:rPr lang="en-IE" sz="2000" dirty="0"/>
              <a:t>: 75,610 (0.57% of total </a:t>
            </a:r>
            <a:r>
              <a:rPr lang="en-IE" sz="2000" dirty="0" smtClean="0"/>
              <a:t>membership, 1.64</a:t>
            </a:r>
            <a:r>
              <a:rPr lang="en-IE" sz="2000" dirty="0"/>
              <a:t>% of total </a:t>
            </a:r>
            <a:r>
              <a:rPr lang="en-IE" sz="2000" dirty="0" smtClean="0"/>
              <a:t>non regional membership)</a:t>
            </a:r>
          </a:p>
          <a:p>
            <a:endParaRPr lang="en-IE" sz="2000" dirty="0" smtClean="0"/>
          </a:p>
          <a:p>
            <a:pPr>
              <a:buFont typeface="Wingdings" pitchFamily="2" charset="2"/>
              <a:buChar char="ü"/>
            </a:pPr>
            <a:r>
              <a:rPr lang="en-IE" sz="2000" dirty="0" smtClean="0"/>
              <a:t>Spain has contributed $554.54 million in capital subscription as of 31 December 2011.</a:t>
            </a:r>
          </a:p>
          <a:p>
            <a:pPr>
              <a:buFont typeface="Wingdings" pitchFamily="2" charset="2"/>
              <a:buChar char="ü"/>
            </a:pPr>
            <a:endParaRPr lang="en-IE" sz="2000" dirty="0"/>
          </a:p>
          <a:p>
            <a:pPr>
              <a:buFont typeface="Wingdings" pitchFamily="2" charset="2"/>
              <a:buChar char="ü"/>
            </a:pPr>
            <a:r>
              <a:rPr lang="en-IE" sz="2000" dirty="0" smtClean="0"/>
              <a:t>It has contributed and committed $475.19 million to special funds since joining in 1986.</a:t>
            </a:r>
          </a:p>
          <a:p>
            <a:endParaRPr lang="en-IE" dirty="0" smtClean="0"/>
          </a:p>
          <a:p>
            <a:endParaRPr lang="en-I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cyrus\Desktop\Recruitment Mission\Working in ADB\1\logo.jpg"/>
          <p:cNvPicPr>
            <a:picLocks noChangeAspect="1" noChangeArrowheads="1"/>
          </p:cNvPicPr>
          <p:nvPr/>
        </p:nvPicPr>
        <p:blipFill>
          <a:blip r:embed="rId3" cstate="print"/>
          <a:srcRect/>
          <a:stretch>
            <a:fillRect/>
          </a:stretch>
        </p:blipFill>
        <p:spPr bwMode="auto">
          <a:xfrm>
            <a:off x="7956376" y="5661248"/>
            <a:ext cx="977900" cy="985837"/>
          </a:xfrm>
          <a:prstGeom prst="rect">
            <a:avLst/>
          </a:prstGeom>
          <a:noFill/>
          <a:ln w="9525">
            <a:noFill/>
            <a:miter lim="800000"/>
            <a:headEnd/>
            <a:tailEnd/>
          </a:ln>
        </p:spPr>
      </p:pic>
      <p:sp>
        <p:nvSpPr>
          <p:cNvPr id="5" name="TextBox 4"/>
          <p:cNvSpPr txBox="1"/>
          <p:nvPr/>
        </p:nvSpPr>
        <p:spPr>
          <a:xfrm>
            <a:off x="0" y="188640"/>
            <a:ext cx="9194376" cy="769441"/>
          </a:xfrm>
          <a:prstGeom prst="rect">
            <a:avLst/>
          </a:prstGeom>
          <a:noFill/>
        </p:spPr>
        <p:txBody>
          <a:bodyPr wrap="none" rtlCol="0">
            <a:spAutoFit/>
          </a:bodyPr>
          <a:lstStyle/>
          <a:p>
            <a:r>
              <a:rPr lang="en-IE" sz="4400" b="1" dirty="0" smtClean="0">
                <a:solidFill>
                  <a:schemeClr val="accent6">
                    <a:lumMod val="75000"/>
                  </a:schemeClr>
                </a:solidFill>
              </a:rPr>
              <a:t>Share of ADB’S Procurement Contracts</a:t>
            </a:r>
            <a:endParaRPr lang="en-IE" sz="4400" b="1" dirty="0">
              <a:solidFill>
                <a:schemeClr val="accent6">
                  <a:lumMod val="75000"/>
                </a:schemeClr>
              </a:solidFill>
            </a:endParaRPr>
          </a:p>
        </p:txBody>
      </p:sp>
      <p:sp>
        <p:nvSpPr>
          <p:cNvPr id="6" name="TextBox 5"/>
          <p:cNvSpPr txBox="1"/>
          <p:nvPr/>
        </p:nvSpPr>
        <p:spPr>
          <a:xfrm>
            <a:off x="251520" y="1772816"/>
            <a:ext cx="8496944" cy="646331"/>
          </a:xfrm>
          <a:prstGeom prst="rect">
            <a:avLst/>
          </a:prstGeom>
          <a:noFill/>
        </p:spPr>
        <p:txBody>
          <a:bodyPr wrap="square" rtlCol="0">
            <a:spAutoFit/>
          </a:bodyPr>
          <a:lstStyle/>
          <a:p>
            <a:r>
              <a:rPr lang="en-IE" dirty="0"/>
              <a:t>Spanish companies and consultants have </a:t>
            </a:r>
            <a:r>
              <a:rPr lang="en-IE" dirty="0" smtClean="0"/>
              <a:t>been awarded </a:t>
            </a:r>
            <a:r>
              <a:rPr lang="en-IE" dirty="0"/>
              <a:t>$256.02 million in procurement </a:t>
            </a:r>
            <a:r>
              <a:rPr lang="en-IE" dirty="0" smtClean="0"/>
              <a:t>contracts (based </a:t>
            </a:r>
            <a:r>
              <a:rPr lang="en-IE" dirty="0"/>
              <a:t>on nationality of contractor) on </a:t>
            </a:r>
            <a:r>
              <a:rPr lang="en-IE" dirty="0" smtClean="0"/>
              <a:t>ADB-financed projects </a:t>
            </a:r>
            <a:r>
              <a:rPr lang="en-IE" dirty="0"/>
              <a:t>since 1987.</a:t>
            </a:r>
          </a:p>
        </p:txBody>
      </p:sp>
      <p:pic>
        <p:nvPicPr>
          <p:cNvPr id="15364" name="Picture 4"/>
          <p:cNvPicPr>
            <a:picLocks noChangeAspect="1" noChangeArrowheads="1"/>
          </p:cNvPicPr>
          <p:nvPr/>
        </p:nvPicPr>
        <p:blipFill>
          <a:blip r:embed="rId4" cstate="print"/>
          <a:srcRect/>
          <a:stretch>
            <a:fillRect/>
          </a:stretch>
        </p:blipFill>
        <p:spPr bwMode="auto">
          <a:xfrm>
            <a:off x="1043608" y="2852936"/>
            <a:ext cx="6336704" cy="25037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429&quot;/&gt;&lt;/object&gt;&lt;object type=&quot;3&quot; unique_id=&quot;10005&quot;&gt;&lt;property id=&quot;20148&quot; value=&quot;5&quot;/&gt;&lt;property id=&quot;20300&quot; value=&quot;Slide 2 - &amp;quot;Overview&amp;quot;&quot;/&gt;&lt;property id=&quot;20307&quot; value=&quot;444&quot;/&gt;&lt;/object&gt;&lt;object type=&quot;3&quot; unique_id=&quot;10006&quot;&gt;&lt;property id=&quot;20148&quot; value=&quot;5&quot;/&gt;&lt;property id=&quot;20300&quot; value=&quot;Slide 3&quot;/&gt;&lt;property id=&quot;20307&quot; value=&quot;431&quot;/&gt;&lt;/object&gt;&lt;object type=&quot;3&quot; unique_id=&quot;10007&quot;&gt;&lt;property id=&quot;20148&quot; value=&quot;5&quot;/&gt;&lt;property id=&quot;20300&quot; value=&quot;Slide 4&quot;/&gt;&lt;property id=&quot;20307&quot; value=&quot;432&quot;/&gt;&lt;/object&gt;&lt;object type=&quot;3&quot; unique_id=&quot;10008&quot;&gt;&lt;property id=&quot;20148&quot; value=&quot;5&quot;/&gt;&lt;property id=&quot;20300&quot; value=&quot;Slide 5 - &amp;quot;ADB Members&amp;quot;&quot;/&gt;&lt;property id=&quot;20307&quot; value=&quot;331&quot;/&gt;&lt;/object&gt;&lt;object type=&quot;3&quot; unique_id=&quot;10009&quot;&gt;&lt;property id=&quot;20148&quot; value=&quot;5&quot;/&gt;&lt;property id=&quot;20300&quot; value=&quot;Slide 6&quot;/&gt;&lt;property id=&quot;20307&quot; value=&quot;433&quot;/&gt;&lt;/object&gt;&lt;object type=&quot;3&quot; unique_id=&quot;10010&quot;&gt;&lt;property id=&quot;20148&quot; value=&quot;5&quot;/&gt;&lt;property id=&quot;20300&quot; value=&quot;Slide 7&quot;/&gt;&lt;property id=&quot;20307&quot; value=&quot;435&quot;/&gt;&lt;/object&gt;&lt;object type=&quot;3&quot; unique_id=&quot;10011&quot;&gt;&lt;property id=&quot;20148&quot; value=&quot;5&quot;/&gt;&lt;property id=&quot;20300&quot; value=&quot;Slide 8&quot;/&gt;&lt;property id=&quot;20307&quot; value=&quot;445&quot;/&gt;&lt;/object&gt;&lt;object type=&quot;3&quot; unique_id=&quot;10012&quot;&gt;&lt;property id=&quot;20148&quot; value=&quot;5&quot;/&gt;&lt;property id=&quot;20300&quot; value=&quot;Slide 9&quot;/&gt;&lt;property id=&quot;20307&quot; value=&quot;446&quot;/&gt;&lt;/object&gt;&lt;object type=&quot;3&quot; unique_id=&quot;10013&quot;&gt;&lt;property id=&quot;20148&quot; value=&quot;5&quot;/&gt;&lt;property id=&quot;20300&quot; value=&quot;Slide 10&quot;/&gt;&lt;property id=&quot;20307&quot; value=&quot;447&quot;/&gt;&lt;/object&gt;&lt;object type=&quot;3&quot; unique_id=&quot;10014&quot;&gt;&lt;property id=&quot;20148&quot; value=&quot;5&quot;/&gt;&lt;property id=&quot;20300&quot; value=&quot;Slide 11 - &amp;quot;ADB &amp;#x0D;&amp;#x0A;Operations&amp;quot;&quot;/&gt;&lt;property id=&quot;20307&quot; value=&quot;448&quot;/&gt;&lt;/object&gt;&lt;object type=&quot;3&quot; unique_id=&quot;10015&quot;&gt;&lt;property id=&quot;20148&quot; value=&quot;5&quot;/&gt;&lt;property id=&quot;20300&quot; value=&quot;Slide 12 - &amp;quot;5th General Capital Increase (GCI V)&amp;#x0D;&amp;#x0A;Comparison among IFIs&amp;quot;&quot;/&gt;&lt;property id=&quot;20307&quot; value=&quot;442&quot;/&gt;&lt;/object&gt;&lt;object type=&quot;3&quot; unique_id=&quot;10016&quot;&gt;&lt;property id=&quot;20148&quot; value=&quot;5&quot;/&gt;&lt;property id=&quot;20300&quot; value=&quot;Slide 13 - &amp;quot;Asia &amp;amp; Pacific – Poverty&amp;quot;&quot;/&gt;&lt;property id=&quot;20307&quot; value=&quot;359&quot;/&gt;&lt;/object&gt;&lt;object type=&quot;3&quot; unique_id=&quot;10017&quot;&gt;&lt;property id=&quot;20148&quot; value=&quot;5&quot;/&gt;&lt;property id=&quot;20300&quot; value=&quot;Slide 14 - &amp;quot;Poverty in Asia&amp;quot;&quot;/&gt;&lt;property id=&quot;20307&quot; value=&quot;360&quot;/&gt;&lt;/object&gt;&lt;object type=&quot;3&quot; unique_id=&quot;10018&quot;&gt;&lt;property id=&quot;20148&quot; value=&quot;5&quot;/&gt;&lt;property id=&quot;20300&quot; value=&quot;Slide 15 - &amp;quot;Offices&amp;quot;&quot;/&gt;&lt;property id=&quot;20307&quot; value=&quot;334&quot;/&gt;&lt;/object&gt;&lt;object type=&quot;3&quot; unique_id=&quot;10019&quot;&gt;&lt;property id=&quot;20148&quot; value=&quot;5&quot;/&gt;&lt;property id=&quot;20300&quot; value=&quot;Slide 16&quot;/&gt;&lt;property id=&quot;20307&quot; value=&quot;449&quot;/&gt;&lt;/object&gt;&lt;object type=&quot;3&quot; unique_id=&quot;10020&quot;&gt;&lt;property id=&quot;20148&quot; value=&quot;5&quot;/&gt;&lt;property id=&quot;20300&quot; value=&quot;Slide 17&quot;/&gt;&lt;property id=&quot;20307&quot; value=&quot;450&quot;/&gt;&lt;/object&gt;&lt;object type=&quot;3&quot; unique_id=&quot;10021&quot;&gt;&lt;property id=&quot;20148&quot; value=&quot;5&quot;/&gt;&lt;property id=&quot;20300&quot; value=&quot;Slide 18&quot;/&gt;&lt;property id=&quot;20307&quot; value=&quot;461&quot;/&gt;&lt;/object&gt;&lt;object type=&quot;3&quot; unique_id=&quot;10022&quot;&gt;&lt;property id=&quot;20148&quot; value=&quot;5&quot;/&gt;&lt;property id=&quot;20300&quot; value=&quot;Slide 19 - &amp;quot;International Staff by gender&amp;#x0D;&amp;#x0A;1990-2011&amp;quot;&quot;/&gt;&lt;property id=&quot;20307&quot; value=&quot;452&quot;/&gt;&lt;/object&gt;&lt;object type=&quot;3&quot; unique_id=&quot;10023&quot;&gt;&lt;property id=&quot;20148&quot; value=&quot;5&quot;/&gt;&lt;property id=&quot;20300&quot; value=&quot;Slide 20&quot;/&gt;&lt;property id=&quot;20307&quot; value=&quot;453&quot;/&gt;&lt;/object&gt;&lt;object type=&quot;3&quot; unique_id=&quot;10024&quot;&gt;&lt;property id=&quot;20148&quot; value=&quot;5&quot;/&gt;&lt;property id=&quot;20300&quot; value=&quot;Slide 21 - &amp;quot;ADB seeks and develops staff with the following:&amp;quot;&quot;/&gt;&lt;property id=&quot;20307&quot; value=&quot;455&quot;/&gt;&lt;/object&gt;&lt;object type=&quot;3&quot; unique_id=&quot;10025&quot;&gt;&lt;property id=&quot;20148&quot; value=&quot;5&quot;/&gt;&lt;property id=&quot;20300&quot; value=&quot;Slide 22&quot;/&gt;&lt;property id=&quot;20307&quot; value=&quot;454&quot;/&gt;&lt;/object&gt;&lt;object type=&quot;3&quot; unique_id=&quot;10026&quot;&gt;&lt;property id=&quot;20148&quot; value=&quot;5&quot;/&gt;&lt;property id=&quot;20300&quot; value=&quot;Slide 23 - &amp;quot;Young Professionals Program&amp;quot;&quot;/&gt;&lt;property id=&quot;20307&quot; value=&quot;456&quot;/&gt;&lt;/object&gt;&lt;object type=&quot;3&quot; unique_id=&quot;10027&quot;&gt;&lt;property id=&quot;20148&quot; value=&quot;5&quot;/&gt;&lt;property id=&quot;20300&quot; value=&quot;Slide 24&quot;/&gt;&lt;property id=&quot;20307&quot; value=&quot;457&quot;/&gt;&lt;/object&gt;&lt;object type=&quot;3&quot; unique_id=&quot;10028&quot;&gt;&lt;property id=&quot;20148&quot; value=&quot;5&quot;/&gt;&lt;property id=&quot;20300&quot; value=&quot;Slide 25&quot;/&gt;&lt;property id=&quot;20307&quot; value=&quot;458&quot;/&gt;&lt;/object&gt;&lt;object type=&quot;3&quot; unique_id=&quot;10029&quot;&gt;&lt;property id=&quot;20148&quot; value=&quot;5&quot;/&gt;&lt;property id=&quot;20300&quot; value=&quot;Slide 26&quot;/&gt;&lt;property id=&quot;20307&quot; value=&quot;459&quot;/&gt;&lt;/object&gt;&lt;object type=&quot;3&quot; unique_id=&quot;10030&quot;&gt;&lt;property id=&quot;20148&quot; value=&quot;5&quot;/&gt;&lt;property id=&quot;20300&quot; value=&quot;Slide 27&quot;/&gt;&lt;property id=&quot;20307&quot; value=&quot;460&quot;/&gt;&lt;/object&gt;&lt;object type=&quot;3&quot; unique_id=&quot;10031&quot;&gt;&lt;property id=&quot;20148&quot; value=&quot;5&quot;/&gt;&lt;property id=&quot;20300&quot; value=&quot;Slide 28 - &amp;quot;Thank you&amp;quot;&quot;/&gt;&lt;property id=&quot;20307&quot; value=&quot;443&quot;/&gt;&lt;/object&gt;&lt;/object&gt;&lt;/object&gt;&lt;/database&gt;"/>
  <p:tag name="SECTOMILLISECCONVERTED" val="1"/>
</p:tagLst>
</file>

<file path=ppt/theme/theme1.xml><?xml version="1.0" encoding="utf-8"?>
<a:theme xmlns:a="http://schemas.openxmlformats.org/drawingml/2006/main" name="Presentation to Spanish government and private sector by Sarah O'Keefle 21Feb201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16_Office Theme">
      <a:majorFont>
        <a:latin typeface="Tahoma"/>
        <a:ea typeface="Tahoma"/>
        <a:cs typeface="Tahoma"/>
      </a:majorFont>
      <a:minorFont>
        <a:latin typeface=""/>
        <a:ea typeface=""/>
        <a:cs typeface=""/>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Presentation to Spanish government and private sector by Sarah O'Keefle 21Feb2013</Template>
  <TotalTime>2892</TotalTime>
  <Words>1759</Words>
  <Application>Microsoft Office PowerPoint</Application>
  <PresentationFormat>On-screen Show (4:3)</PresentationFormat>
  <Paragraphs>348</Paragraphs>
  <Slides>42</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Calibri</vt:lpstr>
      <vt:lpstr>Arial</vt:lpstr>
      <vt:lpstr>Tahoma</vt:lpstr>
      <vt:lpstr>ＭＳ Ｐゴシック</vt:lpstr>
      <vt:lpstr>Arial Black</vt:lpstr>
      <vt:lpstr>Wingdings</vt:lpstr>
      <vt:lpstr>Georgia</vt:lpstr>
      <vt:lpstr>Presentation to Spanish government and private sector by Sarah O'Keefle 21Feb2013</vt:lpstr>
      <vt:lpstr>Slide 1</vt:lpstr>
      <vt:lpstr>Slide 2</vt:lpstr>
      <vt:lpstr>Largest Borrowers </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Thank you                      www.adb.org</vt:lpstr>
    </vt:vector>
  </TitlesOfParts>
  <Company>Asian Development Bank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so7</dc:creator>
  <cp:lastModifiedBy>so7</cp:lastModifiedBy>
  <cp:revision>37</cp:revision>
  <cp:lastPrinted>2011-09-12T23:31:19Z</cp:lastPrinted>
  <dcterms:created xsi:type="dcterms:W3CDTF">2013-03-06T09:35:49Z</dcterms:created>
  <dcterms:modified xsi:type="dcterms:W3CDTF">2013-03-08T09:48:35Z</dcterms:modified>
</cp:coreProperties>
</file>