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40" r:id="rId2"/>
    <p:sldId id="341" r:id="rId3"/>
    <p:sldId id="342" r:id="rId4"/>
    <p:sldId id="347" r:id="rId5"/>
    <p:sldId id="343" r:id="rId6"/>
    <p:sldId id="344" r:id="rId7"/>
    <p:sldId id="306" r:id="rId8"/>
    <p:sldId id="305" r:id="rId9"/>
    <p:sldId id="308" r:id="rId10"/>
    <p:sldId id="289" r:id="rId11"/>
    <p:sldId id="316" r:id="rId12"/>
    <p:sldId id="345" r:id="rId13"/>
    <p:sldId id="336" r:id="rId14"/>
    <p:sldId id="337" r:id="rId15"/>
    <p:sldId id="338" r:id="rId16"/>
    <p:sldId id="339" r:id="rId17"/>
    <p:sldId id="346" r:id="rId18"/>
  </p:sldIdLst>
  <p:sldSz cx="9144000" cy="6858000" type="screen4x3"/>
  <p:notesSz cx="7099300" cy="10234613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0000"/>
    <a:srgbClr val="000099"/>
    <a:srgbClr val="003399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5BE0AE81-84B7-4B3C-8331-7D61EB033C4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spcAft>
                <a:spcPct val="0"/>
              </a:spcAft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84C4182B-24AA-4742-921A-768B3CE682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8A3E9-23E0-4CE1-9CA5-6CDFA2F84EC1}" type="slidenum">
              <a:rPr lang="ca-ES" smtClean="0">
                <a:latin typeface="Times" pitchFamily="18" charset="0"/>
              </a:rPr>
              <a:pPr/>
              <a:t>1</a:t>
            </a:fld>
            <a:endParaRPr lang="ca-ES" smtClean="0">
              <a:latin typeface="Times" pitchFamily="18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38575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0600" y="766763"/>
            <a:ext cx="5119688" cy="3838575"/>
          </a:xfrm>
          <a:ln/>
        </p:spPr>
      </p:sp>
      <p:sp>
        <p:nvSpPr>
          <p:cNvPr id="23554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23555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95E8F4-8DD7-4908-9594-D879DBB8EBB1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990600" y="766763"/>
            <a:ext cx="5119688" cy="3838575"/>
          </a:xfrm>
          <a:ln/>
        </p:spPr>
      </p:sp>
      <p:sp>
        <p:nvSpPr>
          <p:cNvPr id="25602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25603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EBECB5-FD77-4416-9FB3-E11F6ECEA227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C8C4DC-8D1E-4FE9-A28A-3C56D990D969}" type="slidenum">
              <a:rPr lang="ca-ES" smtClean="0">
                <a:latin typeface="Times" pitchFamily="18" charset="0"/>
              </a:rPr>
              <a:pPr/>
              <a:t>17</a:t>
            </a:fld>
            <a:endParaRPr lang="ca-ES" smtClean="0">
              <a:latin typeface="Times" pitchFamily="18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3857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6262688"/>
            <a:ext cx="539115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13 Imagen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FFEDC"/>
              </a:clrFrom>
              <a:clrTo>
                <a:srgbClr val="FFFED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2463" y="71438"/>
            <a:ext cx="8715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2 Imagen"/>
          <p:cNvPicPr>
            <a:picLocks noChangeAspect="1" noChangeArrowheads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35838" y="0"/>
            <a:ext cx="1008062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xxxxx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5F510-EE7A-41C9-9B3C-E57E4CE178EA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6262688"/>
            <a:ext cx="539115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143000"/>
          </a:xfrm>
        </p:spPr>
        <p:txBody>
          <a:bodyPr/>
          <a:lstStyle/>
          <a:p>
            <a:r>
              <a:rPr lang="en-U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yyyyyyyyy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115AB-339D-471F-8C56-B7C574883D5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6262688"/>
            <a:ext cx="539115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a-ES"/>
              <a:t>ttttttttt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DF1EB-00F1-4F35-B9E2-F5EAAD03365A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 Imagen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6262688"/>
            <a:ext cx="539115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411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6 Imagen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6262688"/>
            <a:ext cx="539115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7F75BE7F-2B98-4872-A64D-771BADD912A4}" type="datetimeFigureOut">
              <a:rPr lang="ca-ES"/>
              <a:pPr>
                <a:defRPr/>
              </a:pPr>
              <a:t>30/05/2016</a:t>
            </a:fld>
            <a:endParaRPr lang="ca-ES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A108C1FD-15BF-4AC7-AE80-470771A3C326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smtClean="0"/>
              <a:t>Haga clic para modificar el estilo de texto del patrón</a:t>
            </a:r>
          </a:p>
          <a:p>
            <a:pPr lvl="1"/>
            <a:r>
              <a:rPr lang="ca-ES" smtClean="0"/>
              <a:t>Segundo nivel</a:t>
            </a:r>
          </a:p>
          <a:p>
            <a:pPr lvl="2"/>
            <a:r>
              <a:rPr lang="ca-ES" smtClean="0"/>
              <a:t>Tercer nivel</a:t>
            </a:r>
          </a:p>
          <a:p>
            <a:pPr lvl="3"/>
            <a:r>
              <a:rPr lang="ca-ES" smtClean="0"/>
              <a:t>Cuarto nivel</a:t>
            </a:r>
          </a:p>
          <a:p>
            <a:pPr lvl="4"/>
            <a:r>
              <a:rPr 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a-ES"/>
              <a:t>Miriam Ors Griera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spcAft>
                <a:spcPct val="0"/>
              </a:spcAft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EB708E97-11A8-4EEB-AD80-276A35E2E68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  <p:pic>
        <p:nvPicPr>
          <p:cNvPr id="1031" name="image1.png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79388" y="3175"/>
            <a:ext cx="1395412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12 Imagen"/>
          <p:cNvPicPr>
            <a:picLocks noChangeAspect="1" noChangeArrowheads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35838" y="0"/>
            <a:ext cx="1008062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13 Imagen"/>
          <p:cNvPicPr>
            <a:picLocks noChangeAspect="1" noChangeArrowheads="1"/>
          </p:cNvPicPr>
          <p:nvPr userDrawn="1"/>
        </p:nvPicPr>
        <p:blipFill>
          <a:blip r:embed="rId9">
            <a:clrChange>
              <a:clrFrom>
                <a:srgbClr val="FFFEDC"/>
              </a:clrFrom>
              <a:clrTo>
                <a:srgbClr val="FFFED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2463" y="71438"/>
            <a:ext cx="8715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ergabe.nrw.de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68863"/>
            <a:ext cx="6400800" cy="1752600"/>
          </a:xfrm>
        </p:spPr>
        <p:txBody>
          <a:bodyPr/>
          <a:lstStyle/>
          <a:p>
            <a:pPr eaLnBrk="1" hangingPunct="1">
              <a:buClr>
                <a:srgbClr val="CC0033"/>
              </a:buClr>
              <a:buFont typeface="Wingdings" pitchFamily="2" charset="2"/>
              <a:buNone/>
            </a:pPr>
            <a:endParaRPr lang="en-US" smtClean="0">
              <a:latin typeface="Helvetica Bold"/>
              <a:ea typeface="ＭＳ Ｐゴシック"/>
              <a:cs typeface="ＭＳ Ｐゴシック"/>
            </a:endParaRPr>
          </a:p>
          <a:p>
            <a:pPr eaLnBrk="1" hangingPunct="1">
              <a:buClr>
                <a:srgbClr val="CC0033"/>
              </a:buClr>
              <a:buFont typeface="Wingdings" pitchFamily="2" charset="2"/>
              <a:buNone/>
            </a:pPr>
            <a:endParaRPr lang="en-US" smtClean="0">
              <a:latin typeface="Helvetica Bold"/>
              <a:ea typeface="ＭＳ Ｐゴシック"/>
              <a:cs typeface="ＭＳ Ｐゴシック"/>
            </a:endParaRPr>
          </a:p>
        </p:txBody>
      </p:sp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685800" y="1962150"/>
            <a:ext cx="7773988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/>
          <a:lstStyle/>
          <a:p>
            <a:pPr algn="ctr">
              <a:spcBef>
                <a:spcPct val="20000"/>
              </a:spcBef>
              <a:buClr>
                <a:srgbClr val="CC0033"/>
              </a:buClr>
              <a:buFont typeface="Wingdings" pitchFamily="2" charset="2"/>
              <a:buNone/>
            </a:pPr>
            <a:endParaRPr lang="en-US" sz="3200">
              <a:latin typeface="Helvetica Bold"/>
            </a:endParaRPr>
          </a:p>
          <a:p>
            <a:pPr algn="ctr">
              <a:spcBef>
                <a:spcPct val="20000"/>
              </a:spcBef>
              <a:buClr>
                <a:srgbClr val="CC0033"/>
              </a:buClr>
              <a:buFont typeface="Wingdings" pitchFamily="2" charset="2"/>
              <a:buNone/>
            </a:pPr>
            <a:endParaRPr lang="en-US" sz="3200">
              <a:latin typeface="Helvetica Bold"/>
            </a:endParaRP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2819400" y="1295400"/>
            <a:ext cx="396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11"/>
          <p:cNvSpPr>
            <a:spLocks noChangeArrowheads="1"/>
          </p:cNvSpPr>
          <p:nvPr/>
        </p:nvSpPr>
        <p:spPr bwMode="auto">
          <a:xfrm>
            <a:off x="1692275" y="3141663"/>
            <a:ext cx="64008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b="1">
              <a:solidFill>
                <a:srgbClr val="003366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ca-ES" b="1">
              <a:solidFill>
                <a:srgbClr val="003366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ca-ES" b="1">
              <a:solidFill>
                <a:srgbClr val="003366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ca-ES" b="1">
              <a:solidFill>
                <a:srgbClr val="003366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ca-ES" b="1">
              <a:solidFill>
                <a:srgbClr val="003366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ca-ES" b="1">
              <a:solidFill>
                <a:srgbClr val="003366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ca-ES" b="1">
                <a:solidFill>
                  <a:srgbClr val="003366"/>
                </a:solidFill>
                <a:latin typeface="Calibri" pitchFamily="34" charset="0"/>
              </a:rPr>
              <a:t>Ramon Maspons,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ca-ES" b="1">
                <a:solidFill>
                  <a:srgbClr val="003366"/>
                </a:solidFill>
                <a:latin typeface="Calibri" pitchFamily="34" charset="0"/>
              </a:rPr>
              <a:t>Chief Innovation Officer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ca-ES" b="1">
                <a:solidFill>
                  <a:srgbClr val="003366"/>
                </a:solidFill>
                <a:latin typeface="Calibri" pitchFamily="34" charset="0"/>
              </a:rPr>
              <a:t>AQuAS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ca-ES" b="1">
              <a:solidFill>
                <a:srgbClr val="003366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ca-ES" b="1">
              <a:solidFill>
                <a:srgbClr val="003366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9221" name="Line 12"/>
          <p:cNvSpPr>
            <a:spLocks noChangeShapeType="1"/>
          </p:cNvSpPr>
          <p:nvPr/>
        </p:nvSpPr>
        <p:spPr bwMode="auto">
          <a:xfrm>
            <a:off x="539750" y="4292600"/>
            <a:ext cx="7697788" cy="0"/>
          </a:xfrm>
          <a:prstGeom prst="line">
            <a:avLst/>
          </a:prstGeom>
          <a:noFill/>
          <a:ln w="28575">
            <a:solidFill>
              <a:srgbClr val="CC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22" name="9 Imagen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613" y="6262688"/>
            <a:ext cx="539115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819150" y="981075"/>
            <a:ext cx="7273925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100000"/>
              </a:spcBef>
              <a:buFont typeface="Wingdings" pitchFamily="2" charset="2"/>
              <a:buNone/>
            </a:pPr>
            <a:r>
              <a:rPr lang="en-US" sz="3200" b="1">
                <a:solidFill>
                  <a:srgbClr val="003366"/>
                </a:solidFill>
                <a:latin typeface="Calibri" pitchFamily="34" charset="0"/>
              </a:rPr>
              <a:t>THALEA I –II  </a:t>
            </a:r>
          </a:p>
          <a:p>
            <a:pPr algn="ctr">
              <a:spcBef>
                <a:spcPct val="100000"/>
              </a:spcBef>
              <a:buFont typeface="Wingdings" pitchFamily="2" charset="2"/>
              <a:buNone/>
            </a:pPr>
            <a:r>
              <a:rPr lang="en-US" sz="2800" b="1" u="sng">
                <a:solidFill>
                  <a:srgbClr val="003366"/>
                </a:solidFill>
                <a:latin typeface="Calibri" pitchFamily="34" charset="0"/>
              </a:rPr>
              <a:t>T</a:t>
            </a:r>
            <a:r>
              <a:rPr lang="en-US" sz="2800">
                <a:solidFill>
                  <a:srgbClr val="003366"/>
                </a:solidFill>
                <a:latin typeface="Calibri" pitchFamily="34" charset="0"/>
              </a:rPr>
              <a:t>elemonitoring and Telemedicine for </a:t>
            </a:r>
            <a:r>
              <a:rPr lang="en-US" sz="2800" b="1" u="sng">
                <a:solidFill>
                  <a:srgbClr val="003366"/>
                </a:solidFill>
                <a:latin typeface="Calibri" pitchFamily="34" charset="0"/>
              </a:rPr>
              <a:t>H</a:t>
            </a:r>
            <a:r>
              <a:rPr lang="en-US" sz="2800">
                <a:solidFill>
                  <a:srgbClr val="003366"/>
                </a:solidFill>
                <a:latin typeface="Calibri" pitchFamily="34" charset="0"/>
              </a:rPr>
              <a:t>ospitals </a:t>
            </a:r>
            <a:r>
              <a:rPr lang="en-US" sz="2800" b="1" u="sng">
                <a:solidFill>
                  <a:srgbClr val="003366"/>
                </a:solidFill>
                <a:latin typeface="Calibri" pitchFamily="34" charset="0"/>
              </a:rPr>
              <a:t>A</a:t>
            </a:r>
            <a:r>
              <a:rPr lang="en-US" sz="2800">
                <a:solidFill>
                  <a:srgbClr val="003366"/>
                </a:solidFill>
                <a:latin typeface="Calibri" pitchFamily="34" charset="0"/>
              </a:rPr>
              <a:t>ssisted by ICT for </a:t>
            </a:r>
            <a:r>
              <a:rPr lang="en-US" sz="2800" b="1" u="sng">
                <a:solidFill>
                  <a:srgbClr val="003366"/>
                </a:solidFill>
                <a:latin typeface="Calibri" pitchFamily="34" charset="0"/>
              </a:rPr>
              <a:t>L</a:t>
            </a:r>
            <a:r>
              <a:rPr lang="en-US" sz="2800">
                <a:solidFill>
                  <a:srgbClr val="003366"/>
                </a:solidFill>
                <a:latin typeface="Calibri" pitchFamily="34" charset="0"/>
              </a:rPr>
              <a:t>ife saving co-morbid patients in </a:t>
            </a:r>
            <a:r>
              <a:rPr lang="en-US" sz="2800" b="1" u="sng">
                <a:solidFill>
                  <a:srgbClr val="003366"/>
                </a:solidFill>
                <a:latin typeface="Calibri" pitchFamily="34" charset="0"/>
              </a:rPr>
              <a:t>E</a:t>
            </a:r>
            <a:r>
              <a:rPr lang="en-US" sz="2800">
                <a:solidFill>
                  <a:srgbClr val="003366"/>
                </a:solidFill>
                <a:latin typeface="Calibri" pitchFamily="34" charset="0"/>
              </a:rPr>
              <a:t>urope </a:t>
            </a:r>
            <a:r>
              <a:rPr lang="en-US" sz="2800" b="1" u="sng">
                <a:solidFill>
                  <a:srgbClr val="003366"/>
                </a:solidFill>
                <a:latin typeface="Calibri" pitchFamily="34" charset="0"/>
              </a:rPr>
              <a:t>A</a:t>
            </a:r>
            <a:r>
              <a:rPr lang="en-US" sz="2800">
                <a:solidFill>
                  <a:srgbClr val="003366"/>
                </a:solidFill>
                <a:latin typeface="Calibri" pitchFamily="34" charset="0"/>
              </a:rPr>
              <a:t>s part of a Patient personalized care program of the EU.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ChangeArrowheads="1"/>
          </p:cNvSpPr>
          <p:nvPr/>
        </p:nvSpPr>
        <p:spPr bwMode="auto">
          <a:xfrm>
            <a:off x="323850" y="2093913"/>
            <a:ext cx="8280400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 algn="just">
              <a:spcBef>
                <a:spcPct val="50000"/>
              </a:spcBef>
              <a:spcAft>
                <a:spcPct val="50000"/>
              </a:spcAft>
              <a:buSzPct val="100000"/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PCP offers the opportunity for a companies to be provided with R&amp;D technologies</a:t>
            </a:r>
          </a:p>
          <a:p>
            <a:pPr marL="285750" indent="-285750" algn="just">
              <a:spcBef>
                <a:spcPct val="50000"/>
              </a:spcBef>
              <a:spcAft>
                <a:spcPct val="50000"/>
              </a:spcAft>
              <a:buSzPct val="100000"/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Since PCP focuses on specific identified needs, the chance of exploitation of developed solutions increases.</a:t>
            </a:r>
          </a:p>
          <a:p>
            <a:pPr marL="285750" indent="-285750" algn="just">
              <a:spcBef>
                <a:spcPct val="50000"/>
              </a:spcBef>
              <a:spcAft>
                <a:spcPct val="50000"/>
              </a:spcAft>
              <a:buSzPct val="100000"/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Intellectual Property Rights will remain completely by the developing companies</a:t>
            </a:r>
          </a:p>
          <a:p>
            <a:pPr marL="285750" indent="-285750" algn="just">
              <a:spcBef>
                <a:spcPct val="50000"/>
              </a:spcBef>
              <a:spcAft>
                <a:spcPct val="50000"/>
              </a:spcAft>
              <a:buSzPct val="100000"/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The UKA, AZM, FPT, ZOL, and NOHD will acquire the right to use the Intellectual Property Rights developed in the THALEA PCP by companies. </a:t>
            </a:r>
          </a:p>
        </p:txBody>
      </p:sp>
      <p:sp>
        <p:nvSpPr>
          <p:cNvPr id="18434" name="Title 1"/>
          <p:cNvSpPr txBox="1">
            <a:spLocks/>
          </p:cNvSpPr>
          <p:nvPr/>
        </p:nvSpPr>
        <p:spPr bwMode="auto">
          <a:xfrm>
            <a:off x="687388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b="1" i="1">
                <a:solidFill>
                  <a:srgbClr val="003366"/>
                </a:solidFill>
                <a:latin typeface="Calibri" pitchFamily="34" charset="0"/>
              </a:rPr>
              <a:t>   </a:t>
            </a:r>
            <a:r>
              <a:rPr lang="en-US" b="1" i="1">
                <a:solidFill>
                  <a:srgbClr val="003366"/>
                </a:solidFill>
                <a:latin typeface="Calibri" pitchFamily="34" charset="0"/>
              </a:rPr>
              <a:t>Key Issues</a:t>
            </a:r>
          </a:p>
          <a:p>
            <a:pPr algn="ctr"/>
            <a:endParaRPr lang="en-GB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8435" name="Line 6"/>
          <p:cNvSpPr>
            <a:spLocks noChangeShapeType="1"/>
          </p:cNvSpPr>
          <p:nvPr/>
        </p:nvSpPr>
        <p:spPr bwMode="auto">
          <a:xfrm>
            <a:off x="611188" y="836613"/>
            <a:ext cx="7697787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395288" y="1412875"/>
            <a:ext cx="82804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just">
              <a:spcBef>
                <a:spcPct val="50000"/>
              </a:spcBef>
              <a:spcAft>
                <a:spcPct val="50000"/>
              </a:spcAft>
              <a:buSzPct val="100000"/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Carry out all legal issues before publishing a call</a:t>
            </a:r>
          </a:p>
          <a:p>
            <a:pPr marL="342900" indent="-342900" algn="just">
              <a:spcBef>
                <a:spcPct val="50000"/>
              </a:spcBef>
              <a:spcAft>
                <a:spcPct val="50000"/>
              </a:spcAft>
              <a:buSzPct val="100000"/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Provide tenders with access to documentation an make the delivery process easy</a:t>
            </a:r>
          </a:p>
          <a:p>
            <a:pPr marL="342900" indent="-342900" algn="just">
              <a:spcBef>
                <a:spcPct val="50000"/>
              </a:spcBef>
              <a:spcAft>
                <a:spcPct val="50000"/>
              </a:spcAft>
              <a:buSzPct val="100000"/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Work closely with local and EC regulations</a:t>
            </a:r>
          </a:p>
          <a:p>
            <a:pPr marL="342900" indent="-342900" algn="just">
              <a:spcBef>
                <a:spcPct val="50000"/>
              </a:spcBef>
              <a:spcAft>
                <a:spcPct val="50000"/>
              </a:spcAft>
              <a:buSzPct val="100000"/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Respect carefully project schedule </a:t>
            </a:r>
          </a:p>
        </p:txBody>
      </p:sp>
      <p:sp>
        <p:nvSpPr>
          <p:cNvPr id="19458" name="Title 1"/>
          <p:cNvSpPr txBox="1">
            <a:spLocks/>
          </p:cNvSpPr>
          <p:nvPr/>
        </p:nvSpPr>
        <p:spPr bwMode="auto">
          <a:xfrm>
            <a:off x="687388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i="1">
                <a:solidFill>
                  <a:srgbClr val="003366"/>
                </a:solidFill>
                <a:latin typeface="Calibri" pitchFamily="34" charset="0"/>
              </a:rPr>
              <a:t>   </a:t>
            </a:r>
            <a:r>
              <a:rPr lang="en-US" b="1" i="1">
                <a:solidFill>
                  <a:srgbClr val="003366"/>
                </a:solidFill>
                <a:latin typeface="Calibri" pitchFamily="34" charset="0"/>
                <a:cs typeface="Arial" charset="0"/>
              </a:rPr>
              <a:t>Lessons learned (I)</a:t>
            </a:r>
            <a:endParaRPr lang="en-US" b="1" i="1">
              <a:solidFill>
                <a:srgbClr val="003366"/>
              </a:solidFill>
              <a:latin typeface="Calibri" pitchFamily="34" charset="0"/>
            </a:endParaRPr>
          </a:p>
          <a:p>
            <a:pPr algn="ctr"/>
            <a:endParaRPr lang="en-GB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9459" name="Line 6"/>
          <p:cNvSpPr>
            <a:spLocks noChangeShapeType="1"/>
          </p:cNvSpPr>
          <p:nvPr/>
        </p:nvSpPr>
        <p:spPr bwMode="auto">
          <a:xfrm>
            <a:off x="611188" y="836613"/>
            <a:ext cx="7697787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8 Rectángulo"/>
          <p:cNvSpPr>
            <a:spLocks noChangeArrowheads="1"/>
          </p:cNvSpPr>
          <p:nvPr/>
        </p:nvSpPr>
        <p:spPr bwMode="auto">
          <a:xfrm>
            <a:off x="107950" y="1046163"/>
            <a:ext cx="8569325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University Hospital Aachen (coordination)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Maastricht University Medical Centre+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NL, Agency, Ministry of Economic Affairs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ParcTauli Sabadell University Hospital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Agencia de Qualitat i Avaluació Sanitàries de Catalunya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Northern Ostrobothnia Hospital District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n-GB" sz="1800">
                <a:solidFill>
                  <a:srgbClr val="003366"/>
                </a:solidFill>
                <a:latin typeface="Calibri" pitchFamily="34" charset="0"/>
              </a:rPr>
              <a:t>Bundesbeschaffung GmbH</a:t>
            </a:r>
            <a:endParaRPr lang="es-ES" sz="180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048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Ø"/>
            </a:pPr>
            <a:endParaRPr lang="es-ES"/>
          </a:p>
        </p:txBody>
      </p:sp>
      <p:sp>
        <p:nvSpPr>
          <p:cNvPr id="20483" name="Text Box 6"/>
          <p:cNvSpPr txBox="1">
            <a:spLocks noChangeArrowheads="1"/>
          </p:cNvSpPr>
          <p:nvPr/>
        </p:nvSpPr>
        <p:spPr bwMode="auto">
          <a:xfrm>
            <a:off x="6130925" y="4765675"/>
            <a:ext cx="2808288" cy="862013"/>
          </a:xfrm>
          <a:prstGeom prst="rect">
            <a:avLst/>
          </a:prstGeom>
          <a:solidFill>
            <a:srgbClr val="003366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chemeClr val="bg1"/>
                </a:solidFill>
              </a:rPr>
              <a:t>4 Hospitals with ICU</a:t>
            </a:r>
          </a:p>
          <a:p>
            <a:pPr>
              <a:spcBef>
                <a:spcPct val="50000"/>
              </a:spcBef>
            </a:pPr>
            <a:r>
              <a:rPr lang="es-ES">
                <a:solidFill>
                  <a:schemeClr val="bg1"/>
                </a:solidFill>
              </a:rPr>
              <a:t>3 Supporting entities</a:t>
            </a:r>
            <a:endParaRPr lang="ca-ES">
              <a:solidFill>
                <a:schemeClr val="bg1"/>
              </a:solidFill>
            </a:endParaRPr>
          </a:p>
        </p:txBody>
      </p:sp>
      <p:sp>
        <p:nvSpPr>
          <p:cNvPr id="20484" name="Title 1"/>
          <p:cNvSpPr txBox="1">
            <a:spLocks/>
          </p:cNvSpPr>
          <p:nvPr/>
        </p:nvSpPr>
        <p:spPr bwMode="auto">
          <a:xfrm>
            <a:off x="687388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b="1" i="1">
                <a:solidFill>
                  <a:srgbClr val="003366"/>
                </a:solidFill>
                <a:latin typeface="Calibri" pitchFamily="34" charset="0"/>
              </a:rPr>
              <a:t>Thalea II - Procuring authorities - Consortium</a:t>
            </a:r>
          </a:p>
          <a:p>
            <a:pPr algn="ctr"/>
            <a:r>
              <a:rPr lang="en-GB" b="1" i="1">
                <a:solidFill>
                  <a:srgbClr val="003366"/>
                </a:solidFill>
                <a:latin typeface="Calibri" pitchFamily="34" charset="0"/>
              </a:rPr>
              <a:t/>
            </a:r>
            <a:br>
              <a:rPr lang="en-GB" b="1" i="1">
                <a:solidFill>
                  <a:srgbClr val="003366"/>
                </a:solidFill>
                <a:latin typeface="Calibri" pitchFamily="34" charset="0"/>
              </a:rPr>
            </a:br>
            <a:endParaRPr lang="en-GB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611188" y="836613"/>
            <a:ext cx="7697787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0" y="527050"/>
            <a:ext cx="9144000" cy="1143000"/>
          </a:xfrm>
        </p:spPr>
        <p:txBody>
          <a:bodyPr/>
          <a:lstStyle/>
          <a:p>
            <a:pPr algn="l"/>
            <a:r>
              <a:rPr lang="en-US" sz="3200" b="1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  <a:t/>
            </a:r>
            <a:br>
              <a:rPr lang="en-US" sz="3200" b="1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</a:br>
            <a:r>
              <a:rPr lang="en-US" sz="2000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  <a:t>Innovative procurement is a </a:t>
            </a:r>
            <a:r>
              <a:rPr lang="en-US" sz="2000" b="1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  <a:t>Co-creation process     </a:t>
            </a:r>
            <a:r>
              <a:rPr lang="en-US" sz="2000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  <a:t>requiring a</a:t>
            </a:r>
            <a:r>
              <a:rPr lang="en-US" sz="2000" b="1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  <a:t> Cultural Change</a:t>
            </a:r>
            <a:endParaRPr lang="en-US" sz="3200" smtClean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1908175" y="4005263"/>
            <a:ext cx="6408738" cy="222091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003366"/>
                </a:solidFill>
              </a:rPr>
              <a:t>Open Market Consultation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3366"/>
                </a:solidFill>
              </a:rPr>
              <a:t>Is an essential part of the Co-creation process</a:t>
            </a:r>
            <a:endParaRPr lang="en-GB" sz="1800" i="1" dirty="0">
              <a:solidFill>
                <a:srgbClr val="003366"/>
              </a:solidFill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003366"/>
                </a:solidFill>
              </a:rPr>
              <a:t>Functional analysis </a:t>
            </a:r>
            <a:r>
              <a:rPr lang="en-GB" dirty="0">
                <a:solidFill>
                  <a:srgbClr val="003366"/>
                </a:solidFill>
              </a:rPr>
              <a:t>of Needs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3366"/>
                </a:solidFill>
              </a:rPr>
              <a:t>Develop </a:t>
            </a:r>
            <a:r>
              <a:rPr lang="en-US" b="1" dirty="0">
                <a:solidFill>
                  <a:srgbClr val="003366"/>
                </a:solidFill>
              </a:rPr>
              <a:t>outcome-based service specifications </a:t>
            </a:r>
            <a:endParaRPr lang="en-US" b="1" dirty="0">
              <a:solidFill>
                <a:srgbClr val="003366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3366"/>
                </a:solidFill>
              </a:rPr>
              <a:t>with </a:t>
            </a:r>
            <a:r>
              <a:rPr lang="en-US" sz="1600" b="1" i="1" dirty="0">
                <a:solidFill>
                  <a:srgbClr val="003366"/>
                </a:solidFill>
              </a:rPr>
              <a:t>clear built </a:t>
            </a:r>
            <a:r>
              <a:rPr lang="en-US" sz="1600" i="1" dirty="0">
                <a:solidFill>
                  <a:srgbClr val="003366"/>
                </a:solidFill>
              </a:rPr>
              <a:t>in key performance indicators (</a:t>
            </a:r>
            <a:r>
              <a:rPr lang="en-US" sz="1600" b="1" i="1" dirty="0">
                <a:solidFill>
                  <a:srgbClr val="003366"/>
                </a:solidFill>
              </a:rPr>
              <a:t>KPIs</a:t>
            </a:r>
            <a:r>
              <a:rPr lang="en-US" sz="1600" i="1" dirty="0">
                <a:solidFill>
                  <a:srgbClr val="003366"/>
                </a:solidFill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solidFill>
                  <a:srgbClr val="003366"/>
                </a:solidFill>
              </a:rPr>
              <a:t>Data collection and outputs measurement!</a:t>
            </a:r>
            <a:endParaRPr lang="en-GB" sz="1600" i="1" dirty="0">
              <a:solidFill>
                <a:srgbClr val="003366"/>
              </a:solidFill>
            </a:endParaRPr>
          </a:p>
        </p:txBody>
      </p:sp>
      <p:sp>
        <p:nvSpPr>
          <p:cNvPr id="36" name="35 Flecha derecha"/>
          <p:cNvSpPr/>
          <p:nvPr/>
        </p:nvSpPr>
        <p:spPr>
          <a:xfrm>
            <a:off x="250825" y="4852988"/>
            <a:ext cx="1482725" cy="846137"/>
          </a:xfrm>
          <a:prstGeom prst="rightArrow">
            <a:avLst>
              <a:gd name="adj1" fmla="val 100000"/>
              <a:gd name="adj2" fmla="val 25472"/>
            </a:avLst>
          </a:prstGeom>
          <a:solidFill>
            <a:srgbClr val="003366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prstClr val="white"/>
                </a:solidFill>
              </a:rPr>
              <a:t>New activities</a:t>
            </a:r>
            <a:endParaRPr lang="en-GB" sz="1800" b="1" dirty="0">
              <a:solidFill>
                <a:prstClr val="white"/>
              </a:solidFill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1835150" y="1484313"/>
            <a:ext cx="6480175" cy="2506662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003366"/>
                </a:solidFill>
              </a:rPr>
              <a:t>Provider – Procurer interaction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i="1" dirty="0">
                <a:solidFill>
                  <a:srgbClr val="003366"/>
                </a:solidFill>
              </a:rPr>
              <a:t>Preserving </a:t>
            </a:r>
            <a:r>
              <a:rPr lang="en-GB" sz="1600" i="1" dirty="0">
                <a:solidFill>
                  <a:srgbClr val="003366"/>
                </a:solidFill>
              </a:rPr>
              <a:t>procurement principles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003366"/>
                </a:solidFill>
              </a:rPr>
              <a:t>Multidimensional</a:t>
            </a:r>
            <a:r>
              <a:rPr lang="en-GB" dirty="0">
                <a:solidFill>
                  <a:srgbClr val="003366"/>
                </a:solidFill>
              </a:rPr>
              <a:t> procurement </a:t>
            </a:r>
            <a:r>
              <a:rPr lang="en-GB" b="1" dirty="0">
                <a:solidFill>
                  <a:srgbClr val="003366"/>
                </a:solidFill>
              </a:rPr>
              <a:t>Team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003366"/>
                </a:solidFill>
              </a:rPr>
              <a:t>Open specification </a:t>
            </a:r>
            <a:r>
              <a:rPr lang="en-GB" dirty="0">
                <a:solidFill>
                  <a:srgbClr val="003366"/>
                </a:solidFill>
              </a:rPr>
              <a:t>of tender: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i="1" dirty="0">
                <a:solidFill>
                  <a:srgbClr val="003366"/>
                </a:solidFill>
              </a:rPr>
              <a:t>D</a:t>
            </a:r>
            <a:r>
              <a:rPr lang="en-GB" sz="1600" i="1" dirty="0">
                <a:solidFill>
                  <a:srgbClr val="003366"/>
                </a:solidFill>
              </a:rPr>
              <a:t>efine the Needs and Boundaries instead of Requirements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003366"/>
                </a:solidFill>
              </a:rPr>
              <a:t>Payment based on results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i="1" dirty="0">
                <a:solidFill>
                  <a:srgbClr val="003366"/>
                </a:solidFill>
              </a:rPr>
              <a:t>Procurers  -  clarify which are the expected outputs and outcomes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i="1" dirty="0">
                <a:solidFill>
                  <a:srgbClr val="003366"/>
                </a:solidFill>
              </a:rPr>
              <a:t>Providers will procure </a:t>
            </a:r>
            <a:r>
              <a:rPr lang="en-GB" sz="1600" i="1" dirty="0">
                <a:solidFill>
                  <a:srgbClr val="003366"/>
                </a:solidFill>
              </a:rPr>
              <a:t>outcomes instead of </a:t>
            </a:r>
            <a:r>
              <a:rPr lang="en-GB" sz="1600" i="1" dirty="0">
                <a:solidFill>
                  <a:srgbClr val="003366"/>
                </a:solidFill>
              </a:rPr>
              <a:t>solutions!</a:t>
            </a:r>
            <a:endParaRPr lang="en-GB" sz="1600" i="1" dirty="0">
              <a:solidFill>
                <a:srgbClr val="003366"/>
              </a:solidFill>
            </a:endParaRPr>
          </a:p>
        </p:txBody>
      </p:sp>
      <p:sp>
        <p:nvSpPr>
          <p:cNvPr id="40" name="39 Flecha a la derecha con bandas"/>
          <p:cNvSpPr/>
          <p:nvPr/>
        </p:nvSpPr>
        <p:spPr>
          <a:xfrm rot="5400000">
            <a:off x="277019" y="3412331"/>
            <a:ext cx="1239838" cy="1292225"/>
          </a:xfrm>
          <a:prstGeom prst="stripedRightArrow">
            <a:avLst>
              <a:gd name="adj1" fmla="val 100000"/>
              <a:gd name="adj2" fmla="val 35223"/>
            </a:avLst>
          </a:prstGeom>
          <a:solidFill>
            <a:srgbClr val="003366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800">
              <a:solidFill>
                <a:srgbClr val="003366"/>
              </a:solidFill>
            </a:endParaRPr>
          </a:p>
        </p:txBody>
      </p:sp>
      <p:sp>
        <p:nvSpPr>
          <p:cNvPr id="39" name="38 Flecha derecha"/>
          <p:cNvSpPr/>
          <p:nvPr/>
        </p:nvSpPr>
        <p:spPr>
          <a:xfrm>
            <a:off x="250825" y="2133600"/>
            <a:ext cx="1484313" cy="795338"/>
          </a:xfrm>
          <a:prstGeom prst="rightArrow">
            <a:avLst>
              <a:gd name="adj1" fmla="val 100000"/>
              <a:gd name="adj2" fmla="val 23981"/>
            </a:avLst>
          </a:prstGeom>
          <a:solidFill>
            <a:srgbClr val="003366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prstClr val="white"/>
                </a:solidFill>
              </a:rPr>
              <a:t>New approach</a:t>
            </a:r>
            <a:endParaRPr lang="en-GB" sz="1800" b="1" dirty="0">
              <a:solidFill>
                <a:prstClr val="white"/>
              </a:solidFill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60350" y="277813"/>
            <a:ext cx="906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>
                <a:solidFill>
                  <a:srgbClr val="003366"/>
                </a:solidFill>
                <a:latin typeface="Calibri" pitchFamily="34" charset="0"/>
                <a:cs typeface="Arial" charset="0"/>
              </a:rPr>
              <a:t>Lessons learned (II)</a:t>
            </a:r>
            <a:endParaRPr lang="en-US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1512" name="Line 5"/>
          <p:cNvSpPr>
            <a:spLocks noChangeShapeType="1"/>
          </p:cNvSpPr>
          <p:nvPr/>
        </p:nvSpPr>
        <p:spPr bwMode="auto">
          <a:xfrm>
            <a:off x="971550" y="765175"/>
            <a:ext cx="7697788" cy="0"/>
          </a:xfrm>
          <a:prstGeom prst="line">
            <a:avLst/>
          </a:prstGeom>
          <a:noFill/>
          <a:ln w="28575">
            <a:solidFill>
              <a:srgbClr val="CC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981075"/>
            <a:ext cx="4038600" cy="5111750"/>
          </a:xfrm>
          <a:ln w="3175">
            <a:solidFill>
              <a:srgbClr val="003366"/>
            </a:solidFill>
          </a:ln>
        </p:spPr>
        <p:txBody>
          <a:bodyPr>
            <a:noAutofit/>
          </a:bodyPr>
          <a:lstStyle/>
          <a:p>
            <a:pPr algn="ctr">
              <a:buFontTx/>
              <a:buNone/>
              <a:defRPr/>
            </a:pPr>
            <a:r>
              <a:rPr lang="en-GB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Continuation of a </a:t>
            </a:r>
            <a:r>
              <a:rPr lang="en-GB" sz="1800" dirty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PCP </a:t>
            </a:r>
            <a:endParaRPr lang="ca-ES" sz="1800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FontTx/>
              <a:buNone/>
              <a:defRPr/>
            </a:pPr>
            <a:r>
              <a:rPr lang="ca-ES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GB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Example:</a:t>
            </a:r>
            <a:r>
              <a:rPr lang="ca-ES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 Thalea2)</a:t>
            </a:r>
            <a:endParaRPr lang="ca-ES" sz="1800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GB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Easier to create a strong consortia with aligned needs</a:t>
            </a:r>
          </a:p>
          <a:p>
            <a:pPr>
              <a:defRPr/>
            </a:pPr>
            <a:r>
              <a:rPr lang="en-GB" sz="1800" i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Based on the previous project partners.</a:t>
            </a:r>
            <a:r>
              <a:rPr lang="en-GB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   </a:t>
            </a:r>
          </a:p>
          <a:p>
            <a:pPr>
              <a:spcBef>
                <a:spcPts val="1200"/>
              </a:spcBef>
              <a:defRPr/>
            </a:pPr>
            <a:r>
              <a:rPr lang="en-GB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Preparation phase may be shorter</a:t>
            </a:r>
          </a:p>
          <a:p>
            <a:pPr>
              <a:spcBef>
                <a:spcPts val="1200"/>
              </a:spcBef>
              <a:defRPr/>
            </a:pPr>
            <a:endParaRPr lang="en-GB" sz="1800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1200"/>
              </a:spcBef>
              <a:defRPr/>
            </a:pPr>
            <a:endParaRPr lang="en-GB" sz="1800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GB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More focus on execution </a:t>
            </a:r>
          </a:p>
          <a:p>
            <a:pPr>
              <a:spcBef>
                <a:spcPts val="0"/>
              </a:spcBef>
              <a:defRPr/>
            </a:pPr>
            <a:r>
              <a:rPr lang="en-GB" sz="1800" i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Deployment and evaluation                                       </a:t>
            </a:r>
          </a:p>
          <a:p>
            <a:pPr>
              <a:spcBef>
                <a:spcPts val="0"/>
              </a:spcBef>
              <a:defRPr/>
            </a:pPr>
            <a:endParaRPr lang="en-GB" sz="1800" i="1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1200"/>
              </a:spcBef>
              <a:defRPr/>
            </a:pPr>
            <a:r>
              <a:rPr lang="en-GB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Joint procurement is more feasible</a:t>
            </a:r>
          </a:p>
        </p:txBody>
      </p:sp>
      <p:sp>
        <p:nvSpPr>
          <p:cNvPr id="22530" name="3 Marcador de contenido"/>
          <p:cNvSpPr>
            <a:spLocks noGrp="1"/>
          </p:cNvSpPr>
          <p:nvPr>
            <p:ph sz="half" idx="2"/>
          </p:nvPr>
        </p:nvSpPr>
        <p:spPr>
          <a:xfrm>
            <a:off x="4630738" y="981075"/>
            <a:ext cx="4038600" cy="5111750"/>
          </a:xfrm>
          <a:ln>
            <a:solidFill>
              <a:srgbClr val="003366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en-GB" sz="1800" smtClean="0">
                <a:solidFill>
                  <a:srgbClr val="003366"/>
                </a:solidFill>
                <a:latin typeface="Calibri" pitchFamily="34" charset="0"/>
              </a:rPr>
              <a:t>Other PPI </a:t>
            </a:r>
            <a:endParaRPr lang="ca-ES" sz="1800" smtClean="0">
              <a:solidFill>
                <a:srgbClr val="003366"/>
              </a:solidFill>
              <a:latin typeface="Calibri" pitchFamily="34" charset="0"/>
            </a:endParaRPr>
          </a:p>
          <a:p>
            <a:r>
              <a:rPr lang="en-GB" sz="1800" smtClean="0">
                <a:solidFill>
                  <a:srgbClr val="003366"/>
                </a:solidFill>
                <a:latin typeface="Calibri" pitchFamily="34" charset="0"/>
              </a:rPr>
              <a:t>More difficulties to create and manage the consortia partners</a:t>
            </a:r>
          </a:p>
          <a:p>
            <a:r>
              <a:rPr lang="en-GB" sz="1800" i="1" smtClean="0">
                <a:solidFill>
                  <a:srgbClr val="003366"/>
                </a:solidFill>
                <a:latin typeface="Calibri" pitchFamily="34" charset="0"/>
              </a:rPr>
              <a:t>Strong leadership is required</a:t>
            </a:r>
          </a:p>
          <a:p>
            <a:r>
              <a:rPr lang="en-GB" sz="1800" smtClean="0">
                <a:solidFill>
                  <a:srgbClr val="003366"/>
                </a:solidFill>
                <a:latin typeface="Calibri" pitchFamily="34" charset="0"/>
              </a:rPr>
              <a:t>Preparation phase requires more resources </a:t>
            </a:r>
          </a:p>
          <a:p>
            <a:r>
              <a:rPr lang="en-GB" sz="1800" i="1" smtClean="0">
                <a:solidFill>
                  <a:srgbClr val="003366"/>
                </a:solidFill>
                <a:latin typeface="Calibri" pitchFamily="34" charset="0"/>
              </a:rPr>
              <a:t>Mutual learning, needs alignment for common specifications, Open Market consultation conduction</a:t>
            </a:r>
          </a:p>
          <a:p>
            <a:r>
              <a:rPr lang="en-GB" sz="1800" smtClean="0">
                <a:solidFill>
                  <a:srgbClr val="003366"/>
                </a:solidFill>
                <a:latin typeface="Calibri" pitchFamily="34" charset="0"/>
              </a:rPr>
              <a:t>Execution phase  may be affected </a:t>
            </a:r>
          </a:p>
          <a:p>
            <a:r>
              <a:rPr lang="en-GB" sz="1800" i="1" smtClean="0">
                <a:solidFill>
                  <a:srgbClr val="003366"/>
                </a:solidFill>
                <a:latin typeface="Calibri" pitchFamily="34" charset="0"/>
              </a:rPr>
              <a:t>Less time for deployment and results assessment</a:t>
            </a:r>
            <a:endParaRPr lang="en-GB" sz="1800" smtClean="0">
              <a:solidFill>
                <a:srgbClr val="003366"/>
              </a:solidFill>
              <a:latin typeface="Calibri" pitchFamily="34" charset="0"/>
            </a:endParaRPr>
          </a:p>
          <a:p>
            <a:r>
              <a:rPr lang="en-GB" sz="1800" smtClean="0">
                <a:solidFill>
                  <a:srgbClr val="003366"/>
                </a:solidFill>
                <a:latin typeface="Calibri" pitchFamily="34" charset="0"/>
              </a:rPr>
              <a:t>PPI deploying services require flexible common specifications and evaluation</a:t>
            </a:r>
          </a:p>
          <a:p>
            <a:r>
              <a:rPr lang="en-GB" sz="1800" i="1" smtClean="0">
                <a:solidFill>
                  <a:srgbClr val="003366"/>
                </a:solidFill>
                <a:latin typeface="Calibri" pitchFamily="34" charset="0"/>
              </a:rPr>
              <a:t>Proximity to end-users is key</a:t>
            </a:r>
          </a:p>
        </p:txBody>
      </p:sp>
      <p:sp>
        <p:nvSpPr>
          <p:cNvPr id="22531" name="Line 5"/>
          <p:cNvSpPr>
            <a:spLocks noChangeShapeType="1"/>
          </p:cNvSpPr>
          <p:nvPr/>
        </p:nvSpPr>
        <p:spPr bwMode="auto">
          <a:xfrm>
            <a:off x="971550" y="765175"/>
            <a:ext cx="7697788" cy="0"/>
          </a:xfrm>
          <a:prstGeom prst="line">
            <a:avLst/>
          </a:prstGeom>
          <a:noFill/>
          <a:ln w="28575">
            <a:solidFill>
              <a:srgbClr val="CC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260350" y="277813"/>
            <a:ext cx="906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>
                <a:solidFill>
                  <a:srgbClr val="003366"/>
                </a:solidFill>
                <a:latin typeface="Calibri" pitchFamily="34" charset="0"/>
                <a:cs typeface="Arial" charset="0"/>
              </a:rPr>
              <a:t>Lessons learned (III)</a:t>
            </a:r>
            <a:endParaRPr lang="en-US" b="1" i="1">
              <a:solidFill>
                <a:srgbClr val="003366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3 Rectángulo"/>
          <p:cNvSpPr>
            <a:spLocks noChangeArrowheads="1"/>
          </p:cNvSpPr>
          <p:nvPr/>
        </p:nvSpPr>
        <p:spPr bwMode="auto">
          <a:xfrm>
            <a:off x="260350" y="1196975"/>
            <a:ext cx="3995738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defTabSz="266700"/>
            <a:r>
              <a:rPr lang="en-GB" sz="1800" b="1">
                <a:solidFill>
                  <a:srgbClr val="003366"/>
                </a:solidFill>
                <a:latin typeface="Calibri" pitchFamily="34" charset="0"/>
              </a:rPr>
              <a:t>Top-down engagement</a:t>
            </a:r>
            <a:r>
              <a:rPr lang="en-GB" sz="1800">
                <a:solidFill>
                  <a:srgbClr val="003366"/>
                </a:solidFill>
                <a:latin typeface="Calibri" pitchFamily="34" charset="0"/>
              </a:rPr>
              <a:t>. </a:t>
            </a:r>
          </a:p>
          <a:p>
            <a:pPr marL="457200" lvl="3" defTabSz="266700"/>
            <a:r>
              <a:rPr lang="en-GB" sz="1800" i="1">
                <a:solidFill>
                  <a:srgbClr val="003366"/>
                </a:solidFill>
                <a:latin typeface="Calibri" pitchFamily="34" charset="0"/>
              </a:rPr>
              <a:t>Decision makers must be engaged!</a:t>
            </a:r>
            <a:endParaRPr lang="es-ES" sz="1800" i="1">
              <a:solidFill>
                <a:srgbClr val="003366"/>
              </a:solidFill>
              <a:latin typeface="Calibri" pitchFamily="34" charset="0"/>
            </a:endParaRPr>
          </a:p>
          <a:p>
            <a:pPr marL="0" lvl="2" defTabSz="266700">
              <a:spcBef>
                <a:spcPts val="1200"/>
              </a:spcBef>
            </a:pPr>
            <a:r>
              <a:rPr lang="en-GB" sz="1800" b="1">
                <a:solidFill>
                  <a:srgbClr val="003366"/>
                </a:solidFill>
                <a:latin typeface="Calibri" pitchFamily="34" charset="0"/>
              </a:rPr>
              <a:t>Political issues may affect procurement plans</a:t>
            </a:r>
          </a:p>
          <a:p>
            <a:pPr marL="0" lvl="2" defTabSz="266700"/>
            <a:r>
              <a:rPr lang="en-GB" sz="1800" i="1">
                <a:solidFill>
                  <a:srgbClr val="003366"/>
                </a:solidFill>
                <a:latin typeface="Calibri" pitchFamily="34" charset="0"/>
              </a:rPr>
              <a:t>Electoral cycle (with elections every 4 years) may affect procurements!</a:t>
            </a:r>
          </a:p>
          <a:p>
            <a:pPr marL="0" lvl="2" defTabSz="266700">
              <a:spcBef>
                <a:spcPts val="1200"/>
              </a:spcBef>
            </a:pPr>
            <a:r>
              <a:rPr lang="en-GB" sz="1800" b="1">
                <a:solidFill>
                  <a:srgbClr val="003366"/>
                </a:solidFill>
                <a:latin typeface="Calibri" pitchFamily="34" charset="0"/>
              </a:rPr>
              <a:t>Attract operational entities in contact with end-users </a:t>
            </a:r>
            <a:r>
              <a:rPr lang="en-GB" sz="1800" i="1">
                <a:solidFill>
                  <a:srgbClr val="003366"/>
                </a:solidFill>
                <a:latin typeface="Calibri" pitchFamily="34" charset="0"/>
              </a:rPr>
              <a:t>(hospitals, primary care, social care …)</a:t>
            </a:r>
          </a:p>
          <a:p>
            <a:pPr marL="0" lvl="2" defTabSz="266700"/>
            <a:r>
              <a:rPr lang="en-GB" sz="1800">
                <a:solidFill>
                  <a:srgbClr val="003366"/>
                </a:solidFill>
                <a:latin typeface="Calibri" pitchFamily="34" charset="0"/>
              </a:rPr>
              <a:t>They are less affected by political turbulences </a:t>
            </a:r>
          </a:p>
          <a:p>
            <a:pPr marL="0" lvl="2" defTabSz="266700"/>
            <a:r>
              <a:rPr lang="en-GB" sz="1800">
                <a:solidFill>
                  <a:srgbClr val="003366"/>
                </a:solidFill>
                <a:latin typeface="Calibri" pitchFamily="34" charset="0"/>
              </a:rPr>
              <a:t>and mission is to be efficient delivering the best services to end-users and know their needs!</a:t>
            </a:r>
          </a:p>
        </p:txBody>
      </p:sp>
      <p:sp>
        <p:nvSpPr>
          <p:cNvPr id="24578" name="Line 5"/>
          <p:cNvSpPr>
            <a:spLocks noChangeShapeType="1"/>
          </p:cNvSpPr>
          <p:nvPr/>
        </p:nvSpPr>
        <p:spPr bwMode="auto">
          <a:xfrm>
            <a:off x="971550" y="765175"/>
            <a:ext cx="7697788" cy="0"/>
          </a:xfrm>
          <a:prstGeom prst="line">
            <a:avLst/>
          </a:prstGeom>
          <a:noFill/>
          <a:ln w="28575">
            <a:solidFill>
              <a:srgbClr val="CC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260350" y="277813"/>
            <a:ext cx="906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1">
                <a:solidFill>
                  <a:srgbClr val="003366"/>
                </a:solidFill>
                <a:latin typeface="Calibri" pitchFamily="34" charset="0"/>
                <a:cs typeface="Arial" charset="0"/>
              </a:rPr>
              <a:t>Lessons learned (IV)</a:t>
            </a:r>
            <a:endParaRPr lang="en-US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4580" name="8 Rectángulo"/>
          <p:cNvSpPr>
            <a:spLocks noChangeArrowheads="1"/>
          </p:cNvSpPr>
          <p:nvPr/>
        </p:nvSpPr>
        <p:spPr bwMode="auto">
          <a:xfrm>
            <a:off x="4518025" y="1179513"/>
            <a:ext cx="4379913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defTabSz="266700"/>
            <a:r>
              <a:rPr lang="en-GB" sz="1800" b="1">
                <a:solidFill>
                  <a:srgbClr val="003366"/>
                </a:solidFill>
                <a:latin typeface="Calibri" pitchFamily="34" charset="0"/>
              </a:rPr>
              <a:t>Build and coordinate a strong consortia is key </a:t>
            </a:r>
          </a:p>
          <a:p>
            <a:pPr marL="0" lvl="2" defTabSz="266700"/>
            <a:r>
              <a:rPr lang="en-GB" sz="1800" i="1">
                <a:solidFill>
                  <a:srgbClr val="003366"/>
                </a:solidFill>
                <a:latin typeface="Calibri" pitchFamily="34" charset="0"/>
              </a:rPr>
              <a:t>Promote the creation networks of public procurers and knowledge partners to work on joint road-maps, and ideas for future proposals. They should introduce new procurers in the call.</a:t>
            </a:r>
          </a:p>
          <a:p>
            <a:pPr marL="0" lvl="2" defTabSz="266700">
              <a:spcBef>
                <a:spcPts val="1200"/>
              </a:spcBef>
            </a:pPr>
            <a:r>
              <a:rPr lang="en-GB" sz="1800" b="1">
                <a:solidFill>
                  <a:srgbClr val="003366"/>
                </a:solidFill>
                <a:latin typeface="Calibri" pitchFamily="34" charset="0"/>
              </a:rPr>
              <a:t>Open Market Consultation activities </a:t>
            </a:r>
          </a:p>
          <a:p>
            <a:pPr marL="0" lvl="2" defTabSz="266700"/>
            <a:r>
              <a:rPr lang="en-GB" sz="1800" i="1">
                <a:solidFill>
                  <a:srgbClr val="003366"/>
                </a:solidFill>
                <a:latin typeface="Calibri" pitchFamily="34" charset="0"/>
              </a:rPr>
              <a:t>Some local policies do not allow contact procurement-market during the procurement process!</a:t>
            </a:r>
          </a:p>
          <a:p>
            <a:pPr marL="0" lvl="2" defTabSz="266700"/>
            <a:r>
              <a:rPr lang="en-GB" sz="1800" b="1">
                <a:solidFill>
                  <a:srgbClr val="003366"/>
                </a:solidFill>
                <a:latin typeface="Calibri" pitchFamily="34" charset="0"/>
              </a:rPr>
              <a:t>Outcome based specifications </a:t>
            </a:r>
          </a:p>
          <a:p>
            <a:pPr marL="0" lvl="2" defTabSz="266700"/>
            <a:r>
              <a:rPr lang="en-GB" sz="1800">
                <a:solidFill>
                  <a:srgbClr val="003366"/>
                </a:solidFill>
                <a:latin typeface="Calibri" pitchFamily="34" charset="0"/>
              </a:rPr>
              <a:t>Identify the Key Performance Indicators for innovative services is difficult</a:t>
            </a:r>
          </a:p>
          <a:p>
            <a:pPr marL="0" lvl="2" defTabSz="266700"/>
            <a:r>
              <a:rPr lang="en-GB" sz="1800" b="1">
                <a:solidFill>
                  <a:srgbClr val="003366"/>
                </a:solidFill>
                <a:latin typeface="Calibri" pitchFamily="34" charset="0"/>
              </a:rPr>
              <a:t>Execution must be long enough to evaluate results</a:t>
            </a:r>
            <a:r>
              <a:rPr lang="en-GB" sz="1800">
                <a:solidFill>
                  <a:srgbClr val="003366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79388" y="1052513"/>
            <a:ext cx="4076700" cy="51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a-ES"/>
          </a:p>
        </p:txBody>
      </p:sp>
      <p:sp>
        <p:nvSpPr>
          <p:cNvPr id="8" name="7 Rectángulo"/>
          <p:cNvSpPr/>
          <p:nvPr/>
        </p:nvSpPr>
        <p:spPr>
          <a:xfrm>
            <a:off x="4518025" y="1052513"/>
            <a:ext cx="4379913" cy="51847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a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sz="2000" b="1" i="1" smtClean="0">
                <a:solidFill>
                  <a:srgbClr val="003366"/>
                </a:solidFill>
                <a:latin typeface="Calibri" pitchFamily="34" charset="0"/>
                <a:cs typeface="Arial" charset="0"/>
              </a:rPr>
              <a:t>Potential target groups for PPI</a:t>
            </a:r>
            <a:endParaRPr lang="en-GB" sz="2000" i="1" smtClean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288" y="3500438"/>
            <a:ext cx="4038600" cy="19399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n-GB" b="1" dirty="0">
                <a:solidFill>
                  <a:srgbClr val="003366"/>
                </a:solidFill>
                <a:latin typeface="Calibri" pitchFamily="34" charset="0"/>
              </a:rPr>
              <a:t>How to reach potential applicants?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GB" dirty="0">
                <a:solidFill>
                  <a:srgbClr val="003366"/>
                </a:solidFill>
                <a:latin typeface="Calibri" pitchFamily="34" charset="0"/>
              </a:rPr>
              <a:t>Fostering networks of procurers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GB" dirty="0">
                <a:solidFill>
                  <a:srgbClr val="003366"/>
                </a:solidFill>
                <a:latin typeface="Calibri" pitchFamily="34" charset="0"/>
              </a:rPr>
              <a:t>Promoting the introduction of new procurers in PPI projects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  <a:defRPr/>
            </a:pPr>
            <a:endParaRPr lang="en-GB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6627" name="13 Rectángulo"/>
          <p:cNvSpPr>
            <a:spLocks noChangeArrowheads="1"/>
          </p:cNvSpPr>
          <p:nvPr/>
        </p:nvSpPr>
        <p:spPr bwMode="auto">
          <a:xfrm>
            <a:off x="765175" y="1574800"/>
            <a:ext cx="759142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algn="ctr" defTabSz="266700"/>
            <a:r>
              <a:rPr lang="en-GB">
                <a:solidFill>
                  <a:srgbClr val="003366"/>
                </a:solidFill>
                <a:latin typeface="Calibri" pitchFamily="34" charset="0"/>
              </a:rPr>
              <a:t>Service providers with mid-term plans to improve their efficiency innovating their service portfolio</a:t>
            </a:r>
          </a:p>
          <a:p>
            <a:pPr marL="0" lvl="2" algn="ctr" defTabSz="266700"/>
            <a:r>
              <a:rPr lang="en-GB">
                <a:solidFill>
                  <a:srgbClr val="003366"/>
                </a:solidFill>
                <a:latin typeface="Calibri" pitchFamily="34" charset="0"/>
              </a:rPr>
              <a:t>either</a:t>
            </a:r>
          </a:p>
          <a:p>
            <a:pPr marL="0" lvl="2" algn="ctr" defTabSz="266700"/>
            <a:r>
              <a:rPr lang="en-GB">
                <a:solidFill>
                  <a:srgbClr val="003366"/>
                </a:solidFill>
                <a:latin typeface="Calibri" pitchFamily="34" charset="0"/>
              </a:rPr>
              <a:t>Redefining actual services </a:t>
            </a:r>
          </a:p>
          <a:p>
            <a:pPr marL="0" lvl="2" algn="ctr" defTabSz="266700"/>
            <a:r>
              <a:rPr lang="en-GB">
                <a:solidFill>
                  <a:srgbClr val="003366"/>
                </a:solidFill>
                <a:latin typeface="Calibri" pitchFamily="34" charset="0"/>
              </a:rPr>
              <a:t>Introducing new services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572000" y="3429000"/>
            <a:ext cx="4408488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n-GB" b="1" dirty="0">
                <a:solidFill>
                  <a:srgbClr val="003366"/>
                </a:solidFill>
                <a:latin typeface="Calibri" pitchFamily="34" charset="0"/>
              </a:rPr>
              <a:t>Benefits and effectiveness of such funding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GB" dirty="0">
                <a:solidFill>
                  <a:srgbClr val="003366"/>
                </a:solidFill>
                <a:latin typeface="Calibri" pitchFamily="34" charset="0"/>
              </a:rPr>
              <a:t>Innovation reach end-users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GB" dirty="0">
                <a:solidFill>
                  <a:srgbClr val="003366"/>
                </a:solidFill>
                <a:latin typeface="Calibri" pitchFamily="34" charset="0"/>
              </a:rPr>
              <a:t>Multiregional approach should benefit effectiveness of results 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ü"/>
              <a:defRPr/>
            </a:pPr>
            <a:endParaRPr lang="en-GB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971550" y="765175"/>
            <a:ext cx="7697788" cy="0"/>
          </a:xfrm>
          <a:prstGeom prst="line">
            <a:avLst/>
          </a:prstGeom>
          <a:noFill/>
          <a:ln w="28575">
            <a:solidFill>
              <a:srgbClr val="CC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4114800"/>
          </a:xfrm>
        </p:spPr>
        <p:txBody>
          <a:bodyPr/>
          <a:lstStyle/>
          <a:p>
            <a:pPr eaLnBrk="1" hangingPunct="1">
              <a:buClr>
                <a:srgbClr val="CC0033"/>
              </a:buClr>
              <a:buFont typeface="Wingdings" pitchFamily="2" charset="2"/>
              <a:buChar char="§"/>
            </a:pPr>
            <a:endParaRPr lang="en-US" smtClean="0">
              <a:latin typeface="Helvetica Bold"/>
            </a:endParaRPr>
          </a:p>
          <a:p>
            <a:pPr eaLnBrk="1" hangingPunct="1">
              <a:buClr>
                <a:srgbClr val="CC0033"/>
              </a:buClr>
              <a:buFont typeface="Wingdings" pitchFamily="2" charset="2"/>
              <a:buChar char="§"/>
            </a:pPr>
            <a:endParaRPr lang="en-US" smtClean="0">
              <a:latin typeface="Helvetica Bold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685800" y="1962150"/>
            <a:ext cx="7773988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/>
          <a:lstStyle/>
          <a:p>
            <a:pPr marL="342900" indent="-342900">
              <a:spcBef>
                <a:spcPct val="20000"/>
              </a:spcBef>
              <a:buClr>
                <a:srgbClr val="CC0033"/>
              </a:buClr>
              <a:buFont typeface="Wingdings" pitchFamily="2" charset="2"/>
              <a:buChar char="§"/>
            </a:pPr>
            <a:endParaRPr lang="en-US" sz="3200">
              <a:latin typeface="Helvetica Bold"/>
            </a:endParaRPr>
          </a:p>
          <a:p>
            <a:pPr marL="342900" indent="-342900">
              <a:spcBef>
                <a:spcPct val="20000"/>
              </a:spcBef>
              <a:buClr>
                <a:srgbClr val="CC0033"/>
              </a:buClr>
              <a:buFont typeface="Wingdings" pitchFamily="2" charset="2"/>
              <a:buChar char="§"/>
            </a:pPr>
            <a:endParaRPr lang="en-US" sz="3200">
              <a:latin typeface="Helvetica Bold"/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2819400" y="1295400"/>
            <a:ext cx="396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2 CuadroTexto"/>
          <p:cNvSpPr txBox="1">
            <a:spLocks noChangeArrowheads="1"/>
          </p:cNvSpPr>
          <p:nvPr/>
        </p:nvSpPr>
        <p:spPr bwMode="auto">
          <a:xfrm>
            <a:off x="3216275" y="2178050"/>
            <a:ext cx="316865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a-ES" sz="2800">
              <a:solidFill>
                <a:srgbClr val="003366"/>
              </a:solidFill>
              <a:latin typeface="Calibri" pitchFamily="34" charset="0"/>
            </a:endParaRPr>
          </a:p>
          <a:p>
            <a:pPr algn="ctr"/>
            <a:r>
              <a:rPr lang="ca-ES" sz="2800" i="1">
                <a:solidFill>
                  <a:srgbClr val="003366"/>
                </a:solidFill>
                <a:latin typeface="Calibri" pitchFamily="34" charset="0"/>
              </a:rPr>
              <a:t>That’s all folks  !</a:t>
            </a:r>
          </a:p>
          <a:p>
            <a:pPr algn="ctr"/>
            <a:endParaRPr lang="ca-ES" sz="2800">
              <a:solidFill>
                <a:srgbClr val="003366"/>
              </a:solidFill>
              <a:latin typeface="Calibri" pitchFamily="34" charset="0"/>
            </a:endParaRPr>
          </a:p>
          <a:p>
            <a:pPr algn="ctr"/>
            <a:r>
              <a:rPr lang="ca-ES">
                <a:solidFill>
                  <a:srgbClr val="003366"/>
                </a:solidFill>
                <a:latin typeface="Calibri" pitchFamily="34" charset="0"/>
              </a:rPr>
              <a:t>ramon.maspons@gencat.cat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87388" y="0"/>
            <a:ext cx="7772400" cy="1143000"/>
          </a:xfrm>
        </p:spPr>
        <p:txBody>
          <a:bodyPr/>
          <a:lstStyle/>
          <a:p>
            <a:r>
              <a:rPr lang="en-GB" sz="2000" i="1" smtClean="0">
                <a:solidFill>
                  <a:srgbClr val="003366"/>
                </a:solidFill>
                <a:latin typeface="Calibri" pitchFamily="34" charset="0"/>
                <a:ea typeface="ＭＳ Ｐゴシック"/>
                <a:cs typeface="ＭＳ Ｐゴシック"/>
              </a:rPr>
              <a:t>   </a:t>
            </a:r>
            <a:r>
              <a:rPr lang="en-GB" sz="2000" b="1" i="1" smtClean="0">
                <a:solidFill>
                  <a:srgbClr val="003366"/>
                </a:solidFill>
                <a:latin typeface="Calibri" pitchFamily="34" charset="0"/>
                <a:ea typeface="ＭＳ Ｐゴシック"/>
                <a:cs typeface="ＭＳ Ｐゴシック"/>
              </a:rPr>
              <a:t>Introduction to AQuAS</a:t>
            </a:r>
            <a:br>
              <a:rPr lang="en-GB" sz="2000" b="1" i="1" smtClean="0">
                <a:solidFill>
                  <a:srgbClr val="003366"/>
                </a:solidFill>
                <a:latin typeface="Calibri" pitchFamily="34" charset="0"/>
                <a:ea typeface="ＭＳ Ｐゴシック"/>
                <a:cs typeface="ＭＳ Ｐゴシック"/>
              </a:rPr>
            </a:br>
            <a:endParaRPr lang="en-GB" sz="2000" b="1" i="1" smtClean="0">
              <a:solidFill>
                <a:srgbClr val="003366"/>
              </a:solidFill>
              <a:latin typeface="Calibri" pitchFamily="34" charset="0"/>
              <a:ea typeface="ＭＳ Ｐゴシック"/>
              <a:cs typeface="ＭＳ Ｐゴシック"/>
            </a:endParaRPr>
          </a:p>
        </p:txBody>
      </p:sp>
      <p:cxnSp>
        <p:nvCxnSpPr>
          <p:cNvPr id="6" name="Straight Connector 4"/>
          <p:cNvCxnSpPr/>
          <p:nvPr/>
        </p:nvCxnSpPr>
        <p:spPr>
          <a:xfrm>
            <a:off x="4140200" y="2432050"/>
            <a:ext cx="0" cy="3384550"/>
          </a:xfrm>
          <a:prstGeom prst="line">
            <a:avLst/>
          </a:prstGeom>
          <a:ln w="28575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7" name="Rectangle 59"/>
          <p:cNvSpPr>
            <a:spLocks noChangeArrowheads="1"/>
          </p:cNvSpPr>
          <p:nvPr/>
        </p:nvSpPr>
        <p:spPr bwMode="auto">
          <a:xfrm>
            <a:off x="4211638" y="2792413"/>
            <a:ext cx="4248150" cy="2735262"/>
          </a:xfrm>
          <a:prstGeom prst="rect">
            <a:avLst/>
          </a:prstGeom>
          <a:solidFill>
            <a:schemeClr val="bg1">
              <a:alpha val="54117"/>
            </a:schemeClr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lIns="82040" tIns="41020" rIns="82040" bIns="41020"/>
          <a:lstStyle/>
          <a:p>
            <a:pPr marL="0" lvl="1" algn="just"/>
            <a:r>
              <a:rPr lang="en-US" sz="1600" b="1">
                <a:solidFill>
                  <a:srgbClr val="003366"/>
                </a:solidFill>
                <a:latin typeface="Verdana" pitchFamily="34" charset="0"/>
              </a:rPr>
              <a:t>The agency </a:t>
            </a:r>
            <a:r>
              <a:rPr lang="en-US" sz="1600">
                <a:solidFill>
                  <a:srgbClr val="003366"/>
                </a:solidFill>
                <a:latin typeface="Verdana" pitchFamily="34" charset="0"/>
              </a:rPr>
              <a:t>has the mission to contribute to the </a:t>
            </a:r>
            <a:r>
              <a:rPr lang="en-US" sz="1600" b="1">
                <a:solidFill>
                  <a:srgbClr val="003366"/>
                </a:solidFill>
                <a:latin typeface="Verdana" pitchFamily="34" charset="0"/>
              </a:rPr>
              <a:t>improvement  of the quality, safety and sustainability </a:t>
            </a:r>
            <a:r>
              <a:rPr lang="en-US" sz="1600">
                <a:solidFill>
                  <a:srgbClr val="003366"/>
                </a:solidFill>
                <a:latin typeface="Verdana" pitchFamily="34" charset="0"/>
              </a:rPr>
              <a:t>of the Catalan Healthcare System by means of the </a:t>
            </a:r>
            <a:r>
              <a:rPr lang="en-US" sz="1600" b="1">
                <a:solidFill>
                  <a:srgbClr val="003366"/>
                </a:solidFill>
                <a:latin typeface="Verdana" pitchFamily="34" charset="0"/>
              </a:rPr>
              <a:t>generation of relevant knowledge </a:t>
            </a:r>
            <a:r>
              <a:rPr lang="en-US" sz="1600">
                <a:solidFill>
                  <a:srgbClr val="003366"/>
                </a:solidFill>
                <a:latin typeface="Verdana" pitchFamily="34" charset="0"/>
              </a:rPr>
              <a:t>fruit of the analysis of structured information, benchmarking definition, identification of best practices and impact assessment.</a:t>
            </a:r>
            <a:endParaRPr lang="en-US" sz="1600" b="1">
              <a:solidFill>
                <a:srgbClr val="003366"/>
              </a:solidFill>
              <a:latin typeface="Verdana" pitchFamily="34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4211638" y="2432050"/>
            <a:ext cx="4248150" cy="287338"/>
          </a:xfrm>
          <a:prstGeom prst="rect">
            <a:avLst/>
          </a:prstGeom>
          <a:solidFill>
            <a:srgbClr val="003366"/>
          </a:solidFill>
          <a:ln w="9525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41020" rIns="32299" bIns="41020"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MISSION</a:t>
            </a:r>
          </a:p>
        </p:txBody>
      </p:sp>
      <p:sp>
        <p:nvSpPr>
          <p:cNvPr id="11269" name="Rectangle 59"/>
          <p:cNvSpPr>
            <a:spLocks noChangeArrowheads="1"/>
          </p:cNvSpPr>
          <p:nvPr/>
        </p:nvSpPr>
        <p:spPr bwMode="auto">
          <a:xfrm>
            <a:off x="755650" y="3284538"/>
            <a:ext cx="3311525" cy="2243137"/>
          </a:xfrm>
          <a:prstGeom prst="rect">
            <a:avLst/>
          </a:prstGeom>
          <a:solidFill>
            <a:schemeClr val="bg1">
              <a:alpha val="54117"/>
            </a:schemeClr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lIns="82040" tIns="41020" rIns="82040" bIns="41020"/>
          <a:lstStyle/>
          <a:p>
            <a:pPr marL="0" lvl="1" algn="just"/>
            <a:r>
              <a:rPr lang="en-US" sz="1600">
                <a:solidFill>
                  <a:srgbClr val="003366"/>
                </a:solidFill>
                <a:latin typeface="Verdana" pitchFamily="34" charset="0"/>
              </a:rPr>
              <a:t>A </a:t>
            </a:r>
            <a:r>
              <a:rPr lang="en-US" sz="1600" b="1">
                <a:solidFill>
                  <a:srgbClr val="003366"/>
                </a:solidFill>
                <a:latin typeface="Verdana" pitchFamily="34" charset="0"/>
              </a:rPr>
              <a:t>public company </a:t>
            </a:r>
            <a:r>
              <a:rPr lang="en-US" sz="1600">
                <a:solidFill>
                  <a:srgbClr val="003366"/>
                </a:solidFill>
                <a:latin typeface="Verdana" pitchFamily="34" charset="0"/>
              </a:rPr>
              <a:t>that generates </a:t>
            </a:r>
            <a:r>
              <a:rPr lang="en-US" sz="1600" b="1">
                <a:solidFill>
                  <a:srgbClr val="003366"/>
                </a:solidFill>
                <a:latin typeface="Verdana" pitchFamily="34" charset="0"/>
              </a:rPr>
              <a:t>knowledge from the assessment of the healthcare system </a:t>
            </a:r>
            <a:r>
              <a:rPr lang="en-US" sz="1600">
                <a:solidFill>
                  <a:srgbClr val="003366"/>
                </a:solidFill>
                <a:latin typeface="Verdana" pitchFamily="34" charset="0"/>
              </a:rPr>
              <a:t>useful to the main stakeholders of the public </a:t>
            </a:r>
            <a:r>
              <a:rPr lang="en-US" sz="1600" b="1">
                <a:solidFill>
                  <a:srgbClr val="003366"/>
                </a:solidFill>
                <a:latin typeface="Verdana" pitchFamily="34" charset="0"/>
              </a:rPr>
              <a:t>Catalan Health System </a:t>
            </a:r>
            <a:r>
              <a:rPr lang="en-US" sz="1600">
                <a:solidFill>
                  <a:srgbClr val="003366"/>
                </a:solidFill>
                <a:latin typeface="Verdana" pitchFamily="34" charset="0"/>
              </a:rPr>
              <a:t>(policy makers, health care managers, professionals and citizens) 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11188" y="1052513"/>
            <a:ext cx="7697787" cy="0"/>
          </a:xfrm>
          <a:prstGeom prst="line">
            <a:avLst/>
          </a:prstGeom>
          <a:noFill/>
          <a:ln w="28575">
            <a:solidFill>
              <a:srgbClr val="CC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"/>
          <p:cNvCxnSpPr/>
          <p:nvPr/>
        </p:nvCxnSpPr>
        <p:spPr>
          <a:xfrm>
            <a:off x="4140200" y="2144713"/>
            <a:ext cx="4763" cy="3630612"/>
          </a:xfrm>
          <a:prstGeom prst="line">
            <a:avLst/>
          </a:prstGeom>
          <a:ln w="28575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0" name="Rectangle 59"/>
          <p:cNvSpPr>
            <a:spLocks noChangeArrowheads="1"/>
          </p:cNvSpPr>
          <p:nvPr/>
        </p:nvSpPr>
        <p:spPr bwMode="auto">
          <a:xfrm>
            <a:off x="4211638" y="2505075"/>
            <a:ext cx="4248150" cy="3257550"/>
          </a:xfrm>
          <a:prstGeom prst="rect">
            <a:avLst/>
          </a:prstGeom>
          <a:solidFill>
            <a:schemeClr val="bg1">
              <a:alpha val="54117"/>
            </a:schemeClr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lIns="82040" tIns="41020" rIns="82040" bIns="41020"/>
          <a:lstStyle/>
          <a:p>
            <a:pPr marL="0" lvl="1" algn="just"/>
            <a:endParaRPr lang="en-GB" sz="1600">
              <a:solidFill>
                <a:srgbClr val="003366"/>
              </a:solidFill>
              <a:latin typeface="Calibri" pitchFamily="34" charset="0"/>
            </a:endParaRPr>
          </a:p>
          <a:p>
            <a:pPr marL="0" lvl="1" algn="just"/>
            <a:endParaRPr lang="en-GB" sz="1600">
              <a:solidFill>
                <a:srgbClr val="003366"/>
              </a:solidFill>
              <a:latin typeface="Calibri" pitchFamily="34" charset="0"/>
            </a:endParaRPr>
          </a:p>
          <a:p>
            <a:pPr marL="0" lvl="1" algn="just"/>
            <a:r>
              <a:rPr lang="en-GB" sz="1600">
                <a:solidFill>
                  <a:srgbClr val="003366"/>
                </a:solidFill>
                <a:latin typeface="Calibri" pitchFamily="34" charset="0"/>
              </a:rPr>
              <a:t>AQuAS Innovation unit is responsible to </a:t>
            </a:r>
            <a:r>
              <a:rPr lang="en-GB" sz="1600" b="1">
                <a:solidFill>
                  <a:srgbClr val="003366"/>
                </a:solidFill>
                <a:latin typeface="Calibri" pitchFamily="34" charset="0"/>
              </a:rPr>
              <a:t>strengthen the innovation culture </a:t>
            </a:r>
            <a:r>
              <a:rPr lang="en-GB" sz="1600">
                <a:solidFill>
                  <a:srgbClr val="003366"/>
                </a:solidFill>
                <a:latin typeface="Calibri" pitchFamily="34" charset="0"/>
              </a:rPr>
              <a:t>within the MoH and is actively working in the </a:t>
            </a:r>
            <a:r>
              <a:rPr lang="en-GB" sz="1600" b="1">
                <a:solidFill>
                  <a:srgbClr val="003366"/>
                </a:solidFill>
                <a:latin typeface="Calibri" pitchFamily="34" charset="0"/>
              </a:rPr>
              <a:t>development and adoption of the several  procurement instruments: PPI,  PCP and Innovation Partnership</a:t>
            </a:r>
            <a:endParaRPr lang="en-US" sz="160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4211638" y="2144713"/>
            <a:ext cx="4248150" cy="288925"/>
          </a:xfrm>
          <a:prstGeom prst="rect">
            <a:avLst/>
          </a:prstGeom>
          <a:solidFill>
            <a:srgbClr val="003366"/>
          </a:solidFill>
          <a:ln w="9525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41020" rIns="32299" bIns="41020"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Innovation</a:t>
            </a:r>
          </a:p>
        </p:txBody>
      </p:sp>
      <p:pic>
        <p:nvPicPr>
          <p:cNvPr id="12292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4675" y="1905000"/>
            <a:ext cx="36766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59"/>
          <p:cNvSpPr>
            <a:spLocks noChangeArrowheads="1"/>
          </p:cNvSpPr>
          <p:nvPr/>
        </p:nvSpPr>
        <p:spPr bwMode="auto">
          <a:xfrm>
            <a:off x="708025" y="2865438"/>
            <a:ext cx="1062038" cy="2068512"/>
          </a:xfrm>
          <a:prstGeom prst="rect">
            <a:avLst/>
          </a:prstGeom>
          <a:solidFill>
            <a:schemeClr val="bg1">
              <a:alpha val="54117"/>
            </a:schemeClr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lIns="82040" tIns="41020" rIns="82040" bIns="41020"/>
          <a:lstStyle/>
          <a:p>
            <a:pPr marL="0" lvl="1" algn="just"/>
            <a:endParaRPr lang="en-US" sz="1600" b="1">
              <a:solidFill>
                <a:srgbClr val="003366"/>
              </a:solidFill>
              <a:latin typeface="Calibri" pitchFamily="34" charset="0"/>
            </a:endParaRPr>
          </a:p>
          <a:p>
            <a:pPr marL="0" lvl="1" algn="ctr"/>
            <a:r>
              <a:rPr lang="en-US" sz="1600" b="1">
                <a:solidFill>
                  <a:srgbClr val="003366"/>
                </a:solidFill>
                <a:latin typeface="Calibri" pitchFamily="34" charset="0"/>
              </a:rPr>
              <a:t/>
            </a:r>
            <a:br>
              <a:rPr lang="en-US" sz="1600" b="1">
                <a:solidFill>
                  <a:srgbClr val="003366"/>
                </a:solidFill>
                <a:latin typeface="Calibri" pitchFamily="34" charset="0"/>
              </a:rPr>
            </a:br>
            <a:r>
              <a:rPr lang="ca-ES" sz="1200" b="1">
                <a:solidFill>
                  <a:srgbClr val="003366"/>
                </a:solidFill>
                <a:latin typeface="Calibri" pitchFamily="34" charset="0"/>
              </a:rPr>
              <a:t>Catalan Health System Observatory</a:t>
            </a:r>
            <a:endParaRPr lang="en-US" sz="12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725488" y="5016500"/>
            <a:ext cx="3357562" cy="473075"/>
          </a:xfrm>
          <a:prstGeom prst="rect">
            <a:avLst/>
          </a:prstGeom>
          <a:solidFill>
            <a:srgbClr val="003366"/>
          </a:solidFill>
          <a:ln w="9525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41020" rIns="32299" bIns="41020"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Calibri" pitchFamily="34" charset="0"/>
                <a:ea typeface="Verdana" pitchFamily="34" charset="0"/>
                <a:cs typeface="Calibri" pitchFamily="34" charset="0"/>
              </a:rPr>
              <a:t>ICT</a:t>
            </a:r>
          </a:p>
        </p:txBody>
      </p:sp>
      <p:sp>
        <p:nvSpPr>
          <p:cNvPr id="12295" name="Rectangle 59"/>
          <p:cNvSpPr>
            <a:spLocks noChangeArrowheads="1"/>
          </p:cNvSpPr>
          <p:nvPr/>
        </p:nvSpPr>
        <p:spPr bwMode="auto">
          <a:xfrm>
            <a:off x="1824038" y="2852738"/>
            <a:ext cx="1062037" cy="2070100"/>
          </a:xfrm>
          <a:prstGeom prst="rect">
            <a:avLst/>
          </a:prstGeom>
          <a:solidFill>
            <a:schemeClr val="bg1">
              <a:alpha val="54117"/>
            </a:schemeClr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lIns="82040" tIns="41020" rIns="82040" bIns="41020"/>
          <a:lstStyle/>
          <a:p>
            <a:pPr marL="0" lvl="1" algn="just"/>
            <a:endParaRPr lang="en-US" sz="1600" b="1">
              <a:solidFill>
                <a:srgbClr val="003366"/>
              </a:solidFill>
              <a:latin typeface="Calibri" pitchFamily="34" charset="0"/>
            </a:endParaRPr>
          </a:p>
          <a:p>
            <a:pPr marL="0" lvl="1" algn="ctr"/>
            <a:endParaRPr lang="en-US" sz="1600" b="1">
              <a:solidFill>
                <a:srgbClr val="003366"/>
              </a:solidFill>
              <a:latin typeface="Calibri" pitchFamily="34" charset="0"/>
            </a:endParaRPr>
          </a:p>
          <a:p>
            <a:pPr marL="0" lvl="1" algn="ctr"/>
            <a:endParaRPr lang="en-US" sz="1200" b="1">
              <a:solidFill>
                <a:srgbClr val="003366"/>
              </a:solidFill>
              <a:latin typeface="Calibri" pitchFamily="34" charset="0"/>
            </a:endParaRPr>
          </a:p>
          <a:p>
            <a:pPr marL="0" lvl="1" algn="ctr"/>
            <a:endParaRPr lang="en-US" sz="1200" b="1">
              <a:solidFill>
                <a:srgbClr val="003366"/>
              </a:solidFill>
              <a:latin typeface="Calibri" pitchFamily="34" charset="0"/>
            </a:endParaRPr>
          </a:p>
          <a:p>
            <a:pPr marL="0" lvl="1" algn="ctr"/>
            <a:r>
              <a:rPr lang="en-US" sz="1200" b="1">
                <a:solidFill>
                  <a:srgbClr val="003366"/>
                </a:solidFill>
                <a:latin typeface="Calibri" pitchFamily="34" charset="0"/>
              </a:rPr>
              <a:t>Assessment</a:t>
            </a:r>
          </a:p>
        </p:txBody>
      </p:sp>
      <p:sp>
        <p:nvSpPr>
          <p:cNvPr id="12296" name="Rectangle 59"/>
          <p:cNvSpPr>
            <a:spLocks noChangeArrowheads="1"/>
          </p:cNvSpPr>
          <p:nvPr/>
        </p:nvSpPr>
        <p:spPr bwMode="auto">
          <a:xfrm>
            <a:off x="3001963" y="2865438"/>
            <a:ext cx="1058862" cy="2068512"/>
          </a:xfrm>
          <a:prstGeom prst="rect">
            <a:avLst/>
          </a:prstGeom>
          <a:solidFill>
            <a:schemeClr val="bg1">
              <a:alpha val="54117"/>
            </a:schemeClr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lIns="82040" tIns="41020" rIns="82040" bIns="41020"/>
          <a:lstStyle/>
          <a:p>
            <a:pPr marL="0" lvl="1" algn="just"/>
            <a:endParaRPr lang="en-US" sz="1600" b="1">
              <a:solidFill>
                <a:srgbClr val="003366"/>
              </a:solidFill>
              <a:latin typeface="Calibri" pitchFamily="34" charset="0"/>
            </a:endParaRPr>
          </a:p>
          <a:p>
            <a:pPr marL="0" lvl="1" algn="ctr"/>
            <a:endParaRPr lang="en-US" sz="1600" b="1">
              <a:solidFill>
                <a:srgbClr val="003366"/>
              </a:solidFill>
              <a:latin typeface="Calibri" pitchFamily="34" charset="0"/>
            </a:endParaRPr>
          </a:p>
          <a:p>
            <a:pPr marL="0" lvl="1" algn="ctr"/>
            <a:endParaRPr lang="en-US" sz="1200" b="1">
              <a:solidFill>
                <a:srgbClr val="003366"/>
              </a:solidFill>
              <a:latin typeface="Calibri" pitchFamily="34" charset="0"/>
            </a:endParaRPr>
          </a:p>
          <a:p>
            <a:pPr marL="0" lvl="1" algn="ctr"/>
            <a:endParaRPr lang="en-US" sz="1200" b="1">
              <a:solidFill>
                <a:srgbClr val="003366"/>
              </a:solidFill>
              <a:latin typeface="Calibri" pitchFamily="34" charset="0"/>
            </a:endParaRPr>
          </a:p>
          <a:p>
            <a:pPr marL="0" lvl="1" algn="ctr"/>
            <a:r>
              <a:rPr lang="en-US" sz="1200" b="1">
                <a:solidFill>
                  <a:srgbClr val="003366"/>
                </a:solidFill>
                <a:latin typeface="Calibri" pitchFamily="34" charset="0"/>
              </a:rPr>
              <a:t>Innovation</a:t>
            </a:r>
          </a:p>
        </p:txBody>
      </p:sp>
      <p:sp>
        <p:nvSpPr>
          <p:cNvPr id="12297" name="Title 1"/>
          <p:cNvSpPr txBox="1">
            <a:spLocks/>
          </p:cNvSpPr>
          <p:nvPr/>
        </p:nvSpPr>
        <p:spPr bwMode="auto">
          <a:xfrm>
            <a:off x="682625" y="79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i="1">
                <a:solidFill>
                  <a:srgbClr val="003366"/>
                </a:solidFill>
                <a:latin typeface="Calibri" pitchFamily="34" charset="0"/>
              </a:rPr>
              <a:t>   </a:t>
            </a:r>
            <a:r>
              <a:rPr lang="en-GB" b="1" i="1">
                <a:solidFill>
                  <a:srgbClr val="003366"/>
                </a:solidFill>
                <a:latin typeface="Calibri" pitchFamily="34" charset="0"/>
              </a:rPr>
              <a:t>Introduction to AQuAS</a:t>
            </a:r>
            <a:br>
              <a:rPr lang="en-GB" b="1" i="1">
                <a:solidFill>
                  <a:srgbClr val="003366"/>
                </a:solidFill>
                <a:latin typeface="Calibri" pitchFamily="34" charset="0"/>
              </a:rPr>
            </a:br>
            <a:endParaRPr lang="en-GB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2298" name="Line 6"/>
          <p:cNvSpPr>
            <a:spLocks noChangeShapeType="1"/>
          </p:cNvSpPr>
          <p:nvPr/>
        </p:nvSpPr>
        <p:spPr bwMode="auto">
          <a:xfrm>
            <a:off x="611188" y="836613"/>
            <a:ext cx="7697787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38100" y="4884738"/>
            <a:ext cx="3509963" cy="873125"/>
          </a:xfrm>
          <a:prstGeom prst="rect">
            <a:avLst/>
          </a:prstGeom>
          <a:solidFill>
            <a:srgbClr val="E2783B"/>
          </a:solidFill>
          <a:ln w="9525">
            <a:solidFill>
              <a:srgbClr val="E278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41020" rIns="32299" bIns="41020" anchor="ctr"/>
          <a:lstStyle/>
          <a:p>
            <a:pPr algn="ctr" eaLnBrk="0" hangingPunct="0">
              <a:defRPr/>
            </a:pPr>
            <a:r>
              <a:rPr lang="en-GB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Needs Assessment </a:t>
            </a:r>
          </a:p>
          <a:p>
            <a:pPr algn="ctr" eaLnBrk="0" hangingPunct="0">
              <a:defRPr/>
            </a:pPr>
            <a:r>
              <a:rPr lang="en-GB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&amp; Open Technical Dialogue </a:t>
            </a:r>
          </a:p>
          <a:p>
            <a:pPr algn="ctr" eaLnBrk="0" hangingPunct="0">
              <a:defRPr/>
            </a:pPr>
            <a:r>
              <a:rPr lang="en-GB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&amp; Business Case Modelling</a:t>
            </a:r>
            <a:endParaRPr lang="en-GB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6116638" y="4884738"/>
            <a:ext cx="1560512" cy="873125"/>
          </a:xfrm>
          <a:prstGeom prst="rect">
            <a:avLst/>
          </a:prstGeom>
          <a:solidFill>
            <a:srgbClr val="E2783B"/>
          </a:solidFill>
          <a:ln w="9525">
            <a:solidFill>
              <a:srgbClr val="E278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41020" rIns="32299" bIns="4102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Bids Assessment</a:t>
            </a:r>
            <a:endParaRPr lang="en-US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7756525" y="4884738"/>
            <a:ext cx="1262063" cy="873125"/>
          </a:xfrm>
          <a:prstGeom prst="rect">
            <a:avLst/>
          </a:prstGeom>
          <a:solidFill>
            <a:srgbClr val="E2783B"/>
          </a:solidFill>
          <a:ln w="9525">
            <a:solidFill>
              <a:srgbClr val="E278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41020" rIns="32299" bIns="4102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Design &amp; Prototyping</a:t>
            </a:r>
            <a:endParaRPr lang="en-US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4859338" y="4884738"/>
            <a:ext cx="1171575" cy="873125"/>
          </a:xfrm>
          <a:prstGeom prst="rect">
            <a:avLst/>
          </a:prstGeom>
          <a:solidFill>
            <a:srgbClr val="E2783B"/>
          </a:solidFill>
          <a:ln w="9525">
            <a:solidFill>
              <a:srgbClr val="E278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41020" rIns="32299" bIns="4102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ITT Issued</a:t>
            </a:r>
            <a:endParaRPr lang="en-US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22" name="Picture 2" descr="C:\Users\X2382288V\Desktop\Dropbox\DECIPHER\DECIPHER_3_ProjectExecution\WPs\WP6_Dissemination\Logos\DECIPHER PCP-Logot_RGB-0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9825" y="3354388"/>
            <a:ext cx="1112838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888" y="2636838"/>
            <a:ext cx="1360487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Rectangle 16"/>
          <p:cNvSpPr/>
          <p:nvPr/>
        </p:nvSpPr>
        <p:spPr>
          <a:xfrm>
            <a:off x="38100" y="5813425"/>
            <a:ext cx="5434013" cy="328613"/>
          </a:xfrm>
          <a:prstGeom prst="rect">
            <a:avLst/>
          </a:prstGeom>
          <a:solidFill>
            <a:srgbClr val="97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800" b="1" dirty="0">
                <a:solidFill>
                  <a:srgbClr val="FFFFFF"/>
                </a:solidFill>
              </a:rPr>
              <a:t>Definition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5" name="Rectangle 16"/>
          <p:cNvSpPr/>
          <p:nvPr/>
        </p:nvSpPr>
        <p:spPr>
          <a:xfrm>
            <a:off x="5668963" y="5813425"/>
            <a:ext cx="3349625" cy="328613"/>
          </a:xfrm>
          <a:prstGeom prst="rect">
            <a:avLst/>
          </a:prstGeom>
          <a:solidFill>
            <a:srgbClr val="97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800" b="1" dirty="0">
                <a:solidFill>
                  <a:srgbClr val="FFFFFF"/>
                </a:solidFill>
              </a:rPr>
              <a:t>Execution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38" name="Rectangle 13"/>
          <p:cNvSpPr>
            <a:spLocks noChangeArrowheads="1"/>
          </p:cNvSpPr>
          <p:nvPr/>
        </p:nvSpPr>
        <p:spPr bwMode="auto">
          <a:xfrm>
            <a:off x="1476375" y="2060575"/>
            <a:ext cx="5508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PCP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7092950" y="1773238"/>
            <a:ext cx="5508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PCP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5668963" y="3765550"/>
            <a:ext cx="550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PCP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6710363" y="3267075"/>
            <a:ext cx="550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PCP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4833" name="Rectangle 3"/>
          <p:cNvSpPr>
            <a:spLocks noChangeArrowheads="1"/>
          </p:cNvSpPr>
          <p:nvPr/>
        </p:nvSpPr>
        <p:spPr bwMode="auto">
          <a:xfrm>
            <a:off x="7059613" y="2938463"/>
            <a:ext cx="238283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>
                <a:solidFill>
                  <a:srgbClr val="3D4869"/>
                </a:solidFill>
                <a:latin typeface="Verdana" pitchFamily="34" charset="0"/>
              </a:rPr>
              <a:t>Ear Plug </a:t>
            </a:r>
          </a:p>
          <a:p>
            <a:pPr algn="ctr"/>
            <a:r>
              <a:rPr lang="en-GB" sz="1500">
                <a:solidFill>
                  <a:srgbClr val="3D4869"/>
                </a:solidFill>
                <a:latin typeface="Verdana" pitchFamily="34" charset="0"/>
              </a:rPr>
              <a:t>Cleaning Device</a:t>
            </a:r>
            <a:endParaRPr lang="en-GB" sz="1500" b="1">
              <a:solidFill>
                <a:srgbClr val="3D4869"/>
              </a:solidFill>
              <a:latin typeface="Verdana" pitchFamily="34" charset="0"/>
            </a:endParaRPr>
          </a:p>
        </p:txBody>
      </p:sp>
      <p:sp>
        <p:nvSpPr>
          <p:cNvPr id="43" name="Rectangle 13"/>
          <p:cNvSpPr>
            <a:spLocks noChangeArrowheads="1"/>
          </p:cNvSpPr>
          <p:nvPr/>
        </p:nvSpPr>
        <p:spPr bwMode="auto">
          <a:xfrm>
            <a:off x="8524875" y="2814638"/>
            <a:ext cx="5508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PPI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44" name="Rectangle 23"/>
          <p:cNvSpPr>
            <a:spLocks noChangeArrowheads="1"/>
          </p:cNvSpPr>
          <p:nvPr/>
        </p:nvSpPr>
        <p:spPr bwMode="auto">
          <a:xfrm>
            <a:off x="3605213" y="4884738"/>
            <a:ext cx="1171575" cy="873125"/>
          </a:xfrm>
          <a:prstGeom prst="rect">
            <a:avLst/>
          </a:prstGeom>
          <a:solidFill>
            <a:srgbClr val="E2783B"/>
          </a:solidFill>
          <a:ln w="9525">
            <a:solidFill>
              <a:srgbClr val="E278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299" tIns="41020" rIns="32299" bIns="41020" anchor="ctr"/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ITT definition - Legal</a:t>
            </a:r>
            <a:endParaRPr lang="en-US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37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5463" y="2924175"/>
            <a:ext cx="7715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8088" y="4414838"/>
            <a:ext cx="7715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39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25" y="2276475"/>
            <a:ext cx="7715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41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425" y="1989138"/>
            <a:ext cx="13795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2" name="Rectangle 3"/>
          <p:cNvSpPr>
            <a:spLocks noChangeArrowheads="1"/>
          </p:cNvSpPr>
          <p:nvPr/>
        </p:nvSpPr>
        <p:spPr bwMode="auto">
          <a:xfrm>
            <a:off x="7164388" y="2076450"/>
            <a:ext cx="19685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>
                <a:solidFill>
                  <a:srgbClr val="3D4869"/>
                </a:solidFill>
                <a:latin typeface="Verdana" pitchFamily="34" charset="0"/>
              </a:rPr>
              <a:t>Cervical Cancer Pharmacogenetics</a:t>
            </a:r>
          </a:p>
          <a:p>
            <a:pPr algn="ctr"/>
            <a:r>
              <a:rPr lang="en-GB" sz="1500">
                <a:solidFill>
                  <a:srgbClr val="3D4869"/>
                </a:solidFill>
                <a:latin typeface="Verdana" pitchFamily="34" charset="0"/>
              </a:rPr>
              <a:t>markers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637588" y="1936750"/>
            <a:ext cx="495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PPI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4844" name="Rectangle 3"/>
          <p:cNvSpPr>
            <a:spLocks noChangeArrowheads="1"/>
          </p:cNvSpPr>
          <p:nvPr/>
        </p:nvSpPr>
        <p:spPr bwMode="auto">
          <a:xfrm>
            <a:off x="7332663" y="3708400"/>
            <a:ext cx="192563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>
                <a:solidFill>
                  <a:srgbClr val="3D4869"/>
                </a:solidFill>
                <a:latin typeface="Verdana" pitchFamily="34" charset="0"/>
              </a:rPr>
              <a:t>Mental Health Pharmacogenetics markers</a:t>
            </a:r>
            <a:endParaRPr lang="en-GB" sz="1500" b="1">
              <a:solidFill>
                <a:srgbClr val="3D4869"/>
              </a:solidFill>
              <a:latin typeface="Verdana" pitchFamily="34" charset="0"/>
            </a:endParaRP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524875" y="3565525"/>
            <a:ext cx="5508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PPI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4846" name="Rectangle 3"/>
          <p:cNvSpPr>
            <a:spLocks noChangeArrowheads="1"/>
          </p:cNvSpPr>
          <p:nvPr/>
        </p:nvSpPr>
        <p:spPr bwMode="auto">
          <a:xfrm>
            <a:off x="3513138" y="4327525"/>
            <a:ext cx="1271587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>
                <a:solidFill>
                  <a:srgbClr val="3D4869"/>
                </a:solidFill>
                <a:latin typeface="Verdana" pitchFamily="34" charset="0"/>
              </a:rPr>
              <a:t>Adults diapers</a:t>
            </a:r>
            <a:endParaRPr lang="en-GB" sz="1500" b="1">
              <a:solidFill>
                <a:srgbClr val="3D4869"/>
              </a:solidFill>
              <a:latin typeface="Verdana" pitchFamily="34" charset="0"/>
            </a:endParaRPr>
          </a:p>
        </p:txBody>
      </p:sp>
      <p:sp>
        <p:nvSpPr>
          <p:cNvPr id="54" name="Rectangle 13"/>
          <p:cNvSpPr>
            <a:spLocks noChangeArrowheads="1"/>
          </p:cNvSpPr>
          <p:nvPr/>
        </p:nvSpPr>
        <p:spPr bwMode="auto">
          <a:xfrm>
            <a:off x="4233863" y="4210050"/>
            <a:ext cx="550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PPI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4848" name="Rectangle 3"/>
          <p:cNvSpPr>
            <a:spLocks noChangeArrowheads="1"/>
          </p:cNvSpPr>
          <p:nvPr/>
        </p:nvSpPr>
        <p:spPr bwMode="auto">
          <a:xfrm>
            <a:off x="3500438" y="3732213"/>
            <a:ext cx="15859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>
                <a:solidFill>
                  <a:srgbClr val="3D4869"/>
                </a:solidFill>
                <a:latin typeface="Verdana" pitchFamily="34" charset="0"/>
              </a:rPr>
              <a:t>Blood Donor Track System</a:t>
            </a:r>
            <a:endParaRPr lang="en-GB" sz="1500" b="1">
              <a:solidFill>
                <a:srgbClr val="3D4869"/>
              </a:solidFill>
              <a:latin typeface="Verdana" pitchFamily="34" charset="0"/>
            </a:endParaRPr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4306888" y="3571875"/>
            <a:ext cx="5524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PPI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pic>
        <p:nvPicPr>
          <p:cNvPr id="3485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40650" y="549275"/>
            <a:ext cx="11906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51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64163" y="2349500"/>
            <a:ext cx="1035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4" name="Rectangle 3"/>
          <p:cNvSpPr>
            <a:spLocks noChangeArrowheads="1"/>
          </p:cNvSpPr>
          <p:nvPr/>
        </p:nvSpPr>
        <p:spPr bwMode="auto">
          <a:xfrm>
            <a:off x="3348038" y="765175"/>
            <a:ext cx="1446212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 b="1">
                <a:solidFill>
                  <a:srgbClr val="3D4869"/>
                </a:solidFill>
                <a:latin typeface="Verdana" pitchFamily="34" charset="0"/>
              </a:rPr>
              <a:t>PRO4VIP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4572000" y="692150"/>
            <a:ext cx="5508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CSA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pic>
        <p:nvPicPr>
          <p:cNvPr id="3485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1125538"/>
            <a:ext cx="7715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57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76600" y="1196975"/>
            <a:ext cx="4572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5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72475" y="1341438"/>
            <a:ext cx="7715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Rectangle 13"/>
          <p:cNvSpPr>
            <a:spLocks noChangeArrowheads="1"/>
          </p:cNvSpPr>
          <p:nvPr/>
        </p:nvSpPr>
        <p:spPr bwMode="auto">
          <a:xfrm>
            <a:off x="8593138" y="549275"/>
            <a:ext cx="550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CSA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69" name="Rectangle 5"/>
          <p:cNvSpPr/>
          <p:nvPr/>
        </p:nvSpPr>
        <p:spPr>
          <a:xfrm>
            <a:off x="971550" y="692150"/>
            <a:ext cx="1649413" cy="576263"/>
          </a:xfrm>
          <a:prstGeom prst="rect">
            <a:avLst/>
          </a:prstGeom>
          <a:solidFill>
            <a:srgbClr val="E278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sz="18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Knowledge sharing</a:t>
            </a:r>
            <a:endParaRPr lang="en-US" sz="18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6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88125" y="908050"/>
            <a:ext cx="360363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6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0" y="2565400"/>
            <a:ext cx="771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6948488" y="692150"/>
            <a:ext cx="550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PPI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4864" name="Line 5"/>
          <p:cNvSpPr>
            <a:spLocks noChangeShapeType="1"/>
          </p:cNvSpPr>
          <p:nvPr/>
        </p:nvSpPr>
        <p:spPr bwMode="auto">
          <a:xfrm>
            <a:off x="611188" y="620713"/>
            <a:ext cx="7697787" cy="0"/>
          </a:xfrm>
          <a:prstGeom prst="line">
            <a:avLst/>
          </a:prstGeom>
          <a:noFill/>
          <a:ln w="28575">
            <a:solidFill>
              <a:srgbClr val="CC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5" name="Rectangle 3"/>
          <p:cNvSpPr>
            <a:spLocks noChangeArrowheads="1"/>
          </p:cNvSpPr>
          <p:nvPr/>
        </p:nvSpPr>
        <p:spPr bwMode="auto">
          <a:xfrm>
            <a:off x="3419475" y="3068638"/>
            <a:ext cx="15843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>
                <a:solidFill>
                  <a:srgbClr val="3D4869"/>
                </a:solidFill>
                <a:latin typeface="Verdana" pitchFamily="34" charset="0"/>
              </a:rPr>
              <a:t>Pacemaker</a:t>
            </a:r>
            <a:endParaRPr lang="en-GB" sz="1500" b="1">
              <a:solidFill>
                <a:srgbClr val="3D4869"/>
              </a:solidFill>
              <a:latin typeface="Verdana" pitchFamily="34" charset="0"/>
            </a:endParaRPr>
          </a:p>
        </p:txBody>
      </p:sp>
      <p:sp>
        <p:nvSpPr>
          <p:cNvPr id="59" name="Rectangle 13"/>
          <p:cNvSpPr>
            <a:spLocks noChangeArrowheads="1"/>
          </p:cNvSpPr>
          <p:nvPr/>
        </p:nvSpPr>
        <p:spPr bwMode="auto">
          <a:xfrm>
            <a:off x="4140200" y="2781300"/>
            <a:ext cx="5508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PPI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4867" name="Rectangle 3"/>
          <p:cNvSpPr>
            <a:spLocks noChangeArrowheads="1"/>
          </p:cNvSpPr>
          <p:nvPr/>
        </p:nvSpPr>
        <p:spPr bwMode="auto">
          <a:xfrm>
            <a:off x="468313" y="2247900"/>
            <a:ext cx="144621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 b="1">
                <a:solidFill>
                  <a:srgbClr val="3D4869"/>
                </a:solidFill>
                <a:latin typeface="Verdana" pitchFamily="34" charset="0"/>
              </a:rPr>
              <a:t>MAGIC</a:t>
            </a:r>
          </a:p>
        </p:txBody>
      </p:sp>
      <p:sp>
        <p:nvSpPr>
          <p:cNvPr id="34868" name="Rectangle 3"/>
          <p:cNvSpPr>
            <a:spLocks noChangeArrowheads="1"/>
          </p:cNvSpPr>
          <p:nvPr/>
        </p:nvSpPr>
        <p:spPr bwMode="auto">
          <a:xfrm>
            <a:off x="539750" y="2997200"/>
            <a:ext cx="1446213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 b="1">
                <a:solidFill>
                  <a:srgbClr val="3D4869"/>
                </a:solidFill>
                <a:latin typeface="Verdana" pitchFamily="34" charset="0"/>
              </a:rPr>
              <a:t>THALEA II</a:t>
            </a:r>
          </a:p>
        </p:txBody>
      </p:sp>
      <p:sp>
        <p:nvSpPr>
          <p:cNvPr id="74" name="Rectangle 13"/>
          <p:cNvSpPr>
            <a:spLocks noChangeArrowheads="1"/>
          </p:cNvSpPr>
          <p:nvPr/>
        </p:nvSpPr>
        <p:spPr bwMode="auto">
          <a:xfrm>
            <a:off x="1476375" y="2708275"/>
            <a:ext cx="5508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PPI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75" name="Rectangle 13"/>
          <p:cNvSpPr>
            <a:spLocks noChangeArrowheads="1"/>
          </p:cNvSpPr>
          <p:nvPr/>
        </p:nvSpPr>
        <p:spPr bwMode="auto">
          <a:xfrm>
            <a:off x="1547813" y="3644900"/>
            <a:ext cx="5508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PCP</a:t>
            </a:r>
            <a:endParaRPr lang="en-US" sz="12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4871" name="Rectangle 3"/>
          <p:cNvSpPr>
            <a:spLocks noChangeArrowheads="1"/>
          </p:cNvSpPr>
          <p:nvPr/>
        </p:nvSpPr>
        <p:spPr bwMode="auto">
          <a:xfrm>
            <a:off x="611188" y="3889375"/>
            <a:ext cx="1447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1500" b="1">
                <a:solidFill>
                  <a:srgbClr val="3D4869"/>
                </a:solidFill>
                <a:latin typeface="Verdana" pitchFamily="34" charset="0"/>
              </a:rPr>
              <a:t>ANTISUPERBUGS</a:t>
            </a:r>
          </a:p>
        </p:txBody>
      </p:sp>
      <p:sp>
        <p:nvSpPr>
          <p:cNvPr id="77" name="Text Box 21"/>
          <p:cNvSpPr txBox="1">
            <a:spLocks noChangeArrowheads="1"/>
          </p:cNvSpPr>
          <p:nvPr/>
        </p:nvSpPr>
        <p:spPr bwMode="auto">
          <a:xfrm>
            <a:off x="468313" y="0"/>
            <a:ext cx="83883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94" tIns="45646" rIns="91294" bIns="45646">
            <a:spAutoFit/>
          </a:bodyPr>
          <a:lstStyle/>
          <a:p>
            <a:pPr algn="ctr"/>
            <a:r>
              <a:rPr lang="en-US" sz="1600" b="1" i="1">
                <a:solidFill>
                  <a:srgbClr val="3D4869"/>
                </a:solidFill>
                <a:latin typeface="Calibri" pitchFamily="34" charset="0"/>
              </a:rPr>
              <a:t>AQuAS – Key Experience &amp; Strengths –</a:t>
            </a:r>
          </a:p>
          <a:p>
            <a:pPr algn="ctr"/>
            <a:r>
              <a:rPr lang="en-US" sz="1600" b="1" i="1">
                <a:solidFill>
                  <a:srgbClr val="3D4869"/>
                </a:solidFill>
                <a:latin typeface="Calibri" pitchFamily="34" charset="0"/>
              </a:rPr>
              <a:t> Some PCP and PPI projects</a:t>
            </a:r>
          </a:p>
          <a:p>
            <a:pPr algn="ctr" eaLnBrk="0" hangingPunct="0"/>
            <a:r>
              <a:rPr lang="en-US" sz="1600" b="1" i="1">
                <a:solidFill>
                  <a:srgbClr val="3D4869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7 Rectángulo"/>
          <p:cNvSpPr>
            <a:spLocks noChangeArrowheads="1"/>
          </p:cNvSpPr>
          <p:nvPr/>
        </p:nvSpPr>
        <p:spPr bwMode="auto">
          <a:xfrm>
            <a:off x="179388" y="1546225"/>
            <a:ext cx="8280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spcAft>
                <a:spcPct val="50000"/>
              </a:spcAft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Lack of a highly interoperable platform for telemedicine in ICU</a:t>
            </a:r>
          </a:p>
          <a:p>
            <a:pPr marL="342900" indent="-342900">
              <a:spcBef>
                <a:spcPct val="50000"/>
              </a:spcBef>
              <a:spcAft>
                <a:spcPct val="50000"/>
              </a:spcAft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Capable to extract data in real time from existing Patient Data Management Systems [PDMS]</a:t>
            </a:r>
          </a:p>
          <a:p>
            <a:pPr marL="342900" indent="-342900">
              <a:spcBef>
                <a:spcPct val="50000"/>
              </a:spcBef>
              <a:spcAft>
                <a:spcPct val="50000"/>
              </a:spcAft>
              <a:buFont typeface="Arial" charset="0"/>
              <a:buChar char="•"/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Offering decision support in telemedicine centers</a:t>
            </a:r>
            <a:endParaRPr lang="es-ES" sz="1800">
              <a:solidFill>
                <a:srgbClr val="003366"/>
              </a:solidFill>
              <a:latin typeface="Calibri" pitchFamily="34" charset="0"/>
            </a:endParaRPr>
          </a:p>
        </p:txBody>
      </p:sp>
      <p:pic>
        <p:nvPicPr>
          <p:cNvPr id="13314" name="Picture 4" descr="DOW THALEA (611855) 2013-09-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3467100"/>
            <a:ext cx="4822825" cy="270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itle 1"/>
          <p:cNvSpPr txBox="1">
            <a:spLocks/>
          </p:cNvSpPr>
          <p:nvPr/>
        </p:nvSpPr>
        <p:spPr bwMode="auto">
          <a:xfrm>
            <a:off x="687388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>
                <a:solidFill>
                  <a:srgbClr val="003366"/>
                </a:solidFill>
                <a:latin typeface="Calibri" pitchFamily="34" charset="0"/>
              </a:rPr>
              <a:t>Challenge Description – Identified Demand</a:t>
            </a:r>
          </a:p>
          <a:p>
            <a:pPr algn="ctr"/>
            <a:endParaRPr lang="en-GB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611188" y="836613"/>
            <a:ext cx="7697787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492375"/>
            <a:ext cx="3959225" cy="3024188"/>
          </a:xfrm>
        </p:spPr>
        <p:txBody>
          <a:bodyPr/>
          <a:lstStyle/>
          <a:p>
            <a:pPr marL="269875" indent="-269875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ü"/>
            </a:pPr>
            <a:r>
              <a:rPr lang="en-US" sz="1800" smtClean="0">
                <a:solidFill>
                  <a:srgbClr val="003366"/>
                </a:solidFill>
                <a:latin typeface="Calibri" pitchFamily="34" charset="0"/>
              </a:rPr>
              <a:t>Monitoring populations of ICU-patients</a:t>
            </a:r>
          </a:p>
          <a:p>
            <a:pPr marL="269875" indent="-269875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ü"/>
            </a:pPr>
            <a:r>
              <a:rPr lang="en-US" sz="1800" smtClean="0">
                <a:solidFill>
                  <a:srgbClr val="003366"/>
                </a:solidFill>
                <a:latin typeface="Calibri" pitchFamily="34" charset="0"/>
              </a:rPr>
              <a:t>Support of telemedicine centers</a:t>
            </a:r>
          </a:p>
          <a:p>
            <a:pPr marL="269875" indent="-269875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ü"/>
            </a:pPr>
            <a:r>
              <a:rPr lang="en-US" sz="1800" smtClean="0">
                <a:solidFill>
                  <a:srgbClr val="003366"/>
                </a:solidFill>
                <a:latin typeface="Calibri" pitchFamily="34" charset="0"/>
              </a:rPr>
              <a:t>Allows earlier intervention</a:t>
            </a:r>
          </a:p>
          <a:p>
            <a:pPr marL="269875" indent="-269875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ü"/>
            </a:pPr>
            <a:r>
              <a:rPr lang="en-US" sz="1800" smtClean="0">
                <a:solidFill>
                  <a:srgbClr val="003366"/>
                </a:solidFill>
                <a:latin typeface="Calibri" pitchFamily="34" charset="0"/>
              </a:rPr>
              <a:t>Standardization ICU-Registry &amp;Big Data</a:t>
            </a:r>
          </a:p>
          <a:p>
            <a:pPr marL="269875" indent="-269875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ü"/>
            </a:pPr>
            <a:r>
              <a:rPr lang="en-US" sz="1800" smtClean="0">
                <a:solidFill>
                  <a:srgbClr val="003366"/>
                </a:solidFill>
                <a:latin typeface="Calibri" pitchFamily="34" charset="0"/>
              </a:rPr>
              <a:t>Improvement of compliance and guideline adherence </a:t>
            </a:r>
          </a:p>
          <a:p>
            <a:pPr marL="269875" indent="-269875">
              <a:lnSpc>
                <a:spcPct val="80000"/>
              </a:lnSpc>
              <a:spcBef>
                <a:spcPct val="30000"/>
              </a:spcBef>
              <a:buFont typeface="Wingdings" pitchFamily="2" charset="2"/>
              <a:buChar char="ü"/>
            </a:pPr>
            <a:r>
              <a:rPr lang="en-US" sz="1800" smtClean="0">
                <a:solidFill>
                  <a:srgbClr val="003366"/>
                </a:solidFill>
                <a:latin typeface="Calibri" pitchFamily="34" charset="0"/>
              </a:rPr>
              <a:t>Higher data quality</a:t>
            </a:r>
          </a:p>
        </p:txBody>
      </p:sp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07950" y="1581150"/>
            <a:ext cx="89281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en-US" sz="1800">
                <a:solidFill>
                  <a:srgbClr val="003366"/>
                </a:solidFill>
                <a:latin typeface="Calibri" pitchFamily="34" charset="0"/>
              </a:rPr>
              <a:t>Developing software to create a technologically advanced cockpit in which a team of doctors can remotely support and advise various intensive care units:</a:t>
            </a:r>
          </a:p>
          <a:p>
            <a:pPr algn="ctr" eaLnBrk="0" hangingPunct="0">
              <a:spcBef>
                <a:spcPct val="20000"/>
              </a:spcBef>
              <a:buFont typeface="Wingdings" pitchFamily="2" charset="2"/>
              <a:buNone/>
            </a:pPr>
            <a:endParaRPr lang="en-US" sz="18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1042988" y="5229225"/>
            <a:ext cx="2135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a-ES" sz="1800" b="1">
                <a:solidFill>
                  <a:srgbClr val="003366"/>
                </a:solidFill>
                <a:latin typeface="Calibri" pitchFamily="34" charset="0"/>
              </a:rPr>
              <a:t>SAVING MORE LIVES</a:t>
            </a:r>
          </a:p>
        </p:txBody>
      </p:sp>
      <p:pic>
        <p:nvPicPr>
          <p:cNvPr id="14340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8613" y="2959100"/>
            <a:ext cx="48260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itle 1"/>
          <p:cNvSpPr txBox="1">
            <a:spLocks/>
          </p:cNvSpPr>
          <p:nvPr/>
        </p:nvSpPr>
        <p:spPr bwMode="auto">
          <a:xfrm>
            <a:off x="687388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b="1" i="1">
                <a:solidFill>
                  <a:srgbClr val="003366"/>
                </a:solidFill>
                <a:latin typeface="Calibri" pitchFamily="34" charset="0"/>
              </a:rPr>
              <a:t>   </a:t>
            </a:r>
            <a:r>
              <a:rPr lang="en-US" b="1" i="1">
                <a:solidFill>
                  <a:srgbClr val="003366"/>
                </a:solidFill>
                <a:latin typeface="Calibri" pitchFamily="34" charset="0"/>
              </a:rPr>
              <a:t>Challenge Description - Goals</a:t>
            </a:r>
          </a:p>
          <a:p>
            <a:pPr algn="ctr"/>
            <a:endParaRPr lang="en-GB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11188" y="836613"/>
            <a:ext cx="7697787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8 Rectángulo"/>
          <p:cNvSpPr>
            <a:spLocks noChangeArrowheads="1"/>
          </p:cNvSpPr>
          <p:nvPr/>
        </p:nvSpPr>
        <p:spPr bwMode="auto">
          <a:xfrm>
            <a:off x="107950" y="1046163"/>
            <a:ext cx="8569325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University Hospital Aachen (coordination)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German Ministry of Innovation, Science and Research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Maastricht University Medical Centre+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NL, Agency, Ministry of Economic Affairs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ParcTauli Sabadell University Hospital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Agencia de Qualitat i Avaluació Sanitàries de Catalunya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Hospital East Limburg </a:t>
            </a:r>
          </a:p>
          <a:p>
            <a:pPr marL="457200" indent="-457200">
              <a:spcBef>
                <a:spcPts val="600"/>
              </a:spcBef>
              <a:spcAft>
                <a:spcPts val="1000"/>
              </a:spcAft>
              <a:buFont typeface="Arial" charset="0"/>
              <a:buAutoNum type="arabicPeriod"/>
            </a:pPr>
            <a:r>
              <a:rPr lang="es-ES" sz="1800">
                <a:solidFill>
                  <a:srgbClr val="003366"/>
                </a:solidFill>
                <a:latin typeface="Calibri" pitchFamily="34" charset="0"/>
              </a:rPr>
              <a:t>Northern Ostrobothnia Hospital District </a:t>
            </a:r>
          </a:p>
        </p:txBody>
      </p:sp>
      <p:sp>
        <p:nvSpPr>
          <p:cNvPr id="1536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Ø"/>
            </a:pPr>
            <a:endParaRPr lang="es-ES"/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6130925" y="4765675"/>
            <a:ext cx="2808288" cy="862013"/>
          </a:xfrm>
          <a:prstGeom prst="rect">
            <a:avLst/>
          </a:prstGeom>
          <a:solidFill>
            <a:srgbClr val="003366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chemeClr val="bg1"/>
                </a:solidFill>
              </a:rPr>
              <a:t>5 Hospitals with ICU</a:t>
            </a:r>
          </a:p>
          <a:p>
            <a:pPr>
              <a:spcBef>
                <a:spcPct val="50000"/>
              </a:spcBef>
            </a:pPr>
            <a:r>
              <a:rPr lang="es-ES">
                <a:solidFill>
                  <a:schemeClr val="bg1"/>
                </a:solidFill>
              </a:rPr>
              <a:t>3 Supporting entities</a:t>
            </a:r>
            <a:endParaRPr lang="ca-ES">
              <a:solidFill>
                <a:schemeClr val="bg1"/>
              </a:solidFill>
            </a:endParaRPr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687388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b="1" i="1">
                <a:solidFill>
                  <a:srgbClr val="003366"/>
                </a:solidFill>
                <a:latin typeface="Calibri" pitchFamily="34" charset="0"/>
              </a:rPr>
              <a:t>Procuring authorities - Consortium</a:t>
            </a:r>
          </a:p>
          <a:p>
            <a:pPr algn="ctr"/>
            <a:r>
              <a:rPr lang="en-GB" b="1" i="1">
                <a:solidFill>
                  <a:srgbClr val="003366"/>
                </a:solidFill>
                <a:latin typeface="Calibri" pitchFamily="34" charset="0"/>
              </a:rPr>
              <a:t/>
            </a:r>
            <a:br>
              <a:rPr lang="en-GB" b="1" i="1">
                <a:solidFill>
                  <a:srgbClr val="003366"/>
                </a:solidFill>
                <a:latin typeface="Calibri" pitchFamily="34" charset="0"/>
              </a:rPr>
            </a:br>
            <a:endParaRPr lang="en-GB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611188" y="836613"/>
            <a:ext cx="7697787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6"/>
          <p:cNvPicPr>
            <a:picLocks noChangeAspect="1" noChangeArrowheads="1"/>
          </p:cNvPicPr>
          <p:nvPr/>
        </p:nvPicPr>
        <p:blipFill>
          <a:blip r:embed="rId2"/>
          <a:srcRect t="31087" r="3189" b="7384"/>
          <a:stretch>
            <a:fillRect/>
          </a:stretch>
        </p:blipFill>
        <p:spPr bwMode="auto">
          <a:xfrm>
            <a:off x="107950" y="2276475"/>
            <a:ext cx="88201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39700" y="1844675"/>
          <a:ext cx="8640763" cy="3779838"/>
        </p:xfrm>
        <a:graphic>
          <a:graphicData uri="http://schemas.openxmlformats.org/drawingml/2006/table">
            <a:tbl>
              <a:tblPr/>
              <a:tblGrid>
                <a:gridCol w="1728000"/>
                <a:gridCol w="1728000"/>
                <a:gridCol w="1728000"/>
                <a:gridCol w="1728000"/>
                <a:gridCol w="1728000"/>
              </a:tblGrid>
              <a:tr h="756000">
                <a:tc>
                  <a:txBody>
                    <a:bodyPr/>
                    <a:lstStyle/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Effort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Phase</a:t>
                      </a:r>
                      <a:r>
                        <a:rPr lang="en-US" sz="1800" spc="-7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Phase</a:t>
                      </a:r>
                      <a:r>
                        <a:rPr lang="en-US" sz="1800" spc="-7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Phase</a:t>
                      </a:r>
                      <a:r>
                        <a:rPr lang="en-US" sz="1800" spc="-7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Budget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Tenderers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40,000</a:t>
                      </a:r>
                      <a:r>
                        <a:rPr lang="en-US" sz="1800" spc="-9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spc="-10" dirty="0" err="1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tenderer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200,000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spc="-5" dirty="0" err="1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Tenderers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ES" sz="18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200,000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spc="-10" dirty="0" err="1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tenderer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600,000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marL="64770"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800" spc="-10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spc="-5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Tenderers</a:t>
                      </a:r>
                      <a:endParaRPr lang="es-ES" sz="18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ES" sz="18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ES" sz="180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375,000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615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spc="-10" dirty="0" err="1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tenderer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750,000</a:t>
                      </a:r>
                      <a:r>
                        <a:rPr lang="en-US" sz="1800" spc="-1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marL="64770" algn="ctr">
                        <a:lnSpc>
                          <a:spcPts val="1210"/>
                        </a:lnSpc>
                        <a:spcAft>
                          <a:spcPts val="0"/>
                        </a:spcAft>
                      </a:pPr>
                      <a:r>
                        <a:rPr lang="en-US" sz="1800" spc="-10" dirty="0" smtClean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159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spc="-5" dirty="0" smtClean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1,550,000</a:t>
                      </a:r>
                      <a:r>
                        <a:rPr lang="en-US" sz="1800" spc="-135" dirty="0" smtClean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solidFill>
                            <a:srgbClr val="003366"/>
                          </a:solidFill>
                          <a:latin typeface="Calibri"/>
                          <a:ea typeface="Calibri"/>
                          <a:cs typeface="Times New Roman"/>
                        </a:rPr>
                        <a:t>EUR</a:t>
                      </a:r>
                      <a:endParaRPr lang="es-ES" sz="1800" dirty="0">
                        <a:solidFill>
                          <a:srgbClr val="0033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424" name="Title 1"/>
          <p:cNvSpPr txBox="1">
            <a:spLocks/>
          </p:cNvSpPr>
          <p:nvPr/>
        </p:nvSpPr>
        <p:spPr bwMode="auto">
          <a:xfrm>
            <a:off x="687388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GB" b="1" i="1">
                <a:solidFill>
                  <a:srgbClr val="003366"/>
                </a:solidFill>
                <a:latin typeface="Calibri" pitchFamily="34" charset="0"/>
              </a:rPr>
              <a:t>Budget</a:t>
            </a:r>
          </a:p>
        </p:txBody>
      </p:sp>
      <p:sp>
        <p:nvSpPr>
          <p:cNvPr id="16425" name="Line 6"/>
          <p:cNvSpPr>
            <a:spLocks noChangeShapeType="1"/>
          </p:cNvSpPr>
          <p:nvPr/>
        </p:nvSpPr>
        <p:spPr bwMode="auto">
          <a:xfrm>
            <a:off x="611188" y="836613"/>
            <a:ext cx="7697787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Inhaltsplatzhalter 2"/>
          <p:cNvSpPr>
            <a:spLocks noGrp="1"/>
          </p:cNvSpPr>
          <p:nvPr>
            <p:ph idx="1"/>
          </p:nvPr>
        </p:nvSpPr>
        <p:spPr>
          <a:xfrm>
            <a:off x="55563" y="1412875"/>
            <a:ext cx="9036050" cy="4824413"/>
          </a:xfrm>
        </p:spPr>
        <p:txBody>
          <a:bodyPr/>
          <a:lstStyle/>
          <a:p>
            <a:pPr>
              <a:defRPr/>
            </a:pPr>
            <a:r>
              <a:rPr lang="fi-FI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Project started November 1st 2013</a:t>
            </a:r>
          </a:p>
          <a:p>
            <a:pPr>
              <a:defRPr/>
            </a:pPr>
            <a:endParaRPr lang="fi-FI" sz="1800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fi-FI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Open Market Consultation:Dec’20, 2013 to Feb’28, 2014</a:t>
            </a:r>
          </a:p>
          <a:p>
            <a:pPr marL="0" indent="0">
              <a:buFontTx/>
              <a:buNone/>
              <a:defRPr/>
            </a:pPr>
            <a:r>
              <a:rPr lang="de-DE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de-DE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de-DE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23 interested companies from 5 different countries</a:t>
            </a:r>
            <a:endParaRPr lang="fi-FI" sz="1800" b="1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fi-FI" sz="1800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fi-FI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Call for tender: Oct’9 to Nov’25, 2014</a:t>
            </a:r>
          </a:p>
          <a:p>
            <a:pPr>
              <a:defRPr/>
            </a:pPr>
            <a:endParaRPr lang="de-DE" sz="1800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de-DE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Platform availble </a:t>
            </a:r>
            <a:r>
              <a:rPr lang="de-DE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  <a:hlinkClick r:id="rId2"/>
              </a:rPr>
              <a:t>www.vergabe.nrw.de</a:t>
            </a:r>
            <a:r>
              <a:rPr lang="de-DE" sz="1800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 to submit proposal</a:t>
            </a:r>
          </a:p>
          <a:p>
            <a:pPr marL="0" indent="0">
              <a:buFontTx/>
              <a:buNone/>
              <a:defRPr/>
            </a:pPr>
            <a:r>
              <a:rPr lang="nl-NL" altLang="nl-NL" sz="1800" b="1" dirty="0">
                <a:solidFill>
                  <a:srgbClr val="003366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	</a:t>
            </a:r>
            <a:r>
              <a:rPr lang="nl-NL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de-DE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25 formal questions were asked during the open procedure</a:t>
            </a:r>
            <a:endParaRPr lang="nl-NL" altLang="nl-NL" sz="18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nl-NL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	</a:t>
            </a:r>
            <a:r>
              <a:rPr lang="de-DE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7 tender proposals we</a:t>
            </a:r>
            <a:r>
              <a:rPr lang="nl-NL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re submited</a:t>
            </a:r>
            <a:endParaRPr lang="de-DE" altLang="nl-NL" sz="1800" b="1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de-DE" altLang="nl-NL" sz="1800" b="1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de-DE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November</a:t>
            </a:r>
            <a:r>
              <a:rPr lang="nl-NL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’</a:t>
            </a:r>
            <a:r>
              <a:rPr lang="de-DE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24 2014 the EC intervened to suspend the procedure due to existing uncertainties</a:t>
            </a:r>
            <a:r>
              <a:rPr lang="de-DE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de-DE" altLang="nl-NL" sz="18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Relaunch the call for tender End of march</a:t>
            </a:r>
          </a:p>
          <a:p>
            <a:pPr>
              <a:defRPr/>
            </a:pPr>
            <a:endParaRPr lang="de-DE" altLang="nl-NL" sz="1800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  <a:p>
            <a:pPr marL="444500" indent="-444500">
              <a:buFont typeface="Symbol" pitchFamily="18" charset="2"/>
              <a:buChar char="Þ"/>
              <a:defRPr/>
            </a:pPr>
            <a:endParaRPr lang="fi-FI" sz="1800" b="1" dirty="0" smtClean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10" name="Title 1"/>
          <p:cNvSpPr txBox="1">
            <a:spLocks/>
          </p:cNvSpPr>
          <p:nvPr/>
        </p:nvSpPr>
        <p:spPr bwMode="auto">
          <a:xfrm>
            <a:off x="687388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b="1" i="1">
                <a:solidFill>
                  <a:srgbClr val="003366"/>
                </a:solidFill>
                <a:latin typeface="Calibri" pitchFamily="34" charset="0"/>
              </a:rPr>
              <a:t>Project Status</a:t>
            </a:r>
          </a:p>
          <a:p>
            <a:pPr algn="ctr"/>
            <a:r>
              <a:rPr lang="en-GB" b="1" i="1">
                <a:solidFill>
                  <a:srgbClr val="003366"/>
                </a:solidFill>
                <a:latin typeface="Calibri" pitchFamily="34" charset="0"/>
              </a:rPr>
              <a:t/>
            </a:r>
            <a:br>
              <a:rPr lang="en-GB" b="1" i="1">
                <a:solidFill>
                  <a:srgbClr val="003366"/>
                </a:solidFill>
                <a:latin typeface="Calibri" pitchFamily="34" charset="0"/>
              </a:rPr>
            </a:br>
            <a:endParaRPr lang="en-GB" b="1" i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7411" name="Line 6"/>
          <p:cNvSpPr>
            <a:spLocks noChangeShapeType="1"/>
          </p:cNvSpPr>
          <p:nvPr/>
        </p:nvSpPr>
        <p:spPr bwMode="auto">
          <a:xfrm>
            <a:off x="611188" y="836613"/>
            <a:ext cx="7697787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614363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50000"/>
          </a:spcAft>
          <a:buClrTx/>
          <a:buSzTx/>
          <a:buFont typeface="Wingdings" pitchFamily="2" charset="2"/>
          <a:buChar char="Ø"/>
          <a:tabLst/>
          <a:defRPr kumimoji="0" lang="ca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614363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50000"/>
          </a:spcAft>
          <a:buClrTx/>
          <a:buSzTx/>
          <a:buFont typeface="Wingdings" pitchFamily="2" charset="2"/>
          <a:buChar char="Ø"/>
          <a:tabLst/>
          <a:defRPr kumimoji="0" lang="ca-E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2125</TotalTime>
  <Words>1005</Words>
  <Application>Microsoft Office PowerPoint</Application>
  <PresentationFormat>Presentación en pantalla (4:3)</PresentationFormat>
  <Paragraphs>236</Paragraphs>
  <Slides>17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Plantilla de diseño</vt:lpstr>
      </vt:variant>
      <vt:variant>
        <vt:i4>6</vt:i4>
      </vt:variant>
      <vt:variant>
        <vt:lpstr>Títulos de diapositiva</vt:lpstr>
      </vt:variant>
      <vt:variant>
        <vt:i4>17</vt:i4>
      </vt:variant>
    </vt:vector>
  </HeadingPairs>
  <TitlesOfParts>
    <vt:vector size="32" baseType="lpstr">
      <vt:lpstr>Arial</vt:lpstr>
      <vt:lpstr>Helvetica Bold</vt:lpstr>
      <vt:lpstr>ＭＳ Ｐゴシック</vt:lpstr>
      <vt:lpstr>Wingdings</vt:lpstr>
      <vt:lpstr>Calibri</vt:lpstr>
      <vt:lpstr>Verdana</vt:lpstr>
      <vt:lpstr>Times</vt:lpstr>
      <vt:lpstr>Times New Roman</vt:lpstr>
      <vt:lpstr>Symbol</vt:lpstr>
      <vt:lpstr>Diseño predeterminado</vt:lpstr>
      <vt:lpstr>Diseño predeterminado</vt:lpstr>
      <vt:lpstr>Diseño predeterminado</vt:lpstr>
      <vt:lpstr>Diseño predeterminado</vt:lpstr>
      <vt:lpstr>Diseño predeterminado</vt:lpstr>
      <vt:lpstr>Diseño predeterminado</vt:lpstr>
      <vt:lpstr>Diapositiva 1</vt:lpstr>
      <vt:lpstr>   Introduction to AQuAS 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 Innovative procurement is a Co-creation process     requiring a Cultural Change</vt:lpstr>
      <vt:lpstr>Diapositiva 14</vt:lpstr>
      <vt:lpstr>Diapositiva 15</vt:lpstr>
      <vt:lpstr>Potential target groups for PPI</vt:lpstr>
      <vt:lpstr>Diapositiva 17</vt:lpstr>
    </vt:vector>
  </TitlesOfParts>
  <Company>Corporació Sanitària del Parc Taulí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Usuari_CSPT</dc:creator>
  <cp:lastModifiedBy>ramon</cp:lastModifiedBy>
  <cp:revision>134</cp:revision>
  <dcterms:created xsi:type="dcterms:W3CDTF">2014-01-13T11:34:59Z</dcterms:created>
  <dcterms:modified xsi:type="dcterms:W3CDTF">2016-05-30T10:12:48Z</dcterms:modified>
</cp:coreProperties>
</file>