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B315F"/>
    <a:srgbClr val="F3AB21"/>
    <a:srgbClr val="E4AC28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96" y="-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93105" y="319646"/>
            <a:ext cx="4311190" cy="0"/>
          </a:xfrm>
          <a:prstGeom prst="line">
            <a:avLst/>
          </a:prstGeom>
          <a:ln w="38100" cap="rnd" cmpd="sng">
            <a:solidFill>
              <a:srgbClr val="F3AB2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 correos 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60233" y="189350"/>
            <a:ext cx="908304" cy="28651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613" y="4715088"/>
            <a:ext cx="1311061" cy="27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728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A113-79AD-E043-9884-076749F184F1}" type="datetimeFigureOut">
              <a:rPr lang="en-US" smtClean="0"/>
              <a:pPr/>
              <a:t>20/11/15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5691-2AE9-D545-AEFE-7770F732786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0441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A113-79AD-E043-9884-076749F184F1}" type="datetimeFigureOut">
              <a:rPr lang="en-US" smtClean="0"/>
              <a:pPr/>
              <a:t>20/11/15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5691-2AE9-D545-AEFE-7770F732786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9752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A113-79AD-E043-9884-076749F184F1}" type="datetimeFigureOut">
              <a:rPr lang="en-US" smtClean="0"/>
              <a:pPr/>
              <a:t>20/11/15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5691-2AE9-D545-AEFE-7770F732786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429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 correos 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60233" y="189350"/>
            <a:ext cx="908304" cy="28651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613" y="4715088"/>
            <a:ext cx="1311061" cy="27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455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A113-79AD-E043-9884-076749F184F1}" type="datetimeFigureOut">
              <a:rPr lang="en-US" smtClean="0"/>
              <a:pPr/>
              <a:t>20/11/15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5691-2AE9-D545-AEFE-7770F732786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198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A113-79AD-E043-9884-076749F184F1}" type="datetimeFigureOut">
              <a:rPr lang="en-US" smtClean="0"/>
              <a:pPr/>
              <a:t>20/11/15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5691-2AE9-D545-AEFE-7770F732786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57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A113-79AD-E043-9884-076749F184F1}" type="datetimeFigureOut">
              <a:rPr lang="en-US" smtClean="0"/>
              <a:pPr/>
              <a:t>20/11/15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5691-2AE9-D545-AEFE-7770F732786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272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A113-79AD-E043-9884-076749F184F1}" type="datetimeFigureOut">
              <a:rPr lang="en-US" smtClean="0"/>
              <a:pPr/>
              <a:t>20/11/15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5691-2AE9-D545-AEFE-7770F732786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669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A113-79AD-E043-9884-076749F184F1}" type="datetimeFigureOut">
              <a:rPr lang="en-US" smtClean="0"/>
              <a:pPr/>
              <a:t>20/11/15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5691-2AE9-D545-AEFE-7770F732786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267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A113-79AD-E043-9884-076749F184F1}" type="datetimeFigureOut">
              <a:rPr lang="en-US" smtClean="0"/>
              <a:pPr/>
              <a:t>20/11/15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5691-2AE9-D545-AEFE-7770F732786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745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A113-79AD-E043-9884-076749F184F1}" type="datetimeFigureOut">
              <a:rPr lang="en-US" smtClean="0"/>
              <a:pPr/>
              <a:t>20/11/15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5691-2AE9-D545-AEFE-7770F732786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755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0A113-79AD-E043-9884-076749F184F1}" type="datetimeFigureOut">
              <a:rPr lang="en-US" smtClean="0"/>
              <a:pPr/>
              <a:t>20/11/15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A5691-2AE9-D545-AEFE-7770F732786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097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-man-hand-pen (1)_r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865" r="1088" b="6678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upo 60"/>
          <p:cNvGrpSpPr>
            <a:grpSpLocks/>
          </p:cNvGrpSpPr>
          <p:nvPr/>
        </p:nvGrpSpPr>
        <p:grpSpPr bwMode="auto">
          <a:xfrm>
            <a:off x="7088056" y="137346"/>
            <a:ext cx="1840854" cy="462002"/>
            <a:chOff x="7820309" y="244674"/>
            <a:chExt cx="2298412" cy="512111"/>
          </a:xfrm>
        </p:grpSpPr>
        <p:pic>
          <p:nvPicPr>
            <p:cNvPr id="5" name="Imagen 9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32334" y="244674"/>
              <a:ext cx="586387" cy="512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4"/>
            <p:cNvGrpSpPr>
              <a:grpSpLocks noChangeAspect="1"/>
            </p:cNvGrpSpPr>
            <p:nvPr/>
          </p:nvGrpSpPr>
          <p:grpSpPr bwMode="auto">
            <a:xfrm>
              <a:off x="7820309" y="393736"/>
              <a:ext cx="1574325" cy="236741"/>
              <a:chOff x="2822" y="2903"/>
              <a:chExt cx="3059" cy="460"/>
            </a:xfrm>
          </p:grpSpPr>
          <p:sp>
            <p:nvSpPr>
              <p:cNvPr id="7" name="Freeform 5"/>
              <p:cNvSpPr>
                <a:spLocks noEditPoints="1"/>
              </p:cNvSpPr>
              <p:nvPr/>
            </p:nvSpPr>
            <p:spPr bwMode="auto">
              <a:xfrm>
                <a:off x="3851" y="2988"/>
                <a:ext cx="249" cy="278"/>
              </a:xfrm>
              <a:custGeom>
                <a:avLst/>
                <a:gdLst>
                  <a:gd name="T0" fmla="*/ 2147483647 w 105"/>
                  <a:gd name="T1" fmla="*/ 1287103358 h 117"/>
                  <a:gd name="T2" fmla="*/ 2147483647 w 105"/>
                  <a:gd name="T3" fmla="*/ 1677202437 h 117"/>
                  <a:gd name="T4" fmla="*/ 2147483647 w 105"/>
                  <a:gd name="T5" fmla="*/ 2133306472 h 117"/>
                  <a:gd name="T6" fmla="*/ 1451573697 w 105"/>
                  <a:gd name="T7" fmla="*/ 2147483647 h 117"/>
                  <a:gd name="T8" fmla="*/ 828435299 w 105"/>
                  <a:gd name="T9" fmla="*/ 2147483647 h 117"/>
                  <a:gd name="T10" fmla="*/ 854240077 w 105"/>
                  <a:gd name="T11" fmla="*/ 2133306472 h 117"/>
                  <a:gd name="T12" fmla="*/ 922125596 w 105"/>
                  <a:gd name="T13" fmla="*/ 1677202437 h 117"/>
                  <a:gd name="T14" fmla="*/ 1866731570 w 105"/>
                  <a:gd name="T15" fmla="*/ 723809089 h 117"/>
                  <a:gd name="T16" fmla="*/ 2147483647 w 105"/>
                  <a:gd name="T17" fmla="*/ 1287103358 h 117"/>
                  <a:gd name="T18" fmla="*/ 2147483647 w 105"/>
                  <a:gd name="T19" fmla="*/ 1287103358 h 117"/>
                  <a:gd name="T20" fmla="*/ 1935749911 w 105"/>
                  <a:gd name="T21" fmla="*/ 0 h 117"/>
                  <a:gd name="T22" fmla="*/ 118968011 w 105"/>
                  <a:gd name="T23" fmla="*/ 1579022252 h 117"/>
                  <a:gd name="T24" fmla="*/ 27905265 w 105"/>
                  <a:gd name="T25" fmla="*/ 2033344047 h 117"/>
                  <a:gd name="T26" fmla="*/ 0 w 105"/>
                  <a:gd name="T27" fmla="*/ 2147483647 h 117"/>
                  <a:gd name="T28" fmla="*/ 1390330907 w 105"/>
                  <a:gd name="T29" fmla="*/ 2147483647 h 117"/>
                  <a:gd name="T30" fmla="*/ 2147483647 w 105"/>
                  <a:gd name="T31" fmla="*/ 2147483647 h 117"/>
                  <a:gd name="T32" fmla="*/ 2147483647 w 105"/>
                  <a:gd name="T33" fmla="*/ 1770981155 h 117"/>
                  <a:gd name="T34" fmla="*/ 2147483647 w 105"/>
                  <a:gd name="T35" fmla="*/ 1287103358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5"/>
                  <a:gd name="T55" fmla="*/ 0 h 117"/>
                  <a:gd name="T56" fmla="*/ 105 w 105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5" h="117">
                    <a:moveTo>
                      <a:pt x="79" y="39"/>
                    </a:moveTo>
                    <a:cubicBezTo>
                      <a:pt x="79" y="43"/>
                      <a:pt x="79" y="46"/>
                      <a:pt x="78" y="51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1" y="87"/>
                      <a:pt x="65" y="95"/>
                      <a:pt x="46" y="95"/>
                    </a:cubicBezTo>
                    <a:cubicBezTo>
                      <a:pt x="31" y="95"/>
                      <a:pt x="26" y="90"/>
                      <a:pt x="26" y="78"/>
                    </a:cubicBezTo>
                    <a:cubicBezTo>
                      <a:pt x="26" y="74"/>
                      <a:pt x="26" y="70"/>
                      <a:pt x="27" y="65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33" y="30"/>
                      <a:pt x="41" y="22"/>
                      <a:pt x="59" y="22"/>
                    </a:cubicBezTo>
                    <a:cubicBezTo>
                      <a:pt x="75" y="22"/>
                      <a:pt x="79" y="28"/>
                      <a:pt x="79" y="39"/>
                    </a:cubicBezTo>
                    <a:moveTo>
                      <a:pt x="105" y="39"/>
                    </a:moveTo>
                    <a:cubicBezTo>
                      <a:pt x="105" y="12"/>
                      <a:pt x="90" y="0"/>
                      <a:pt x="61" y="0"/>
                    </a:cubicBezTo>
                    <a:cubicBezTo>
                      <a:pt x="30" y="0"/>
                      <a:pt x="10" y="13"/>
                      <a:pt x="4" y="48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7"/>
                      <a:pt x="0" y="73"/>
                      <a:pt x="0" y="78"/>
                    </a:cubicBezTo>
                    <a:cubicBezTo>
                      <a:pt x="0" y="103"/>
                      <a:pt x="14" y="117"/>
                      <a:pt x="44" y="117"/>
                    </a:cubicBezTo>
                    <a:cubicBezTo>
                      <a:pt x="75" y="117"/>
                      <a:pt x="95" y="103"/>
                      <a:pt x="101" y="68"/>
                    </a:cubicBezTo>
                    <a:cubicBezTo>
                      <a:pt x="104" y="54"/>
                      <a:pt x="104" y="54"/>
                      <a:pt x="104" y="54"/>
                    </a:cubicBezTo>
                    <a:cubicBezTo>
                      <a:pt x="104" y="51"/>
                      <a:pt x="105" y="44"/>
                      <a:pt x="105" y="39"/>
                    </a:cubicBezTo>
                  </a:path>
                </a:pathLst>
              </a:custGeom>
              <a:solidFill>
                <a:srgbClr val="9A9A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4147" y="2903"/>
                <a:ext cx="547" cy="365"/>
              </a:xfrm>
              <a:custGeom>
                <a:avLst/>
                <a:gdLst>
                  <a:gd name="T0" fmla="*/ 2147483647 w 231"/>
                  <a:gd name="T1" fmla="*/ 1915846281 h 154"/>
                  <a:gd name="T2" fmla="*/ 2147483647 w 231"/>
                  <a:gd name="T3" fmla="*/ 2147483647 h 154"/>
                  <a:gd name="T4" fmla="*/ 2147483647 w 231"/>
                  <a:gd name="T5" fmla="*/ 1069082111 h 154"/>
                  <a:gd name="T6" fmla="*/ 2147483647 w 231"/>
                  <a:gd name="T7" fmla="*/ 2147483647 h 154"/>
                  <a:gd name="T8" fmla="*/ 2147483647 w 231"/>
                  <a:gd name="T9" fmla="*/ 2147483647 h 154"/>
                  <a:gd name="T10" fmla="*/ 2147483647 w 231"/>
                  <a:gd name="T11" fmla="*/ 2147483647 h 154"/>
                  <a:gd name="T12" fmla="*/ 2147483647 w 231"/>
                  <a:gd name="T13" fmla="*/ 2147483647 h 154"/>
                  <a:gd name="T14" fmla="*/ 2147483647 w 231"/>
                  <a:gd name="T15" fmla="*/ 2147483647 h 154"/>
                  <a:gd name="T16" fmla="*/ 1726797180 w 231"/>
                  <a:gd name="T17" fmla="*/ 2147483647 h 154"/>
                  <a:gd name="T18" fmla="*/ 0 w 231"/>
                  <a:gd name="T19" fmla="*/ 2147483647 h 154"/>
                  <a:gd name="T20" fmla="*/ 64343304 w 231"/>
                  <a:gd name="T21" fmla="*/ 2147483647 h 154"/>
                  <a:gd name="T22" fmla="*/ 152362694 w 231"/>
                  <a:gd name="T23" fmla="*/ 2032834328 h 154"/>
                  <a:gd name="T24" fmla="*/ 2147483647 w 231"/>
                  <a:gd name="T25" fmla="*/ 0 h 154"/>
                  <a:gd name="T26" fmla="*/ 2147483647 w 231"/>
                  <a:gd name="T27" fmla="*/ 117910805 h 154"/>
                  <a:gd name="T28" fmla="*/ 2147483647 w 231"/>
                  <a:gd name="T29" fmla="*/ 935093452 h 154"/>
                  <a:gd name="T30" fmla="*/ 2147483647 w 231"/>
                  <a:gd name="T31" fmla="*/ 869914224 h 154"/>
                  <a:gd name="T32" fmla="*/ 1282174481 w 231"/>
                  <a:gd name="T33" fmla="*/ 2127131026 h 154"/>
                  <a:gd name="T34" fmla="*/ 1194376562 w 231"/>
                  <a:gd name="T35" fmla="*/ 2147483647 h 154"/>
                  <a:gd name="T36" fmla="*/ 1140349078 w 231"/>
                  <a:gd name="T37" fmla="*/ 2147483647 h 154"/>
                  <a:gd name="T38" fmla="*/ 1999570958 w 231"/>
                  <a:gd name="T39" fmla="*/ 2147483647 h 154"/>
                  <a:gd name="T40" fmla="*/ 2147483647 w 231"/>
                  <a:gd name="T41" fmla="*/ 2147483647 h 154"/>
                  <a:gd name="T42" fmla="*/ 2147483647 w 231"/>
                  <a:gd name="T43" fmla="*/ 2147483647 h 154"/>
                  <a:gd name="T44" fmla="*/ 2147483647 w 231"/>
                  <a:gd name="T45" fmla="*/ 2147483647 h 154"/>
                  <a:gd name="T46" fmla="*/ 2147483647 w 231"/>
                  <a:gd name="T47" fmla="*/ 2147483647 h 154"/>
                  <a:gd name="T48" fmla="*/ 2147483647 w 231"/>
                  <a:gd name="T49" fmla="*/ 2147483647 h 154"/>
                  <a:gd name="T50" fmla="*/ 2147483647 w 231"/>
                  <a:gd name="T51" fmla="*/ 2147483647 h 154"/>
                  <a:gd name="T52" fmla="*/ 2147483647 w 231"/>
                  <a:gd name="T53" fmla="*/ 2147483647 h 154"/>
                  <a:gd name="T54" fmla="*/ 2147483647 w 231"/>
                  <a:gd name="T55" fmla="*/ 2147483647 h 154"/>
                  <a:gd name="T56" fmla="*/ 2147483647 w 231"/>
                  <a:gd name="T57" fmla="*/ 2147483647 h 154"/>
                  <a:gd name="T58" fmla="*/ 2147483647 w 231"/>
                  <a:gd name="T59" fmla="*/ 2147483647 h 154"/>
                  <a:gd name="T60" fmla="*/ 2147483647 w 231"/>
                  <a:gd name="T61" fmla="*/ 2147483647 h 154"/>
                  <a:gd name="T62" fmla="*/ 2147483647 w 231"/>
                  <a:gd name="T63" fmla="*/ 2147483647 h 154"/>
                  <a:gd name="T64" fmla="*/ 2147483647 w 231"/>
                  <a:gd name="T65" fmla="*/ 1915846281 h 154"/>
                  <a:gd name="T66" fmla="*/ 2147483647 w 231"/>
                  <a:gd name="T67" fmla="*/ 2147483647 h 154"/>
                  <a:gd name="T68" fmla="*/ 2147483647 w 231"/>
                  <a:gd name="T69" fmla="*/ 2147483647 h 154"/>
                  <a:gd name="T70" fmla="*/ 2147483647 w 231"/>
                  <a:gd name="T71" fmla="*/ 2147483647 h 1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31"/>
                  <a:gd name="T109" fmla="*/ 0 h 154"/>
                  <a:gd name="T110" fmla="*/ 231 w 231"/>
                  <a:gd name="T111" fmla="*/ 154 h 15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31" h="154">
                    <a:moveTo>
                      <a:pt x="180" y="61"/>
                    </a:moveTo>
                    <a:cubicBezTo>
                      <a:pt x="157" y="61"/>
                      <a:pt x="140" y="72"/>
                      <a:pt x="121" y="84"/>
                    </a:cubicBezTo>
                    <a:cubicBezTo>
                      <a:pt x="129" y="47"/>
                      <a:pt x="150" y="34"/>
                      <a:pt x="183" y="34"/>
                    </a:cubicBezTo>
                    <a:cubicBezTo>
                      <a:pt x="213" y="34"/>
                      <a:pt x="231" y="46"/>
                      <a:pt x="231" y="75"/>
                    </a:cubicBezTo>
                    <a:cubicBezTo>
                      <a:pt x="231" y="80"/>
                      <a:pt x="230" y="86"/>
                      <a:pt x="229" y="90"/>
                    </a:cubicBezTo>
                    <a:cubicBezTo>
                      <a:pt x="227" y="103"/>
                      <a:pt x="227" y="103"/>
                      <a:pt x="227" y="103"/>
                    </a:cubicBezTo>
                    <a:cubicBezTo>
                      <a:pt x="220" y="140"/>
                      <a:pt x="198" y="153"/>
                      <a:pt x="165" y="153"/>
                    </a:cubicBezTo>
                    <a:cubicBezTo>
                      <a:pt x="143" y="153"/>
                      <a:pt x="128" y="146"/>
                      <a:pt x="121" y="132"/>
                    </a:cubicBezTo>
                    <a:cubicBezTo>
                      <a:pt x="104" y="144"/>
                      <a:pt x="80" y="154"/>
                      <a:pt x="56" y="154"/>
                    </a:cubicBezTo>
                    <a:cubicBezTo>
                      <a:pt x="20" y="154"/>
                      <a:pt x="0" y="140"/>
                      <a:pt x="0" y="105"/>
                    </a:cubicBezTo>
                    <a:cubicBezTo>
                      <a:pt x="0" y="98"/>
                      <a:pt x="0" y="90"/>
                      <a:pt x="2" y="81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15" y="12"/>
                      <a:pt x="41" y="0"/>
                      <a:pt x="83" y="0"/>
                    </a:cubicBezTo>
                    <a:cubicBezTo>
                      <a:pt x="95" y="0"/>
                      <a:pt x="115" y="2"/>
                      <a:pt x="122" y="4"/>
                    </a:cubicBezTo>
                    <a:cubicBezTo>
                      <a:pt x="118" y="30"/>
                      <a:pt x="118" y="30"/>
                      <a:pt x="118" y="30"/>
                    </a:cubicBezTo>
                    <a:cubicBezTo>
                      <a:pt x="108" y="29"/>
                      <a:pt x="94" y="28"/>
                      <a:pt x="82" y="28"/>
                    </a:cubicBezTo>
                    <a:cubicBezTo>
                      <a:pt x="60" y="28"/>
                      <a:pt x="48" y="36"/>
                      <a:pt x="42" y="68"/>
                    </a:cubicBezTo>
                    <a:cubicBezTo>
                      <a:pt x="39" y="85"/>
                      <a:pt x="39" y="85"/>
                      <a:pt x="39" y="85"/>
                    </a:cubicBezTo>
                    <a:cubicBezTo>
                      <a:pt x="38" y="91"/>
                      <a:pt x="37" y="97"/>
                      <a:pt x="37" y="101"/>
                    </a:cubicBezTo>
                    <a:cubicBezTo>
                      <a:pt x="37" y="120"/>
                      <a:pt x="47" y="125"/>
                      <a:pt x="65" y="125"/>
                    </a:cubicBezTo>
                    <a:cubicBezTo>
                      <a:pt x="82" y="125"/>
                      <a:pt x="101" y="115"/>
                      <a:pt x="118" y="105"/>
                    </a:cubicBezTo>
                    <a:cubicBezTo>
                      <a:pt x="120" y="104"/>
                      <a:pt x="121" y="103"/>
                      <a:pt x="123" y="102"/>
                    </a:cubicBezTo>
                    <a:cubicBezTo>
                      <a:pt x="131" y="97"/>
                      <a:pt x="138" y="92"/>
                      <a:pt x="144" y="87"/>
                    </a:cubicBezTo>
                    <a:cubicBezTo>
                      <a:pt x="150" y="83"/>
                      <a:pt x="150" y="83"/>
                      <a:pt x="150" y="83"/>
                    </a:cubicBezTo>
                    <a:cubicBezTo>
                      <a:pt x="152" y="81"/>
                      <a:pt x="155" y="79"/>
                      <a:pt x="158" y="78"/>
                    </a:cubicBezTo>
                    <a:cubicBezTo>
                      <a:pt x="157" y="81"/>
                      <a:pt x="156" y="84"/>
                      <a:pt x="155" y="87"/>
                    </a:cubicBezTo>
                    <a:cubicBezTo>
                      <a:pt x="153" y="100"/>
                      <a:pt x="153" y="100"/>
                      <a:pt x="153" y="100"/>
                    </a:cubicBezTo>
                    <a:cubicBezTo>
                      <a:pt x="152" y="105"/>
                      <a:pt x="152" y="109"/>
                      <a:pt x="152" y="113"/>
                    </a:cubicBezTo>
                    <a:cubicBezTo>
                      <a:pt x="152" y="123"/>
                      <a:pt x="156" y="127"/>
                      <a:pt x="168" y="127"/>
                    </a:cubicBezTo>
                    <a:cubicBezTo>
                      <a:pt x="183" y="127"/>
                      <a:pt x="189" y="120"/>
                      <a:pt x="193" y="100"/>
                    </a:cubicBezTo>
                    <a:cubicBezTo>
                      <a:pt x="195" y="87"/>
                      <a:pt x="195" y="87"/>
                      <a:pt x="195" y="87"/>
                    </a:cubicBezTo>
                    <a:cubicBezTo>
                      <a:pt x="196" y="82"/>
                      <a:pt x="196" y="78"/>
                      <a:pt x="196" y="75"/>
                    </a:cubicBezTo>
                    <a:cubicBezTo>
                      <a:pt x="196" y="65"/>
                      <a:pt x="192" y="61"/>
                      <a:pt x="180" y="61"/>
                    </a:cubicBezTo>
                    <a:moveTo>
                      <a:pt x="123" y="102"/>
                    </a:moveTo>
                    <a:cubicBezTo>
                      <a:pt x="130" y="97"/>
                      <a:pt x="137" y="92"/>
                      <a:pt x="144" y="87"/>
                    </a:cubicBezTo>
                    <a:cubicBezTo>
                      <a:pt x="138" y="92"/>
                      <a:pt x="131" y="97"/>
                      <a:pt x="123" y="102"/>
                    </a:cubicBezTo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822" y="2988"/>
                <a:ext cx="280" cy="375"/>
              </a:xfrm>
              <a:custGeom>
                <a:avLst/>
                <a:gdLst>
                  <a:gd name="T0" fmla="*/ 2147483647 w 118"/>
                  <a:gd name="T1" fmla="*/ 748400825 h 158"/>
                  <a:gd name="T2" fmla="*/ 2147483647 w 118"/>
                  <a:gd name="T3" fmla="*/ 2147483647 h 158"/>
                  <a:gd name="T4" fmla="*/ 1819679551 w 118"/>
                  <a:gd name="T5" fmla="*/ 2147483647 h 158"/>
                  <a:gd name="T6" fmla="*/ 1119191488 w 118"/>
                  <a:gd name="T7" fmla="*/ 2147483647 h 158"/>
                  <a:gd name="T8" fmla="*/ 1148603971 w 118"/>
                  <a:gd name="T9" fmla="*/ 2062455305 h 158"/>
                  <a:gd name="T10" fmla="*/ 1217209611 w 118"/>
                  <a:gd name="T11" fmla="*/ 1667733837 h 158"/>
                  <a:gd name="T12" fmla="*/ 2147483647 w 118"/>
                  <a:gd name="T13" fmla="*/ 702672032 h 158"/>
                  <a:gd name="T14" fmla="*/ 2147483647 w 118"/>
                  <a:gd name="T15" fmla="*/ 748400825 h 158"/>
                  <a:gd name="T16" fmla="*/ 2147483647 w 118"/>
                  <a:gd name="T17" fmla="*/ 96078684 h 158"/>
                  <a:gd name="T18" fmla="*/ 2147483647 w 118"/>
                  <a:gd name="T19" fmla="*/ 0 h 158"/>
                  <a:gd name="T20" fmla="*/ 376771699 w 118"/>
                  <a:gd name="T21" fmla="*/ 1571653671 h 158"/>
                  <a:gd name="T22" fmla="*/ 323178764 w 118"/>
                  <a:gd name="T23" fmla="*/ 1963790431 h 158"/>
                  <a:gd name="T24" fmla="*/ 256771285 w 118"/>
                  <a:gd name="T25" fmla="*/ 2147483647 h 158"/>
                  <a:gd name="T26" fmla="*/ 1660895028 w 118"/>
                  <a:gd name="T27" fmla="*/ 2147483647 h 158"/>
                  <a:gd name="T28" fmla="*/ 2147483647 w 118"/>
                  <a:gd name="T29" fmla="*/ 2147483647 h 158"/>
                  <a:gd name="T30" fmla="*/ 2147483647 w 118"/>
                  <a:gd name="T31" fmla="*/ 2147483647 h 158"/>
                  <a:gd name="T32" fmla="*/ 1445766395 w 118"/>
                  <a:gd name="T33" fmla="*/ 2147483647 h 158"/>
                  <a:gd name="T34" fmla="*/ 95787577 w 118"/>
                  <a:gd name="T35" fmla="*/ 2147483647 h 158"/>
                  <a:gd name="T36" fmla="*/ 0 w 118"/>
                  <a:gd name="T37" fmla="*/ 2147483647 h 158"/>
                  <a:gd name="T38" fmla="*/ 1445766395 w 118"/>
                  <a:gd name="T39" fmla="*/ 2147483647 h 158"/>
                  <a:gd name="T40" fmla="*/ 2147483647 w 118"/>
                  <a:gd name="T41" fmla="*/ 2147483647 h 158"/>
                  <a:gd name="T42" fmla="*/ 2147483647 w 118"/>
                  <a:gd name="T43" fmla="*/ 96078684 h 1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8"/>
                  <a:gd name="T67" fmla="*/ 0 h 158"/>
                  <a:gd name="T68" fmla="*/ 118 w 118"/>
                  <a:gd name="T69" fmla="*/ 158 h 1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8" h="158">
                    <a:moveTo>
                      <a:pt x="89" y="23"/>
                    </a:moveTo>
                    <a:cubicBezTo>
                      <a:pt x="76" y="93"/>
                      <a:pt x="76" y="93"/>
                      <a:pt x="76" y="93"/>
                    </a:cubicBezTo>
                    <a:cubicBezTo>
                      <a:pt x="73" y="93"/>
                      <a:pt x="64" y="94"/>
                      <a:pt x="57" y="94"/>
                    </a:cubicBezTo>
                    <a:cubicBezTo>
                      <a:pt x="42" y="94"/>
                      <a:pt x="35" y="89"/>
                      <a:pt x="35" y="76"/>
                    </a:cubicBezTo>
                    <a:cubicBezTo>
                      <a:pt x="35" y="73"/>
                      <a:pt x="35" y="69"/>
                      <a:pt x="36" y="64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42" y="31"/>
                      <a:pt x="49" y="22"/>
                      <a:pt x="71" y="22"/>
                    </a:cubicBezTo>
                    <a:cubicBezTo>
                      <a:pt x="79" y="22"/>
                      <a:pt x="86" y="22"/>
                      <a:pt x="89" y="23"/>
                    </a:cubicBezTo>
                    <a:moveTo>
                      <a:pt x="118" y="3"/>
                    </a:moveTo>
                    <a:cubicBezTo>
                      <a:pt x="106" y="1"/>
                      <a:pt x="90" y="0"/>
                      <a:pt x="76" y="0"/>
                    </a:cubicBezTo>
                    <a:cubicBezTo>
                      <a:pt x="37" y="0"/>
                      <a:pt x="18" y="14"/>
                      <a:pt x="12" y="49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9" y="67"/>
                      <a:pt x="8" y="72"/>
                      <a:pt x="8" y="77"/>
                    </a:cubicBezTo>
                    <a:cubicBezTo>
                      <a:pt x="8" y="104"/>
                      <a:pt x="24" y="116"/>
                      <a:pt x="52" y="116"/>
                    </a:cubicBezTo>
                    <a:cubicBezTo>
                      <a:pt x="59" y="116"/>
                      <a:pt x="69" y="115"/>
                      <a:pt x="73" y="114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69" y="131"/>
                      <a:pt x="65" y="137"/>
                      <a:pt x="45" y="137"/>
                    </a:cubicBezTo>
                    <a:cubicBezTo>
                      <a:pt x="31" y="137"/>
                      <a:pt x="16" y="136"/>
                      <a:pt x="3" y="13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4" y="154"/>
                      <a:pt x="24" y="158"/>
                      <a:pt x="45" y="158"/>
                    </a:cubicBezTo>
                    <a:cubicBezTo>
                      <a:pt x="81" y="158"/>
                      <a:pt x="93" y="144"/>
                      <a:pt x="98" y="119"/>
                    </a:cubicBezTo>
                    <a:lnTo>
                      <a:pt x="118" y="3"/>
                    </a:lnTo>
                    <a:close/>
                  </a:path>
                </a:pathLst>
              </a:custGeom>
              <a:solidFill>
                <a:srgbClr val="9A9A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3109" y="2988"/>
                <a:ext cx="196" cy="271"/>
              </a:xfrm>
              <a:custGeom>
                <a:avLst/>
                <a:gdLst>
                  <a:gd name="T0" fmla="*/ 2147483647 w 83"/>
                  <a:gd name="T1" fmla="*/ 0 h 114"/>
                  <a:gd name="T2" fmla="*/ 1256785921 w 83"/>
                  <a:gd name="T3" fmla="*/ 405588875 h 114"/>
                  <a:gd name="T4" fmla="*/ 1282913400 w 83"/>
                  <a:gd name="T5" fmla="*/ 98868419 h 114"/>
                  <a:gd name="T6" fmla="*/ 578876823 w 83"/>
                  <a:gd name="T7" fmla="*/ 98868419 h 114"/>
                  <a:gd name="T8" fmla="*/ 0 w 83"/>
                  <a:gd name="T9" fmla="*/ 2147483647 h 114"/>
                  <a:gd name="T10" fmla="*/ 750691626 w 83"/>
                  <a:gd name="T11" fmla="*/ 2147483647 h 114"/>
                  <a:gd name="T12" fmla="*/ 1221208732 w 83"/>
                  <a:gd name="T13" fmla="*/ 994358943 h 114"/>
                  <a:gd name="T14" fmla="*/ 2147483647 w 83"/>
                  <a:gd name="T15" fmla="*/ 768770160 h 114"/>
                  <a:gd name="T16" fmla="*/ 2147483647 w 83"/>
                  <a:gd name="T17" fmla="*/ 0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3"/>
                  <a:gd name="T28" fmla="*/ 0 h 114"/>
                  <a:gd name="T29" fmla="*/ 83 w 83"/>
                  <a:gd name="T30" fmla="*/ 114 h 1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3" h="114">
                    <a:moveTo>
                      <a:pt x="83" y="0"/>
                    </a:moveTo>
                    <a:cubicBezTo>
                      <a:pt x="69" y="0"/>
                      <a:pt x="55" y="2"/>
                      <a:pt x="43" y="12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51" y="26"/>
                      <a:pt x="66" y="23"/>
                      <a:pt x="80" y="23"/>
                    </a:cubicBez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9A9A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3298" y="2993"/>
                <a:ext cx="263" cy="273"/>
              </a:xfrm>
              <a:custGeom>
                <a:avLst/>
                <a:gdLst>
                  <a:gd name="T0" fmla="*/ 2147483647 w 111"/>
                  <a:gd name="T1" fmla="*/ 0 h 115"/>
                  <a:gd name="T2" fmla="*/ 2147483647 w 111"/>
                  <a:gd name="T3" fmla="*/ 0 h 115"/>
                  <a:gd name="T4" fmla="*/ 2147483647 w 111"/>
                  <a:gd name="T5" fmla="*/ 2147483647 h 115"/>
                  <a:gd name="T6" fmla="*/ 1180920361 w 111"/>
                  <a:gd name="T7" fmla="*/ 2147483647 h 115"/>
                  <a:gd name="T8" fmla="*/ 814014403 w 111"/>
                  <a:gd name="T9" fmla="*/ 2147483647 h 115"/>
                  <a:gd name="T10" fmla="*/ 865314685 w 111"/>
                  <a:gd name="T11" fmla="*/ 2147483647 h 115"/>
                  <a:gd name="T12" fmla="*/ 1246341929 w 111"/>
                  <a:gd name="T13" fmla="*/ 0 h 115"/>
                  <a:gd name="T14" fmla="*/ 432115383 w 111"/>
                  <a:gd name="T15" fmla="*/ 0 h 115"/>
                  <a:gd name="T16" fmla="*/ 65054316 w 111"/>
                  <a:gd name="T17" fmla="*/ 2147483647 h 115"/>
                  <a:gd name="T18" fmla="*/ 0 w 111"/>
                  <a:gd name="T19" fmla="*/ 2147483647 h 115"/>
                  <a:gd name="T20" fmla="*/ 865314685 w 111"/>
                  <a:gd name="T21" fmla="*/ 2147483647 h 115"/>
                  <a:gd name="T22" fmla="*/ 2111077351 w 111"/>
                  <a:gd name="T23" fmla="*/ 2147483647 h 115"/>
                  <a:gd name="T24" fmla="*/ 2050249250 w 111"/>
                  <a:gd name="T25" fmla="*/ 2147483647 h 115"/>
                  <a:gd name="T26" fmla="*/ 2147483647 w 111"/>
                  <a:gd name="T27" fmla="*/ 2147483647 h 115"/>
                  <a:gd name="T28" fmla="*/ 2147483647 w 111"/>
                  <a:gd name="T29" fmla="*/ 0 h 1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1"/>
                  <a:gd name="T46" fmla="*/ 0 h 115"/>
                  <a:gd name="T47" fmla="*/ 111 w 111"/>
                  <a:gd name="T48" fmla="*/ 115 h 11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1" h="115">
                    <a:moveTo>
                      <a:pt x="111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70" y="86"/>
                      <a:pt x="70" y="86"/>
                      <a:pt x="70" y="86"/>
                    </a:cubicBezTo>
                    <a:cubicBezTo>
                      <a:pt x="57" y="90"/>
                      <a:pt x="47" y="93"/>
                      <a:pt x="38" y="93"/>
                    </a:cubicBezTo>
                    <a:cubicBezTo>
                      <a:pt x="30" y="93"/>
                      <a:pt x="26" y="91"/>
                      <a:pt x="26" y="83"/>
                    </a:cubicBezTo>
                    <a:cubicBezTo>
                      <a:pt x="26" y="80"/>
                      <a:pt x="27" y="76"/>
                      <a:pt x="28" y="7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1" y="75"/>
                      <a:pt x="0" y="81"/>
                      <a:pt x="0" y="86"/>
                    </a:cubicBezTo>
                    <a:cubicBezTo>
                      <a:pt x="0" y="102"/>
                      <a:pt x="6" y="115"/>
                      <a:pt x="28" y="115"/>
                    </a:cubicBezTo>
                    <a:cubicBezTo>
                      <a:pt x="42" y="115"/>
                      <a:pt x="54" y="110"/>
                      <a:pt x="68" y="103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91" y="112"/>
                      <a:pt x="91" y="112"/>
                      <a:pt x="91" y="112"/>
                    </a:cubicBez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9A9A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2" name="Freeform 10"/>
              <p:cNvSpPr>
                <a:spLocks noEditPoints="1"/>
              </p:cNvSpPr>
              <p:nvPr/>
            </p:nvSpPr>
            <p:spPr bwMode="auto">
              <a:xfrm>
                <a:off x="3551" y="2988"/>
                <a:ext cx="279" cy="368"/>
              </a:xfrm>
              <a:custGeom>
                <a:avLst/>
                <a:gdLst>
                  <a:gd name="T0" fmla="*/ 2147483647 w 118"/>
                  <a:gd name="T1" fmla="*/ 1200772568 h 155"/>
                  <a:gd name="T2" fmla="*/ 2147483647 w 118"/>
                  <a:gd name="T3" fmla="*/ 2044580832 h 155"/>
                  <a:gd name="T4" fmla="*/ 1701011148 w 118"/>
                  <a:gd name="T5" fmla="*/ 2147483647 h 155"/>
                  <a:gd name="T6" fmla="*/ 1098014487 w 118"/>
                  <a:gd name="T7" fmla="*/ 2147483647 h 155"/>
                  <a:gd name="T8" fmla="*/ 1461482958 w 118"/>
                  <a:gd name="T9" fmla="*/ 903158065 h 155"/>
                  <a:gd name="T10" fmla="*/ 2147483647 w 118"/>
                  <a:gd name="T11" fmla="*/ 706268285 h 155"/>
                  <a:gd name="T12" fmla="*/ 2147483647 w 118"/>
                  <a:gd name="T13" fmla="*/ 1200772568 h 155"/>
                  <a:gd name="T14" fmla="*/ 2147483647 w 118"/>
                  <a:gd name="T15" fmla="*/ 1103668470 h 155"/>
                  <a:gd name="T16" fmla="*/ 2147483647 w 118"/>
                  <a:gd name="T17" fmla="*/ 0 h 155"/>
                  <a:gd name="T18" fmla="*/ 1489254781 w 118"/>
                  <a:gd name="T19" fmla="*/ 327091719 h 155"/>
                  <a:gd name="T20" fmla="*/ 1524423223 w 118"/>
                  <a:gd name="T21" fmla="*/ 97099578 h 155"/>
                  <a:gd name="T22" fmla="*/ 805332327 w 118"/>
                  <a:gd name="T23" fmla="*/ 97099578 h 155"/>
                  <a:gd name="T24" fmla="*/ 0 w 118"/>
                  <a:gd name="T25" fmla="*/ 2147483647 h 155"/>
                  <a:gd name="T26" fmla="*/ 767076311 w 118"/>
                  <a:gd name="T27" fmla="*/ 2147483647 h 155"/>
                  <a:gd name="T28" fmla="*/ 1008348336 w 118"/>
                  <a:gd name="T29" fmla="*/ 2147483647 h 155"/>
                  <a:gd name="T30" fmla="*/ 1638096305 w 118"/>
                  <a:gd name="T31" fmla="*/ 2147483647 h 155"/>
                  <a:gd name="T32" fmla="*/ 2147483647 w 118"/>
                  <a:gd name="T33" fmla="*/ 2144271090 h 155"/>
                  <a:gd name="T34" fmla="*/ 2147483647 w 118"/>
                  <a:gd name="T35" fmla="*/ 1103668470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8"/>
                  <a:gd name="T55" fmla="*/ 0 h 155"/>
                  <a:gd name="T56" fmla="*/ 118 w 118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8" h="155">
                    <a:moveTo>
                      <a:pt x="92" y="37"/>
                    </a:moveTo>
                    <a:cubicBezTo>
                      <a:pt x="92" y="42"/>
                      <a:pt x="91" y="47"/>
                      <a:pt x="88" y="63"/>
                    </a:cubicBezTo>
                    <a:cubicBezTo>
                      <a:pt x="83" y="90"/>
                      <a:pt x="74" y="95"/>
                      <a:pt x="57" y="95"/>
                    </a:cubicBezTo>
                    <a:cubicBezTo>
                      <a:pt x="51" y="95"/>
                      <a:pt x="44" y="95"/>
                      <a:pt x="37" y="93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6" y="22"/>
                      <a:pt x="92" y="26"/>
                      <a:pt x="92" y="37"/>
                    </a:cubicBezTo>
                    <a:moveTo>
                      <a:pt x="118" y="34"/>
                    </a:moveTo>
                    <a:cubicBezTo>
                      <a:pt x="118" y="11"/>
                      <a:pt x="106" y="0"/>
                      <a:pt x="84" y="0"/>
                    </a:cubicBezTo>
                    <a:cubicBezTo>
                      <a:pt x="74" y="0"/>
                      <a:pt x="62" y="3"/>
                      <a:pt x="50" y="10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26" y="155"/>
                      <a:pt x="26" y="155"/>
                      <a:pt x="26" y="15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9" y="116"/>
                      <a:pt x="48" y="117"/>
                      <a:pt x="55" y="117"/>
                    </a:cubicBezTo>
                    <a:cubicBezTo>
                      <a:pt x="87" y="117"/>
                      <a:pt x="106" y="107"/>
                      <a:pt x="114" y="66"/>
                    </a:cubicBezTo>
                    <a:cubicBezTo>
                      <a:pt x="117" y="51"/>
                      <a:pt x="118" y="40"/>
                      <a:pt x="118" y="34"/>
                    </a:cubicBezTo>
                  </a:path>
                </a:pathLst>
              </a:custGeom>
              <a:solidFill>
                <a:srgbClr val="9A9A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4698" y="2984"/>
                <a:ext cx="213" cy="275"/>
              </a:xfrm>
              <a:custGeom>
                <a:avLst/>
                <a:gdLst>
                  <a:gd name="T0" fmla="*/ 2147483647 w 90"/>
                  <a:gd name="T1" fmla="*/ 0 h 116"/>
                  <a:gd name="T2" fmla="*/ 1513282960 w 90"/>
                  <a:gd name="T3" fmla="*/ 368241820 h 116"/>
                  <a:gd name="T4" fmla="*/ 1579908883 w 90"/>
                  <a:gd name="T5" fmla="*/ 94447985 h 116"/>
                  <a:gd name="T6" fmla="*/ 602519200 w 90"/>
                  <a:gd name="T7" fmla="*/ 94447985 h 116"/>
                  <a:gd name="T8" fmla="*/ 0 w 90"/>
                  <a:gd name="T9" fmla="*/ 2147483647 h 116"/>
                  <a:gd name="T10" fmla="*/ 1063793965 w 90"/>
                  <a:gd name="T11" fmla="*/ 2147483647 h 116"/>
                  <a:gd name="T12" fmla="*/ 1492747722 w 90"/>
                  <a:gd name="T13" fmla="*/ 1074004821 h 116"/>
                  <a:gd name="T14" fmla="*/ 2147483647 w 90"/>
                  <a:gd name="T15" fmla="*/ 917797579 h 116"/>
                  <a:gd name="T16" fmla="*/ 2147483647 w 90"/>
                  <a:gd name="T17" fmla="*/ 0 h 1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116"/>
                  <a:gd name="T29" fmla="*/ 90 w 90"/>
                  <a:gd name="T30" fmla="*/ 116 h 1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116">
                    <a:moveTo>
                      <a:pt x="90" y="0"/>
                    </a:moveTo>
                    <a:cubicBezTo>
                      <a:pt x="78" y="0"/>
                      <a:pt x="63" y="2"/>
                      <a:pt x="50" y="12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5" y="116"/>
                      <a:pt x="35" y="116"/>
                      <a:pt x="35" y="116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8" y="31"/>
                      <a:pt x="73" y="29"/>
                      <a:pt x="85" y="29"/>
                    </a:cubicBez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4888" y="2984"/>
                <a:ext cx="212" cy="275"/>
              </a:xfrm>
              <a:custGeom>
                <a:avLst/>
                <a:gdLst>
                  <a:gd name="T0" fmla="*/ 2147483647 w 90"/>
                  <a:gd name="T1" fmla="*/ 0 h 116"/>
                  <a:gd name="T2" fmla="*/ 1411670322 w 90"/>
                  <a:gd name="T3" fmla="*/ 368241820 h 116"/>
                  <a:gd name="T4" fmla="*/ 1430275964 w 90"/>
                  <a:gd name="T5" fmla="*/ 94447985 h 116"/>
                  <a:gd name="T6" fmla="*/ 552685509 w 90"/>
                  <a:gd name="T7" fmla="*/ 94447985 h 116"/>
                  <a:gd name="T8" fmla="*/ 0 w 90"/>
                  <a:gd name="T9" fmla="*/ 2147483647 h 116"/>
                  <a:gd name="T10" fmla="*/ 963134405 w 90"/>
                  <a:gd name="T11" fmla="*/ 2147483647 h 116"/>
                  <a:gd name="T12" fmla="*/ 1350271827 w 90"/>
                  <a:gd name="T13" fmla="*/ 1074004821 h 116"/>
                  <a:gd name="T14" fmla="*/ 2147483647 w 90"/>
                  <a:gd name="T15" fmla="*/ 917797579 h 116"/>
                  <a:gd name="T16" fmla="*/ 2147483647 w 90"/>
                  <a:gd name="T17" fmla="*/ 0 h 1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116"/>
                  <a:gd name="T29" fmla="*/ 90 w 90"/>
                  <a:gd name="T30" fmla="*/ 116 h 1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116">
                    <a:moveTo>
                      <a:pt x="90" y="0"/>
                    </a:moveTo>
                    <a:cubicBezTo>
                      <a:pt x="78" y="0"/>
                      <a:pt x="64" y="2"/>
                      <a:pt x="51" y="12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5" y="116"/>
                      <a:pt x="35" y="116"/>
                      <a:pt x="35" y="116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9" y="31"/>
                      <a:pt x="73" y="29"/>
                      <a:pt x="85" y="29"/>
                    </a:cubicBez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5" name="Freeform 13"/>
              <p:cNvSpPr>
                <a:spLocks noEditPoints="1"/>
              </p:cNvSpPr>
              <p:nvPr/>
            </p:nvSpPr>
            <p:spPr bwMode="auto">
              <a:xfrm>
                <a:off x="5079" y="2984"/>
                <a:ext cx="265" cy="282"/>
              </a:xfrm>
              <a:custGeom>
                <a:avLst/>
                <a:gdLst>
                  <a:gd name="T0" fmla="*/ 2147483647 w 112"/>
                  <a:gd name="T1" fmla="*/ 1249304383 h 119"/>
                  <a:gd name="T2" fmla="*/ 2147483647 w 112"/>
                  <a:gd name="T3" fmla="*/ 1556787321 h 119"/>
                  <a:gd name="T4" fmla="*/ 1149836504 w 112"/>
                  <a:gd name="T5" fmla="*/ 1556787321 h 119"/>
                  <a:gd name="T6" fmla="*/ 1178095490 w 112"/>
                  <a:gd name="T7" fmla="*/ 1500435110 h 119"/>
                  <a:gd name="T8" fmla="*/ 1906245938 w 112"/>
                  <a:gd name="T9" fmla="*/ 778484659 h 119"/>
                  <a:gd name="T10" fmla="*/ 2147483647 w 112"/>
                  <a:gd name="T11" fmla="*/ 1249304383 h 119"/>
                  <a:gd name="T12" fmla="*/ 2147483647 w 112"/>
                  <a:gd name="T13" fmla="*/ 1317607400 h 119"/>
                  <a:gd name="T14" fmla="*/ 1993146531 w 112"/>
                  <a:gd name="T15" fmla="*/ 0 h 119"/>
                  <a:gd name="T16" fmla="*/ 91710759 w 112"/>
                  <a:gd name="T17" fmla="*/ 1661584599 h 119"/>
                  <a:gd name="T18" fmla="*/ 63595762 w 112"/>
                  <a:gd name="T19" fmla="*/ 1844811488 h 119"/>
                  <a:gd name="T20" fmla="*/ 0 w 112"/>
                  <a:gd name="T21" fmla="*/ 2147483647 h 119"/>
                  <a:gd name="T22" fmla="*/ 1507083966 w 112"/>
                  <a:gd name="T23" fmla="*/ 2147483647 h 119"/>
                  <a:gd name="T24" fmla="*/ 2147483647 w 112"/>
                  <a:gd name="T25" fmla="*/ 2147483647 h 119"/>
                  <a:gd name="T26" fmla="*/ 2147483647 w 112"/>
                  <a:gd name="T27" fmla="*/ 2147483647 h 119"/>
                  <a:gd name="T28" fmla="*/ 1723234262 w 112"/>
                  <a:gd name="T29" fmla="*/ 2147483647 h 119"/>
                  <a:gd name="T30" fmla="*/ 1020595282 w 112"/>
                  <a:gd name="T31" fmla="*/ 2147483647 h 119"/>
                  <a:gd name="T32" fmla="*/ 1059356746 w 112"/>
                  <a:gd name="T33" fmla="*/ 2147483647 h 119"/>
                  <a:gd name="T34" fmla="*/ 2147483647 w 112"/>
                  <a:gd name="T35" fmla="*/ 2147483647 h 119"/>
                  <a:gd name="T36" fmla="*/ 2147483647 w 112"/>
                  <a:gd name="T37" fmla="*/ 1317607400 h 1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2"/>
                  <a:gd name="T58" fmla="*/ 0 h 119"/>
                  <a:gd name="T59" fmla="*/ 112 w 112"/>
                  <a:gd name="T60" fmla="*/ 119 h 1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2" h="119">
                    <a:moveTo>
                      <a:pt x="80" y="40"/>
                    </a:moveTo>
                    <a:cubicBezTo>
                      <a:pt x="80" y="42"/>
                      <a:pt x="80" y="46"/>
                      <a:pt x="79" y="50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41" y="36"/>
                      <a:pt x="46" y="25"/>
                      <a:pt x="63" y="25"/>
                    </a:cubicBezTo>
                    <a:cubicBezTo>
                      <a:pt x="76" y="25"/>
                      <a:pt x="80" y="31"/>
                      <a:pt x="80" y="40"/>
                    </a:cubicBezTo>
                    <a:moveTo>
                      <a:pt x="112" y="42"/>
                    </a:moveTo>
                    <a:cubicBezTo>
                      <a:pt x="112" y="17"/>
                      <a:pt x="99" y="0"/>
                      <a:pt x="66" y="0"/>
                    </a:cubicBezTo>
                    <a:cubicBezTo>
                      <a:pt x="33" y="0"/>
                      <a:pt x="10" y="14"/>
                      <a:pt x="3" y="53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66"/>
                      <a:pt x="0" y="73"/>
                      <a:pt x="0" y="78"/>
                    </a:cubicBezTo>
                    <a:cubicBezTo>
                      <a:pt x="0" y="107"/>
                      <a:pt x="17" y="119"/>
                      <a:pt x="50" y="119"/>
                    </a:cubicBezTo>
                    <a:cubicBezTo>
                      <a:pt x="70" y="119"/>
                      <a:pt x="86" y="116"/>
                      <a:pt x="96" y="114"/>
                    </a:cubicBezTo>
                    <a:cubicBezTo>
                      <a:pt x="100" y="91"/>
                      <a:pt x="100" y="91"/>
                      <a:pt x="100" y="91"/>
                    </a:cubicBezTo>
                    <a:cubicBezTo>
                      <a:pt x="78" y="93"/>
                      <a:pt x="68" y="93"/>
                      <a:pt x="57" y="93"/>
                    </a:cubicBezTo>
                    <a:cubicBezTo>
                      <a:pt x="38" y="93"/>
                      <a:pt x="34" y="89"/>
                      <a:pt x="34" y="80"/>
                    </a:cubicBezTo>
                    <a:cubicBezTo>
                      <a:pt x="34" y="77"/>
                      <a:pt x="34" y="74"/>
                      <a:pt x="35" y="69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11" y="57"/>
                      <a:pt x="112" y="49"/>
                      <a:pt x="112" y="42"/>
                    </a:cubicBezTo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6" name="Freeform 14"/>
              <p:cNvSpPr>
                <a:spLocks noEditPoints="1"/>
              </p:cNvSpPr>
              <p:nvPr/>
            </p:nvSpPr>
            <p:spPr bwMode="auto">
              <a:xfrm>
                <a:off x="5365" y="2984"/>
                <a:ext cx="265" cy="282"/>
              </a:xfrm>
              <a:custGeom>
                <a:avLst/>
                <a:gdLst>
                  <a:gd name="T0" fmla="*/ 2147483647 w 112"/>
                  <a:gd name="T1" fmla="*/ 1277998875 h 119"/>
                  <a:gd name="T2" fmla="*/ 2147483647 w 112"/>
                  <a:gd name="T3" fmla="*/ 1661584599 h 119"/>
                  <a:gd name="T4" fmla="*/ 2147483647 w 112"/>
                  <a:gd name="T5" fmla="*/ 2055285693 h 119"/>
                  <a:gd name="T6" fmla="*/ 1507083966 w 112"/>
                  <a:gd name="T7" fmla="*/ 2147483647 h 119"/>
                  <a:gd name="T8" fmla="*/ 999431025 w 112"/>
                  <a:gd name="T9" fmla="*/ 2147483647 h 119"/>
                  <a:gd name="T10" fmla="*/ 1059356746 w 112"/>
                  <a:gd name="T11" fmla="*/ 2055285693 h 119"/>
                  <a:gd name="T12" fmla="*/ 1122969448 w 112"/>
                  <a:gd name="T13" fmla="*/ 1661584599 h 119"/>
                  <a:gd name="T14" fmla="*/ 1878506654 w 112"/>
                  <a:gd name="T15" fmla="*/ 843493842 h 119"/>
                  <a:gd name="T16" fmla="*/ 2147483647 w 112"/>
                  <a:gd name="T17" fmla="*/ 1277998875 h 119"/>
                  <a:gd name="T18" fmla="*/ 2147483647 w 112"/>
                  <a:gd name="T19" fmla="*/ 1277998875 h 119"/>
                  <a:gd name="T20" fmla="*/ 1965403613 w 112"/>
                  <a:gd name="T21" fmla="*/ 0 h 119"/>
                  <a:gd name="T22" fmla="*/ 91710759 w 112"/>
                  <a:gd name="T23" fmla="*/ 1556787321 h 119"/>
                  <a:gd name="T24" fmla="*/ 26878214 w 112"/>
                  <a:gd name="T25" fmla="*/ 1909974761 h 119"/>
                  <a:gd name="T26" fmla="*/ 0 w 112"/>
                  <a:gd name="T27" fmla="*/ 2147483647 h 119"/>
                  <a:gd name="T28" fmla="*/ 1420279076 w 112"/>
                  <a:gd name="T29" fmla="*/ 2147483647 h 119"/>
                  <a:gd name="T30" fmla="*/ 2147483647 w 112"/>
                  <a:gd name="T31" fmla="*/ 2147483647 h 119"/>
                  <a:gd name="T32" fmla="*/ 2147483647 w 112"/>
                  <a:gd name="T33" fmla="*/ 1748765820 h 119"/>
                  <a:gd name="T34" fmla="*/ 2147483647 w 112"/>
                  <a:gd name="T35" fmla="*/ 1277998875 h 1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2"/>
                  <a:gd name="T55" fmla="*/ 0 h 119"/>
                  <a:gd name="T56" fmla="*/ 112 w 112"/>
                  <a:gd name="T57" fmla="*/ 119 h 1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2" h="119">
                    <a:moveTo>
                      <a:pt x="78" y="41"/>
                    </a:moveTo>
                    <a:cubicBezTo>
                      <a:pt x="78" y="44"/>
                      <a:pt x="78" y="48"/>
                      <a:pt x="77" y="53"/>
                    </a:cubicBezTo>
                    <a:cubicBezTo>
                      <a:pt x="75" y="66"/>
                      <a:pt x="75" y="66"/>
                      <a:pt x="75" y="66"/>
                    </a:cubicBezTo>
                    <a:cubicBezTo>
                      <a:pt x="71" y="86"/>
                      <a:pt x="65" y="93"/>
                      <a:pt x="50" y="93"/>
                    </a:cubicBezTo>
                    <a:cubicBezTo>
                      <a:pt x="38" y="93"/>
                      <a:pt x="33" y="89"/>
                      <a:pt x="33" y="79"/>
                    </a:cubicBezTo>
                    <a:cubicBezTo>
                      <a:pt x="33" y="75"/>
                      <a:pt x="34" y="71"/>
                      <a:pt x="35" y="66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41" y="33"/>
                      <a:pt x="47" y="27"/>
                      <a:pt x="62" y="27"/>
                    </a:cubicBezTo>
                    <a:cubicBezTo>
                      <a:pt x="74" y="27"/>
                      <a:pt x="78" y="31"/>
                      <a:pt x="78" y="41"/>
                    </a:cubicBezTo>
                    <a:moveTo>
                      <a:pt x="112" y="41"/>
                    </a:moveTo>
                    <a:cubicBezTo>
                      <a:pt x="112" y="12"/>
                      <a:pt x="95" y="0"/>
                      <a:pt x="65" y="0"/>
                    </a:cubicBezTo>
                    <a:cubicBezTo>
                      <a:pt x="32" y="0"/>
                      <a:pt x="11" y="13"/>
                      <a:pt x="3" y="50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0" y="68"/>
                      <a:pt x="0" y="73"/>
                      <a:pt x="0" y="79"/>
                    </a:cubicBezTo>
                    <a:cubicBezTo>
                      <a:pt x="0" y="106"/>
                      <a:pt x="16" y="119"/>
                      <a:pt x="47" y="119"/>
                    </a:cubicBezTo>
                    <a:cubicBezTo>
                      <a:pt x="80" y="119"/>
                      <a:pt x="102" y="106"/>
                      <a:pt x="109" y="69"/>
                    </a:cubicBezTo>
                    <a:cubicBezTo>
                      <a:pt x="111" y="56"/>
                      <a:pt x="111" y="56"/>
                      <a:pt x="111" y="56"/>
                    </a:cubicBezTo>
                    <a:cubicBezTo>
                      <a:pt x="112" y="52"/>
                      <a:pt x="112" y="46"/>
                      <a:pt x="112" y="41"/>
                    </a:cubicBezTo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5635" y="2984"/>
                <a:ext cx="246" cy="282"/>
              </a:xfrm>
              <a:custGeom>
                <a:avLst/>
                <a:gdLst>
                  <a:gd name="T0" fmla="*/ 2147483647 w 104"/>
                  <a:gd name="T1" fmla="*/ 154442118 h 119"/>
                  <a:gd name="T2" fmla="*/ 1916703669 w 104"/>
                  <a:gd name="T3" fmla="*/ 0 h 119"/>
                  <a:gd name="T4" fmla="*/ 354479235 w 104"/>
                  <a:gd name="T5" fmla="*/ 1115604226 h 119"/>
                  <a:gd name="T6" fmla="*/ 1172498026 w 104"/>
                  <a:gd name="T7" fmla="*/ 2147483647 h 119"/>
                  <a:gd name="T8" fmla="*/ 1412456196 w 104"/>
                  <a:gd name="T9" fmla="*/ 2147483647 h 119"/>
                  <a:gd name="T10" fmla="*/ 1869702998 w 104"/>
                  <a:gd name="T11" fmla="*/ 2147483647 h 119"/>
                  <a:gd name="T12" fmla="*/ 1256249421 w 104"/>
                  <a:gd name="T13" fmla="*/ 2147483647 h 119"/>
                  <a:gd name="T14" fmla="*/ 113262114 w 104"/>
                  <a:gd name="T15" fmla="*/ 2147483647 h 119"/>
                  <a:gd name="T16" fmla="*/ 0 w 104"/>
                  <a:gd name="T17" fmla="*/ 2147483647 h 119"/>
                  <a:gd name="T18" fmla="*/ 1208201775 w 104"/>
                  <a:gd name="T19" fmla="*/ 2147483647 h 119"/>
                  <a:gd name="T20" fmla="*/ 2147483647 w 104"/>
                  <a:gd name="T21" fmla="*/ 2147483647 h 119"/>
                  <a:gd name="T22" fmla="*/ 2074320440 w 104"/>
                  <a:gd name="T23" fmla="*/ 1500435110 h 119"/>
                  <a:gd name="T24" fmla="*/ 1778683328 w 104"/>
                  <a:gd name="T25" fmla="*/ 1366949103 h 119"/>
                  <a:gd name="T26" fmla="*/ 1385670816 w 104"/>
                  <a:gd name="T27" fmla="*/ 1026847522 h 119"/>
                  <a:gd name="T28" fmla="*/ 1956027325 w 104"/>
                  <a:gd name="T29" fmla="*/ 722114248 h 119"/>
                  <a:gd name="T30" fmla="*/ 2147483647 w 104"/>
                  <a:gd name="T31" fmla="*/ 778484659 h 119"/>
                  <a:gd name="T32" fmla="*/ 2147483647 w 104"/>
                  <a:gd name="T33" fmla="*/ 154442118 h 1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4"/>
                  <a:gd name="T52" fmla="*/ 0 h 119"/>
                  <a:gd name="T53" fmla="*/ 104 w 104"/>
                  <a:gd name="T54" fmla="*/ 119 h 1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4" h="119">
                    <a:moveTo>
                      <a:pt x="104" y="5"/>
                    </a:moveTo>
                    <a:cubicBezTo>
                      <a:pt x="96" y="2"/>
                      <a:pt x="81" y="0"/>
                      <a:pt x="64" y="0"/>
                    </a:cubicBezTo>
                    <a:cubicBezTo>
                      <a:pt x="38" y="0"/>
                      <a:pt x="12" y="6"/>
                      <a:pt x="12" y="36"/>
                    </a:cubicBezTo>
                    <a:cubicBezTo>
                      <a:pt x="12" y="52"/>
                      <a:pt x="21" y="62"/>
                      <a:pt x="39" y="69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59" y="77"/>
                      <a:pt x="62" y="79"/>
                      <a:pt x="62" y="84"/>
                    </a:cubicBezTo>
                    <a:cubicBezTo>
                      <a:pt x="62" y="94"/>
                      <a:pt x="53" y="96"/>
                      <a:pt x="42" y="96"/>
                    </a:cubicBezTo>
                    <a:cubicBezTo>
                      <a:pt x="25" y="96"/>
                      <a:pt x="18" y="95"/>
                      <a:pt x="4" y="94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6" y="116"/>
                      <a:pt x="24" y="119"/>
                      <a:pt x="40" y="119"/>
                    </a:cubicBezTo>
                    <a:cubicBezTo>
                      <a:pt x="72" y="119"/>
                      <a:pt x="96" y="109"/>
                      <a:pt x="96" y="80"/>
                    </a:cubicBezTo>
                    <a:cubicBezTo>
                      <a:pt x="96" y="64"/>
                      <a:pt x="88" y="55"/>
                      <a:pt x="69" y="48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0" y="40"/>
                      <a:pt x="46" y="38"/>
                      <a:pt x="46" y="33"/>
                    </a:cubicBezTo>
                    <a:cubicBezTo>
                      <a:pt x="46" y="24"/>
                      <a:pt x="56" y="23"/>
                      <a:pt x="65" y="23"/>
                    </a:cubicBezTo>
                    <a:cubicBezTo>
                      <a:pt x="73" y="23"/>
                      <a:pt x="87" y="24"/>
                      <a:pt x="101" y="25"/>
                    </a:cubicBezTo>
                    <a:lnTo>
                      <a:pt x="104" y="5"/>
                    </a:lnTo>
                    <a:close/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79520" y="3379040"/>
            <a:ext cx="4947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1B315F"/>
                </a:solidFill>
                <a:latin typeface="Soho Gothic Pro Light"/>
                <a:cs typeface="Soho Gothic Pro Light"/>
              </a:rPr>
              <a:t>NEGOCIO</a:t>
            </a:r>
          </a:p>
          <a:p>
            <a:r>
              <a:rPr lang="en-US" sz="3600" dirty="0" smtClean="0">
                <a:solidFill>
                  <a:srgbClr val="1B315F"/>
                </a:solidFill>
                <a:latin typeface="Soho Gothic Pro Medium"/>
                <a:cs typeface="Soho Gothic Pro Medium"/>
              </a:rPr>
              <a:t>E-COMMERCE</a:t>
            </a:r>
            <a:endParaRPr lang="en-US" sz="3600" dirty="0">
              <a:solidFill>
                <a:srgbClr val="1B315F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925" y="4481442"/>
            <a:ext cx="4947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NOVIEMBRE 2015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oho Gothic Pro Medium"/>
              <a:cs typeface="Soho Gothic Pro Medium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128803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3AB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9613" y="4715088"/>
            <a:ext cx="1311061" cy="27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ogo correos ppt_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28997" y="192093"/>
            <a:ext cx="908304" cy="286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381" y="600687"/>
            <a:ext cx="28953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Soho Gothic Pro Light"/>
                <a:cs typeface="Soho Gothic Pro Light"/>
              </a:rPr>
              <a:t>¿CUÁNDO?</a:t>
            </a:r>
            <a:endParaRPr lang="en-US" sz="3200" dirty="0">
              <a:solidFill>
                <a:schemeClr val="bg1"/>
              </a:solidFill>
              <a:latin typeface="Soho Gothic Pro Medium"/>
              <a:cs typeface="Soho Gothic Pro Medium"/>
            </a:endParaRPr>
          </a:p>
        </p:txBody>
      </p:sp>
      <p:pic>
        <p:nvPicPr>
          <p:cNvPr id="14" name="Picture 13" descr="icono_flech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7907" y="1199733"/>
            <a:ext cx="4602480" cy="4992624"/>
          </a:xfrm>
          <a:prstGeom prst="rect">
            <a:avLst/>
          </a:prstGeom>
        </p:spPr>
      </p:pic>
      <p:pic>
        <p:nvPicPr>
          <p:cNvPr id="15" name="Picture 14" descr="titulo_moment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39078" y="1989924"/>
            <a:ext cx="3419856" cy="14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906202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5 -1.2095E-6 L -6.09858E-6 -1.2095E-6 " pathEditMode="relative" ptsTypes="AA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64" y="325226"/>
            <a:ext cx="701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3AB21"/>
                </a:solidFill>
                <a:latin typeface="Soho Gothic Pro Light"/>
                <a:cs typeface="Soho Gothic Pro Light"/>
              </a:rPr>
              <a:t>COMO </a:t>
            </a:r>
            <a:r>
              <a:rPr lang="en-US" sz="2400" dirty="0" smtClean="0">
                <a:solidFill>
                  <a:srgbClr val="F3AB21"/>
                </a:solidFill>
                <a:latin typeface="Soho Gothic Pro Medium"/>
                <a:cs typeface="Soho Gothic Pro Medium"/>
              </a:rPr>
              <a:t>QUIERAS</a:t>
            </a:r>
            <a:endParaRPr lang="en-US" sz="2400" dirty="0">
              <a:solidFill>
                <a:srgbClr val="F3AB21"/>
              </a:solidFill>
              <a:latin typeface="Soho Gothic Pro Medium"/>
              <a:cs typeface="Soho Gothic Pro Medium"/>
            </a:endParaRPr>
          </a:p>
        </p:txBody>
      </p:sp>
      <p:pic>
        <p:nvPicPr>
          <p:cNvPr id="4" name="Picture 3" descr="grafico_pa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57956" y="1571170"/>
            <a:ext cx="2228088" cy="2465832"/>
          </a:xfrm>
          <a:prstGeom prst="rect">
            <a:avLst/>
          </a:prstGeom>
        </p:spPr>
      </p:pic>
      <p:pic>
        <p:nvPicPr>
          <p:cNvPr id="5" name="4 Marcador de contenido" descr="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2285" y="499455"/>
            <a:ext cx="1253315" cy="1253315"/>
          </a:xfrm>
          <a:prstGeom prst="rect">
            <a:avLst/>
          </a:prstGeom>
        </p:spPr>
      </p:pic>
      <p:pic>
        <p:nvPicPr>
          <p:cNvPr id="6" name="5 Imagen" descr="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6591" y="1980453"/>
            <a:ext cx="1253315" cy="1253315"/>
          </a:xfrm>
          <a:prstGeom prst="rect">
            <a:avLst/>
          </a:prstGeom>
        </p:spPr>
      </p:pic>
      <p:pic>
        <p:nvPicPr>
          <p:cNvPr id="7" name="6 Imagen" descr="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8942" y="3471295"/>
            <a:ext cx="1253315" cy="1253315"/>
          </a:xfrm>
          <a:prstGeom prst="rect">
            <a:avLst/>
          </a:prstGeom>
        </p:spPr>
      </p:pic>
      <p:pic>
        <p:nvPicPr>
          <p:cNvPr id="8" name="7 Imagen" descr="4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9899" y="3457763"/>
            <a:ext cx="1114238" cy="1158478"/>
          </a:xfrm>
          <a:prstGeom prst="rect">
            <a:avLst/>
          </a:prstGeom>
        </p:spPr>
      </p:pic>
      <p:pic>
        <p:nvPicPr>
          <p:cNvPr id="9" name="8 Imagen" descr="7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42329" y="1642522"/>
            <a:ext cx="1157268" cy="11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754139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B3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9613" y="4715088"/>
            <a:ext cx="1311061" cy="27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ogo correos ppt_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28997" y="192093"/>
            <a:ext cx="908304" cy="286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364" y="325226"/>
            <a:ext cx="701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Soho Gothic Pro Light"/>
                <a:cs typeface="Soho Gothic Pro Light"/>
              </a:rPr>
              <a:t>DONDE </a:t>
            </a:r>
            <a:r>
              <a:rPr lang="en-US" sz="2400" dirty="0" smtClean="0">
                <a:solidFill>
                  <a:schemeClr val="bg1"/>
                </a:solidFill>
                <a:latin typeface="Soho Gothic Pro Medium"/>
                <a:cs typeface="Soho Gothic Pro Medium"/>
              </a:rPr>
              <a:t>QUIERAS</a:t>
            </a:r>
            <a:endParaRPr lang="en-US" sz="2400" dirty="0">
              <a:solidFill>
                <a:schemeClr val="bg1"/>
              </a:solidFill>
              <a:latin typeface="Soho Gothic Pro Medium"/>
              <a:cs typeface="Soho Gothic Pro Medium"/>
            </a:endParaRPr>
          </a:p>
        </p:txBody>
      </p:sp>
      <p:pic>
        <p:nvPicPr>
          <p:cNvPr id="14" name="Picture 13" descr="grafico_entreg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71244" y="1414131"/>
            <a:ext cx="6001512" cy="21092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00007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Entrega</a:t>
            </a:r>
            <a:r>
              <a:rPr lang="en-US" sz="1600" dirty="0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 en </a:t>
            </a:r>
            <a:r>
              <a:rPr lang="en-US" sz="1600" dirty="0" err="1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oficina</a:t>
            </a:r>
            <a:r>
              <a:rPr lang="en-US" sz="1600" dirty="0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 </a:t>
            </a:r>
            <a:r>
              <a:rPr lang="en-US" sz="1600" dirty="0" err="1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elegida</a:t>
            </a:r>
            <a:endParaRPr lang="en-US" sz="1600" dirty="0">
              <a:solidFill>
                <a:srgbClr val="E4AC28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71244" y="3525893"/>
            <a:ext cx="2117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Entrega</a:t>
            </a:r>
            <a:r>
              <a:rPr lang="en-US" sz="1600" dirty="0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 en </a:t>
            </a:r>
            <a:r>
              <a:rPr lang="en-US" sz="1600" dirty="0" err="1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domicilio</a:t>
            </a:r>
            <a:endParaRPr lang="en-US" sz="1600" dirty="0">
              <a:solidFill>
                <a:srgbClr val="E4AC28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0733" y="3525893"/>
            <a:ext cx="19720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Entrega</a:t>
            </a:r>
            <a:r>
              <a:rPr lang="en-US" sz="1600" dirty="0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 en </a:t>
            </a:r>
            <a:r>
              <a:rPr lang="en-US" sz="1600" dirty="0" err="1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oficina</a:t>
            </a:r>
            <a:r>
              <a:rPr lang="en-US" sz="1600" dirty="0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 de </a:t>
            </a:r>
            <a:r>
              <a:rPr lang="en-US" sz="1600" dirty="0" err="1" smtClean="0">
                <a:solidFill>
                  <a:srgbClr val="E4AC28"/>
                </a:solidFill>
                <a:latin typeface="Soho Gothic Pro Light"/>
                <a:cs typeface="Soho Gothic Pro Light"/>
              </a:rPr>
              <a:t>referencia</a:t>
            </a:r>
            <a:endParaRPr lang="en-US" sz="1600" dirty="0">
              <a:solidFill>
                <a:srgbClr val="E4AC28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427507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oho Gothic Pro Light"/>
                <a:cs typeface="Soho Gothic Pro Light"/>
              </a:rPr>
              <a:t>2.287 </a:t>
            </a:r>
            <a:r>
              <a:rPr lang="en-US" sz="1600" dirty="0" err="1">
                <a:solidFill>
                  <a:schemeClr val="bg1"/>
                </a:solidFill>
                <a:latin typeface="Soho Gothic Pro Light"/>
                <a:cs typeface="Soho Gothic Pro Light"/>
              </a:rPr>
              <a:t>puntos</a:t>
            </a:r>
            <a:r>
              <a:rPr lang="en-US" sz="1600" dirty="0">
                <a:solidFill>
                  <a:schemeClr val="bg1"/>
                </a:solidFill>
                <a:latin typeface="Soho Gothic Pro Light"/>
                <a:cs typeface="Soho Gothic Pro Ligh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ho Gothic Pro Light"/>
                <a:cs typeface="Soho Gothic Pro Light"/>
              </a:rPr>
              <a:t>profesionalizados</a:t>
            </a:r>
            <a:r>
              <a:rPr lang="en-US" sz="1600" dirty="0">
                <a:solidFill>
                  <a:schemeClr val="bg1"/>
                </a:solidFill>
                <a:latin typeface="Soho Gothic Pro Light"/>
                <a:cs typeface="Soho Gothic Pro Ligh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ho Gothic Pro Light"/>
                <a:cs typeface="Soho Gothic Pro Light"/>
              </a:rPr>
              <a:t>para</a:t>
            </a:r>
            <a:r>
              <a:rPr lang="en-US" sz="1600" dirty="0">
                <a:solidFill>
                  <a:schemeClr val="bg1"/>
                </a:solidFill>
                <a:latin typeface="Soho Gothic Pro Light"/>
                <a:cs typeface="Soho Gothic Pro Ligh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ho Gothic Pro Light"/>
                <a:cs typeface="Soho Gothic Pro Light"/>
              </a:rPr>
              <a:t>crear</a:t>
            </a:r>
            <a:r>
              <a:rPr lang="en-US" sz="1600" dirty="0">
                <a:solidFill>
                  <a:schemeClr val="bg1"/>
                </a:solidFill>
                <a:latin typeface="Soho Gothic Pro Light"/>
                <a:cs typeface="Soho Gothic Pro Ligh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ho Gothic Pro Light"/>
                <a:cs typeface="Soho Gothic Pro Light"/>
              </a:rPr>
              <a:t>tu</a:t>
            </a:r>
            <a:r>
              <a:rPr lang="en-US" sz="1600" dirty="0">
                <a:solidFill>
                  <a:schemeClr val="bg1"/>
                </a:solidFill>
                <a:latin typeface="Soho Gothic Pro Light"/>
                <a:cs typeface="Soho Gothic Pro Light"/>
              </a:rPr>
              <a:t> red de </a:t>
            </a:r>
            <a:r>
              <a:rPr lang="en-US" sz="1600" dirty="0" err="1">
                <a:solidFill>
                  <a:schemeClr val="bg1"/>
                </a:solidFill>
                <a:latin typeface="Soho Gothic Pro Light"/>
                <a:cs typeface="Soho Gothic Pro Light"/>
              </a:rPr>
              <a:t>entrega</a:t>
            </a:r>
            <a:endParaRPr lang="en-US" sz="1600" dirty="0">
              <a:solidFill>
                <a:schemeClr val="bg1"/>
              </a:solidFill>
              <a:latin typeface="Soho Gothic Pro Medium"/>
              <a:cs typeface="Soho Gothic Pro Medium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688783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do_degrad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434084"/>
            <a:ext cx="9144000" cy="3709416"/>
          </a:xfrm>
          <a:prstGeom prst="rect">
            <a:avLst/>
          </a:prstGeom>
        </p:spPr>
      </p:pic>
      <p:pic>
        <p:nvPicPr>
          <p:cNvPr id="4" name="11 Marcador de contenido" descr="HOMEPAQ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586" y="564593"/>
            <a:ext cx="4491713" cy="45789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364" y="325226"/>
            <a:ext cx="701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3AB21"/>
                </a:solidFill>
                <a:latin typeface="Soho Gothic Pro Light"/>
                <a:cs typeface="Soho Gothic Pro Light"/>
              </a:rPr>
              <a:t>CUANDO </a:t>
            </a:r>
            <a:r>
              <a:rPr lang="en-US" sz="2400" dirty="0" smtClean="0">
                <a:solidFill>
                  <a:srgbClr val="F3AB21"/>
                </a:solidFill>
                <a:latin typeface="Soho Gothic Pro Medium"/>
                <a:cs typeface="Soho Gothic Pro Medium"/>
              </a:rPr>
              <a:t>QUIERAS</a:t>
            </a:r>
            <a:endParaRPr lang="en-US" sz="2400" dirty="0">
              <a:solidFill>
                <a:srgbClr val="F3AB21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364" y="1217774"/>
            <a:ext cx="1932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HOMEPAQ</a:t>
            </a:r>
            <a:endParaRPr lang="en-US" sz="1400" dirty="0">
              <a:solidFill>
                <a:schemeClr val="bg1"/>
              </a:solidFill>
              <a:latin typeface="Soho Gothic Pro Medium"/>
              <a:cs typeface="Soho Gothic Pro Medium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190360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itypa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" y="897308"/>
            <a:ext cx="7802880" cy="395663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533402" y="401652"/>
            <a:ext cx="102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CityPaq</a:t>
            </a:r>
            <a:endParaRPr lang="en-US" dirty="0" smtClean="0">
              <a:solidFill>
                <a:schemeClr val="bg1"/>
              </a:solidFill>
              <a:latin typeface="Soho Gothic Pro Medium"/>
              <a:cs typeface="Soho Gothic Pro Medium"/>
            </a:endParaRP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05925" y="599347"/>
            <a:ext cx="3593670" cy="499455"/>
          </a:xfrm>
          <a:custGeom>
            <a:avLst/>
            <a:gdLst>
              <a:gd name="connsiteX0" fmla="*/ 0 w 3515188"/>
              <a:gd name="connsiteY0" fmla="*/ 0 h 499455"/>
              <a:gd name="connsiteX1" fmla="*/ 3515188 w 3515188"/>
              <a:gd name="connsiteY1" fmla="*/ 0 h 499455"/>
              <a:gd name="connsiteX2" fmla="*/ 3515188 w 3515188"/>
              <a:gd name="connsiteY2" fmla="*/ 499455 h 499455"/>
              <a:gd name="connsiteX3" fmla="*/ 0 w 3515188"/>
              <a:gd name="connsiteY3" fmla="*/ 499455 h 499455"/>
              <a:gd name="connsiteX4" fmla="*/ 0 w 3515188"/>
              <a:gd name="connsiteY4" fmla="*/ 0 h 499455"/>
              <a:gd name="connsiteX0" fmla="*/ 78482 w 3593670"/>
              <a:gd name="connsiteY0" fmla="*/ 0 h 499455"/>
              <a:gd name="connsiteX1" fmla="*/ 3593670 w 3593670"/>
              <a:gd name="connsiteY1" fmla="*/ 0 h 499455"/>
              <a:gd name="connsiteX2" fmla="*/ 3593670 w 3593670"/>
              <a:gd name="connsiteY2" fmla="*/ 499455 h 499455"/>
              <a:gd name="connsiteX3" fmla="*/ 0 w 3593670"/>
              <a:gd name="connsiteY3" fmla="*/ 499455 h 499455"/>
              <a:gd name="connsiteX4" fmla="*/ 78482 w 3593670"/>
              <a:gd name="connsiteY4" fmla="*/ 0 h 49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3670" h="499455">
                <a:moveTo>
                  <a:pt x="78482" y="0"/>
                </a:moveTo>
                <a:lnTo>
                  <a:pt x="3593670" y="0"/>
                </a:lnTo>
                <a:lnTo>
                  <a:pt x="3593670" y="499455"/>
                </a:lnTo>
                <a:lnTo>
                  <a:pt x="0" y="499455"/>
                </a:lnTo>
                <a:lnTo>
                  <a:pt x="78482" y="0"/>
                </a:lnTo>
                <a:close/>
              </a:path>
            </a:pathLst>
          </a:custGeom>
          <a:solidFill>
            <a:srgbClr val="F3AB21">
              <a:alpha val="2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728" t="22421"/>
          <a:stretch/>
        </p:blipFill>
        <p:spPr>
          <a:xfrm>
            <a:off x="460181" y="317599"/>
            <a:ext cx="3042954" cy="996607"/>
          </a:xfrm>
          <a:prstGeom prst="rect">
            <a:avLst/>
          </a:prstGeom>
        </p:spPr>
      </p:pic>
      <p:cxnSp>
        <p:nvCxnSpPr>
          <p:cNvPr id="3" name="Conector recto 6"/>
          <p:cNvCxnSpPr/>
          <p:nvPr/>
        </p:nvCxnSpPr>
        <p:spPr>
          <a:xfrm flipH="1">
            <a:off x="2984517" y="444887"/>
            <a:ext cx="122234" cy="799573"/>
          </a:xfrm>
          <a:prstGeom prst="line">
            <a:avLst/>
          </a:prstGeom>
          <a:ln w="28575" cmpd="sng">
            <a:solidFill>
              <a:srgbClr val="F3AB2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75945" y="667563"/>
            <a:ext cx="3452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¿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Cómo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recibo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un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envío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con mi app?</a:t>
            </a:r>
            <a:endParaRPr lang="en-US" sz="1600" dirty="0">
              <a:solidFill>
                <a:schemeClr val="bg1"/>
              </a:solidFill>
              <a:latin typeface="Soho Gothic Pro Light"/>
              <a:cs typeface="Soho Gothic Pro Light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922720" y="1762224"/>
            <a:ext cx="2651760" cy="2686693"/>
            <a:chOff x="922720" y="1762224"/>
            <a:chExt cx="2651760" cy="2686693"/>
          </a:xfrm>
        </p:grpSpPr>
        <p:grpSp>
          <p:nvGrpSpPr>
            <p:cNvPr id="10" name="Grupo 59"/>
            <p:cNvGrpSpPr/>
            <p:nvPr/>
          </p:nvGrpSpPr>
          <p:grpSpPr>
            <a:xfrm>
              <a:off x="1755134" y="2901199"/>
              <a:ext cx="285388" cy="950013"/>
              <a:chOff x="1633845" y="3780323"/>
              <a:chExt cx="285388" cy="791677"/>
            </a:xfrm>
          </p:grpSpPr>
          <p:cxnSp>
            <p:nvCxnSpPr>
              <p:cNvPr id="11" name="Conector recto 28"/>
              <p:cNvCxnSpPr/>
              <p:nvPr/>
            </p:nvCxnSpPr>
            <p:spPr>
              <a:xfrm>
                <a:off x="1775681" y="3780323"/>
                <a:ext cx="0" cy="79167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44"/>
              <p:cNvCxnSpPr/>
              <p:nvPr/>
            </p:nvCxnSpPr>
            <p:spPr>
              <a:xfrm>
                <a:off x="1633845" y="4572000"/>
                <a:ext cx="285388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 descr="foto 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b="5955"/>
            <a:stretch/>
          </p:blipFill>
          <p:spPr>
            <a:xfrm>
              <a:off x="922720" y="1762224"/>
              <a:ext cx="2651760" cy="1997963"/>
            </a:xfrm>
            <a:prstGeom prst="rect">
              <a:avLst/>
            </a:prstGeom>
          </p:spPr>
        </p:pic>
        <p:grpSp>
          <p:nvGrpSpPr>
            <p:cNvPr id="34" name="Grupo 38"/>
            <p:cNvGrpSpPr/>
            <p:nvPr/>
          </p:nvGrpSpPr>
          <p:grpSpPr>
            <a:xfrm>
              <a:off x="1215744" y="3836735"/>
              <a:ext cx="1540826" cy="612182"/>
              <a:chOff x="1007140" y="2100077"/>
              <a:chExt cx="1540826" cy="510150"/>
            </a:xfrm>
          </p:grpSpPr>
          <p:sp>
            <p:nvSpPr>
              <p:cNvPr id="35" name="Rectángulo 39"/>
              <p:cNvSpPr/>
              <p:nvPr/>
            </p:nvSpPr>
            <p:spPr>
              <a:xfrm>
                <a:off x="1241815" y="2127189"/>
                <a:ext cx="1306151" cy="4830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lnSpc>
                    <a:spcPts val="1900"/>
                  </a:lnSpc>
                </a:pPr>
                <a:r>
                  <a:rPr lang="es-ES" sz="1600" spc="-150" dirty="0" smtClean="0">
                    <a:gradFill flip="none" rotWithShape="1">
                      <a:gsLst>
                        <a:gs pos="0">
                          <a:schemeClr val="tx1">
                            <a:lumMod val="50000"/>
                            <a:lumOff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lumOff val="5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  <a:latin typeface="Soho Gothic Pro"/>
                    <a:cs typeface="Soho Gothic Pro"/>
                  </a:rPr>
                  <a:t>COMPRA EN TIENDA</a:t>
                </a:r>
                <a:endParaRPr lang="es-ES" sz="1600" spc="-150" dirty="0">
                  <a:gradFill flip="none" rotWithShape="1">
                    <a:gsLst>
                      <a:gs pos="0">
                        <a:schemeClr val="tx1">
                          <a:lumMod val="50000"/>
                          <a:lumOff val="50000"/>
                          <a:shade val="67500"/>
                          <a:satMod val="115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Soho Gothic Pro"/>
                  <a:cs typeface="Soho Gothic Pro"/>
                </a:endParaRPr>
              </a:p>
            </p:txBody>
          </p:sp>
          <p:sp>
            <p:nvSpPr>
              <p:cNvPr id="36" name="CuadroTexto 40"/>
              <p:cNvSpPr txBox="1"/>
              <p:nvPr/>
            </p:nvSpPr>
            <p:spPr>
              <a:xfrm>
                <a:off x="1007140" y="2100077"/>
                <a:ext cx="576064" cy="38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2400" b="1" spc="-300" dirty="0" smtClean="0">
                    <a:solidFill>
                      <a:srgbClr val="1B315F"/>
                    </a:solidFill>
                    <a:effectLst>
                      <a:outerShdw blurRad="215900" sx="102000" sy="102000" algn="ctr" rotWithShape="0">
                        <a:schemeClr val="accent2">
                          <a:lumMod val="20000"/>
                          <a:lumOff val="80000"/>
                          <a:alpha val="23000"/>
                        </a:schemeClr>
                      </a:outerShdw>
                    </a:effectLst>
                    <a:latin typeface="Soho Gothic Pro"/>
                    <a:cs typeface="Soho Gothic Pro"/>
                  </a:rPr>
                  <a:t>1</a:t>
                </a:r>
                <a:endParaRPr lang="es-ES" sz="2400" b="1" spc="-300" dirty="0">
                  <a:solidFill>
                    <a:srgbClr val="1B315F"/>
                  </a:solidFill>
                  <a:effectLst>
                    <a:outerShdw blurRad="215900" sx="102000" sy="102000" algn="ctr" rotWithShape="0">
                      <a:schemeClr val="accent2">
                        <a:lumMod val="20000"/>
                        <a:lumOff val="80000"/>
                        <a:alpha val="23000"/>
                      </a:schemeClr>
                    </a:outerShdw>
                  </a:effectLst>
                  <a:latin typeface="Soho Gothic Pro"/>
                  <a:cs typeface="Soho Gothic Pro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3398520" y="1762224"/>
            <a:ext cx="2389303" cy="2685803"/>
            <a:chOff x="3398520" y="1762224"/>
            <a:chExt cx="2389303" cy="2685803"/>
          </a:xfrm>
        </p:grpSpPr>
        <p:grpSp>
          <p:nvGrpSpPr>
            <p:cNvPr id="19" name="Grupo 59"/>
            <p:cNvGrpSpPr/>
            <p:nvPr/>
          </p:nvGrpSpPr>
          <p:grpSpPr>
            <a:xfrm>
              <a:off x="4466318" y="2901199"/>
              <a:ext cx="285388" cy="950013"/>
              <a:chOff x="1633845" y="3780323"/>
              <a:chExt cx="285388" cy="791677"/>
            </a:xfrm>
          </p:grpSpPr>
          <p:cxnSp>
            <p:nvCxnSpPr>
              <p:cNvPr id="20" name="Conector recto 28"/>
              <p:cNvCxnSpPr/>
              <p:nvPr/>
            </p:nvCxnSpPr>
            <p:spPr>
              <a:xfrm>
                <a:off x="1775681" y="3780323"/>
                <a:ext cx="0" cy="79167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44"/>
              <p:cNvCxnSpPr/>
              <p:nvPr/>
            </p:nvCxnSpPr>
            <p:spPr>
              <a:xfrm>
                <a:off x="1633845" y="4572000"/>
                <a:ext cx="285388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6" descr="foto 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b="5411"/>
            <a:stretch/>
          </p:blipFill>
          <p:spPr>
            <a:xfrm>
              <a:off x="3398520" y="1762224"/>
              <a:ext cx="2346960" cy="1997963"/>
            </a:xfrm>
            <a:prstGeom prst="rect">
              <a:avLst/>
            </a:prstGeom>
          </p:spPr>
        </p:pic>
        <p:grpSp>
          <p:nvGrpSpPr>
            <p:cNvPr id="37" name="Grupo 51"/>
            <p:cNvGrpSpPr/>
            <p:nvPr/>
          </p:nvGrpSpPr>
          <p:grpSpPr>
            <a:xfrm>
              <a:off x="3715588" y="3830644"/>
              <a:ext cx="2072235" cy="617383"/>
              <a:chOff x="914385" y="2034669"/>
              <a:chExt cx="2072235" cy="514486"/>
            </a:xfrm>
          </p:grpSpPr>
          <p:sp>
            <p:nvSpPr>
              <p:cNvPr id="38" name="Rectángulo 52"/>
              <p:cNvSpPr/>
              <p:nvPr/>
            </p:nvSpPr>
            <p:spPr>
              <a:xfrm>
                <a:off x="1170465" y="2061842"/>
                <a:ext cx="1816155" cy="4873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lnSpc>
                    <a:spcPts val="1900"/>
                  </a:lnSpc>
                </a:pPr>
                <a:r>
                  <a:rPr lang="es-ES" sz="1600" spc="-150" dirty="0" smtClean="0">
                    <a:gradFill flip="none" rotWithShape="1">
                      <a:gsLst>
                        <a:gs pos="0">
                          <a:schemeClr val="tx1">
                            <a:lumMod val="50000"/>
                            <a:lumOff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lumOff val="5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  <a:latin typeface="Soho Gothic Pro"/>
                    <a:cs typeface="Soho Gothic Pro"/>
                  </a:rPr>
                  <a:t>RECEPCIÓN CÓDIGO EN APP MÓVIL</a:t>
                </a:r>
                <a:endParaRPr lang="es-ES" sz="1600" spc="-150" dirty="0">
                  <a:gradFill flip="none" rotWithShape="1">
                    <a:gsLst>
                      <a:gs pos="0">
                        <a:schemeClr val="tx1">
                          <a:lumMod val="50000"/>
                          <a:lumOff val="50000"/>
                          <a:shade val="67500"/>
                          <a:satMod val="115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Soho Gothic Pro"/>
                  <a:cs typeface="Soho Gothic Pro"/>
                </a:endParaRPr>
              </a:p>
            </p:txBody>
          </p:sp>
          <p:sp>
            <p:nvSpPr>
              <p:cNvPr id="39" name="CuadroTexto 53"/>
              <p:cNvSpPr txBox="1"/>
              <p:nvPr/>
            </p:nvSpPr>
            <p:spPr>
              <a:xfrm>
                <a:off x="914385" y="2034669"/>
                <a:ext cx="57606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pc="-300" dirty="0" smtClean="0">
                    <a:solidFill>
                      <a:srgbClr val="1B315F"/>
                    </a:solidFill>
                    <a:effectLst>
                      <a:outerShdw blurRad="215900" sx="102000" sy="102000" algn="ctr" rotWithShape="0">
                        <a:schemeClr val="accent2">
                          <a:lumMod val="20000"/>
                          <a:lumOff val="80000"/>
                          <a:alpha val="23000"/>
                        </a:schemeClr>
                      </a:outerShdw>
                    </a:effectLst>
                    <a:latin typeface="Soho Gothic Pro"/>
                    <a:cs typeface="Soho Gothic Pro"/>
                  </a:rPr>
                  <a:t>2</a:t>
                </a:r>
                <a:endParaRPr lang="es-ES" sz="2400" b="1" spc="-300" dirty="0">
                  <a:solidFill>
                    <a:srgbClr val="1B315F"/>
                  </a:solidFill>
                  <a:effectLst>
                    <a:outerShdw blurRad="215900" sx="102000" sy="102000" algn="ctr" rotWithShape="0">
                      <a:schemeClr val="accent2">
                        <a:lumMod val="20000"/>
                        <a:lumOff val="80000"/>
                        <a:alpha val="23000"/>
                      </a:schemeClr>
                    </a:outerShdw>
                  </a:effectLst>
                  <a:latin typeface="Soho Gothic Pro"/>
                  <a:cs typeface="Soho Gothic Pro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5881039" y="1790764"/>
            <a:ext cx="2917305" cy="2664819"/>
            <a:chOff x="5881039" y="1790764"/>
            <a:chExt cx="2917305" cy="2664819"/>
          </a:xfrm>
        </p:grpSpPr>
        <p:grpSp>
          <p:nvGrpSpPr>
            <p:cNvPr id="22" name="Grupo 59"/>
            <p:cNvGrpSpPr/>
            <p:nvPr/>
          </p:nvGrpSpPr>
          <p:grpSpPr>
            <a:xfrm>
              <a:off x="7255983" y="2901199"/>
              <a:ext cx="285388" cy="950013"/>
              <a:chOff x="1633845" y="3780323"/>
              <a:chExt cx="285388" cy="791677"/>
            </a:xfrm>
          </p:grpSpPr>
          <p:cxnSp>
            <p:nvCxnSpPr>
              <p:cNvPr id="23" name="Conector recto 28"/>
              <p:cNvCxnSpPr/>
              <p:nvPr/>
            </p:nvCxnSpPr>
            <p:spPr>
              <a:xfrm>
                <a:off x="1775681" y="3780323"/>
                <a:ext cx="0" cy="79167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44"/>
              <p:cNvCxnSpPr/>
              <p:nvPr/>
            </p:nvCxnSpPr>
            <p:spPr>
              <a:xfrm>
                <a:off x="1633845" y="4572000"/>
                <a:ext cx="285388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 descr="foto 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b="4418"/>
            <a:stretch/>
          </p:blipFill>
          <p:spPr>
            <a:xfrm>
              <a:off x="5881039" y="1790764"/>
              <a:ext cx="2337816" cy="1969423"/>
            </a:xfrm>
            <a:prstGeom prst="rect">
              <a:avLst/>
            </a:prstGeom>
          </p:spPr>
        </p:pic>
        <p:grpSp>
          <p:nvGrpSpPr>
            <p:cNvPr id="40" name="Grupo 54"/>
            <p:cNvGrpSpPr/>
            <p:nvPr/>
          </p:nvGrpSpPr>
          <p:grpSpPr>
            <a:xfrm>
              <a:off x="6733241" y="3840768"/>
              <a:ext cx="2065103" cy="614815"/>
              <a:chOff x="914385" y="2034670"/>
              <a:chExt cx="2065103" cy="512346"/>
            </a:xfrm>
          </p:grpSpPr>
          <p:sp>
            <p:nvSpPr>
              <p:cNvPr id="41" name="Rectángulo 55"/>
              <p:cNvSpPr/>
              <p:nvPr/>
            </p:nvSpPr>
            <p:spPr>
              <a:xfrm>
                <a:off x="1163333" y="2063978"/>
                <a:ext cx="1816155" cy="4830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lnSpc>
                    <a:spcPts val="1900"/>
                  </a:lnSpc>
                </a:pPr>
                <a:r>
                  <a:rPr lang="es-ES" sz="1600" spc="-150" dirty="0" smtClean="0">
                    <a:gradFill flip="none" rotWithShape="1">
                      <a:gsLst>
                        <a:gs pos="0">
                          <a:schemeClr val="tx1">
                            <a:lumMod val="50000"/>
                            <a:lumOff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lumOff val="5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  <a:latin typeface="Soho Gothic Pro"/>
                    <a:cs typeface="Soho Gothic Pro"/>
                  </a:rPr>
                  <a:t>RECOGIDA </a:t>
                </a:r>
                <a:br>
                  <a:rPr lang="es-ES" sz="1600" spc="-150" dirty="0" smtClean="0">
                    <a:gradFill flip="none" rotWithShape="1">
                      <a:gsLst>
                        <a:gs pos="0">
                          <a:schemeClr val="tx1">
                            <a:lumMod val="50000"/>
                            <a:lumOff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lumOff val="5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  <a:latin typeface="Soho Gothic Pro"/>
                    <a:cs typeface="Soho Gothic Pro"/>
                  </a:rPr>
                </a:br>
                <a:r>
                  <a:rPr lang="es-ES" sz="1600" spc="-150" dirty="0" smtClean="0">
                    <a:gradFill flip="none" rotWithShape="1">
                      <a:gsLst>
                        <a:gs pos="0">
                          <a:schemeClr val="tx1">
                            <a:lumMod val="50000"/>
                            <a:lumOff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50000"/>
                            <a:lumOff val="5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  <a:latin typeface="Soho Gothic Pro"/>
                    <a:cs typeface="Soho Gothic Pro"/>
                  </a:rPr>
                  <a:t>DE PAQUETE</a:t>
                </a:r>
                <a:endParaRPr lang="es-ES" sz="1600" spc="-150" dirty="0">
                  <a:gradFill flip="none" rotWithShape="1">
                    <a:gsLst>
                      <a:gs pos="0">
                        <a:schemeClr val="tx1">
                          <a:lumMod val="50000"/>
                          <a:lumOff val="50000"/>
                          <a:shade val="67500"/>
                          <a:satMod val="115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Soho Gothic Pro"/>
                  <a:cs typeface="Soho Gothic Pro"/>
                </a:endParaRPr>
              </a:p>
            </p:txBody>
          </p:sp>
          <p:sp>
            <p:nvSpPr>
              <p:cNvPr id="42" name="CuadroTexto 56"/>
              <p:cNvSpPr txBox="1"/>
              <p:nvPr/>
            </p:nvSpPr>
            <p:spPr>
              <a:xfrm>
                <a:off x="914385" y="2034670"/>
                <a:ext cx="57606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pc="-300" dirty="0" smtClean="0">
                    <a:solidFill>
                      <a:srgbClr val="1B315F"/>
                    </a:solidFill>
                    <a:effectLst>
                      <a:outerShdw blurRad="215900" sx="102000" sy="102000" algn="ctr" rotWithShape="0">
                        <a:schemeClr val="accent2">
                          <a:lumMod val="20000"/>
                          <a:lumOff val="80000"/>
                          <a:alpha val="23000"/>
                        </a:schemeClr>
                      </a:outerShdw>
                    </a:effectLst>
                    <a:latin typeface="Soho Gothic Pro"/>
                    <a:cs typeface="Soho Gothic Pro"/>
                  </a:rPr>
                  <a:t>3</a:t>
                </a:r>
                <a:endParaRPr lang="es-ES" sz="2400" b="1" spc="-300" dirty="0">
                  <a:solidFill>
                    <a:srgbClr val="1B315F"/>
                  </a:solidFill>
                  <a:effectLst>
                    <a:outerShdw blurRad="215900" sx="102000" sy="102000" algn="ctr" rotWithShape="0">
                      <a:schemeClr val="accent2">
                        <a:lumMod val="20000"/>
                        <a:lumOff val="80000"/>
                        <a:alpha val="23000"/>
                      </a:schemeClr>
                    </a:outerShdw>
                  </a:effectLst>
                  <a:latin typeface="Soho Gothic Pro"/>
                  <a:cs typeface="Soho Gothic Pro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44514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64" y="325226"/>
            <a:ext cx="701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3AB21"/>
                </a:solidFill>
                <a:latin typeface="Soho Gothic Pro Medium"/>
                <a:cs typeface="Soho Gothic Pro Medium"/>
              </a:rPr>
              <a:t>OMNICANALIDAD</a:t>
            </a:r>
            <a:endParaRPr lang="en-US" sz="2400" dirty="0">
              <a:solidFill>
                <a:srgbClr val="F3AB21"/>
              </a:solidFill>
              <a:latin typeface="Soho Gothic Pro Medium"/>
              <a:cs typeface="Soho Gothic Pro Medium"/>
            </a:endParaRPr>
          </a:p>
        </p:txBody>
      </p:sp>
      <p:pic>
        <p:nvPicPr>
          <p:cNvPr id="3" name="Picture 2" descr="ilustracion man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03248" y="1523718"/>
            <a:ext cx="1972056" cy="3688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6747" y="2207153"/>
            <a:ext cx="26623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315F"/>
                </a:solidFill>
                <a:latin typeface="Soho Gothic Pro"/>
                <a:cs typeface="Soho Gothic Pro"/>
              </a:rPr>
              <a:t>68,1%</a:t>
            </a:r>
          </a:p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de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los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internautas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compradores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que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han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utilizado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tableta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o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móvil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en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compras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considera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adecuado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o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totalmente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adecuado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el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dispositivo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para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esta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tarea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endParaRPr 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270" y="1647562"/>
            <a:ext cx="2662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315F"/>
                </a:solidFill>
                <a:latin typeface="Soho Gothic Pro"/>
                <a:cs typeface="Soho Gothic Pro"/>
              </a:rPr>
              <a:t>4,4 </a:t>
            </a:r>
            <a:r>
              <a:rPr lang="en-US" sz="1600" b="1" dirty="0" err="1" smtClean="0">
                <a:solidFill>
                  <a:srgbClr val="1B315F"/>
                </a:solidFill>
                <a:latin typeface="Soho Gothic Pro"/>
                <a:cs typeface="Soho Gothic Pro"/>
              </a:rPr>
              <a:t>millones</a:t>
            </a:r>
            <a:endParaRPr lang="en-US" sz="1600" b="1" dirty="0" smtClean="0">
              <a:solidFill>
                <a:srgbClr val="1B315F"/>
              </a:solidFill>
              <a:latin typeface="Soho Gothic Pro"/>
              <a:cs typeface="Soho Gothic Pro"/>
            </a:endParaRPr>
          </a:p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de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personas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utilizaron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un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dispositivo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móvil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o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tableta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para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sus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compras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endParaRPr 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154" y="1539103"/>
            <a:ext cx="2831094" cy="972445"/>
          </a:xfrm>
          <a:prstGeom prst="rect">
            <a:avLst/>
          </a:prstGeom>
          <a:noFill/>
          <a:ln>
            <a:solidFill>
              <a:srgbClr val="1B315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1095" y="4689683"/>
            <a:ext cx="298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Base: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internautas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compradores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a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través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del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dispositivo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móvil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.</a:t>
            </a:r>
          </a:p>
          <a:p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Fuente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: ONTSI 8mCommerce</a:t>
            </a:r>
            <a:endParaRPr lang="en-US" sz="800" dirty="0">
              <a:solidFill>
                <a:schemeClr val="bg1"/>
              </a:solidFill>
              <a:latin typeface="Soho Gothic Pro"/>
              <a:cs typeface="Soho Gothic Pro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816538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620" y="0"/>
            <a:ext cx="2574245" cy="5143499"/>
          </a:xfrm>
          <a:prstGeom prst="rect">
            <a:avLst/>
          </a:prstGeom>
          <a:solidFill>
            <a:srgbClr val="F3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o 1"/>
          <p:cNvGrpSpPr/>
          <p:nvPr/>
        </p:nvGrpSpPr>
        <p:grpSpPr>
          <a:xfrm>
            <a:off x="245600" y="385295"/>
            <a:ext cx="1939762" cy="5043532"/>
            <a:chOff x="420245" y="421053"/>
            <a:chExt cx="2423563" cy="5251209"/>
          </a:xfrm>
        </p:grpSpPr>
        <p:pic>
          <p:nvPicPr>
            <p:cNvPr id="3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853898" y="1110673"/>
              <a:ext cx="1899652" cy="3377160"/>
            </a:xfrm>
            <a:prstGeom prst="rect">
              <a:avLst/>
            </a:prstGeom>
            <a:noFill/>
            <a:ln>
              <a:noFill/>
            </a:ln>
            <a:scene3d>
              <a:camera prst="perspectiveRight" fov="2700000">
                <a:rot lat="21000000" lon="19200000" rev="0"/>
              </a:camera>
              <a:lightRig rig="threePt" dir="t"/>
            </a:scene3d>
          </p:spPr>
        </p:pic>
        <p:pic>
          <p:nvPicPr>
            <p:cNvPr id="4" name="Imagen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50062"/>
            <a:stretch/>
          </p:blipFill>
          <p:spPr>
            <a:xfrm>
              <a:off x="420245" y="421053"/>
              <a:ext cx="2423563" cy="5251209"/>
            </a:xfrm>
            <a:prstGeom prst="rect">
              <a:avLst/>
            </a:prstGeom>
          </p:spPr>
        </p:pic>
      </p:grpSp>
      <p:grpSp>
        <p:nvGrpSpPr>
          <p:cNvPr id="5" name="Grupo 9"/>
          <p:cNvGrpSpPr/>
          <p:nvPr/>
        </p:nvGrpSpPr>
        <p:grpSpPr>
          <a:xfrm>
            <a:off x="2185362" y="385295"/>
            <a:ext cx="1982489" cy="5043532"/>
            <a:chOff x="2796509" y="421053"/>
            <a:chExt cx="2476947" cy="5251209"/>
          </a:xfrm>
        </p:grpSpPr>
        <p:pic>
          <p:nvPicPr>
            <p:cNvPr id="6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942450" y="1183767"/>
              <a:ext cx="1861886" cy="3312000"/>
            </a:xfrm>
            <a:prstGeom prst="rect">
              <a:avLst/>
            </a:prstGeom>
            <a:noFill/>
            <a:ln>
              <a:noFill/>
            </a:ln>
            <a:scene3d>
              <a:camera prst="perspectiveRight" fov="2700000">
                <a:rot lat="21000000" lon="2280000" rev="0"/>
              </a:camera>
              <a:lightRig rig="threePt" dir="t"/>
            </a:scene3d>
          </p:spPr>
        </p:pic>
        <p:pic>
          <p:nvPicPr>
            <p:cNvPr id="7" name="Imagen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48963"/>
            <a:stretch/>
          </p:blipFill>
          <p:spPr>
            <a:xfrm>
              <a:off x="2796509" y="421053"/>
              <a:ext cx="2476947" cy="525120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240155" y="1535204"/>
            <a:ext cx="3443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1B315F"/>
                </a:solidFill>
                <a:latin typeface="Soho Gothic Pro Medium"/>
                <a:cs typeface="Soho Gothic Pro Medium"/>
              </a:rPr>
              <a:t>CORREOS INFO</a:t>
            </a:r>
            <a:endParaRPr lang="en-US" sz="3000" dirty="0">
              <a:solidFill>
                <a:srgbClr val="1B315F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10" name="5 Marcador de contenido"/>
          <p:cNvSpPr txBox="1">
            <a:spLocks/>
          </p:cNvSpPr>
          <p:nvPr/>
        </p:nvSpPr>
        <p:spPr>
          <a:xfrm>
            <a:off x="4240155" y="2100224"/>
            <a:ext cx="3857721" cy="5611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Toda la información de tus envíos, oficinas y códigos postales en tu móvil</a:t>
            </a:r>
            <a:endParaRPr lang="es-E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Light"/>
              <a:cs typeface="Soho Gothic Pro Light"/>
            </a:endParaRPr>
          </a:p>
          <a:p>
            <a:pPr marL="0" indent="0">
              <a:buNone/>
            </a:pPr>
            <a:endParaRPr lang="es-E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Light"/>
              <a:cs typeface="Soho Gothic Pro Light"/>
            </a:endParaRPr>
          </a:p>
          <a:p>
            <a:pPr marL="0" indent="0">
              <a:buNone/>
            </a:pPr>
            <a:endParaRPr lang="es-ES" sz="1800" dirty="0">
              <a:solidFill>
                <a:schemeClr val="tx1">
                  <a:lumMod val="50000"/>
                  <a:lumOff val="50000"/>
                </a:schemeClr>
              </a:solidFill>
              <a:latin typeface="Soho Gothic Pro Light"/>
              <a:cs typeface="Soho Gothic Pro Light"/>
            </a:endParaRP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72634" y="3134939"/>
            <a:ext cx="529977" cy="635972"/>
          </a:xfrm>
          <a:prstGeom prst="roundRect">
            <a:avLst>
              <a:gd name="adj" fmla="val 19491"/>
            </a:avLst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619129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-man-hand-pen (1)_r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865" r="1088" b="6678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upo 60"/>
          <p:cNvGrpSpPr>
            <a:grpSpLocks/>
          </p:cNvGrpSpPr>
          <p:nvPr/>
        </p:nvGrpSpPr>
        <p:grpSpPr bwMode="auto">
          <a:xfrm>
            <a:off x="7088056" y="137346"/>
            <a:ext cx="1840854" cy="462002"/>
            <a:chOff x="7820309" y="244674"/>
            <a:chExt cx="2298412" cy="512111"/>
          </a:xfrm>
        </p:grpSpPr>
        <p:pic>
          <p:nvPicPr>
            <p:cNvPr id="5" name="Imagen 9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32334" y="244674"/>
              <a:ext cx="586387" cy="512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4"/>
            <p:cNvGrpSpPr>
              <a:grpSpLocks noChangeAspect="1"/>
            </p:cNvGrpSpPr>
            <p:nvPr/>
          </p:nvGrpSpPr>
          <p:grpSpPr bwMode="auto">
            <a:xfrm>
              <a:off x="7820309" y="393736"/>
              <a:ext cx="1574325" cy="236741"/>
              <a:chOff x="2822" y="2903"/>
              <a:chExt cx="3059" cy="460"/>
            </a:xfrm>
          </p:grpSpPr>
          <p:sp>
            <p:nvSpPr>
              <p:cNvPr id="7" name="Freeform 5"/>
              <p:cNvSpPr>
                <a:spLocks noEditPoints="1"/>
              </p:cNvSpPr>
              <p:nvPr/>
            </p:nvSpPr>
            <p:spPr bwMode="auto">
              <a:xfrm>
                <a:off x="3851" y="2988"/>
                <a:ext cx="249" cy="278"/>
              </a:xfrm>
              <a:custGeom>
                <a:avLst/>
                <a:gdLst>
                  <a:gd name="T0" fmla="*/ 2147483647 w 105"/>
                  <a:gd name="T1" fmla="*/ 1287103358 h 117"/>
                  <a:gd name="T2" fmla="*/ 2147483647 w 105"/>
                  <a:gd name="T3" fmla="*/ 1677202437 h 117"/>
                  <a:gd name="T4" fmla="*/ 2147483647 w 105"/>
                  <a:gd name="T5" fmla="*/ 2133306472 h 117"/>
                  <a:gd name="T6" fmla="*/ 1451573697 w 105"/>
                  <a:gd name="T7" fmla="*/ 2147483647 h 117"/>
                  <a:gd name="T8" fmla="*/ 828435299 w 105"/>
                  <a:gd name="T9" fmla="*/ 2147483647 h 117"/>
                  <a:gd name="T10" fmla="*/ 854240077 w 105"/>
                  <a:gd name="T11" fmla="*/ 2133306472 h 117"/>
                  <a:gd name="T12" fmla="*/ 922125596 w 105"/>
                  <a:gd name="T13" fmla="*/ 1677202437 h 117"/>
                  <a:gd name="T14" fmla="*/ 1866731570 w 105"/>
                  <a:gd name="T15" fmla="*/ 723809089 h 117"/>
                  <a:gd name="T16" fmla="*/ 2147483647 w 105"/>
                  <a:gd name="T17" fmla="*/ 1287103358 h 117"/>
                  <a:gd name="T18" fmla="*/ 2147483647 w 105"/>
                  <a:gd name="T19" fmla="*/ 1287103358 h 117"/>
                  <a:gd name="T20" fmla="*/ 1935749911 w 105"/>
                  <a:gd name="T21" fmla="*/ 0 h 117"/>
                  <a:gd name="T22" fmla="*/ 118968011 w 105"/>
                  <a:gd name="T23" fmla="*/ 1579022252 h 117"/>
                  <a:gd name="T24" fmla="*/ 27905265 w 105"/>
                  <a:gd name="T25" fmla="*/ 2033344047 h 117"/>
                  <a:gd name="T26" fmla="*/ 0 w 105"/>
                  <a:gd name="T27" fmla="*/ 2147483647 h 117"/>
                  <a:gd name="T28" fmla="*/ 1390330907 w 105"/>
                  <a:gd name="T29" fmla="*/ 2147483647 h 117"/>
                  <a:gd name="T30" fmla="*/ 2147483647 w 105"/>
                  <a:gd name="T31" fmla="*/ 2147483647 h 117"/>
                  <a:gd name="T32" fmla="*/ 2147483647 w 105"/>
                  <a:gd name="T33" fmla="*/ 1770981155 h 117"/>
                  <a:gd name="T34" fmla="*/ 2147483647 w 105"/>
                  <a:gd name="T35" fmla="*/ 1287103358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5"/>
                  <a:gd name="T55" fmla="*/ 0 h 117"/>
                  <a:gd name="T56" fmla="*/ 105 w 105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5" h="117">
                    <a:moveTo>
                      <a:pt x="79" y="39"/>
                    </a:moveTo>
                    <a:cubicBezTo>
                      <a:pt x="79" y="43"/>
                      <a:pt x="79" y="46"/>
                      <a:pt x="78" y="51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1" y="87"/>
                      <a:pt x="65" y="95"/>
                      <a:pt x="46" y="95"/>
                    </a:cubicBezTo>
                    <a:cubicBezTo>
                      <a:pt x="31" y="95"/>
                      <a:pt x="26" y="90"/>
                      <a:pt x="26" y="78"/>
                    </a:cubicBezTo>
                    <a:cubicBezTo>
                      <a:pt x="26" y="74"/>
                      <a:pt x="26" y="70"/>
                      <a:pt x="27" y="65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33" y="30"/>
                      <a:pt x="41" y="22"/>
                      <a:pt x="59" y="22"/>
                    </a:cubicBezTo>
                    <a:cubicBezTo>
                      <a:pt x="75" y="22"/>
                      <a:pt x="79" y="28"/>
                      <a:pt x="79" y="39"/>
                    </a:cubicBezTo>
                    <a:moveTo>
                      <a:pt x="105" y="39"/>
                    </a:moveTo>
                    <a:cubicBezTo>
                      <a:pt x="105" y="12"/>
                      <a:pt x="90" y="0"/>
                      <a:pt x="61" y="0"/>
                    </a:cubicBezTo>
                    <a:cubicBezTo>
                      <a:pt x="30" y="0"/>
                      <a:pt x="10" y="13"/>
                      <a:pt x="4" y="48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7"/>
                      <a:pt x="0" y="73"/>
                      <a:pt x="0" y="78"/>
                    </a:cubicBezTo>
                    <a:cubicBezTo>
                      <a:pt x="0" y="103"/>
                      <a:pt x="14" y="117"/>
                      <a:pt x="44" y="117"/>
                    </a:cubicBezTo>
                    <a:cubicBezTo>
                      <a:pt x="75" y="117"/>
                      <a:pt x="95" y="103"/>
                      <a:pt x="101" y="68"/>
                    </a:cubicBezTo>
                    <a:cubicBezTo>
                      <a:pt x="104" y="54"/>
                      <a:pt x="104" y="54"/>
                      <a:pt x="104" y="54"/>
                    </a:cubicBezTo>
                    <a:cubicBezTo>
                      <a:pt x="104" y="51"/>
                      <a:pt x="105" y="44"/>
                      <a:pt x="105" y="39"/>
                    </a:cubicBezTo>
                  </a:path>
                </a:pathLst>
              </a:custGeom>
              <a:solidFill>
                <a:srgbClr val="9A9A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4147" y="2903"/>
                <a:ext cx="547" cy="365"/>
              </a:xfrm>
              <a:custGeom>
                <a:avLst/>
                <a:gdLst>
                  <a:gd name="T0" fmla="*/ 2147483647 w 231"/>
                  <a:gd name="T1" fmla="*/ 1915846281 h 154"/>
                  <a:gd name="T2" fmla="*/ 2147483647 w 231"/>
                  <a:gd name="T3" fmla="*/ 2147483647 h 154"/>
                  <a:gd name="T4" fmla="*/ 2147483647 w 231"/>
                  <a:gd name="T5" fmla="*/ 1069082111 h 154"/>
                  <a:gd name="T6" fmla="*/ 2147483647 w 231"/>
                  <a:gd name="T7" fmla="*/ 2147483647 h 154"/>
                  <a:gd name="T8" fmla="*/ 2147483647 w 231"/>
                  <a:gd name="T9" fmla="*/ 2147483647 h 154"/>
                  <a:gd name="T10" fmla="*/ 2147483647 w 231"/>
                  <a:gd name="T11" fmla="*/ 2147483647 h 154"/>
                  <a:gd name="T12" fmla="*/ 2147483647 w 231"/>
                  <a:gd name="T13" fmla="*/ 2147483647 h 154"/>
                  <a:gd name="T14" fmla="*/ 2147483647 w 231"/>
                  <a:gd name="T15" fmla="*/ 2147483647 h 154"/>
                  <a:gd name="T16" fmla="*/ 1726797180 w 231"/>
                  <a:gd name="T17" fmla="*/ 2147483647 h 154"/>
                  <a:gd name="T18" fmla="*/ 0 w 231"/>
                  <a:gd name="T19" fmla="*/ 2147483647 h 154"/>
                  <a:gd name="T20" fmla="*/ 64343304 w 231"/>
                  <a:gd name="T21" fmla="*/ 2147483647 h 154"/>
                  <a:gd name="T22" fmla="*/ 152362694 w 231"/>
                  <a:gd name="T23" fmla="*/ 2032834328 h 154"/>
                  <a:gd name="T24" fmla="*/ 2147483647 w 231"/>
                  <a:gd name="T25" fmla="*/ 0 h 154"/>
                  <a:gd name="T26" fmla="*/ 2147483647 w 231"/>
                  <a:gd name="T27" fmla="*/ 117910805 h 154"/>
                  <a:gd name="T28" fmla="*/ 2147483647 w 231"/>
                  <a:gd name="T29" fmla="*/ 935093452 h 154"/>
                  <a:gd name="T30" fmla="*/ 2147483647 w 231"/>
                  <a:gd name="T31" fmla="*/ 869914224 h 154"/>
                  <a:gd name="T32" fmla="*/ 1282174481 w 231"/>
                  <a:gd name="T33" fmla="*/ 2127131026 h 154"/>
                  <a:gd name="T34" fmla="*/ 1194376562 w 231"/>
                  <a:gd name="T35" fmla="*/ 2147483647 h 154"/>
                  <a:gd name="T36" fmla="*/ 1140349078 w 231"/>
                  <a:gd name="T37" fmla="*/ 2147483647 h 154"/>
                  <a:gd name="T38" fmla="*/ 1999570958 w 231"/>
                  <a:gd name="T39" fmla="*/ 2147483647 h 154"/>
                  <a:gd name="T40" fmla="*/ 2147483647 w 231"/>
                  <a:gd name="T41" fmla="*/ 2147483647 h 154"/>
                  <a:gd name="T42" fmla="*/ 2147483647 w 231"/>
                  <a:gd name="T43" fmla="*/ 2147483647 h 154"/>
                  <a:gd name="T44" fmla="*/ 2147483647 w 231"/>
                  <a:gd name="T45" fmla="*/ 2147483647 h 154"/>
                  <a:gd name="T46" fmla="*/ 2147483647 w 231"/>
                  <a:gd name="T47" fmla="*/ 2147483647 h 154"/>
                  <a:gd name="T48" fmla="*/ 2147483647 w 231"/>
                  <a:gd name="T49" fmla="*/ 2147483647 h 154"/>
                  <a:gd name="T50" fmla="*/ 2147483647 w 231"/>
                  <a:gd name="T51" fmla="*/ 2147483647 h 154"/>
                  <a:gd name="T52" fmla="*/ 2147483647 w 231"/>
                  <a:gd name="T53" fmla="*/ 2147483647 h 154"/>
                  <a:gd name="T54" fmla="*/ 2147483647 w 231"/>
                  <a:gd name="T55" fmla="*/ 2147483647 h 154"/>
                  <a:gd name="T56" fmla="*/ 2147483647 w 231"/>
                  <a:gd name="T57" fmla="*/ 2147483647 h 154"/>
                  <a:gd name="T58" fmla="*/ 2147483647 w 231"/>
                  <a:gd name="T59" fmla="*/ 2147483647 h 154"/>
                  <a:gd name="T60" fmla="*/ 2147483647 w 231"/>
                  <a:gd name="T61" fmla="*/ 2147483647 h 154"/>
                  <a:gd name="T62" fmla="*/ 2147483647 w 231"/>
                  <a:gd name="T63" fmla="*/ 2147483647 h 154"/>
                  <a:gd name="T64" fmla="*/ 2147483647 w 231"/>
                  <a:gd name="T65" fmla="*/ 1915846281 h 154"/>
                  <a:gd name="T66" fmla="*/ 2147483647 w 231"/>
                  <a:gd name="T67" fmla="*/ 2147483647 h 154"/>
                  <a:gd name="T68" fmla="*/ 2147483647 w 231"/>
                  <a:gd name="T69" fmla="*/ 2147483647 h 154"/>
                  <a:gd name="T70" fmla="*/ 2147483647 w 231"/>
                  <a:gd name="T71" fmla="*/ 2147483647 h 1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31"/>
                  <a:gd name="T109" fmla="*/ 0 h 154"/>
                  <a:gd name="T110" fmla="*/ 231 w 231"/>
                  <a:gd name="T111" fmla="*/ 154 h 15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31" h="154">
                    <a:moveTo>
                      <a:pt x="180" y="61"/>
                    </a:moveTo>
                    <a:cubicBezTo>
                      <a:pt x="157" y="61"/>
                      <a:pt x="140" y="72"/>
                      <a:pt x="121" y="84"/>
                    </a:cubicBezTo>
                    <a:cubicBezTo>
                      <a:pt x="129" y="47"/>
                      <a:pt x="150" y="34"/>
                      <a:pt x="183" y="34"/>
                    </a:cubicBezTo>
                    <a:cubicBezTo>
                      <a:pt x="213" y="34"/>
                      <a:pt x="231" y="46"/>
                      <a:pt x="231" y="75"/>
                    </a:cubicBezTo>
                    <a:cubicBezTo>
                      <a:pt x="231" y="80"/>
                      <a:pt x="230" y="86"/>
                      <a:pt x="229" y="90"/>
                    </a:cubicBezTo>
                    <a:cubicBezTo>
                      <a:pt x="227" y="103"/>
                      <a:pt x="227" y="103"/>
                      <a:pt x="227" y="103"/>
                    </a:cubicBezTo>
                    <a:cubicBezTo>
                      <a:pt x="220" y="140"/>
                      <a:pt x="198" y="153"/>
                      <a:pt x="165" y="153"/>
                    </a:cubicBezTo>
                    <a:cubicBezTo>
                      <a:pt x="143" y="153"/>
                      <a:pt x="128" y="146"/>
                      <a:pt x="121" y="132"/>
                    </a:cubicBezTo>
                    <a:cubicBezTo>
                      <a:pt x="104" y="144"/>
                      <a:pt x="80" y="154"/>
                      <a:pt x="56" y="154"/>
                    </a:cubicBezTo>
                    <a:cubicBezTo>
                      <a:pt x="20" y="154"/>
                      <a:pt x="0" y="140"/>
                      <a:pt x="0" y="105"/>
                    </a:cubicBezTo>
                    <a:cubicBezTo>
                      <a:pt x="0" y="98"/>
                      <a:pt x="0" y="90"/>
                      <a:pt x="2" y="81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15" y="12"/>
                      <a:pt x="41" y="0"/>
                      <a:pt x="83" y="0"/>
                    </a:cubicBezTo>
                    <a:cubicBezTo>
                      <a:pt x="95" y="0"/>
                      <a:pt x="115" y="2"/>
                      <a:pt x="122" y="4"/>
                    </a:cubicBezTo>
                    <a:cubicBezTo>
                      <a:pt x="118" y="30"/>
                      <a:pt x="118" y="30"/>
                      <a:pt x="118" y="30"/>
                    </a:cubicBezTo>
                    <a:cubicBezTo>
                      <a:pt x="108" y="29"/>
                      <a:pt x="94" y="28"/>
                      <a:pt x="82" y="28"/>
                    </a:cubicBezTo>
                    <a:cubicBezTo>
                      <a:pt x="60" y="28"/>
                      <a:pt x="48" y="36"/>
                      <a:pt x="42" y="68"/>
                    </a:cubicBezTo>
                    <a:cubicBezTo>
                      <a:pt x="39" y="85"/>
                      <a:pt x="39" y="85"/>
                      <a:pt x="39" y="85"/>
                    </a:cubicBezTo>
                    <a:cubicBezTo>
                      <a:pt x="38" y="91"/>
                      <a:pt x="37" y="97"/>
                      <a:pt x="37" y="101"/>
                    </a:cubicBezTo>
                    <a:cubicBezTo>
                      <a:pt x="37" y="120"/>
                      <a:pt x="47" y="125"/>
                      <a:pt x="65" y="125"/>
                    </a:cubicBezTo>
                    <a:cubicBezTo>
                      <a:pt x="82" y="125"/>
                      <a:pt x="101" y="115"/>
                      <a:pt x="118" y="105"/>
                    </a:cubicBezTo>
                    <a:cubicBezTo>
                      <a:pt x="120" y="104"/>
                      <a:pt x="121" y="103"/>
                      <a:pt x="123" y="102"/>
                    </a:cubicBezTo>
                    <a:cubicBezTo>
                      <a:pt x="131" y="97"/>
                      <a:pt x="138" y="92"/>
                      <a:pt x="144" y="87"/>
                    </a:cubicBezTo>
                    <a:cubicBezTo>
                      <a:pt x="150" y="83"/>
                      <a:pt x="150" y="83"/>
                      <a:pt x="150" y="83"/>
                    </a:cubicBezTo>
                    <a:cubicBezTo>
                      <a:pt x="152" y="81"/>
                      <a:pt x="155" y="79"/>
                      <a:pt x="158" y="78"/>
                    </a:cubicBezTo>
                    <a:cubicBezTo>
                      <a:pt x="157" y="81"/>
                      <a:pt x="156" y="84"/>
                      <a:pt x="155" y="87"/>
                    </a:cubicBezTo>
                    <a:cubicBezTo>
                      <a:pt x="153" y="100"/>
                      <a:pt x="153" y="100"/>
                      <a:pt x="153" y="100"/>
                    </a:cubicBezTo>
                    <a:cubicBezTo>
                      <a:pt x="152" y="105"/>
                      <a:pt x="152" y="109"/>
                      <a:pt x="152" y="113"/>
                    </a:cubicBezTo>
                    <a:cubicBezTo>
                      <a:pt x="152" y="123"/>
                      <a:pt x="156" y="127"/>
                      <a:pt x="168" y="127"/>
                    </a:cubicBezTo>
                    <a:cubicBezTo>
                      <a:pt x="183" y="127"/>
                      <a:pt x="189" y="120"/>
                      <a:pt x="193" y="100"/>
                    </a:cubicBezTo>
                    <a:cubicBezTo>
                      <a:pt x="195" y="87"/>
                      <a:pt x="195" y="87"/>
                      <a:pt x="195" y="87"/>
                    </a:cubicBezTo>
                    <a:cubicBezTo>
                      <a:pt x="196" y="82"/>
                      <a:pt x="196" y="78"/>
                      <a:pt x="196" y="75"/>
                    </a:cubicBezTo>
                    <a:cubicBezTo>
                      <a:pt x="196" y="65"/>
                      <a:pt x="192" y="61"/>
                      <a:pt x="180" y="61"/>
                    </a:cubicBezTo>
                    <a:moveTo>
                      <a:pt x="123" y="102"/>
                    </a:moveTo>
                    <a:cubicBezTo>
                      <a:pt x="130" y="97"/>
                      <a:pt x="137" y="92"/>
                      <a:pt x="144" y="87"/>
                    </a:cubicBezTo>
                    <a:cubicBezTo>
                      <a:pt x="138" y="92"/>
                      <a:pt x="131" y="97"/>
                      <a:pt x="123" y="102"/>
                    </a:cubicBezTo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822" y="2988"/>
                <a:ext cx="280" cy="375"/>
              </a:xfrm>
              <a:custGeom>
                <a:avLst/>
                <a:gdLst>
                  <a:gd name="T0" fmla="*/ 2147483647 w 118"/>
                  <a:gd name="T1" fmla="*/ 748400825 h 158"/>
                  <a:gd name="T2" fmla="*/ 2147483647 w 118"/>
                  <a:gd name="T3" fmla="*/ 2147483647 h 158"/>
                  <a:gd name="T4" fmla="*/ 1819679551 w 118"/>
                  <a:gd name="T5" fmla="*/ 2147483647 h 158"/>
                  <a:gd name="T6" fmla="*/ 1119191488 w 118"/>
                  <a:gd name="T7" fmla="*/ 2147483647 h 158"/>
                  <a:gd name="T8" fmla="*/ 1148603971 w 118"/>
                  <a:gd name="T9" fmla="*/ 2062455305 h 158"/>
                  <a:gd name="T10" fmla="*/ 1217209611 w 118"/>
                  <a:gd name="T11" fmla="*/ 1667733837 h 158"/>
                  <a:gd name="T12" fmla="*/ 2147483647 w 118"/>
                  <a:gd name="T13" fmla="*/ 702672032 h 158"/>
                  <a:gd name="T14" fmla="*/ 2147483647 w 118"/>
                  <a:gd name="T15" fmla="*/ 748400825 h 158"/>
                  <a:gd name="T16" fmla="*/ 2147483647 w 118"/>
                  <a:gd name="T17" fmla="*/ 96078684 h 158"/>
                  <a:gd name="T18" fmla="*/ 2147483647 w 118"/>
                  <a:gd name="T19" fmla="*/ 0 h 158"/>
                  <a:gd name="T20" fmla="*/ 376771699 w 118"/>
                  <a:gd name="T21" fmla="*/ 1571653671 h 158"/>
                  <a:gd name="T22" fmla="*/ 323178764 w 118"/>
                  <a:gd name="T23" fmla="*/ 1963790431 h 158"/>
                  <a:gd name="T24" fmla="*/ 256771285 w 118"/>
                  <a:gd name="T25" fmla="*/ 2147483647 h 158"/>
                  <a:gd name="T26" fmla="*/ 1660895028 w 118"/>
                  <a:gd name="T27" fmla="*/ 2147483647 h 158"/>
                  <a:gd name="T28" fmla="*/ 2147483647 w 118"/>
                  <a:gd name="T29" fmla="*/ 2147483647 h 158"/>
                  <a:gd name="T30" fmla="*/ 2147483647 w 118"/>
                  <a:gd name="T31" fmla="*/ 2147483647 h 158"/>
                  <a:gd name="T32" fmla="*/ 1445766395 w 118"/>
                  <a:gd name="T33" fmla="*/ 2147483647 h 158"/>
                  <a:gd name="T34" fmla="*/ 95787577 w 118"/>
                  <a:gd name="T35" fmla="*/ 2147483647 h 158"/>
                  <a:gd name="T36" fmla="*/ 0 w 118"/>
                  <a:gd name="T37" fmla="*/ 2147483647 h 158"/>
                  <a:gd name="T38" fmla="*/ 1445766395 w 118"/>
                  <a:gd name="T39" fmla="*/ 2147483647 h 158"/>
                  <a:gd name="T40" fmla="*/ 2147483647 w 118"/>
                  <a:gd name="T41" fmla="*/ 2147483647 h 158"/>
                  <a:gd name="T42" fmla="*/ 2147483647 w 118"/>
                  <a:gd name="T43" fmla="*/ 96078684 h 1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8"/>
                  <a:gd name="T67" fmla="*/ 0 h 158"/>
                  <a:gd name="T68" fmla="*/ 118 w 118"/>
                  <a:gd name="T69" fmla="*/ 158 h 1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8" h="158">
                    <a:moveTo>
                      <a:pt x="89" y="23"/>
                    </a:moveTo>
                    <a:cubicBezTo>
                      <a:pt x="76" y="93"/>
                      <a:pt x="76" y="93"/>
                      <a:pt x="76" y="93"/>
                    </a:cubicBezTo>
                    <a:cubicBezTo>
                      <a:pt x="73" y="93"/>
                      <a:pt x="64" y="94"/>
                      <a:pt x="57" y="94"/>
                    </a:cubicBezTo>
                    <a:cubicBezTo>
                      <a:pt x="42" y="94"/>
                      <a:pt x="35" y="89"/>
                      <a:pt x="35" y="76"/>
                    </a:cubicBezTo>
                    <a:cubicBezTo>
                      <a:pt x="35" y="73"/>
                      <a:pt x="35" y="69"/>
                      <a:pt x="36" y="64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42" y="31"/>
                      <a:pt x="49" y="22"/>
                      <a:pt x="71" y="22"/>
                    </a:cubicBezTo>
                    <a:cubicBezTo>
                      <a:pt x="79" y="22"/>
                      <a:pt x="86" y="22"/>
                      <a:pt x="89" y="23"/>
                    </a:cubicBezTo>
                    <a:moveTo>
                      <a:pt x="118" y="3"/>
                    </a:moveTo>
                    <a:cubicBezTo>
                      <a:pt x="106" y="1"/>
                      <a:pt x="90" y="0"/>
                      <a:pt x="76" y="0"/>
                    </a:cubicBezTo>
                    <a:cubicBezTo>
                      <a:pt x="37" y="0"/>
                      <a:pt x="18" y="14"/>
                      <a:pt x="12" y="49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9" y="67"/>
                      <a:pt x="8" y="72"/>
                      <a:pt x="8" y="77"/>
                    </a:cubicBezTo>
                    <a:cubicBezTo>
                      <a:pt x="8" y="104"/>
                      <a:pt x="24" y="116"/>
                      <a:pt x="52" y="116"/>
                    </a:cubicBezTo>
                    <a:cubicBezTo>
                      <a:pt x="59" y="116"/>
                      <a:pt x="69" y="115"/>
                      <a:pt x="73" y="114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69" y="131"/>
                      <a:pt x="65" y="137"/>
                      <a:pt x="45" y="137"/>
                    </a:cubicBezTo>
                    <a:cubicBezTo>
                      <a:pt x="31" y="137"/>
                      <a:pt x="16" y="136"/>
                      <a:pt x="3" y="13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4" y="154"/>
                      <a:pt x="24" y="158"/>
                      <a:pt x="45" y="158"/>
                    </a:cubicBezTo>
                    <a:cubicBezTo>
                      <a:pt x="81" y="158"/>
                      <a:pt x="93" y="144"/>
                      <a:pt x="98" y="119"/>
                    </a:cubicBezTo>
                    <a:lnTo>
                      <a:pt x="118" y="3"/>
                    </a:lnTo>
                    <a:close/>
                  </a:path>
                </a:pathLst>
              </a:custGeom>
              <a:solidFill>
                <a:srgbClr val="9A9A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3109" y="2988"/>
                <a:ext cx="196" cy="271"/>
              </a:xfrm>
              <a:custGeom>
                <a:avLst/>
                <a:gdLst>
                  <a:gd name="T0" fmla="*/ 2147483647 w 83"/>
                  <a:gd name="T1" fmla="*/ 0 h 114"/>
                  <a:gd name="T2" fmla="*/ 1256785921 w 83"/>
                  <a:gd name="T3" fmla="*/ 405588875 h 114"/>
                  <a:gd name="T4" fmla="*/ 1282913400 w 83"/>
                  <a:gd name="T5" fmla="*/ 98868419 h 114"/>
                  <a:gd name="T6" fmla="*/ 578876823 w 83"/>
                  <a:gd name="T7" fmla="*/ 98868419 h 114"/>
                  <a:gd name="T8" fmla="*/ 0 w 83"/>
                  <a:gd name="T9" fmla="*/ 2147483647 h 114"/>
                  <a:gd name="T10" fmla="*/ 750691626 w 83"/>
                  <a:gd name="T11" fmla="*/ 2147483647 h 114"/>
                  <a:gd name="T12" fmla="*/ 1221208732 w 83"/>
                  <a:gd name="T13" fmla="*/ 994358943 h 114"/>
                  <a:gd name="T14" fmla="*/ 2147483647 w 83"/>
                  <a:gd name="T15" fmla="*/ 768770160 h 114"/>
                  <a:gd name="T16" fmla="*/ 2147483647 w 83"/>
                  <a:gd name="T17" fmla="*/ 0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3"/>
                  <a:gd name="T28" fmla="*/ 0 h 114"/>
                  <a:gd name="T29" fmla="*/ 83 w 83"/>
                  <a:gd name="T30" fmla="*/ 114 h 1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3" h="114">
                    <a:moveTo>
                      <a:pt x="83" y="0"/>
                    </a:moveTo>
                    <a:cubicBezTo>
                      <a:pt x="69" y="0"/>
                      <a:pt x="55" y="2"/>
                      <a:pt x="43" y="12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51" y="26"/>
                      <a:pt x="66" y="23"/>
                      <a:pt x="80" y="23"/>
                    </a:cubicBez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9A9A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3298" y="2993"/>
                <a:ext cx="263" cy="273"/>
              </a:xfrm>
              <a:custGeom>
                <a:avLst/>
                <a:gdLst>
                  <a:gd name="T0" fmla="*/ 2147483647 w 111"/>
                  <a:gd name="T1" fmla="*/ 0 h 115"/>
                  <a:gd name="T2" fmla="*/ 2147483647 w 111"/>
                  <a:gd name="T3" fmla="*/ 0 h 115"/>
                  <a:gd name="T4" fmla="*/ 2147483647 w 111"/>
                  <a:gd name="T5" fmla="*/ 2147483647 h 115"/>
                  <a:gd name="T6" fmla="*/ 1180920361 w 111"/>
                  <a:gd name="T7" fmla="*/ 2147483647 h 115"/>
                  <a:gd name="T8" fmla="*/ 814014403 w 111"/>
                  <a:gd name="T9" fmla="*/ 2147483647 h 115"/>
                  <a:gd name="T10" fmla="*/ 865314685 w 111"/>
                  <a:gd name="T11" fmla="*/ 2147483647 h 115"/>
                  <a:gd name="T12" fmla="*/ 1246341929 w 111"/>
                  <a:gd name="T13" fmla="*/ 0 h 115"/>
                  <a:gd name="T14" fmla="*/ 432115383 w 111"/>
                  <a:gd name="T15" fmla="*/ 0 h 115"/>
                  <a:gd name="T16" fmla="*/ 65054316 w 111"/>
                  <a:gd name="T17" fmla="*/ 2147483647 h 115"/>
                  <a:gd name="T18" fmla="*/ 0 w 111"/>
                  <a:gd name="T19" fmla="*/ 2147483647 h 115"/>
                  <a:gd name="T20" fmla="*/ 865314685 w 111"/>
                  <a:gd name="T21" fmla="*/ 2147483647 h 115"/>
                  <a:gd name="T22" fmla="*/ 2111077351 w 111"/>
                  <a:gd name="T23" fmla="*/ 2147483647 h 115"/>
                  <a:gd name="T24" fmla="*/ 2050249250 w 111"/>
                  <a:gd name="T25" fmla="*/ 2147483647 h 115"/>
                  <a:gd name="T26" fmla="*/ 2147483647 w 111"/>
                  <a:gd name="T27" fmla="*/ 2147483647 h 115"/>
                  <a:gd name="T28" fmla="*/ 2147483647 w 111"/>
                  <a:gd name="T29" fmla="*/ 0 h 1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1"/>
                  <a:gd name="T46" fmla="*/ 0 h 115"/>
                  <a:gd name="T47" fmla="*/ 111 w 111"/>
                  <a:gd name="T48" fmla="*/ 115 h 11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1" h="115">
                    <a:moveTo>
                      <a:pt x="111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70" y="86"/>
                      <a:pt x="70" y="86"/>
                      <a:pt x="70" y="86"/>
                    </a:cubicBezTo>
                    <a:cubicBezTo>
                      <a:pt x="57" y="90"/>
                      <a:pt x="47" y="93"/>
                      <a:pt x="38" y="93"/>
                    </a:cubicBezTo>
                    <a:cubicBezTo>
                      <a:pt x="30" y="93"/>
                      <a:pt x="26" y="91"/>
                      <a:pt x="26" y="83"/>
                    </a:cubicBezTo>
                    <a:cubicBezTo>
                      <a:pt x="26" y="80"/>
                      <a:pt x="27" y="76"/>
                      <a:pt x="28" y="7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1" y="75"/>
                      <a:pt x="0" y="81"/>
                      <a:pt x="0" y="86"/>
                    </a:cubicBezTo>
                    <a:cubicBezTo>
                      <a:pt x="0" y="102"/>
                      <a:pt x="6" y="115"/>
                      <a:pt x="28" y="115"/>
                    </a:cubicBezTo>
                    <a:cubicBezTo>
                      <a:pt x="42" y="115"/>
                      <a:pt x="54" y="110"/>
                      <a:pt x="68" y="103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91" y="112"/>
                      <a:pt x="91" y="112"/>
                      <a:pt x="91" y="112"/>
                    </a:cubicBez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9A9A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2" name="Freeform 10"/>
              <p:cNvSpPr>
                <a:spLocks noEditPoints="1"/>
              </p:cNvSpPr>
              <p:nvPr/>
            </p:nvSpPr>
            <p:spPr bwMode="auto">
              <a:xfrm>
                <a:off x="3551" y="2988"/>
                <a:ext cx="279" cy="368"/>
              </a:xfrm>
              <a:custGeom>
                <a:avLst/>
                <a:gdLst>
                  <a:gd name="T0" fmla="*/ 2147483647 w 118"/>
                  <a:gd name="T1" fmla="*/ 1200772568 h 155"/>
                  <a:gd name="T2" fmla="*/ 2147483647 w 118"/>
                  <a:gd name="T3" fmla="*/ 2044580832 h 155"/>
                  <a:gd name="T4" fmla="*/ 1701011148 w 118"/>
                  <a:gd name="T5" fmla="*/ 2147483647 h 155"/>
                  <a:gd name="T6" fmla="*/ 1098014487 w 118"/>
                  <a:gd name="T7" fmla="*/ 2147483647 h 155"/>
                  <a:gd name="T8" fmla="*/ 1461482958 w 118"/>
                  <a:gd name="T9" fmla="*/ 903158065 h 155"/>
                  <a:gd name="T10" fmla="*/ 2147483647 w 118"/>
                  <a:gd name="T11" fmla="*/ 706268285 h 155"/>
                  <a:gd name="T12" fmla="*/ 2147483647 w 118"/>
                  <a:gd name="T13" fmla="*/ 1200772568 h 155"/>
                  <a:gd name="T14" fmla="*/ 2147483647 w 118"/>
                  <a:gd name="T15" fmla="*/ 1103668470 h 155"/>
                  <a:gd name="T16" fmla="*/ 2147483647 w 118"/>
                  <a:gd name="T17" fmla="*/ 0 h 155"/>
                  <a:gd name="T18" fmla="*/ 1489254781 w 118"/>
                  <a:gd name="T19" fmla="*/ 327091719 h 155"/>
                  <a:gd name="T20" fmla="*/ 1524423223 w 118"/>
                  <a:gd name="T21" fmla="*/ 97099578 h 155"/>
                  <a:gd name="T22" fmla="*/ 805332327 w 118"/>
                  <a:gd name="T23" fmla="*/ 97099578 h 155"/>
                  <a:gd name="T24" fmla="*/ 0 w 118"/>
                  <a:gd name="T25" fmla="*/ 2147483647 h 155"/>
                  <a:gd name="T26" fmla="*/ 767076311 w 118"/>
                  <a:gd name="T27" fmla="*/ 2147483647 h 155"/>
                  <a:gd name="T28" fmla="*/ 1008348336 w 118"/>
                  <a:gd name="T29" fmla="*/ 2147483647 h 155"/>
                  <a:gd name="T30" fmla="*/ 1638096305 w 118"/>
                  <a:gd name="T31" fmla="*/ 2147483647 h 155"/>
                  <a:gd name="T32" fmla="*/ 2147483647 w 118"/>
                  <a:gd name="T33" fmla="*/ 2144271090 h 155"/>
                  <a:gd name="T34" fmla="*/ 2147483647 w 118"/>
                  <a:gd name="T35" fmla="*/ 1103668470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8"/>
                  <a:gd name="T55" fmla="*/ 0 h 155"/>
                  <a:gd name="T56" fmla="*/ 118 w 118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8" h="155">
                    <a:moveTo>
                      <a:pt x="92" y="37"/>
                    </a:moveTo>
                    <a:cubicBezTo>
                      <a:pt x="92" y="42"/>
                      <a:pt x="91" y="47"/>
                      <a:pt x="88" y="63"/>
                    </a:cubicBezTo>
                    <a:cubicBezTo>
                      <a:pt x="83" y="90"/>
                      <a:pt x="74" y="95"/>
                      <a:pt x="57" y="95"/>
                    </a:cubicBezTo>
                    <a:cubicBezTo>
                      <a:pt x="51" y="95"/>
                      <a:pt x="44" y="95"/>
                      <a:pt x="37" y="93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6" y="22"/>
                      <a:pt x="92" y="26"/>
                      <a:pt x="92" y="37"/>
                    </a:cubicBezTo>
                    <a:moveTo>
                      <a:pt x="118" y="34"/>
                    </a:moveTo>
                    <a:cubicBezTo>
                      <a:pt x="118" y="11"/>
                      <a:pt x="106" y="0"/>
                      <a:pt x="84" y="0"/>
                    </a:cubicBezTo>
                    <a:cubicBezTo>
                      <a:pt x="74" y="0"/>
                      <a:pt x="62" y="3"/>
                      <a:pt x="50" y="10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26" y="155"/>
                      <a:pt x="26" y="155"/>
                      <a:pt x="26" y="15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9" y="116"/>
                      <a:pt x="48" y="117"/>
                      <a:pt x="55" y="117"/>
                    </a:cubicBezTo>
                    <a:cubicBezTo>
                      <a:pt x="87" y="117"/>
                      <a:pt x="106" y="107"/>
                      <a:pt x="114" y="66"/>
                    </a:cubicBezTo>
                    <a:cubicBezTo>
                      <a:pt x="117" y="51"/>
                      <a:pt x="118" y="40"/>
                      <a:pt x="118" y="34"/>
                    </a:cubicBezTo>
                  </a:path>
                </a:pathLst>
              </a:custGeom>
              <a:solidFill>
                <a:srgbClr val="9A9A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4698" y="2984"/>
                <a:ext cx="213" cy="275"/>
              </a:xfrm>
              <a:custGeom>
                <a:avLst/>
                <a:gdLst>
                  <a:gd name="T0" fmla="*/ 2147483647 w 90"/>
                  <a:gd name="T1" fmla="*/ 0 h 116"/>
                  <a:gd name="T2" fmla="*/ 1513282960 w 90"/>
                  <a:gd name="T3" fmla="*/ 368241820 h 116"/>
                  <a:gd name="T4" fmla="*/ 1579908883 w 90"/>
                  <a:gd name="T5" fmla="*/ 94447985 h 116"/>
                  <a:gd name="T6" fmla="*/ 602519200 w 90"/>
                  <a:gd name="T7" fmla="*/ 94447985 h 116"/>
                  <a:gd name="T8" fmla="*/ 0 w 90"/>
                  <a:gd name="T9" fmla="*/ 2147483647 h 116"/>
                  <a:gd name="T10" fmla="*/ 1063793965 w 90"/>
                  <a:gd name="T11" fmla="*/ 2147483647 h 116"/>
                  <a:gd name="T12" fmla="*/ 1492747722 w 90"/>
                  <a:gd name="T13" fmla="*/ 1074004821 h 116"/>
                  <a:gd name="T14" fmla="*/ 2147483647 w 90"/>
                  <a:gd name="T15" fmla="*/ 917797579 h 116"/>
                  <a:gd name="T16" fmla="*/ 2147483647 w 90"/>
                  <a:gd name="T17" fmla="*/ 0 h 1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116"/>
                  <a:gd name="T29" fmla="*/ 90 w 90"/>
                  <a:gd name="T30" fmla="*/ 116 h 1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116">
                    <a:moveTo>
                      <a:pt x="90" y="0"/>
                    </a:moveTo>
                    <a:cubicBezTo>
                      <a:pt x="78" y="0"/>
                      <a:pt x="63" y="2"/>
                      <a:pt x="50" y="12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5" y="116"/>
                      <a:pt x="35" y="116"/>
                      <a:pt x="35" y="116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8" y="31"/>
                      <a:pt x="73" y="29"/>
                      <a:pt x="85" y="29"/>
                    </a:cubicBez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4888" y="2984"/>
                <a:ext cx="212" cy="275"/>
              </a:xfrm>
              <a:custGeom>
                <a:avLst/>
                <a:gdLst>
                  <a:gd name="T0" fmla="*/ 2147483647 w 90"/>
                  <a:gd name="T1" fmla="*/ 0 h 116"/>
                  <a:gd name="T2" fmla="*/ 1411670322 w 90"/>
                  <a:gd name="T3" fmla="*/ 368241820 h 116"/>
                  <a:gd name="T4" fmla="*/ 1430275964 w 90"/>
                  <a:gd name="T5" fmla="*/ 94447985 h 116"/>
                  <a:gd name="T6" fmla="*/ 552685509 w 90"/>
                  <a:gd name="T7" fmla="*/ 94447985 h 116"/>
                  <a:gd name="T8" fmla="*/ 0 w 90"/>
                  <a:gd name="T9" fmla="*/ 2147483647 h 116"/>
                  <a:gd name="T10" fmla="*/ 963134405 w 90"/>
                  <a:gd name="T11" fmla="*/ 2147483647 h 116"/>
                  <a:gd name="T12" fmla="*/ 1350271827 w 90"/>
                  <a:gd name="T13" fmla="*/ 1074004821 h 116"/>
                  <a:gd name="T14" fmla="*/ 2147483647 w 90"/>
                  <a:gd name="T15" fmla="*/ 917797579 h 116"/>
                  <a:gd name="T16" fmla="*/ 2147483647 w 90"/>
                  <a:gd name="T17" fmla="*/ 0 h 1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116"/>
                  <a:gd name="T29" fmla="*/ 90 w 90"/>
                  <a:gd name="T30" fmla="*/ 116 h 1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116">
                    <a:moveTo>
                      <a:pt x="90" y="0"/>
                    </a:moveTo>
                    <a:cubicBezTo>
                      <a:pt x="78" y="0"/>
                      <a:pt x="64" y="2"/>
                      <a:pt x="51" y="12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5" y="116"/>
                      <a:pt x="35" y="116"/>
                      <a:pt x="35" y="116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9" y="31"/>
                      <a:pt x="73" y="29"/>
                      <a:pt x="85" y="29"/>
                    </a:cubicBez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5" name="Freeform 13"/>
              <p:cNvSpPr>
                <a:spLocks noEditPoints="1"/>
              </p:cNvSpPr>
              <p:nvPr/>
            </p:nvSpPr>
            <p:spPr bwMode="auto">
              <a:xfrm>
                <a:off x="5079" y="2984"/>
                <a:ext cx="265" cy="282"/>
              </a:xfrm>
              <a:custGeom>
                <a:avLst/>
                <a:gdLst>
                  <a:gd name="T0" fmla="*/ 2147483647 w 112"/>
                  <a:gd name="T1" fmla="*/ 1249304383 h 119"/>
                  <a:gd name="T2" fmla="*/ 2147483647 w 112"/>
                  <a:gd name="T3" fmla="*/ 1556787321 h 119"/>
                  <a:gd name="T4" fmla="*/ 1149836504 w 112"/>
                  <a:gd name="T5" fmla="*/ 1556787321 h 119"/>
                  <a:gd name="T6" fmla="*/ 1178095490 w 112"/>
                  <a:gd name="T7" fmla="*/ 1500435110 h 119"/>
                  <a:gd name="T8" fmla="*/ 1906245938 w 112"/>
                  <a:gd name="T9" fmla="*/ 778484659 h 119"/>
                  <a:gd name="T10" fmla="*/ 2147483647 w 112"/>
                  <a:gd name="T11" fmla="*/ 1249304383 h 119"/>
                  <a:gd name="T12" fmla="*/ 2147483647 w 112"/>
                  <a:gd name="T13" fmla="*/ 1317607400 h 119"/>
                  <a:gd name="T14" fmla="*/ 1993146531 w 112"/>
                  <a:gd name="T15" fmla="*/ 0 h 119"/>
                  <a:gd name="T16" fmla="*/ 91710759 w 112"/>
                  <a:gd name="T17" fmla="*/ 1661584599 h 119"/>
                  <a:gd name="T18" fmla="*/ 63595762 w 112"/>
                  <a:gd name="T19" fmla="*/ 1844811488 h 119"/>
                  <a:gd name="T20" fmla="*/ 0 w 112"/>
                  <a:gd name="T21" fmla="*/ 2147483647 h 119"/>
                  <a:gd name="T22" fmla="*/ 1507083966 w 112"/>
                  <a:gd name="T23" fmla="*/ 2147483647 h 119"/>
                  <a:gd name="T24" fmla="*/ 2147483647 w 112"/>
                  <a:gd name="T25" fmla="*/ 2147483647 h 119"/>
                  <a:gd name="T26" fmla="*/ 2147483647 w 112"/>
                  <a:gd name="T27" fmla="*/ 2147483647 h 119"/>
                  <a:gd name="T28" fmla="*/ 1723234262 w 112"/>
                  <a:gd name="T29" fmla="*/ 2147483647 h 119"/>
                  <a:gd name="T30" fmla="*/ 1020595282 w 112"/>
                  <a:gd name="T31" fmla="*/ 2147483647 h 119"/>
                  <a:gd name="T32" fmla="*/ 1059356746 w 112"/>
                  <a:gd name="T33" fmla="*/ 2147483647 h 119"/>
                  <a:gd name="T34" fmla="*/ 2147483647 w 112"/>
                  <a:gd name="T35" fmla="*/ 2147483647 h 119"/>
                  <a:gd name="T36" fmla="*/ 2147483647 w 112"/>
                  <a:gd name="T37" fmla="*/ 1317607400 h 1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2"/>
                  <a:gd name="T58" fmla="*/ 0 h 119"/>
                  <a:gd name="T59" fmla="*/ 112 w 112"/>
                  <a:gd name="T60" fmla="*/ 119 h 1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2" h="119">
                    <a:moveTo>
                      <a:pt x="80" y="40"/>
                    </a:moveTo>
                    <a:cubicBezTo>
                      <a:pt x="80" y="42"/>
                      <a:pt x="80" y="46"/>
                      <a:pt x="79" y="50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41" y="36"/>
                      <a:pt x="46" y="25"/>
                      <a:pt x="63" y="25"/>
                    </a:cubicBezTo>
                    <a:cubicBezTo>
                      <a:pt x="76" y="25"/>
                      <a:pt x="80" y="31"/>
                      <a:pt x="80" y="40"/>
                    </a:cubicBezTo>
                    <a:moveTo>
                      <a:pt x="112" y="42"/>
                    </a:moveTo>
                    <a:cubicBezTo>
                      <a:pt x="112" y="17"/>
                      <a:pt x="99" y="0"/>
                      <a:pt x="66" y="0"/>
                    </a:cubicBezTo>
                    <a:cubicBezTo>
                      <a:pt x="33" y="0"/>
                      <a:pt x="10" y="14"/>
                      <a:pt x="3" y="53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66"/>
                      <a:pt x="0" y="73"/>
                      <a:pt x="0" y="78"/>
                    </a:cubicBezTo>
                    <a:cubicBezTo>
                      <a:pt x="0" y="107"/>
                      <a:pt x="17" y="119"/>
                      <a:pt x="50" y="119"/>
                    </a:cubicBezTo>
                    <a:cubicBezTo>
                      <a:pt x="70" y="119"/>
                      <a:pt x="86" y="116"/>
                      <a:pt x="96" y="114"/>
                    </a:cubicBezTo>
                    <a:cubicBezTo>
                      <a:pt x="100" y="91"/>
                      <a:pt x="100" y="91"/>
                      <a:pt x="100" y="91"/>
                    </a:cubicBezTo>
                    <a:cubicBezTo>
                      <a:pt x="78" y="93"/>
                      <a:pt x="68" y="93"/>
                      <a:pt x="57" y="93"/>
                    </a:cubicBezTo>
                    <a:cubicBezTo>
                      <a:pt x="38" y="93"/>
                      <a:pt x="34" y="89"/>
                      <a:pt x="34" y="80"/>
                    </a:cubicBezTo>
                    <a:cubicBezTo>
                      <a:pt x="34" y="77"/>
                      <a:pt x="34" y="74"/>
                      <a:pt x="35" y="69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11" y="57"/>
                      <a:pt x="112" y="49"/>
                      <a:pt x="112" y="42"/>
                    </a:cubicBezTo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6" name="Freeform 14"/>
              <p:cNvSpPr>
                <a:spLocks noEditPoints="1"/>
              </p:cNvSpPr>
              <p:nvPr/>
            </p:nvSpPr>
            <p:spPr bwMode="auto">
              <a:xfrm>
                <a:off x="5365" y="2984"/>
                <a:ext cx="265" cy="282"/>
              </a:xfrm>
              <a:custGeom>
                <a:avLst/>
                <a:gdLst>
                  <a:gd name="T0" fmla="*/ 2147483647 w 112"/>
                  <a:gd name="T1" fmla="*/ 1277998875 h 119"/>
                  <a:gd name="T2" fmla="*/ 2147483647 w 112"/>
                  <a:gd name="T3" fmla="*/ 1661584599 h 119"/>
                  <a:gd name="T4" fmla="*/ 2147483647 w 112"/>
                  <a:gd name="T5" fmla="*/ 2055285693 h 119"/>
                  <a:gd name="T6" fmla="*/ 1507083966 w 112"/>
                  <a:gd name="T7" fmla="*/ 2147483647 h 119"/>
                  <a:gd name="T8" fmla="*/ 999431025 w 112"/>
                  <a:gd name="T9" fmla="*/ 2147483647 h 119"/>
                  <a:gd name="T10" fmla="*/ 1059356746 w 112"/>
                  <a:gd name="T11" fmla="*/ 2055285693 h 119"/>
                  <a:gd name="T12" fmla="*/ 1122969448 w 112"/>
                  <a:gd name="T13" fmla="*/ 1661584599 h 119"/>
                  <a:gd name="T14" fmla="*/ 1878506654 w 112"/>
                  <a:gd name="T15" fmla="*/ 843493842 h 119"/>
                  <a:gd name="T16" fmla="*/ 2147483647 w 112"/>
                  <a:gd name="T17" fmla="*/ 1277998875 h 119"/>
                  <a:gd name="T18" fmla="*/ 2147483647 w 112"/>
                  <a:gd name="T19" fmla="*/ 1277998875 h 119"/>
                  <a:gd name="T20" fmla="*/ 1965403613 w 112"/>
                  <a:gd name="T21" fmla="*/ 0 h 119"/>
                  <a:gd name="T22" fmla="*/ 91710759 w 112"/>
                  <a:gd name="T23" fmla="*/ 1556787321 h 119"/>
                  <a:gd name="T24" fmla="*/ 26878214 w 112"/>
                  <a:gd name="T25" fmla="*/ 1909974761 h 119"/>
                  <a:gd name="T26" fmla="*/ 0 w 112"/>
                  <a:gd name="T27" fmla="*/ 2147483647 h 119"/>
                  <a:gd name="T28" fmla="*/ 1420279076 w 112"/>
                  <a:gd name="T29" fmla="*/ 2147483647 h 119"/>
                  <a:gd name="T30" fmla="*/ 2147483647 w 112"/>
                  <a:gd name="T31" fmla="*/ 2147483647 h 119"/>
                  <a:gd name="T32" fmla="*/ 2147483647 w 112"/>
                  <a:gd name="T33" fmla="*/ 1748765820 h 119"/>
                  <a:gd name="T34" fmla="*/ 2147483647 w 112"/>
                  <a:gd name="T35" fmla="*/ 1277998875 h 1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2"/>
                  <a:gd name="T55" fmla="*/ 0 h 119"/>
                  <a:gd name="T56" fmla="*/ 112 w 112"/>
                  <a:gd name="T57" fmla="*/ 119 h 1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2" h="119">
                    <a:moveTo>
                      <a:pt x="78" y="41"/>
                    </a:moveTo>
                    <a:cubicBezTo>
                      <a:pt x="78" y="44"/>
                      <a:pt x="78" y="48"/>
                      <a:pt x="77" y="53"/>
                    </a:cubicBezTo>
                    <a:cubicBezTo>
                      <a:pt x="75" y="66"/>
                      <a:pt x="75" y="66"/>
                      <a:pt x="75" y="66"/>
                    </a:cubicBezTo>
                    <a:cubicBezTo>
                      <a:pt x="71" y="86"/>
                      <a:pt x="65" y="93"/>
                      <a:pt x="50" y="93"/>
                    </a:cubicBezTo>
                    <a:cubicBezTo>
                      <a:pt x="38" y="93"/>
                      <a:pt x="33" y="89"/>
                      <a:pt x="33" y="79"/>
                    </a:cubicBezTo>
                    <a:cubicBezTo>
                      <a:pt x="33" y="75"/>
                      <a:pt x="34" y="71"/>
                      <a:pt x="35" y="66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41" y="33"/>
                      <a:pt x="47" y="27"/>
                      <a:pt x="62" y="27"/>
                    </a:cubicBezTo>
                    <a:cubicBezTo>
                      <a:pt x="74" y="27"/>
                      <a:pt x="78" y="31"/>
                      <a:pt x="78" y="41"/>
                    </a:cubicBezTo>
                    <a:moveTo>
                      <a:pt x="112" y="41"/>
                    </a:moveTo>
                    <a:cubicBezTo>
                      <a:pt x="112" y="12"/>
                      <a:pt x="95" y="0"/>
                      <a:pt x="65" y="0"/>
                    </a:cubicBezTo>
                    <a:cubicBezTo>
                      <a:pt x="32" y="0"/>
                      <a:pt x="11" y="13"/>
                      <a:pt x="3" y="50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0" y="68"/>
                      <a:pt x="0" y="73"/>
                      <a:pt x="0" y="79"/>
                    </a:cubicBezTo>
                    <a:cubicBezTo>
                      <a:pt x="0" y="106"/>
                      <a:pt x="16" y="119"/>
                      <a:pt x="47" y="119"/>
                    </a:cubicBezTo>
                    <a:cubicBezTo>
                      <a:pt x="80" y="119"/>
                      <a:pt x="102" y="106"/>
                      <a:pt x="109" y="69"/>
                    </a:cubicBezTo>
                    <a:cubicBezTo>
                      <a:pt x="111" y="56"/>
                      <a:pt x="111" y="56"/>
                      <a:pt x="111" y="56"/>
                    </a:cubicBezTo>
                    <a:cubicBezTo>
                      <a:pt x="112" y="52"/>
                      <a:pt x="112" y="46"/>
                      <a:pt x="112" y="41"/>
                    </a:cubicBezTo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5635" y="2984"/>
                <a:ext cx="246" cy="282"/>
              </a:xfrm>
              <a:custGeom>
                <a:avLst/>
                <a:gdLst>
                  <a:gd name="T0" fmla="*/ 2147483647 w 104"/>
                  <a:gd name="T1" fmla="*/ 154442118 h 119"/>
                  <a:gd name="T2" fmla="*/ 1916703669 w 104"/>
                  <a:gd name="T3" fmla="*/ 0 h 119"/>
                  <a:gd name="T4" fmla="*/ 354479235 w 104"/>
                  <a:gd name="T5" fmla="*/ 1115604226 h 119"/>
                  <a:gd name="T6" fmla="*/ 1172498026 w 104"/>
                  <a:gd name="T7" fmla="*/ 2147483647 h 119"/>
                  <a:gd name="T8" fmla="*/ 1412456196 w 104"/>
                  <a:gd name="T9" fmla="*/ 2147483647 h 119"/>
                  <a:gd name="T10" fmla="*/ 1869702998 w 104"/>
                  <a:gd name="T11" fmla="*/ 2147483647 h 119"/>
                  <a:gd name="T12" fmla="*/ 1256249421 w 104"/>
                  <a:gd name="T13" fmla="*/ 2147483647 h 119"/>
                  <a:gd name="T14" fmla="*/ 113262114 w 104"/>
                  <a:gd name="T15" fmla="*/ 2147483647 h 119"/>
                  <a:gd name="T16" fmla="*/ 0 w 104"/>
                  <a:gd name="T17" fmla="*/ 2147483647 h 119"/>
                  <a:gd name="T18" fmla="*/ 1208201775 w 104"/>
                  <a:gd name="T19" fmla="*/ 2147483647 h 119"/>
                  <a:gd name="T20" fmla="*/ 2147483647 w 104"/>
                  <a:gd name="T21" fmla="*/ 2147483647 h 119"/>
                  <a:gd name="T22" fmla="*/ 2074320440 w 104"/>
                  <a:gd name="T23" fmla="*/ 1500435110 h 119"/>
                  <a:gd name="T24" fmla="*/ 1778683328 w 104"/>
                  <a:gd name="T25" fmla="*/ 1366949103 h 119"/>
                  <a:gd name="T26" fmla="*/ 1385670816 w 104"/>
                  <a:gd name="T27" fmla="*/ 1026847522 h 119"/>
                  <a:gd name="T28" fmla="*/ 1956027325 w 104"/>
                  <a:gd name="T29" fmla="*/ 722114248 h 119"/>
                  <a:gd name="T30" fmla="*/ 2147483647 w 104"/>
                  <a:gd name="T31" fmla="*/ 778484659 h 119"/>
                  <a:gd name="T32" fmla="*/ 2147483647 w 104"/>
                  <a:gd name="T33" fmla="*/ 154442118 h 1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4"/>
                  <a:gd name="T52" fmla="*/ 0 h 119"/>
                  <a:gd name="T53" fmla="*/ 104 w 104"/>
                  <a:gd name="T54" fmla="*/ 119 h 1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4" h="119">
                    <a:moveTo>
                      <a:pt x="104" y="5"/>
                    </a:moveTo>
                    <a:cubicBezTo>
                      <a:pt x="96" y="2"/>
                      <a:pt x="81" y="0"/>
                      <a:pt x="64" y="0"/>
                    </a:cubicBezTo>
                    <a:cubicBezTo>
                      <a:pt x="38" y="0"/>
                      <a:pt x="12" y="6"/>
                      <a:pt x="12" y="36"/>
                    </a:cubicBezTo>
                    <a:cubicBezTo>
                      <a:pt x="12" y="52"/>
                      <a:pt x="21" y="62"/>
                      <a:pt x="39" y="69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59" y="77"/>
                      <a:pt x="62" y="79"/>
                      <a:pt x="62" y="84"/>
                    </a:cubicBezTo>
                    <a:cubicBezTo>
                      <a:pt x="62" y="94"/>
                      <a:pt x="53" y="96"/>
                      <a:pt x="42" y="96"/>
                    </a:cubicBezTo>
                    <a:cubicBezTo>
                      <a:pt x="25" y="96"/>
                      <a:pt x="18" y="95"/>
                      <a:pt x="4" y="94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6" y="116"/>
                      <a:pt x="24" y="119"/>
                      <a:pt x="40" y="119"/>
                    </a:cubicBezTo>
                    <a:cubicBezTo>
                      <a:pt x="72" y="119"/>
                      <a:pt x="96" y="109"/>
                      <a:pt x="96" y="80"/>
                    </a:cubicBezTo>
                    <a:cubicBezTo>
                      <a:pt x="96" y="64"/>
                      <a:pt x="88" y="55"/>
                      <a:pt x="69" y="48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0" y="40"/>
                      <a:pt x="46" y="38"/>
                      <a:pt x="46" y="33"/>
                    </a:cubicBezTo>
                    <a:cubicBezTo>
                      <a:pt x="46" y="24"/>
                      <a:pt x="56" y="23"/>
                      <a:pt x="65" y="23"/>
                    </a:cubicBezTo>
                    <a:cubicBezTo>
                      <a:pt x="73" y="23"/>
                      <a:pt x="87" y="24"/>
                      <a:pt x="101" y="25"/>
                    </a:cubicBezTo>
                    <a:lnTo>
                      <a:pt x="104" y="5"/>
                    </a:lnTo>
                    <a:close/>
                  </a:path>
                </a:pathLst>
              </a:custGeom>
              <a:solidFill>
                <a:srgbClr val="043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79520" y="3391632"/>
            <a:ext cx="494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1B315F"/>
                </a:solidFill>
                <a:latin typeface="Soho Gothic Pro Light"/>
                <a:cs typeface="Soho Gothic Pro Light"/>
              </a:rPr>
              <a:t>MUCHAS </a:t>
            </a:r>
            <a:r>
              <a:rPr lang="en-US" sz="3600" dirty="0" smtClean="0">
                <a:solidFill>
                  <a:srgbClr val="1B315F"/>
                </a:solidFill>
                <a:latin typeface="Soho Gothic Pro Medium"/>
                <a:cs typeface="Soho Gothic Pro Medium"/>
              </a:rPr>
              <a:t>GRACIAS</a:t>
            </a:r>
            <a:endParaRPr lang="en-US" sz="3600" dirty="0">
              <a:solidFill>
                <a:srgbClr val="1B315F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925" y="3961523"/>
            <a:ext cx="7213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"/>
                <a:cs typeface="Soho Gothic Pro"/>
              </a:rPr>
              <a:t>DIRECCIÓN COMERCIAL Y MARKETING 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"/>
                <a:cs typeface="Soho Gothic Pro"/>
              </a:rPr>
              <a:t>ÁREA PAQUETERÍA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oho Gothic Pro"/>
              <a:cs typeface="Soho Gothic Pr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925" y="4464184"/>
            <a:ext cx="7213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"/>
                <a:cs typeface="Soho Gothic Pro"/>
              </a:rPr>
              <a:t>Unidad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"/>
                <a:cs typeface="Soho Gothic Pro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"/>
                <a:cs typeface="Soho Gothic Pro"/>
              </a:rPr>
              <a:t>eCommerce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oho Gothic Pro"/>
              <a:cs typeface="Soho Gothic Pro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336111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65" y="325226"/>
            <a:ext cx="494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3AB21"/>
                </a:solidFill>
                <a:latin typeface="Soho Gothic Pro Light"/>
                <a:cs typeface="Soho Gothic Pro Light"/>
              </a:rPr>
              <a:t>¿QUÉ </a:t>
            </a:r>
            <a:r>
              <a:rPr lang="en-US" sz="2400" dirty="0" smtClean="0">
                <a:solidFill>
                  <a:srgbClr val="F3AB21"/>
                </a:solidFill>
                <a:latin typeface="Soho Gothic Pro Medium"/>
                <a:cs typeface="Soho Gothic Pro Medium"/>
              </a:rPr>
              <a:t>BUSCO?</a:t>
            </a:r>
            <a:endParaRPr lang="en-US" sz="2400" dirty="0">
              <a:solidFill>
                <a:srgbClr val="F3AB21"/>
              </a:solidFill>
              <a:latin typeface="Soho Gothic Pro Medium"/>
              <a:cs typeface="Soho Gothic Pro Medium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128644" y="1589646"/>
            <a:ext cx="2982186" cy="2468737"/>
            <a:chOff x="6128644" y="1589646"/>
            <a:chExt cx="2982186" cy="2468737"/>
          </a:xfrm>
        </p:grpSpPr>
        <p:sp>
          <p:nvSpPr>
            <p:cNvPr id="10" name="TextBox 9"/>
            <p:cNvSpPr txBox="1"/>
            <p:nvPr/>
          </p:nvSpPr>
          <p:spPr>
            <a:xfrm>
              <a:off x="6128644" y="2931921"/>
              <a:ext cx="2982186" cy="112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Procuraré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una</a:t>
              </a:r>
              <a:endPara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1600" b="1" dirty="0" err="1">
                  <a:solidFill>
                    <a:srgbClr val="1B315F"/>
                  </a:solidFill>
                  <a:latin typeface="Soho Gothic Pro"/>
                  <a:cs typeface="Soho Gothic Pro"/>
                </a:rPr>
                <a:t>b</a:t>
              </a:r>
              <a:r>
                <a:rPr lang="en-US" sz="1600" b="1" dirty="0" err="1" smtClean="0">
                  <a:solidFill>
                    <a:srgbClr val="1B315F"/>
                  </a:solidFill>
                  <a:latin typeface="Soho Gothic Pro"/>
                  <a:cs typeface="Soho Gothic Pro"/>
                </a:rPr>
                <a:t>uena</a:t>
              </a:r>
              <a:r>
                <a:rPr lang="en-US" sz="1600" b="1" dirty="0" smtClean="0">
                  <a:solidFill>
                    <a:srgbClr val="1B315F"/>
                  </a:solidFill>
                  <a:latin typeface="Soho Gothic Pro"/>
                  <a:cs typeface="Soho Gothic Pro"/>
                </a:rPr>
                <a:t> </a:t>
              </a:r>
              <a:r>
                <a:rPr lang="en-US" sz="1600" b="1" dirty="0" err="1" smtClean="0">
                  <a:solidFill>
                    <a:srgbClr val="1B315F"/>
                  </a:solidFill>
                  <a:latin typeface="Soho Gothic Pro"/>
                  <a:cs typeface="Soho Gothic Pro"/>
                </a:rPr>
                <a:t>experiencia</a:t>
              </a:r>
              <a:endParaRPr lang="en-US" sz="1600" b="1" dirty="0" smtClean="0">
                <a:solidFill>
                  <a:srgbClr val="1B315F"/>
                </a:solidFill>
                <a:latin typeface="Soho Gothic Pro"/>
                <a:cs typeface="Soho Gothic Pro"/>
              </a:endParaRPr>
            </a:p>
            <a:p>
              <a:pPr algn="ctr"/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de </a:t>
              </a:r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compra</a:t>
              </a:r>
              <a:endPara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endParaRPr>
            </a:p>
            <a:p>
              <a:pPr algn="ctr"/>
              <a:endParaRPr lang="en-US" sz="1600" dirty="0">
                <a:solidFill>
                  <a:schemeClr val="bg1"/>
                </a:solidFill>
                <a:latin typeface="Soho Gothic Pro Medium"/>
                <a:cs typeface="Soho Gothic Pro Medium"/>
              </a:endParaRPr>
            </a:p>
          </p:txBody>
        </p:sp>
        <p:pic>
          <p:nvPicPr>
            <p:cNvPr id="6" name="Picture 5" descr="icono_compra ok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889456" y="1589646"/>
              <a:ext cx="1271016" cy="122834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146458" y="1534336"/>
            <a:ext cx="2982186" cy="1982361"/>
            <a:chOff x="3146458" y="1534336"/>
            <a:chExt cx="2982186" cy="1982361"/>
          </a:xfrm>
        </p:grpSpPr>
        <p:sp>
          <p:nvSpPr>
            <p:cNvPr id="8" name="TextBox 7"/>
            <p:cNvSpPr txBox="1"/>
            <p:nvPr/>
          </p:nvSpPr>
          <p:spPr>
            <a:xfrm>
              <a:off x="3146458" y="2931921"/>
              <a:ext cx="298218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Intentaré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lograr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que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 mi comprador </a:t>
              </a:r>
              <a:r>
                <a:rPr lang="en-US" sz="1600" b="1" dirty="0" err="1" smtClean="0">
                  <a:solidFill>
                    <a:srgbClr val="1B315F"/>
                  </a:solidFill>
                  <a:latin typeface="Soho Gothic Pro"/>
                  <a:cs typeface="Soho Gothic Pro"/>
                </a:rPr>
                <a:t>repita</a:t>
              </a:r>
              <a:endParaRPr lang="en-US" sz="1600" b="1" dirty="0">
                <a:solidFill>
                  <a:srgbClr val="1B315F"/>
                </a:solidFill>
                <a:latin typeface="Soho Gothic Pro"/>
                <a:cs typeface="Soho Gothic Pro"/>
              </a:endParaRPr>
            </a:p>
          </p:txBody>
        </p:sp>
        <p:pic>
          <p:nvPicPr>
            <p:cNvPr id="5" name="Picture 4" descr="icono_repeti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990481" y="1534336"/>
              <a:ext cx="1228344" cy="127101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82136" y="1534336"/>
            <a:ext cx="2982186" cy="2269619"/>
            <a:chOff x="82136" y="1534336"/>
            <a:chExt cx="2982186" cy="2269619"/>
          </a:xfrm>
        </p:grpSpPr>
        <p:sp>
          <p:nvSpPr>
            <p:cNvPr id="7" name="TextBox 6"/>
            <p:cNvSpPr txBox="1"/>
            <p:nvPr/>
          </p:nvSpPr>
          <p:spPr>
            <a:xfrm>
              <a:off x="82136" y="2931921"/>
              <a:ext cx="2982186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No </a:t>
              </a:r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sólo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conseguir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ventas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.</a:t>
              </a:r>
            </a:p>
            <a:p>
              <a:pPr algn="ctr"/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Principalmente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ho Gothic Pro Light"/>
                  <a:cs typeface="Soho Gothic Pro Light"/>
                </a:rPr>
                <a:t>conseguir</a:t>
              </a:r>
              <a:endPara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1600" b="1" dirty="0" err="1" smtClean="0">
                  <a:solidFill>
                    <a:srgbClr val="1B315F"/>
                  </a:solidFill>
                  <a:latin typeface="Soho Gothic Pro"/>
                  <a:cs typeface="Soho Gothic Pro"/>
                </a:rPr>
                <a:t>clientes</a:t>
              </a:r>
              <a:endParaRPr lang="en-US" sz="1600" b="1" dirty="0">
                <a:solidFill>
                  <a:srgbClr val="1B315F"/>
                </a:solidFill>
                <a:latin typeface="Soho Gothic Pro"/>
                <a:cs typeface="Soho Gothic Pro"/>
              </a:endParaRPr>
            </a:p>
          </p:txBody>
        </p:sp>
        <p:pic>
          <p:nvPicPr>
            <p:cNvPr id="4" name="Picture 3" descr="icono_cliente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954046" y="1534336"/>
              <a:ext cx="1271016" cy="1228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069791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65" y="325226"/>
            <a:ext cx="494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3AB21"/>
                </a:solidFill>
                <a:latin typeface="Soho Gothic Pro Light"/>
                <a:cs typeface="Soho Gothic Pro Light"/>
              </a:rPr>
              <a:t>LOS QUE </a:t>
            </a:r>
            <a:r>
              <a:rPr lang="en-US" sz="2400" dirty="0" smtClean="0">
                <a:solidFill>
                  <a:srgbClr val="F3AB21"/>
                </a:solidFill>
                <a:latin typeface="Soho Gothic Pro Medium"/>
                <a:cs typeface="Soho Gothic Pro Medium"/>
              </a:rPr>
              <a:t>NO COMPRAN</a:t>
            </a:r>
            <a:endParaRPr lang="en-US" sz="2400" dirty="0">
              <a:solidFill>
                <a:srgbClr val="F3AB21"/>
              </a:solidFill>
              <a:latin typeface="Soho Gothic Pro Medium"/>
              <a:cs typeface="Soho Gothic Pro Medium"/>
            </a:endParaRPr>
          </a:p>
        </p:txBody>
      </p:sp>
      <p:pic>
        <p:nvPicPr>
          <p:cNvPr id="3" name="Picture 2" descr="grafico_razones no comp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47444" y="1052183"/>
            <a:ext cx="5849112" cy="3581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095" y="4768168"/>
            <a:ext cx="29821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FUENTE: ONTSI</a:t>
            </a:r>
            <a:endParaRPr lang="en-US" sz="800" dirty="0">
              <a:solidFill>
                <a:schemeClr val="bg1"/>
              </a:solidFill>
              <a:latin typeface="Soho Gothic Pro"/>
              <a:cs typeface="Soho Gothic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095" y="731778"/>
            <a:ext cx="29821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ESTUDIO ONTSI</a:t>
            </a:r>
            <a:endParaRPr lang="en-US" sz="900" dirty="0">
              <a:solidFill>
                <a:schemeClr val="bg1"/>
              </a:solidFill>
              <a:latin typeface="Soho Gothic Pro"/>
              <a:cs typeface="Soho Gothic Pro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267999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65" y="325226"/>
            <a:ext cx="494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3AB21"/>
                </a:solidFill>
                <a:latin typeface="Soho Gothic Pro Light"/>
                <a:cs typeface="Soho Gothic Pro Light"/>
              </a:rPr>
              <a:t>LOS QUE </a:t>
            </a:r>
            <a:r>
              <a:rPr lang="en-US" sz="2400" dirty="0" smtClean="0">
                <a:solidFill>
                  <a:srgbClr val="F3AB21"/>
                </a:solidFill>
                <a:latin typeface="Soho Gothic Pro Medium"/>
                <a:cs typeface="Soho Gothic Pro Medium"/>
              </a:rPr>
              <a:t>COMPRAN</a:t>
            </a:r>
            <a:endParaRPr lang="en-US" sz="2400" dirty="0">
              <a:solidFill>
                <a:srgbClr val="F3AB21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095" y="731778"/>
            <a:ext cx="29821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ESTUDIO RESEARCH NOW</a:t>
            </a:r>
            <a:endParaRPr lang="en-US" sz="900" dirty="0">
              <a:solidFill>
                <a:schemeClr val="bg1"/>
              </a:solidFill>
              <a:latin typeface="Soho Gothic Pro"/>
              <a:cs typeface="Soho Gothic Pro"/>
            </a:endParaRPr>
          </a:p>
        </p:txBody>
      </p:sp>
      <p:pic>
        <p:nvPicPr>
          <p:cNvPr id="6" name="Picture 5" descr="grafico_compr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44366" y="1190962"/>
            <a:ext cx="3377184" cy="3118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4478" y="1058405"/>
            <a:ext cx="40773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B315F"/>
                </a:solidFill>
                <a:latin typeface="Soho Gothic Pro"/>
                <a:cs typeface="Soho Gothic Pro"/>
              </a:rPr>
              <a:t>78%</a:t>
            </a:r>
          </a:p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de los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encuestados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españoles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dijo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que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había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comprado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productos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a un retailer en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vez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de a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otro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porque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ofrecía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más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opciones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de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entrega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9864" y="2464016"/>
            <a:ext cx="4077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3AB21"/>
                </a:solidFill>
                <a:latin typeface="Soho Gothic Pro"/>
                <a:cs typeface="Soho Gothic Pro"/>
              </a:rPr>
              <a:t>59%</a:t>
            </a:r>
          </a:p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ha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pagado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más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por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productos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porque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las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opciones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de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entrega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eran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mejores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o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más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cómodas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4299" y="3736745"/>
            <a:ext cx="4077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  <a:latin typeface="Soho Gothic Pro"/>
                <a:cs typeface="Soho Gothic Pro"/>
              </a:rPr>
              <a:t>69%</a:t>
            </a:r>
          </a:p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de los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consumidores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españoles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no ha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finalizado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un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pedido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online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porque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la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entrega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era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demasiado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cara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788695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65" y="325226"/>
            <a:ext cx="494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3AB21"/>
                </a:solidFill>
                <a:latin typeface="Soho Gothic Pro Light"/>
                <a:cs typeface="Soho Gothic Pro Light"/>
              </a:rPr>
              <a:t>LOS QUE </a:t>
            </a:r>
            <a:r>
              <a:rPr lang="en-US" sz="2400" dirty="0" smtClean="0">
                <a:solidFill>
                  <a:srgbClr val="F3AB21"/>
                </a:solidFill>
                <a:latin typeface="Soho Gothic Pro Medium"/>
                <a:cs typeface="Soho Gothic Pro Medium"/>
              </a:rPr>
              <a:t>COMPRAN</a:t>
            </a:r>
            <a:endParaRPr lang="en-US" sz="2400" dirty="0">
              <a:solidFill>
                <a:srgbClr val="F3AB21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095" y="731778"/>
            <a:ext cx="29821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ESTUDIO RESEARCH NOW</a:t>
            </a:r>
            <a:endParaRPr lang="en-US" sz="900" dirty="0">
              <a:solidFill>
                <a:schemeClr val="bg1"/>
              </a:solidFill>
              <a:latin typeface="Soho Gothic Pro"/>
              <a:cs typeface="Soho Gothic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442" y="1329538"/>
            <a:ext cx="4077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La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entrega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gratuita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más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importante</a:t>
            </a:r>
            <a:endParaRPr 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Medium"/>
              <a:cs typeface="Soho Gothic Pro Medium"/>
            </a:endParaRPr>
          </a:p>
          <a:p>
            <a:pPr algn="r"/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para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los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consumidores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españoles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que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en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cualquier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otra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región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estudiada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(96%)</a:t>
            </a:r>
            <a:endParaRPr 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917" y="2563908"/>
            <a:ext cx="4077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Los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consumidores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españoles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(78%) son los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segundos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en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estar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conformes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después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del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Reino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Unido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, de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esperar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más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tiempo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para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la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entrega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de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sus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productos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si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éstos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son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más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baratos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130" y="3999405"/>
            <a:ext cx="4077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88%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de los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consumidores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españoles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comprarían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más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a un retailer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que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tuviera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procesos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de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devolución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más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fáciles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.</a:t>
            </a:r>
          </a:p>
        </p:txBody>
      </p:sp>
      <p:pic>
        <p:nvPicPr>
          <p:cNvPr id="3" name="Picture 2" descr="grafico_consumid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09011" y="786891"/>
            <a:ext cx="4136136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655742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64" y="325226"/>
            <a:ext cx="701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3AB21"/>
                </a:solidFill>
                <a:latin typeface="Soho Gothic Pro Light"/>
                <a:cs typeface="Soho Gothic Pro Light"/>
              </a:rPr>
              <a:t>LOS QUE </a:t>
            </a:r>
            <a:r>
              <a:rPr lang="en-US" sz="2400" dirty="0" smtClean="0">
                <a:solidFill>
                  <a:srgbClr val="F3AB21"/>
                </a:solidFill>
                <a:latin typeface="Soho Gothic Pro Medium"/>
                <a:cs typeface="Soho Gothic Pro Medium"/>
              </a:rPr>
              <a:t>NO VOLVERÁN A COMPRAR</a:t>
            </a:r>
            <a:endParaRPr lang="en-US" sz="2400" dirty="0">
              <a:solidFill>
                <a:srgbClr val="F3AB21"/>
              </a:solidFill>
              <a:latin typeface="Soho Gothic Pro Medium"/>
              <a:cs typeface="Soho Gothic Pro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67894" y="1141613"/>
            <a:ext cx="5408212" cy="34025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095" y="4768168"/>
            <a:ext cx="29821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FUENTE: ONTSI</a:t>
            </a:r>
            <a:endParaRPr lang="en-US" sz="800" dirty="0">
              <a:solidFill>
                <a:schemeClr val="bg1"/>
              </a:solidFill>
              <a:latin typeface="Soho Gothic Pro"/>
              <a:cs typeface="Soho Gothic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095" y="731778"/>
            <a:ext cx="29821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ESTUDIO ONTSI</a:t>
            </a:r>
            <a:endParaRPr lang="en-US" sz="900" dirty="0">
              <a:solidFill>
                <a:schemeClr val="bg1"/>
              </a:solidFill>
              <a:latin typeface="Soho Gothic Pro"/>
              <a:cs typeface="Soho Gothic Pro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604574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B3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9613" y="4715088"/>
            <a:ext cx="1311061" cy="27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ogo correos ppt_bl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28997" y="192093"/>
            <a:ext cx="908304" cy="286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364" y="325226"/>
            <a:ext cx="701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Soho Gothic Pro Light"/>
                <a:cs typeface="Soho Gothic Pro Light"/>
              </a:rPr>
              <a:t>CLAVES </a:t>
            </a:r>
            <a:r>
              <a:rPr lang="en-US" sz="2400" dirty="0" smtClean="0">
                <a:solidFill>
                  <a:schemeClr val="bg1"/>
                </a:solidFill>
                <a:latin typeface="Soho Gothic Pro Medium"/>
                <a:cs typeface="Soho Gothic Pro Medium"/>
              </a:rPr>
              <a:t>E-COMMERCE</a:t>
            </a:r>
            <a:endParaRPr lang="en-US" sz="2400" dirty="0">
              <a:solidFill>
                <a:schemeClr val="bg1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4277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LOGÍSTICA Y TRANSPORTE</a:t>
            </a:r>
            <a:endParaRPr lang="en-US" sz="1600" dirty="0">
              <a:solidFill>
                <a:srgbClr val="FFFFFF"/>
              </a:solidFill>
              <a:latin typeface="Soho Gothic Pro Medium"/>
              <a:cs typeface="Soho Gothic Pro Medium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86659" y="1656238"/>
            <a:ext cx="1718593" cy="1573183"/>
            <a:chOff x="386659" y="1656238"/>
            <a:chExt cx="1718593" cy="1573183"/>
          </a:xfrm>
        </p:grpSpPr>
        <p:pic>
          <p:nvPicPr>
            <p:cNvPr id="6" name="Picture 5" descr="icono_amacenad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50129" y="1656238"/>
              <a:ext cx="1182624" cy="11826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86659" y="2890867"/>
              <a:ext cx="17185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3AB21"/>
                  </a:solidFill>
                  <a:latin typeface="Soho Gothic Pro Light"/>
                  <a:cs typeface="Soho Gothic Pro Light"/>
                </a:rPr>
                <a:t>ALMACENADO</a:t>
              </a:r>
              <a:endParaRPr lang="en-US" sz="1600" dirty="0">
                <a:solidFill>
                  <a:srgbClr val="F3AB21"/>
                </a:solidFill>
                <a:latin typeface="Soho Gothic Pro Medium"/>
                <a:cs typeface="Soho Gothic Pro Medium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04510" y="1656238"/>
            <a:ext cx="2844856" cy="1573183"/>
            <a:chOff x="2304510" y="1656238"/>
            <a:chExt cx="2844856" cy="1573183"/>
          </a:xfrm>
        </p:grpSpPr>
        <p:pic>
          <p:nvPicPr>
            <p:cNvPr id="7" name="Picture 6" descr="icono_pedido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123975" y="1656238"/>
              <a:ext cx="1182624" cy="118262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04510" y="2890867"/>
              <a:ext cx="28448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3AB21"/>
                  </a:solidFill>
                  <a:latin typeface="Soho Gothic Pro Light"/>
                  <a:cs typeface="Soho Gothic Pro Light"/>
                </a:rPr>
                <a:t>PREPARACIÓN PEDIDOS</a:t>
              </a:r>
              <a:endParaRPr lang="en-US" sz="1600" dirty="0">
                <a:solidFill>
                  <a:srgbClr val="F3AB21"/>
                </a:solidFill>
                <a:latin typeface="Soho Gothic Pro Medium"/>
                <a:cs typeface="Soho Gothic Pro Medium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41310" y="1656238"/>
            <a:ext cx="1718593" cy="1573183"/>
            <a:chOff x="5241310" y="1656238"/>
            <a:chExt cx="1718593" cy="1573183"/>
          </a:xfrm>
        </p:grpSpPr>
        <p:pic>
          <p:nvPicPr>
            <p:cNvPr id="8" name="Picture 7" descr="icono_distribucion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497642" y="1656238"/>
              <a:ext cx="1182624" cy="11826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241310" y="2890867"/>
              <a:ext cx="17185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3AB21"/>
                  </a:solidFill>
                  <a:latin typeface="Soho Gothic Pro Light"/>
                  <a:cs typeface="Soho Gothic Pro Light"/>
                </a:rPr>
                <a:t>DISTRIBUCIÓN</a:t>
              </a:r>
              <a:endParaRPr lang="en-US" sz="1600" dirty="0">
                <a:solidFill>
                  <a:srgbClr val="F3AB21"/>
                </a:solidFill>
                <a:latin typeface="Soho Gothic Pro Medium"/>
                <a:cs typeface="Soho Gothic Pro Medium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218708" y="1656238"/>
            <a:ext cx="1718593" cy="1573183"/>
            <a:chOff x="7218708" y="1656238"/>
            <a:chExt cx="1718593" cy="1573183"/>
          </a:xfrm>
        </p:grpSpPr>
        <p:pic>
          <p:nvPicPr>
            <p:cNvPr id="9" name="Picture 8" descr="icono_devoluci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7486693" y="1656238"/>
              <a:ext cx="1182624" cy="118262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218708" y="2890867"/>
              <a:ext cx="17185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3AB21"/>
                  </a:solidFill>
                  <a:latin typeface="Soho Gothic Pro Light"/>
                  <a:cs typeface="Soho Gothic Pro Light"/>
                </a:rPr>
                <a:t>DEVOLUCIÓN</a:t>
              </a:r>
              <a:endParaRPr lang="en-US" sz="1600" dirty="0">
                <a:solidFill>
                  <a:srgbClr val="F3AB21"/>
                </a:solidFill>
                <a:latin typeface="Soho Gothic Pro Medium"/>
                <a:cs typeface="Soho Gothic Pro Medium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72383" y="3372121"/>
            <a:ext cx="1760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Dropshipping</a:t>
            </a:r>
            <a:r>
              <a:rPr lang="en-US" sz="1200" dirty="0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 </a:t>
            </a:r>
          </a:p>
          <a:p>
            <a:r>
              <a:rPr lang="en-US" sz="1050" i="1" dirty="0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(</a:t>
            </a:r>
            <a:r>
              <a:rPr lang="en-US" sz="1050" i="1" dirty="0" err="1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Pedido</a:t>
            </a:r>
            <a:r>
              <a:rPr lang="en-US" sz="1050" i="1" dirty="0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 </a:t>
            </a:r>
            <a:r>
              <a:rPr lang="en-US" sz="1050" i="1" dirty="0" err="1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pasa</a:t>
            </a:r>
            <a:r>
              <a:rPr lang="en-US" sz="1050" i="1" dirty="0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 del </a:t>
            </a:r>
            <a:r>
              <a:rPr lang="en-US" sz="1050" i="1" dirty="0" err="1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fabricante</a:t>
            </a:r>
            <a:r>
              <a:rPr lang="en-US" sz="1050" i="1" dirty="0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 al </a:t>
            </a:r>
            <a:r>
              <a:rPr lang="en-US" sz="1050" i="1" dirty="0" err="1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cliente</a:t>
            </a:r>
            <a:r>
              <a:rPr lang="en-US" sz="1050" i="1" dirty="0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 final)</a:t>
            </a:r>
          </a:p>
          <a:p>
            <a:endParaRPr lang="en-US" sz="1050" i="1" dirty="0">
              <a:solidFill>
                <a:srgbClr val="FFFFFF"/>
              </a:solidFill>
              <a:latin typeface="Soho Gothic Pro Light"/>
              <a:cs typeface="Soho Gothic Pro Light"/>
            </a:endParaRPr>
          </a:p>
          <a:p>
            <a:r>
              <a:rPr lang="en-US" sz="1200" dirty="0" err="1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Almacén</a:t>
            </a:r>
            <a:r>
              <a:rPr lang="en-US" sz="1200" dirty="0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propio</a:t>
            </a:r>
            <a:endParaRPr lang="en-US" sz="1200" dirty="0" smtClean="0">
              <a:solidFill>
                <a:srgbClr val="FFFFFF"/>
              </a:solidFill>
              <a:latin typeface="Soho Gothic Pro Light"/>
              <a:cs typeface="Soho Gothic Pro Light"/>
            </a:endParaRPr>
          </a:p>
          <a:p>
            <a:endParaRPr lang="en-US" sz="1200" dirty="0" smtClean="0">
              <a:solidFill>
                <a:srgbClr val="FFFFFF"/>
              </a:solidFill>
              <a:latin typeface="Soho Gothic Pro Light"/>
              <a:cs typeface="Soho Gothic Pro Light"/>
            </a:endParaRPr>
          </a:p>
          <a:p>
            <a:r>
              <a:rPr lang="en-US" sz="1200" dirty="0" err="1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Almacén</a:t>
            </a:r>
            <a:r>
              <a:rPr lang="en-US" sz="1200" dirty="0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Soho Gothic Pro Light"/>
                <a:cs typeface="Soho Gothic Pro Light"/>
              </a:rPr>
              <a:t>externalizado</a:t>
            </a:r>
            <a:endParaRPr lang="en-US" sz="1050" dirty="0" smtClean="0">
              <a:solidFill>
                <a:srgbClr val="FFFFFF"/>
              </a:solidFill>
              <a:latin typeface="Soho Gothic Pro Medium"/>
              <a:cs typeface="Soho Gothic Pro Medium"/>
            </a:endParaRPr>
          </a:p>
          <a:p>
            <a:endParaRPr lang="en-US" sz="1050" i="1" dirty="0">
              <a:solidFill>
                <a:srgbClr val="FFFFFF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0978" y="3307949"/>
            <a:ext cx="1760887" cy="1632689"/>
          </a:xfrm>
          <a:prstGeom prst="rect">
            <a:avLst/>
          </a:prstGeom>
          <a:noFill/>
          <a:ln>
            <a:solidFill>
              <a:srgbClr val="F3AB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639335" y="3307949"/>
            <a:ext cx="2288854" cy="1665772"/>
            <a:chOff x="2639335" y="3307949"/>
            <a:chExt cx="2288854" cy="1665772"/>
          </a:xfrm>
        </p:grpSpPr>
        <p:sp>
          <p:nvSpPr>
            <p:cNvPr id="23" name="TextBox 22"/>
            <p:cNvSpPr txBox="1"/>
            <p:nvPr/>
          </p:nvSpPr>
          <p:spPr>
            <a:xfrm>
              <a:off x="2639335" y="3357894"/>
              <a:ext cx="2288854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Packaging</a:t>
              </a:r>
            </a:p>
            <a:p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(</a:t>
              </a:r>
              <a:r>
                <a:rPr lang="en-US" sz="1050" i="1" dirty="0" err="1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embalaje</a:t>
              </a:r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 de </a:t>
              </a:r>
              <a:r>
                <a:rPr lang="en-US" sz="1050" i="1" dirty="0" err="1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fábrica</a:t>
              </a:r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 del </a:t>
              </a:r>
              <a:r>
                <a:rPr lang="en-US" sz="1050" i="1" dirty="0" err="1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producto</a:t>
              </a:r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)</a:t>
              </a:r>
            </a:p>
            <a:p>
              <a:endParaRPr lang="en-US" sz="1050" i="1" dirty="0">
                <a:solidFill>
                  <a:srgbClr val="FFFFFF"/>
                </a:solidFill>
                <a:latin typeface="Soho Gothic Pro Light"/>
                <a:cs typeface="Soho Gothic Pro Light"/>
              </a:endParaRPr>
            </a:p>
            <a:p>
              <a:r>
                <a:rPr lang="en-US" sz="1200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Picking</a:t>
              </a:r>
            </a:p>
            <a:p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(</a:t>
              </a:r>
              <a:r>
                <a:rPr lang="en-US" sz="1050" i="1" dirty="0" err="1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incluir</a:t>
              </a:r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 los </a:t>
              </a:r>
              <a:r>
                <a:rPr lang="en-US" sz="1050" i="1" dirty="0" err="1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productos</a:t>
              </a:r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 en el </a:t>
              </a:r>
              <a:r>
                <a:rPr lang="en-US" sz="1050" i="1" dirty="0" err="1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pedido</a:t>
              </a:r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)</a:t>
              </a:r>
            </a:p>
            <a:p>
              <a:endParaRPr lang="en-US" sz="1050" i="1" dirty="0" smtClean="0">
                <a:solidFill>
                  <a:srgbClr val="FFFFFF"/>
                </a:solidFill>
                <a:latin typeface="Soho Gothic Pro Medium"/>
                <a:cs typeface="Soho Gothic Pro Medium"/>
              </a:endParaRPr>
            </a:p>
            <a:p>
              <a:r>
                <a:rPr lang="en-US" sz="1200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Packing</a:t>
              </a:r>
            </a:p>
            <a:p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(</a:t>
              </a:r>
              <a:r>
                <a:rPr lang="en-US" sz="1050" i="1" dirty="0" err="1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embalar</a:t>
              </a:r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 o </a:t>
              </a:r>
              <a:r>
                <a:rPr lang="en-US" sz="1050" i="1" dirty="0" err="1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empaquetar</a:t>
              </a:r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 </a:t>
              </a:r>
              <a:r>
                <a:rPr lang="en-US" sz="1050" i="1" dirty="0" err="1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pedido</a:t>
              </a:r>
              <a:r>
                <a:rPr lang="en-US" sz="1050" i="1" dirty="0" smtClean="0">
                  <a:solidFill>
                    <a:srgbClr val="FFFFFF"/>
                  </a:solidFill>
                  <a:latin typeface="Soho Gothic Pro Light"/>
                  <a:cs typeface="Soho Gothic Pro Light"/>
                </a:rPr>
                <a:t>)</a:t>
              </a:r>
            </a:p>
            <a:p>
              <a:endParaRPr lang="en-US" sz="1050" i="1" dirty="0">
                <a:solidFill>
                  <a:srgbClr val="FFFFFF"/>
                </a:solidFill>
                <a:latin typeface="Soho Gothic Pro Medium"/>
                <a:cs typeface="Soho Gothic Pro Medium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46470" y="3307949"/>
              <a:ext cx="2219394" cy="1632689"/>
            </a:xfrm>
            <a:prstGeom prst="rect">
              <a:avLst/>
            </a:prstGeom>
            <a:noFill/>
            <a:ln>
              <a:solidFill>
                <a:srgbClr val="F3AB2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239857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78 -4.89355E-6 L 2.58244E-6 -4.89355E-6 " pathEditMode="fixed" rAng="0" ptsTypes="AA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94 6.54428E-6 L -6.81361E-6 6.54428E-6 " pathEditMode="relative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46 -4.89355E-6 L -0.0026 -4.89355E-6 " pathEditMode="fixed" ptsTypes="AA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67 -4.89355E-6 L 0.00052 -4.89355E-6 " pathEditMode="relative" ptsTypes="AA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64" y="325226"/>
            <a:ext cx="701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3AB21"/>
                </a:solidFill>
                <a:latin typeface="Soho Gothic Pro Medium"/>
                <a:cs typeface="Soho Gothic Pro Medium"/>
              </a:rPr>
              <a:t>¿EXTERNALIZAR?</a:t>
            </a:r>
            <a:endParaRPr lang="en-US" sz="2400" dirty="0">
              <a:solidFill>
                <a:srgbClr val="F3AB21"/>
              </a:solidFill>
              <a:latin typeface="Soho Gothic Pro Medium"/>
              <a:cs typeface="Soho Gothic Pro Medium"/>
            </a:endParaRPr>
          </a:p>
        </p:txBody>
      </p:sp>
      <p:pic>
        <p:nvPicPr>
          <p:cNvPr id="3" name="Picture 2" descr="flech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88636" y="-220373"/>
            <a:ext cx="1698058" cy="5598514"/>
          </a:xfrm>
          <a:prstGeom prst="rect">
            <a:avLst/>
          </a:prstGeom>
        </p:spPr>
      </p:pic>
      <p:sp>
        <p:nvSpPr>
          <p:cNvPr id="4" name="5 Marcador de contenido"/>
          <p:cNvSpPr txBox="1">
            <a:spLocks/>
          </p:cNvSpPr>
          <p:nvPr/>
        </p:nvSpPr>
        <p:spPr>
          <a:xfrm>
            <a:off x="457200" y="1930358"/>
            <a:ext cx="3231436" cy="18298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Ausencia de grandes inversiones</a:t>
            </a:r>
          </a:p>
          <a:p>
            <a:pPr marL="0" indent="0" algn="r">
              <a:buNone/>
            </a:pPr>
            <a:endParaRPr lang="es-E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Light"/>
              <a:cs typeface="Soho Gothic Pro Light"/>
            </a:endParaRPr>
          </a:p>
          <a:p>
            <a:pPr marL="0" indent="0" algn="r">
              <a:buNone/>
            </a:pP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Costes variables (economía de escala, mejores precios)</a:t>
            </a:r>
          </a:p>
          <a:p>
            <a:pPr marL="0" indent="0" algn="r">
              <a:buNone/>
            </a:pPr>
            <a:endParaRPr lang="es-E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Light"/>
              <a:cs typeface="Soho Gothic Pro Light"/>
            </a:endParaRPr>
          </a:p>
          <a:p>
            <a:pPr marL="0" indent="0" algn="r">
              <a:buNone/>
            </a:pP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Mejora de calidad – expertos</a:t>
            </a:r>
          </a:p>
          <a:p>
            <a:pPr marL="0" indent="0" algn="r">
              <a:buNone/>
            </a:pPr>
            <a:endParaRPr lang="es-E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Light"/>
              <a:cs typeface="Soho Gothic Pro Light"/>
            </a:endParaRPr>
          </a:p>
          <a:p>
            <a:pPr marL="0" indent="0" algn="r">
              <a:buNone/>
            </a:pPr>
            <a:endParaRPr lang="es-E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Light"/>
              <a:cs typeface="Soho Gothic Pro Light"/>
            </a:endParaRPr>
          </a:p>
          <a:p>
            <a:pPr marL="0" indent="0" algn="r">
              <a:buNone/>
            </a:pPr>
            <a:endParaRPr lang="es-ES" sz="1400" dirty="0">
              <a:solidFill>
                <a:schemeClr val="tx1">
                  <a:lumMod val="50000"/>
                  <a:lumOff val="50000"/>
                </a:schemeClr>
              </a:solidFill>
              <a:latin typeface="Soho Gothic Pro Light"/>
              <a:cs typeface="Soho Gothic Pro Light"/>
            </a:endParaRPr>
          </a:p>
        </p:txBody>
      </p:sp>
      <p:sp>
        <p:nvSpPr>
          <p:cNvPr id="5" name="6 Marcador de contenido"/>
          <p:cNvSpPr txBox="1">
            <a:spLocks/>
          </p:cNvSpPr>
          <p:nvPr/>
        </p:nvSpPr>
        <p:spPr>
          <a:xfrm>
            <a:off x="5329432" y="1930357"/>
            <a:ext cx="4038600" cy="14964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 No cometer errores en la elección</a:t>
            </a:r>
          </a:p>
          <a:p>
            <a:pPr marL="0" indent="0">
              <a:buNone/>
            </a:pPr>
            <a:endParaRPr lang="es-E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Light"/>
              <a:cs typeface="Soho Gothic Pro Light"/>
            </a:endParaRPr>
          </a:p>
          <a:p>
            <a:pPr marL="0" indent="0">
              <a:buNone/>
            </a:pP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Menor control de los procesos</a:t>
            </a:r>
          </a:p>
          <a:p>
            <a:pPr marL="0" indent="0">
              <a:buNone/>
            </a:pPr>
            <a:endParaRPr lang="es-E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Soho Gothic Pro Light"/>
              <a:cs typeface="Soho Gothic Pro Light"/>
            </a:endParaRPr>
          </a:p>
          <a:p>
            <a:pPr marL="0" indent="0">
              <a:buNone/>
            </a:pP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Light"/>
                <a:cs typeface="Soho Gothic Pro Light"/>
              </a:rPr>
              <a:t>Dependencia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619662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o_compromis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3128" y="1369240"/>
            <a:ext cx="7857744" cy="2712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364" y="325226"/>
            <a:ext cx="701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3AB21"/>
                </a:solidFill>
                <a:latin typeface="Soho Gothic Pro Light"/>
                <a:cs typeface="Soho Gothic Pro Light"/>
              </a:rPr>
              <a:t>EL </a:t>
            </a:r>
            <a:r>
              <a:rPr lang="en-US" sz="2400" dirty="0" smtClean="0">
                <a:solidFill>
                  <a:srgbClr val="F3AB21"/>
                </a:solidFill>
                <a:latin typeface="Soho Gothic Pro Medium"/>
                <a:cs typeface="Soho Gothic Pro Medium"/>
              </a:rPr>
              <a:t>COMPROMISO</a:t>
            </a:r>
            <a:endParaRPr lang="en-US" sz="2400" dirty="0">
              <a:solidFill>
                <a:srgbClr val="F3AB21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916" y="1816310"/>
            <a:ext cx="1932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ROTURA DE STOCKS</a:t>
            </a:r>
            <a:endParaRPr lang="en-US" sz="1400" dirty="0">
              <a:solidFill>
                <a:schemeClr val="bg1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3574" y="2751005"/>
            <a:ext cx="1698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  <a:cs typeface="Soho Gothic Pro Medium"/>
              </a:rPr>
              <a:t>PLAZOS DE DISTRIBUCIÓN</a:t>
            </a:r>
            <a:endParaRPr lang="en-US" sz="1400" dirty="0">
              <a:solidFill>
                <a:schemeClr val="bg1"/>
              </a:solidFill>
              <a:latin typeface="Soho Gothic Pro Medium"/>
              <a:cs typeface="Soho Gothic Pro Medium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25140" y="786891"/>
            <a:ext cx="200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ho Gothic Pro Medium"/>
              </a:rPr>
              <a:t>INFORMACIÓN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288211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426</Words>
  <Application>Microsoft Macintosh PowerPoint</Application>
  <PresentationFormat>Presentación en pantalla (16:9)</PresentationFormat>
  <Paragraphs>97</Paragraphs>
  <Slides>18</Slides>
  <Notes>0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*</dc:creator>
  <cp:lastModifiedBy>Isabel Carranza Milián</cp:lastModifiedBy>
  <cp:revision>57</cp:revision>
  <dcterms:created xsi:type="dcterms:W3CDTF">2015-11-20T10:11:00Z</dcterms:created>
  <dcterms:modified xsi:type="dcterms:W3CDTF">2015-11-20T10:11:50Z</dcterms:modified>
</cp:coreProperties>
</file>