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notesSlides/notesSlide1.xml" ContentType="application/vnd.openxmlformats-officedocument.presentationml.notesSlide+xml"/>
  <Override PartName="/ppt/theme/themeOverride6.xml" ContentType="application/vnd.openxmlformats-officedocument.themeOverride+xml"/>
  <Override PartName="/ppt/notesSlides/notesSlide2.xml" ContentType="application/vnd.openxmlformats-officedocument.presentationml.notesSlide+xml"/>
  <Override PartName="/ppt/theme/themeOverride7.xml" ContentType="application/vnd.openxmlformats-officedocument.themeOverride+xml"/>
  <Override PartName="/ppt/theme/themeOverride8.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9.xml" ContentType="application/vnd.openxmlformats-officedocument.themeOverride+xml"/>
  <Override PartName="/ppt/notesSlides/notesSlide5.xml" ContentType="application/vnd.openxmlformats-officedocument.presentationml.notesSlide+xml"/>
  <Override PartName="/ppt/theme/themeOverride10.xml" ContentType="application/vnd.openxmlformats-officedocument.themeOverride+xml"/>
  <Override PartName="/ppt/notesSlides/notesSlide6.xml" ContentType="application/vnd.openxmlformats-officedocument.presentationml.notesSlide+xml"/>
  <Override PartName="/ppt/theme/themeOverride11.xml" ContentType="application/vnd.openxmlformats-officedocument.themeOverride+xml"/>
  <Override PartName="/ppt/notesSlides/notesSlide7.xml" ContentType="application/vnd.openxmlformats-officedocument.presentationml.notesSlide+xml"/>
  <Override PartName="/ppt/theme/themeOverride12.xml" ContentType="application/vnd.openxmlformats-officedocument.themeOverride+xml"/>
  <Override PartName="/ppt/notesSlides/notesSlide8.xml" ContentType="application/vnd.openxmlformats-officedocument.presentationml.notesSlide+xml"/>
  <Override PartName="/ppt/theme/themeOverride13.xml" ContentType="application/vnd.openxmlformats-officedocument.themeOverride+xml"/>
  <Override PartName="/ppt/notesSlides/notesSlide9.xml" ContentType="application/vnd.openxmlformats-officedocument.presentationml.notesSlide+xml"/>
  <Override PartName="/ppt/theme/themeOverride14.xml" ContentType="application/vnd.openxmlformats-officedocument.themeOverride+xml"/>
  <Override PartName="/ppt/notesSlides/notesSlide10.xml" ContentType="application/vnd.openxmlformats-officedocument.presentationml.notesSl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008" r:id="rId1"/>
    <p:sldMasterId id="2147483991" r:id="rId2"/>
  </p:sldMasterIdLst>
  <p:notesMasterIdLst>
    <p:notesMasterId r:id="rId23"/>
  </p:notesMasterIdLst>
  <p:handoutMasterIdLst>
    <p:handoutMasterId r:id="rId24"/>
  </p:handoutMasterIdLst>
  <p:sldIdLst>
    <p:sldId id="268" r:id="rId3"/>
    <p:sldId id="270" r:id="rId4"/>
    <p:sldId id="388" r:id="rId5"/>
    <p:sldId id="392" r:id="rId6"/>
    <p:sldId id="418" r:id="rId7"/>
    <p:sldId id="393" r:id="rId8"/>
    <p:sldId id="394" r:id="rId9"/>
    <p:sldId id="396" r:id="rId10"/>
    <p:sldId id="397" r:id="rId11"/>
    <p:sldId id="419" r:id="rId12"/>
    <p:sldId id="410" r:id="rId13"/>
    <p:sldId id="411" r:id="rId14"/>
    <p:sldId id="413" r:id="rId15"/>
    <p:sldId id="406" r:id="rId16"/>
    <p:sldId id="407" r:id="rId17"/>
    <p:sldId id="408" r:id="rId18"/>
    <p:sldId id="415" r:id="rId19"/>
    <p:sldId id="416" r:id="rId20"/>
    <p:sldId id="417" r:id="rId21"/>
    <p:sldId id="285" r:id="rId22"/>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D9DEEB"/>
    <a:srgbClr val="5318F8"/>
    <a:srgbClr val="C3CEFD"/>
    <a:srgbClr val="FFD347"/>
    <a:srgbClr val="1B58BB"/>
    <a:srgbClr val="1F3586"/>
    <a:srgbClr val="E8ECFE"/>
    <a:srgbClr val="2C4A93"/>
    <a:srgbClr val="FEDA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87" autoAdjust="0"/>
    <p:restoredTop sz="94394" autoAdjust="0"/>
  </p:normalViewPr>
  <p:slideViewPr>
    <p:cSldViewPr snapToGrid="0">
      <p:cViewPr varScale="1">
        <p:scale>
          <a:sx n="74" d="100"/>
          <a:sy n="74" d="100"/>
        </p:scale>
        <p:origin x="1374" y="60"/>
      </p:cViewPr>
      <p:guideLst>
        <p:guide orient="horz" pos="2183"/>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4" d="100"/>
          <a:sy n="54" d="100"/>
        </p:scale>
        <p:origin x="2820" y="78"/>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C7219EFF-D063-44E0-B538-F7B2A4C101F3}" type="datetimeFigureOut">
              <a:rPr lang="en-US" smtClean="0"/>
              <a:pPr/>
              <a:t>4/29/2016</a:t>
            </a:fld>
            <a:endParaRPr lang="en-US"/>
          </a:p>
        </p:txBody>
      </p:sp>
      <p:sp>
        <p:nvSpPr>
          <p:cNvPr id="4" name="3 Marcador de pie de página"/>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5" name="4 Marcador de número de diapositiva"/>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5F4D6389-0B4D-495E-9C65-0F17A42B069D}" type="slidenum">
              <a:rPr lang="en-US" smtClean="0"/>
              <a:pPr/>
              <a:t>‹#›</a:t>
            </a:fld>
            <a:endParaRPr lang="en-US"/>
          </a:p>
        </p:txBody>
      </p:sp>
    </p:spTree>
    <p:extLst>
      <p:ext uri="{BB962C8B-B14F-4D97-AF65-F5344CB8AC3E}">
        <p14:creationId xmlns:p14="http://schemas.microsoft.com/office/powerpoint/2010/main" val="1695566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8264926-E76D-46B6-99BE-4F672E200C41}" type="datetimeFigureOut">
              <a:rPr lang="en-GB" smtClean="0"/>
              <a:t>29/04/2016</a:t>
            </a:fld>
            <a:endParaRPr lang="en-GB"/>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commentair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099676AF-A335-4623-BBD1-F68D9BC71E38}" type="slidenum">
              <a:rPr lang="en-GB" smtClean="0"/>
              <a:t>‹#›</a:t>
            </a:fld>
            <a:endParaRPr lang="en-GB"/>
          </a:p>
        </p:txBody>
      </p:sp>
    </p:spTree>
    <p:extLst>
      <p:ext uri="{BB962C8B-B14F-4D97-AF65-F5344CB8AC3E}">
        <p14:creationId xmlns:p14="http://schemas.microsoft.com/office/powerpoint/2010/main" val="2391326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10"/>
          </p:nvPr>
        </p:nvSpPr>
        <p:spPr/>
        <p:txBody>
          <a:bodyPr/>
          <a:lstStyle/>
          <a:p>
            <a:fld id="{099676AF-A335-4623-BBD1-F68D9BC71E38}" type="slidenum">
              <a:rPr lang="en-GB" smtClean="0"/>
              <a:t>6</a:t>
            </a:fld>
            <a:endParaRPr lang="en-GB"/>
          </a:p>
        </p:txBody>
      </p:sp>
    </p:spTree>
    <p:extLst>
      <p:ext uri="{BB962C8B-B14F-4D97-AF65-F5344CB8AC3E}">
        <p14:creationId xmlns:p14="http://schemas.microsoft.com/office/powerpoint/2010/main" val="9818240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9676AF-A335-4623-BBD1-F68D9BC71E38}" type="slidenum">
              <a:rPr lang="en-GB" smtClean="0">
                <a:solidFill>
                  <a:prstClr val="black"/>
                </a:solidFill>
              </a:rPr>
              <a:pPr/>
              <a:t>16</a:t>
            </a:fld>
            <a:endParaRPr lang="en-GB">
              <a:solidFill>
                <a:prstClr val="black"/>
              </a:solidFill>
            </a:endParaRPr>
          </a:p>
        </p:txBody>
      </p:sp>
    </p:spTree>
    <p:extLst>
      <p:ext uri="{BB962C8B-B14F-4D97-AF65-F5344CB8AC3E}">
        <p14:creationId xmlns:p14="http://schemas.microsoft.com/office/powerpoint/2010/main" val="167986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099676AF-A335-4623-BBD1-F68D9BC71E38}" type="slidenum">
              <a:rPr lang="en-GB" smtClean="0"/>
              <a:t>7</a:t>
            </a:fld>
            <a:endParaRPr lang="en-GB"/>
          </a:p>
        </p:txBody>
      </p:sp>
    </p:spTree>
    <p:extLst>
      <p:ext uri="{BB962C8B-B14F-4D97-AF65-F5344CB8AC3E}">
        <p14:creationId xmlns:p14="http://schemas.microsoft.com/office/powerpoint/2010/main" val="2017149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 fine line between making sure the market knows what your requirements are and leaving the door open to different and new ways of meeting those requirements” (Procurement of Innovation Platform)</a:t>
            </a:r>
          </a:p>
          <a:p>
            <a:endParaRPr lang="en-US" dirty="0"/>
          </a:p>
        </p:txBody>
      </p:sp>
      <p:sp>
        <p:nvSpPr>
          <p:cNvPr id="4" name="Slide Number Placeholder 3"/>
          <p:cNvSpPr>
            <a:spLocks noGrp="1"/>
          </p:cNvSpPr>
          <p:nvPr>
            <p:ph type="sldNum" sz="quarter" idx="10"/>
          </p:nvPr>
        </p:nvSpPr>
        <p:spPr/>
        <p:txBody>
          <a:bodyPr/>
          <a:lstStyle/>
          <a:p>
            <a:fld id="{099676AF-A335-4623-BBD1-F68D9BC71E38}" type="slidenum">
              <a:rPr lang="en-GB" smtClean="0"/>
              <a:t>9</a:t>
            </a:fld>
            <a:endParaRPr lang="en-GB"/>
          </a:p>
        </p:txBody>
      </p:sp>
    </p:spTree>
    <p:extLst>
      <p:ext uri="{BB962C8B-B14F-4D97-AF65-F5344CB8AC3E}">
        <p14:creationId xmlns:p14="http://schemas.microsoft.com/office/powerpoint/2010/main" val="555451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9676AF-A335-4623-BBD1-F68D9BC71E38}" type="slidenum">
              <a:rPr lang="en-GB" smtClean="0">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1557163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9676AF-A335-4623-BBD1-F68D9BC71E38}" type="slidenum">
              <a:rPr lang="en-GB" smtClean="0">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315190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9676AF-A335-4623-BBD1-F68D9BC71E38}" type="slidenum">
              <a:rPr lang="en-GB" smtClean="0">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3997251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9676AF-A335-4623-BBD1-F68D9BC71E38}" type="slidenum">
              <a:rPr lang="en-GB" smtClean="0">
                <a:solidFill>
                  <a:prstClr val="black"/>
                </a:solidFill>
              </a:rPr>
              <a:pPr/>
              <a:t>13</a:t>
            </a:fld>
            <a:endParaRPr lang="en-GB">
              <a:solidFill>
                <a:prstClr val="black"/>
              </a:solidFill>
            </a:endParaRPr>
          </a:p>
        </p:txBody>
      </p:sp>
    </p:spTree>
    <p:extLst>
      <p:ext uri="{BB962C8B-B14F-4D97-AF65-F5344CB8AC3E}">
        <p14:creationId xmlns:p14="http://schemas.microsoft.com/office/powerpoint/2010/main" val="2196714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9676AF-A335-4623-BBD1-F68D9BC71E38}" type="slidenum">
              <a:rPr lang="en-GB" smtClean="0">
                <a:solidFill>
                  <a:prstClr val="black"/>
                </a:solidFill>
              </a:rPr>
              <a:pPr/>
              <a:t>14</a:t>
            </a:fld>
            <a:endParaRPr lang="en-GB">
              <a:solidFill>
                <a:prstClr val="black"/>
              </a:solidFill>
            </a:endParaRPr>
          </a:p>
        </p:txBody>
      </p:sp>
    </p:spTree>
    <p:extLst>
      <p:ext uri="{BB962C8B-B14F-4D97-AF65-F5344CB8AC3E}">
        <p14:creationId xmlns:p14="http://schemas.microsoft.com/office/powerpoint/2010/main" val="2086919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Art. 42 of PSD and art. 60 of UD include all requirements that the public procurer must remember when drafting the technical specifications (e.g., to publish them upfront in the tender documentation, to ensure they are proportionate to the value and objectives of the procurement, to ensure equal access to the procurement for all potentially interested bidders; to avoid the creation of any unjustified obstacles to competition, to allow equivalent means of proof etc.).</a:t>
            </a:r>
          </a:p>
          <a:p>
            <a:endParaRPr lang="en-US" dirty="0" smtClean="0"/>
          </a:p>
          <a:p>
            <a:r>
              <a:rPr lang="en-US" b="1" dirty="0" smtClean="0"/>
              <a:t>Case C-368/10, European Commission v The Netherlands (the “Coffee Arrest case”)</a:t>
            </a:r>
            <a:r>
              <a:rPr lang="en-US" dirty="0" smtClean="0"/>
              <a:t>: This case regarded tendering procedure for a public contract for the supply and management of drink dispensing machines and of coffee with the Max </a:t>
            </a:r>
            <a:r>
              <a:rPr lang="en-US" dirty="0" err="1" smtClean="0"/>
              <a:t>Havelaar</a:t>
            </a:r>
            <a:r>
              <a:rPr lang="en-US" dirty="0" smtClean="0"/>
              <a:t> label. The </a:t>
            </a:r>
            <a:r>
              <a:rPr lang="en-US" dirty="0" err="1" smtClean="0"/>
              <a:t>ECJfound</a:t>
            </a:r>
            <a:r>
              <a:rPr lang="en-US" dirty="0" smtClean="0"/>
              <a:t> that the public procurer has laid down a technical specification incompatible with Article 23(6) of Directive 2004/18 by requiring that certain products to be supplied were to bear a specific eco-label (Max </a:t>
            </a:r>
            <a:r>
              <a:rPr lang="en-US" dirty="0" err="1" smtClean="0"/>
              <a:t>Havelaar</a:t>
            </a:r>
            <a:r>
              <a:rPr lang="en-US" dirty="0" smtClean="0"/>
              <a:t> label in this case), rather than using detailed specifications in this standard.</a:t>
            </a:r>
          </a:p>
          <a:p>
            <a:endParaRPr lang="en-US" dirty="0"/>
          </a:p>
        </p:txBody>
      </p:sp>
      <p:sp>
        <p:nvSpPr>
          <p:cNvPr id="4" name="Slide Number Placeholder 3"/>
          <p:cNvSpPr>
            <a:spLocks noGrp="1"/>
          </p:cNvSpPr>
          <p:nvPr>
            <p:ph type="sldNum" sz="quarter" idx="10"/>
          </p:nvPr>
        </p:nvSpPr>
        <p:spPr/>
        <p:txBody>
          <a:bodyPr/>
          <a:lstStyle/>
          <a:p>
            <a:fld id="{099676AF-A335-4623-BBD1-F68D9BC71E38}" type="slidenum">
              <a:rPr lang="en-GB" smtClean="0">
                <a:solidFill>
                  <a:prstClr val="black"/>
                </a:solidFill>
              </a:rPr>
              <a:pPr/>
              <a:t>15</a:t>
            </a:fld>
            <a:endParaRPr lang="en-GB">
              <a:solidFill>
                <a:prstClr val="black"/>
              </a:solidFill>
            </a:endParaRPr>
          </a:p>
        </p:txBody>
      </p:sp>
    </p:spTree>
    <p:extLst>
      <p:ext uri="{BB962C8B-B14F-4D97-AF65-F5344CB8AC3E}">
        <p14:creationId xmlns:p14="http://schemas.microsoft.com/office/powerpoint/2010/main" val="863694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fr-FR" smtClean="0"/>
              <a:t>Modifiez le style du titre</a:t>
            </a:r>
            <a:endParaRPr lang="en-GB"/>
          </a:p>
        </p:txBody>
      </p:sp>
      <p:sp>
        <p:nvSpPr>
          <p:cNvPr id="3" name="Sous-titr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GB"/>
          </a:p>
        </p:txBody>
      </p:sp>
    </p:spTree>
    <p:extLst>
      <p:ext uri="{BB962C8B-B14F-4D97-AF65-F5344CB8AC3E}">
        <p14:creationId xmlns:p14="http://schemas.microsoft.com/office/powerpoint/2010/main" val="166740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24344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3246156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57175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2687828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37372570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3334116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3141801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491620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2490547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666BD75-71E0-498E-9757-DD0476DE1AAD}" type="datetimeFigureOut">
              <a:rPr lang="en-US" smtClean="0"/>
              <a:pPr/>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945571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666BD75-71E0-498E-9757-DD0476DE1AAD}" type="datetimeFigureOut">
              <a:rPr lang="en-US" smtClean="0"/>
              <a:pPr/>
              <a:t>4/29/2016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790009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66BD75-71E0-498E-9757-DD0476DE1AAD}" type="datetimeFigureOut">
              <a:rPr lang="en-US" smtClean="0"/>
              <a:pPr/>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945411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66BD75-71E0-498E-9757-DD0476DE1AAD}" type="datetimeFigureOut">
              <a:rPr lang="en-US" smtClean="0"/>
              <a:pPr/>
              <a:t>4/29/2016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2583857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66BD75-71E0-498E-9757-DD0476DE1AAD}"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B0B7D5-0290-4AD8-BE42-416FD3F0D557}" type="slidenum">
              <a:rPr lang="en-US" smtClean="0"/>
              <a:pPr/>
              <a:t>‹#›</a:t>
            </a:fld>
            <a:endParaRPr lang="en-US"/>
          </a:p>
        </p:txBody>
      </p:sp>
    </p:spTree>
    <p:extLst>
      <p:ext uri="{BB962C8B-B14F-4D97-AF65-F5344CB8AC3E}">
        <p14:creationId xmlns:p14="http://schemas.microsoft.com/office/powerpoint/2010/main" val="14083226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image" Target="../media/image3.png"/><Relationship Id="rId2" Type="http://schemas.openxmlformats.org/officeDocument/2006/relationships/slideLayout" Target="../slideLayouts/slideLayout3.xml"/><Relationship Id="rId16"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theme" Target="../theme/theme2.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8" name="Group 16"/>
          <p:cNvGrpSpPr/>
          <p:nvPr userDrawn="1"/>
        </p:nvGrpSpPr>
        <p:grpSpPr>
          <a:xfrm>
            <a:off x="-8467" y="-8468"/>
            <a:ext cx="9169401" cy="6874935"/>
            <a:chOff x="-8467" y="-8468"/>
            <a:chExt cx="9169401" cy="6874935"/>
          </a:xfrm>
        </p:grpSpPr>
        <p:sp>
          <p:nvSpPr>
            <p:cNvPr id="19"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rgbClr val="06208C">
                <a:alpha val="70000"/>
              </a:srgbClr>
            </a:solidFill>
            <a:ln w="12700" cap="rnd" cmpd="sng" algn="ctr">
              <a:noFill/>
              <a:prstDash val="solid"/>
            </a:ln>
            <a:effectLst/>
          </p:spPr>
        </p:sp>
        <p:sp>
          <p:nvSpPr>
            <p:cNvPr id="20" name="Freeform 11"/>
            <p:cNvSpPr/>
            <p:nvPr/>
          </p:nvSpPr>
          <p:spPr>
            <a:xfrm>
              <a:off x="7211312" y="3920066"/>
              <a:ext cx="1940149"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rgbClr val="06208C">
                <a:lumMod val="75000"/>
                <a:alpha val="66000"/>
              </a:srgbClr>
            </a:solidFill>
            <a:ln w="12700" cap="rnd" cmpd="sng" algn="ctr">
              <a:noFill/>
              <a:prstDash val="solid"/>
            </a:ln>
            <a:effectLst/>
          </p:spPr>
        </p:sp>
        <p:sp>
          <p:nvSpPr>
            <p:cNvPr id="21" name="Freeform 14"/>
            <p:cNvSpPr/>
            <p:nvPr/>
          </p:nvSpPr>
          <p:spPr>
            <a:xfrm>
              <a:off x="8424357" y="-8468"/>
              <a:ext cx="736577"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rgbClr val="041869">
                <a:lumMod val="75000"/>
                <a:alpha val="82000"/>
              </a:srgbClr>
            </a:solidFill>
            <a:ln w="12700" cap="rnd" cmpd="sng" algn="ctr">
              <a:noFill/>
              <a:prstDash val="solid"/>
            </a:ln>
            <a:effectLst/>
          </p:spPr>
        </p:sp>
      </p:grpSp>
      <p:sp>
        <p:nvSpPr>
          <p:cNvPr id="24" name="Date Placeholder 3"/>
          <p:cNvSpPr txBox="1">
            <a:spLocks/>
          </p:cNvSpPr>
          <p:nvPr userDrawn="1"/>
        </p:nvSpPr>
        <p:spPr>
          <a:xfrm>
            <a:off x="5405258" y="6041363"/>
            <a:ext cx="684132"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C666BD75-71E0-498E-9757-DD0476DE1AAD}" type="datetimeFigureOut">
              <a:rPr kumimoji="0" lang="en-US" sz="900" b="0" i="0" u="none" strike="noStrike" kern="1200" cap="none" spc="0" normalizeH="0" baseline="0" noProof="0" smtClean="0">
                <a:ln>
                  <a:noFill/>
                </a:ln>
                <a:solidFill>
                  <a:srgbClr val="FFFFFF">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4/29/2016</a:t>
            </a:fld>
            <a:endParaRPr kumimoji="0" lang="en-US" sz="900" b="0" i="0" u="none" strike="noStrike" kern="1200" cap="none" spc="0" normalizeH="0" baseline="0" noProof="0">
              <a:ln>
                <a:noFill/>
              </a:ln>
              <a:solidFill>
                <a:srgbClr val="FFFFFF">
                  <a:tint val="75000"/>
                </a:srgbClr>
              </a:solidFill>
              <a:effectLst/>
              <a:uLnTx/>
              <a:uFillTx/>
              <a:latin typeface="Calibri"/>
              <a:ea typeface="+mn-ea"/>
              <a:cs typeface="+mn-cs"/>
            </a:endParaRPr>
          </a:p>
        </p:txBody>
      </p:sp>
      <p:sp>
        <p:nvSpPr>
          <p:cNvPr id="25" name="Slide Number Placeholder 5"/>
          <p:cNvSpPr txBox="1">
            <a:spLocks/>
          </p:cNvSpPr>
          <p:nvPr userDrawn="1"/>
        </p:nvSpPr>
        <p:spPr>
          <a:xfrm>
            <a:off x="6444676" y="6041363"/>
            <a:ext cx="512638"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F5B0B7D5-0290-4AD8-BE42-416FD3F0D557}" type="slidenum">
              <a:rPr kumimoji="0" lang="en-US" sz="900" b="0" i="0" u="none" strike="noStrike" kern="1200" cap="none" spc="0" normalizeH="0" baseline="0" noProof="0" smtClean="0">
                <a:ln>
                  <a:noFill/>
                </a:ln>
                <a:solidFill>
                  <a:srgbClr val="FFFFFF"/>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FFFFFF"/>
              </a:solidFill>
              <a:effectLst/>
              <a:uLnTx/>
              <a:uFillTx/>
              <a:latin typeface="Calibri"/>
              <a:ea typeface="+mn-ea"/>
              <a:cs typeface="+mn-cs"/>
            </a:endParaRPr>
          </a:p>
        </p:txBody>
      </p:sp>
      <p:pic>
        <p:nvPicPr>
          <p:cNvPr id="26"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58100" y="5924254"/>
            <a:ext cx="1320800" cy="933746"/>
          </a:xfrm>
          <a:prstGeom prst="rect">
            <a:avLst/>
          </a:prstGeom>
        </p:spPr>
      </p:pic>
      <p:sp>
        <p:nvSpPr>
          <p:cNvPr id="27" name="Rectangle 26"/>
          <p:cNvSpPr/>
          <p:nvPr userDrawn="1"/>
        </p:nvSpPr>
        <p:spPr>
          <a:xfrm>
            <a:off x="-12700" y="-8470"/>
            <a:ext cx="9160934" cy="1180045"/>
          </a:xfrm>
          <a:prstGeom prst="rect">
            <a:avLst/>
          </a:prstGeom>
          <a:solidFill>
            <a:srgbClr val="FFFFFF">
              <a:alpha val="96000"/>
            </a:srgbClr>
          </a:solidFill>
          <a:ln w="6350" cap="rnd" cmpd="sng" algn="ctr">
            <a:solidFill>
              <a:srgbClr val="FFFFFF">
                <a:lumMod val="9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rgbClr val="FFFFFF"/>
              </a:solidFill>
              <a:effectLst/>
              <a:uLnTx/>
              <a:uFillTx/>
              <a:latin typeface="Calibri"/>
              <a:ea typeface="+mn-ea"/>
              <a:cs typeface="+mn-cs"/>
            </a:endParaRPr>
          </a:p>
        </p:txBody>
      </p:sp>
      <p:pic>
        <p:nvPicPr>
          <p:cNvPr id="2" name="Imag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rot="10800000">
            <a:off x="-76519" y="1155570"/>
            <a:ext cx="1944341" cy="506835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843393445"/>
      </p:ext>
    </p:extLst>
  </p:cSld>
  <p:clrMap bg1="lt1" tx1="dk1" bg2="lt2" tx2="dk2" accent1="accent1" accent2="accent2" accent3="accent3" accent4="accent4" accent5="accent5" accent6="accent6" hlink="hlink" folHlink="folHlink"/>
  <p:sldLayoutIdLst>
    <p:sldLayoutId id="214748400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401" cy="6874935"/>
            <a:chOff x="-8467" y="-8468"/>
            <a:chExt cx="9169401"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211312" y="3920066"/>
              <a:ext cx="1940149"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424357" y="-8468"/>
              <a:ext cx="736577"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66BD75-71E0-498E-9757-DD0476DE1AAD}" type="datetimeFigureOut">
              <a:rPr lang="en-US" smtClean="0"/>
              <a:pPr/>
              <a:t>4/29/2016</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bg1"/>
                </a:solidFill>
              </a:defRPr>
            </a:lvl1pPr>
          </a:lstStyle>
          <a:p>
            <a:fld id="{F5B0B7D5-0290-4AD8-BE42-416FD3F0D557}" type="slidenum">
              <a:rPr lang="en-US" smtClean="0"/>
              <a:pPr/>
              <a:t>‹#›</a:t>
            </a:fld>
            <a:endParaRPr lang="en-US" dirty="0"/>
          </a:p>
        </p:txBody>
      </p:sp>
      <p:pic>
        <p:nvPicPr>
          <p:cNvPr id="18" name="Picture 1"/>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7658100" y="5924254"/>
            <a:ext cx="1320800" cy="933746"/>
          </a:xfrm>
          <a:prstGeom prst="rect">
            <a:avLst/>
          </a:prstGeom>
        </p:spPr>
      </p:pic>
      <p:sp>
        <p:nvSpPr>
          <p:cNvPr id="19" name="Rectangle 18"/>
          <p:cNvSpPr/>
          <p:nvPr userDrawn="1"/>
        </p:nvSpPr>
        <p:spPr>
          <a:xfrm>
            <a:off x="-12700" y="-8470"/>
            <a:ext cx="9160934" cy="1180045"/>
          </a:xfrm>
          <a:prstGeom prst="rect">
            <a:avLst/>
          </a:prstGeom>
          <a:solidFill>
            <a:schemeClr val="bg1">
              <a:alpha val="96000"/>
            </a:schemeClr>
          </a:solidFill>
          <a:ln w="6350">
            <a:solidFill>
              <a:schemeClr val="tx2">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Image 7"/>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228060" y="204787"/>
            <a:ext cx="915940" cy="238760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786785272"/>
      </p:ext>
    </p:extLst>
  </p:cSld>
  <p:clrMap bg1="lt1" tx1="dk1" bg2="lt2" tx2="dk2" accent1="accent1" accent2="accent2" accent3="accent3" accent4="accent4" accent5="accent5" accent6="accent6" hlink="hlink" folHlink="folHlink"/>
  <p:sldLayoutIdLst>
    <p:sldLayoutId id="2147483992" r:id="rId1"/>
    <p:sldLayoutId id="2147483993" r:id="rId2"/>
    <p:sldLayoutId id="2147483994" r:id="rId3"/>
    <p:sldLayoutId id="2147483995" r:id="rId4"/>
    <p:sldLayoutId id="2147483996" r:id="rId5"/>
    <p:sldLayoutId id="2147483999" r:id="rId6"/>
    <p:sldLayoutId id="2147484000" r:id="rId7"/>
    <p:sldLayoutId id="2147484001" r:id="rId8"/>
    <p:sldLayoutId id="2147484002" r:id="rId9"/>
    <p:sldLayoutId id="2147484003" r:id="rId10"/>
    <p:sldLayoutId id="2147484004" r:id="rId11"/>
    <p:sldLayoutId id="2147484005" r:id="rId12"/>
    <p:sldLayoutId id="2147484006" r:id="rId13"/>
    <p:sldLayoutId id="2147484007" r:id="rId14"/>
  </p:sldLayoutIdLst>
  <p:txStyles>
    <p:titleStyle>
      <a:lvl1pPr algn="l" defTabSz="457200" rtl="0" eaLnBrk="1" latinLnBrk="0" hangingPunct="1">
        <a:spcBef>
          <a:spcPct val="0"/>
        </a:spcBef>
        <a:buNone/>
        <a:defRPr sz="320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3"/>
        </a:buClr>
        <a:buSzPct val="80000"/>
        <a:buFont typeface="Arial" pitchFamily="34" charset="0"/>
        <a:buChar char="•"/>
        <a:defRPr sz="20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3"/>
        </a:buClr>
        <a:buSzPct val="80000"/>
        <a:buFont typeface="Arial" pitchFamily="34" charset="0"/>
        <a:buChar char="•"/>
        <a:defRPr sz="18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3"/>
        </a:buClr>
        <a:buSzPct val="80000"/>
        <a:buFont typeface="Arial" pitchFamily="34" charset="0"/>
        <a:buChar char="•"/>
        <a:defRPr sz="14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3"/>
        </a:buClr>
        <a:buSzPct val="80000"/>
        <a:buFont typeface="Arial" pitchFamily="34" charset="0"/>
        <a:buChar char="•"/>
        <a:defRPr sz="14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10.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1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hyperlink" Target="mailto:a.jaramillo@corvers.com" TargetMode="External"/><Relationship Id="rId7" Type="http://schemas.openxmlformats.org/officeDocument/2006/relationships/image" Target="../media/image11.png"/><Relationship Id="rId2" Type="http://schemas.openxmlformats.org/officeDocument/2006/relationships/hyperlink" Target="mailto:s.corvers@corvers.com" TargetMode="Externa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94000">
              <a:srgbClr val="F4F8FC"/>
            </a:gs>
            <a:gs pos="0">
              <a:schemeClr val="accent1">
                <a:lumMod val="5000"/>
                <a:lumOff val="9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1828730" y="3003298"/>
            <a:ext cx="5823905" cy="2123658"/>
          </a:xfrm>
          <a:prstGeom prst="rect">
            <a:avLst/>
          </a:prstGeom>
          <a:noFill/>
        </p:spPr>
        <p:txBody>
          <a:bodyPr wrap="square" rtlCol="0">
            <a:spAutoFit/>
          </a:bodyPr>
          <a:lstStyle/>
          <a:p>
            <a:pPr algn="ctr"/>
            <a:r>
              <a:rPr lang="en-GB" sz="2800" b="1" dirty="0" smtClean="0">
                <a:solidFill>
                  <a:schemeClr val="accent1">
                    <a:lumMod val="50000"/>
                  </a:schemeClr>
                </a:solidFill>
                <a:latin typeface="Calibri" panose="020F0502020204030204" pitchFamily="34" charset="0"/>
              </a:rPr>
              <a:t>Steps during and after a Public Procurement of Innovative Solutions</a:t>
            </a:r>
          </a:p>
          <a:p>
            <a:pPr algn="ctr"/>
            <a:endParaRPr lang="en-GB" sz="2800" b="1" dirty="0" smtClean="0">
              <a:solidFill>
                <a:schemeClr val="accent1">
                  <a:lumMod val="50000"/>
                </a:schemeClr>
              </a:solidFill>
              <a:latin typeface="Calibri" panose="020F0502020204030204" pitchFamily="34" charset="0"/>
            </a:endParaRPr>
          </a:p>
          <a:p>
            <a:pPr algn="ctr"/>
            <a:r>
              <a:rPr lang="en-GB" sz="2400" b="1" i="1" dirty="0" smtClean="0">
                <a:solidFill>
                  <a:schemeClr val="accent1">
                    <a:lumMod val="50000"/>
                  </a:schemeClr>
                </a:solidFill>
                <a:latin typeface="Calibri" panose="020F0502020204030204" pitchFamily="34" charset="0"/>
              </a:rPr>
              <a:t>Barcelona, 31</a:t>
            </a:r>
            <a:r>
              <a:rPr lang="en-GB" sz="2400" b="1" i="1" baseline="30000" dirty="0" smtClean="0">
                <a:solidFill>
                  <a:schemeClr val="accent1">
                    <a:lumMod val="50000"/>
                  </a:schemeClr>
                </a:solidFill>
                <a:latin typeface="Calibri" panose="020F0502020204030204" pitchFamily="34" charset="0"/>
              </a:rPr>
              <a:t>st</a:t>
            </a:r>
            <a:r>
              <a:rPr lang="en-GB" sz="2400" b="1" i="1" dirty="0" smtClean="0">
                <a:solidFill>
                  <a:schemeClr val="accent1">
                    <a:lumMod val="50000"/>
                  </a:schemeClr>
                </a:solidFill>
                <a:latin typeface="Calibri" panose="020F0502020204030204" pitchFamily="34" charset="0"/>
              </a:rPr>
              <a:t> of May 2016</a:t>
            </a:r>
          </a:p>
          <a:p>
            <a:pPr algn="ctr"/>
            <a:endParaRPr lang="en-GB" sz="2400" b="1" i="1" dirty="0">
              <a:solidFill>
                <a:schemeClr val="accent1">
                  <a:lumMod val="50000"/>
                </a:schemeClr>
              </a:solidFill>
              <a:latin typeface="Calibri" panose="020F0502020204030204" pitchFamily="34" charset="0"/>
            </a:endParaRPr>
          </a:p>
        </p:txBody>
      </p:sp>
      <p:pic>
        <p:nvPicPr>
          <p:cNvPr id="5"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44147" y="93577"/>
            <a:ext cx="1785271" cy="1239585"/>
          </a:xfrm>
          <a:prstGeom prst="rect">
            <a:avLst/>
          </a:prstGeom>
        </p:spPr>
      </p:pic>
      <p:pic>
        <p:nvPicPr>
          <p:cNvPr id="6"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900" y="217520"/>
            <a:ext cx="1271830" cy="812993"/>
          </a:xfrm>
          <a:prstGeom prst="rect">
            <a:avLst/>
          </a:prstGeom>
          <a:effectLst/>
        </p:spPr>
      </p:pic>
      <p:pic>
        <p:nvPicPr>
          <p:cNvPr id="7" name="0 Imagen" descr="logo_topcorner.gif"/>
          <p:cNvPicPr>
            <a:picLocks noChangeAspect="1" noChangeArrowheads="1"/>
          </p:cNvPicPr>
          <p:nvPr/>
        </p:nvPicPr>
        <p:blipFill>
          <a:blip r:embed="rId4" cstate="print"/>
          <a:stretch>
            <a:fillRect/>
          </a:stretch>
        </p:blipFill>
        <p:spPr bwMode="auto">
          <a:xfrm>
            <a:off x="6838443" y="330626"/>
            <a:ext cx="1617736" cy="4573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 7"/>
          <p:cNvPicPr>
            <a:picLocks noChangeAspect="1"/>
          </p:cNvPicPr>
          <p:nvPr/>
        </p:nvPicPr>
        <p:blipFill>
          <a:blip r:embed="rId5"/>
          <a:stretch>
            <a:fillRect/>
          </a:stretch>
        </p:blipFill>
        <p:spPr>
          <a:xfrm>
            <a:off x="2376545" y="1524871"/>
            <a:ext cx="4224894" cy="1982604"/>
          </a:xfrm>
          <a:prstGeom prst="rect">
            <a:avLst/>
          </a:prstGeom>
        </p:spPr>
      </p:pic>
    </p:spTree>
    <p:extLst>
      <p:ext uri="{BB962C8B-B14F-4D97-AF65-F5344CB8AC3E}">
        <p14:creationId xmlns:p14="http://schemas.microsoft.com/office/powerpoint/2010/main" val="3207927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a:solidFill>
                  <a:schemeClr val="accent2"/>
                </a:solidFill>
              </a:rPr>
              <a:t>Public Procurement of Innovative Solutions</a:t>
            </a:r>
          </a:p>
          <a:p>
            <a:pPr algn="ctr"/>
            <a:r>
              <a:rPr lang="en-US" sz="2800" b="1" i="1" dirty="0">
                <a:solidFill>
                  <a:schemeClr val="accent2"/>
                </a:solidFill>
              </a:rPr>
              <a:t>3. Conducting a PPI – Drafting the PPI tender docs</a:t>
            </a:r>
            <a:endParaRPr lang="en-US" sz="2800" b="1" i="1" dirty="0">
              <a:solidFill>
                <a:schemeClr val="accent2"/>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115909" y="1207346"/>
            <a:ext cx="8451273" cy="5822107"/>
          </a:xfrm>
          <a:prstGeom prst="rect">
            <a:avLst/>
          </a:prstGeom>
        </p:spPr>
        <p:txBody>
          <a:bodyPr wrap="square">
            <a:spAutoFit/>
          </a:bodyPr>
          <a:lstStyle/>
          <a:p>
            <a:pPr marL="342900" indent="-342900">
              <a:spcBef>
                <a:spcPts val="2000"/>
              </a:spcBef>
              <a:buClr>
                <a:srgbClr val="FF7F01"/>
              </a:buClr>
              <a:buSzPct val="90000"/>
              <a:buFont typeface="Arial"/>
              <a:buChar char="•"/>
            </a:pPr>
            <a:r>
              <a:rPr lang="nl-NL" sz="2200" b="1" dirty="0" err="1" smtClean="0">
                <a:solidFill>
                  <a:srgbClr val="103154">
                    <a:lumMod val="90000"/>
                    <a:lumOff val="10000"/>
                  </a:srgbClr>
                </a:solidFill>
                <a:latin typeface="Corbel"/>
              </a:rPr>
              <a:t>Exclusion</a:t>
            </a:r>
            <a:r>
              <a:rPr lang="nl-NL" sz="2200" b="1" dirty="0" smtClean="0">
                <a:solidFill>
                  <a:srgbClr val="103154">
                    <a:lumMod val="90000"/>
                    <a:lumOff val="10000"/>
                  </a:srgbClr>
                </a:solidFill>
                <a:latin typeface="Corbel"/>
              </a:rPr>
              <a:t> criteria – </a:t>
            </a:r>
            <a:r>
              <a:rPr lang="nl-NL" sz="2200" b="1" dirty="0" err="1" smtClean="0">
                <a:solidFill>
                  <a:srgbClr val="103154">
                    <a:lumMod val="90000"/>
                    <a:lumOff val="10000"/>
                  </a:srgbClr>
                </a:solidFill>
                <a:latin typeface="Corbel"/>
              </a:rPr>
              <a:t>concerning</a:t>
            </a:r>
            <a:r>
              <a:rPr lang="nl-NL" sz="2200" b="1" dirty="0" smtClean="0">
                <a:solidFill>
                  <a:srgbClr val="103154">
                    <a:lumMod val="90000"/>
                    <a:lumOff val="10000"/>
                  </a:srgbClr>
                </a:solidFill>
                <a:latin typeface="Corbel"/>
              </a:rPr>
              <a:t> </a:t>
            </a:r>
            <a:r>
              <a:rPr lang="nl-NL" sz="2200" b="1" dirty="0" err="1" smtClean="0">
                <a:solidFill>
                  <a:srgbClr val="103154">
                    <a:lumMod val="90000"/>
                    <a:lumOff val="10000"/>
                  </a:srgbClr>
                </a:solidFill>
                <a:latin typeface="Corbel"/>
              </a:rPr>
              <a:t>the</a:t>
            </a:r>
            <a:r>
              <a:rPr lang="nl-NL" sz="2200" b="1" dirty="0" smtClean="0">
                <a:solidFill>
                  <a:srgbClr val="103154">
                    <a:lumMod val="90000"/>
                    <a:lumOff val="10000"/>
                  </a:srgbClr>
                </a:solidFill>
                <a:latin typeface="Corbel"/>
              </a:rPr>
              <a:t> bidders</a:t>
            </a:r>
          </a:p>
          <a:p>
            <a:pPr marL="342900" indent="-342900">
              <a:spcBef>
                <a:spcPts val="2000"/>
              </a:spcBef>
              <a:buClr>
                <a:srgbClr val="FF7F01"/>
              </a:buClr>
              <a:buSzPct val="90000"/>
              <a:buFont typeface="Arial"/>
              <a:buChar char="•"/>
            </a:pPr>
            <a:r>
              <a:rPr lang="nl-NL" sz="2200" b="1" dirty="0" err="1" smtClean="0">
                <a:solidFill>
                  <a:srgbClr val="103154">
                    <a:lumMod val="90000"/>
                    <a:lumOff val="10000"/>
                  </a:srgbClr>
                </a:solidFill>
                <a:latin typeface="Corbel"/>
              </a:rPr>
              <a:t>Selection</a:t>
            </a:r>
            <a:r>
              <a:rPr lang="nl-NL" sz="2200" b="1" dirty="0" smtClean="0">
                <a:solidFill>
                  <a:srgbClr val="103154">
                    <a:lumMod val="90000"/>
                    <a:lumOff val="10000"/>
                  </a:srgbClr>
                </a:solidFill>
                <a:latin typeface="Corbel"/>
              </a:rPr>
              <a:t> </a:t>
            </a:r>
            <a:r>
              <a:rPr lang="nl-NL" sz="2200" b="1" dirty="0">
                <a:solidFill>
                  <a:srgbClr val="103154">
                    <a:lumMod val="90000"/>
                    <a:lumOff val="10000"/>
                  </a:srgbClr>
                </a:solidFill>
                <a:latin typeface="Corbel"/>
              </a:rPr>
              <a:t>criteria </a:t>
            </a:r>
            <a:r>
              <a:rPr lang="nl-NL" sz="2200" b="1" dirty="0" err="1">
                <a:solidFill>
                  <a:srgbClr val="103154">
                    <a:lumMod val="90000"/>
                    <a:lumOff val="10000"/>
                  </a:srgbClr>
                </a:solidFill>
                <a:latin typeface="Corbel"/>
              </a:rPr>
              <a:t>regard</a:t>
            </a:r>
            <a:r>
              <a:rPr lang="nl-NL" sz="2200" b="1" dirty="0">
                <a:solidFill>
                  <a:srgbClr val="103154">
                    <a:lumMod val="90000"/>
                    <a:lumOff val="10000"/>
                  </a:srgbClr>
                </a:solidFill>
                <a:latin typeface="Corbel"/>
              </a:rPr>
              <a:t> the bidders:</a:t>
            </a:r>
          </a:p>
          <a:p>
            <a:pPr marL="685800" lvl="1" indent="-336550">
              <a:spcBef>
                <a:spcPts val="600"/>
              </a:spcBef>
              <a:buClr>
                <a:srgbClr val="FF7F01"/>
              </a:buClr>
              <a:buSzPct val="90000"/>
              <a:buFont typeface="Arial"/>
              <a:buChar char="•"/>
            </a:pPr>
            <a:r>
              <a:rPr lang="nl-NL" sz="2200" dirty="0" err="1">
                <a:solidFill>
                  <a:srgbClr val="103154">
                    <a:lumMod val="90000"/>
                    <a:lumOff val="10000"/>
                  </a:srgbClr>
                </a:solidFill>
                <a:latin typeface="Corbel"/>
              </a:rPr>
              <a:t>Suitability</a:t>
            </a:r>
            <a:r>
              <a:rPr lang="nl-NL" sz="2200" dirty="0">
                <a:solidFill>
                  <a:srgbClr val="103154">
                    <a:lumMod val="90000"/>
                    <a:lumOff val="10000"/>
                  </a:srgbClr>
                </a:solidFill>
                <a:latin typeface="Corbel"/>
              </a:rPr>
              <a:t> to </a:t>
            </a:r>
            <a:r>
              <a:rPr lang="nl-NL" sz="2200" dirty="0" err="1">
                <a:solidFill>
                  <a:srgbClr val="103154">
                    <a:lumMod val="90000"/>
                    <a:lumOff val="10000"/>
                  </a:srgbClr>
                </a:solidFill>
                <a:latin typeface="Corbel"/>
              </a:rPr>
              <a:t>perform</a:t>
            </a:r>
            <a:r>
              <a:rPr lang="nl-NL" sz="2200" dirty="0">
                <a:solidFill>
                  <a:srgbClr val="103154">
                    <a:lumMod val="90000"/>
                    <a:lumOff val="10000"/>
                  </a:srgbClr>
                </a:solidFill>
                <a:latin typeface="Corbel"/>
              </a:rPr>
              <a:t> the professional </a:t>
            </a:r>
            <a:r>
              <a:rPr lang="nl-NL" sz="2200" dirty="0" err="1">
                <a:solidFill>
                  <a:srgbClr val="103154">
                    <a:lumMod val="90000"/>
                    <a:lumOff val="10000"/>
                  </a:srgbClr>
                </a:solidFill>
                <a:latin typeface="Corbel"/>
              </a:rPr>
              <a:t>activity</a:t>
            </a:r>
            <a:endParaRPr lang="nl-NL" sz="2200" dirty="0">
              <a:solidFill>
                <a:srgbClr val="103154">
                  <a:lumMod val="90000"/>
                  <a:lumOff val="10000"/>
                </a:srgbClr>
              </a:solidFill>
              <a:latin typeface="Corbel"/>
            </a:endParaRPr>
          </a:p>
          <a:p>
            <a:pPr marL="685800" lvl="1" indent="-336550">
              <a:spcBef>
                <a:spcPts val="600"/>
              </a:spcBef>
              <a:buClr>
                <a:srgbClr val="FF7F01"/>
              </a:buClr>
              <a:buSzPct val="90000"/>
              <a:buFont typeface="Arial"/>
              <a:buChar char="•"/>
            </a:pPr>
            <a:r>
              <a:rPr lang="nl-NL" sz="2200" dirty="0" err="1">
                <a:solidFill>
                  <a:srgbClr val="103154">
                    <a:lumMod val="90000"/>
                    <a:lumOff val="10000"/>
                  </a:srgbClr>
                </a:solidFill>
                <a:latin typeface="Corbel"/>
              </a:rPr>
              <a:t>Economic</a:t>
            </a:r>
            <a:r>
              <a:rPr lang="nl-NL" sz="2200" dirty="0">
                <a:solidFill>
                  <a:srgbClr val="103154">
                    <a:lumMod val="90000"/>
                    <a:lumOff val="10000"/>
                  </a:srgbClr>
                </a:solidFill>
                <a:latin typeface="Corbel"/>
              </a:rPr>
              <a:t> and financial standing (new </a:t>
            </a:r>
            <a:r>
              <a:rPr lang="nl-NL" sz="2200" dirty="0" err="1">
                <a:solidFill>
                  <a:srgbClr val="103154">
                    <a:lumMod val="90000"/>
                    <a:lumOff val="10000"/>
                  </a:srgbClr>
                </a:solidFill>
                <a:latin typeface="Corbel"/>
              </a:rPr>
              <a:t>provisions</a:t>
            </a:r>
            <a:r>
              <a:rPr lang="nl-NL" sz="2200" dirty="0">
                <a:solidFill>
                  <a:srgbClr val="103154">
                    <a:lumMod val="90000"/>
                    <a:lumOff val="10000"/>
                  </a:srgbClr>
                </a:solidFill>
                <a:latin typeface="Corbel"/>
              </a:rPr>
              <a:t> on turnover to </a:t>
            </a:r>
            <a:r>
              <a:rPr lang="nl-NL" sz="2200" dirty="0" err="1">
                <a:solidFill>
                  <a:srgbClr val="103154">
                    <a:lumMod val="90000"/>
                    <a:lumOff val="10000"/>
                  </a:srgbClr>
                </a:solidFill>
                <a:latin typeface="Corbel"/>
              </a:rPr>
              <a:t>allow</a:t>
            </a:r>
            <a:r>
              <a:rPr lang="nl-NL" sz="2200" dirty="0">
                <a:solidFill>
                  <a:srgbClr val="103154">
                    <a:lumMod val="90000"/>
                    <a:lumOff val="10000"/>
                  </a:srgbClr>
                </a:solidFill>
                <a:latin typeface="Corbel"/>
              </a:rPr>
              <a:t> more </a:t>
            </a:r>
            <a:r>
              <a:rPr lang="nl-NL" sz="2200" dirty="0" err="1">
                <a:solidFill>
                  <a:srgbClr val="103154">
                    <a:lumMod val="90000"/>
                    <a:lumOff val="10000"/>
                  </a:srgbClr>
                </a:solidFill>
                <a:latin typeface="Corbel"/>
              </a:rPr>
              <a:t>SMEs</a:t>
            </a:r>
            <a:r>
              <a:rPr lang="nl-NL" sz="2200" dirty="0">
                <a:solidFill>
                  <a:srgbClr val="103154">
                    <a:lumMod val="90000"/>
                    <a:lumOff val="10000"/>
                  </a:srgbClr>
                </a:solidFill>
                <a:latin typeface="Corbel"/>
              </a:rPr>
              <a:t> to </a:t>
            </a:r>
            <a:r>
              <a:rPr lang="nl-NL" sz="2200" dirty="0" err="1">
                <a:solidFill>
                  <a:srgbClr val="103154">
                    <a:lumMod val="90000"/>
                    <a:lumOff val="10000"/>
                  </a:srgbClr>
                </a:solidFill>
                <a:latin typeface="Corbel"/>
              </a:rPr>
              <a:t>compete</a:t>
            </a:r>
            <a:r>
              <a:rPr lang="nl-NL" sz="2200" dirty="0">
                <a:solidFill>
                  <a:srgbClr val="103154">
                    <a:lumMod val="90000"/>
                    <a:lumOff val="10000"/>
                  </a:srgbClr>
                </a:solidFill>
                <a:latin typeface="Corbel"/>
              </a:rPr>
              <a:t>)</a:t>
            </a:r>
          </a:p>
          <a:p>
            <a:pPr marL="685800" lvl="1" indent="-336550">
              <a:spcBef>
                <a:spcPts val="600"/>
              </a:spcBef>
              <a:buClr>
                <a:srgbClr val="FF7F01"/>
              </a:buClr>
              <a:buSzPct val="90000"/>
              <a:buFont typeface="Arial"/>
              <a:buChar char="•"/>
            </a:pPr>
            <a:r>
              <a:rPr lang="nl-NL" sz="2200" dirty="0">
                <a:solidFill>
                  <a:srgbClr val="103154">
                    <a:lumMod val="90000"/>
                    <a:lumOff val="10000"/>
                  </a:srgbClr>
                </a:solidFill>
                <a:latin typeface="Corbel"/>
              </a:rPr>
              <a:t>Technical and professional </a:t>
            </a:r>
            <a:r>
              <a:rPr lang="nl-NL" sz="2200" dirty="0" err="1">
                <a:solidFill>
                  <a:srgbClr val="103154">
                    <a:lumMod val="90000"/>
                    <a:lumOff val="10000"/>
                  </a:srgbClr>
                </a:solidFill>
                <a:latin typeface="Corbel"/>
              </a:rPr>
              <a:t>ability</a:t>
            </a:r>
            <a:endParaRPr lang="nl-NL" sz="2200" dirty="0">
              <a:solidFill>
                <a:srgbClr val="103154">
                  <a:lumMod val="90000"/>
                  <a:lumOff val="10000"/>
                </a:srgbClr>
              </a:solidFill>
              <a:latin typeface="Corbel"/>
            </a:endParaRPr>
          </a:p>
          <a:p>
            <a:pPr marL="342900" indent="-342900">
              <a:spcBef>
                <a:spcPts val="2000"/>
              </a:spcBef>
              <a:buClr>
                <a:srgbClr val="FF7F01"/>
              </a:buClr>
              <a:buSzPct val="90000"/>
              <a:buFont typeface="Arial"/>
              <a:buChar char="•"/>
            </a:pPr>
            <a:r>
              <a:rPr lang="en-US" sz="2200" b="1" dirty="0">
                <a:solidFill>
                  <a:srgbClr val="103154">
                    <a:lumMod val="90000"/>
                    <a:lumOff val="10000"/>
                  </a:srgbClr>
                </a:solidFill>
                <a:latin typeface="Corbel"/>
              </a:rPr>
              <a:t>Public procurers will check whether bidders</a:t>
            </a:r>
            <a:r>
              <a:rPr lang="en-US" sz="2200" dirty="0">
                <a:solidFill>
                  <a:srgbClr val="103154">
                    <a:lumMod val="90000"/>
                    <a:lumOff val="10000"/>
                  </a:srgbClr>
                </a:solidFill>
                <a:latin typeface="Corbel"/>
              </a:rPr>
              <a:t>:</a:t>
            </a:r>
          </a:p>
          <a:p>
            <a:pPr marL="685800" lvl="1" indent="-336550">
              <a:spcBef>
                <a:spcPts val="600"/>
              </a:spcBef>
              <a:buClr>
                <a:srgbClr val="FF7F01"/>
              </a:buClr>
              <a:buSzPct val="90000"/>
              <a:buFont typeface="Arial"/>
              <a:buChar char="•"/>
            </a:pPr>
            <a:r>
              <a:rPr lang="en-US" sz="2200" dirty="0">
                <a:solidFill>
                  <a:srgbClr val="103154">
                    <a:lumMod val="90000"/>
                    <a:lumOff val="10000"/>
                  </a:srgbClr>
                </a:solidFill>
                <a:latin typeface="Corbel"/>
              </a:rPr>
              <a:t>have previous experience with the type of the tendered contract;</a:t>
            </a:r>
          </a:p>
          <a:p>
            <a:pPr marL="685800" lvl="1" indent="-336550">
              <a:spcBef>
                <a:spcPts val="600"/>
              </a:spcBef>
              <a:buClr>
                <a:srgbClr val="FF7F01"/>
              </a:buClr>
              <a:buSzPct val="90000"/>
              <a:buFont typeface="Arial"/>
              <a:buChar char="•"/>
            </a:pPr>
            <a:r>
              <a:rPr lang="en-US" sz="2200" dirty="0">
                <a:solidFill>
                  <a:srgbClr val="103154">
                    <a:lumMod val="90000"/>
                    <a:lumOff val="10000"/>
                  </a:srgbClr>
                </a:solidFill>
                <a:latin typeface="Corbel"/>
              </a:rPr>
              <a:t>have access to or employ personnel with the required educational and professional background; </a:t>
            </a:r>
          </a:p>
          <a:p>
            <a:pPr marL="685800" lvl="1" indent="-336550">
              <a:spcBef>
                <a:spcPts val="600"/>
              </a:spcBef>
              <a:buClr>
                <a:srgbClr val="FF7F01"/>
              </a:buClr>
              <a:buSzPct val="90000"/>
              <a:buFont typeface="Arial"/>
              <a:buChar char="•"/>
            </a:pPr>
            <a:r>
              <a:rPr lang="en-US" sz="2200" dirty="0">
                <a:solidFill>
                  <a:srgbClr val="103154">
                    <a:lumMod val="90000"/>
                    <a:lumOff val="10000"/>
                  </a:srgbClr>
                </a:solidFill>
                <a:latin typeface="Corbel"/>
              </a:rPr>
              <a:t>have access to the necessary technical equipment;</a:t>
            </a:r>
          </a:p>
          <a:p>
            <a:pPr marL="685800" lvl="1" indent="-336550">
              <a:spcBef>
                <a:spcPts val="600"/>
              </a:spcBef>
              <a:buClr>
                <a:srgbClr val="FF7F01"/>
              </a:buClr>
              <a:buSzPct val="90000"/>
              <a:buFont typeface="Arial"/>
              <a:buChar char="•"/>
            </a:pPr>
            <a:r>
              <a:rPr lang="en-US" sz="2200" dirty="0">
                <a:solidFill>
                  <a:srgbClr val="103154">
                    <a:lumMod val="90000"/>
                    <a:lumOff val="10000"/>
                  </a:srgbClr>
                </a:solidFill>
                <a:latin typeface="Corbel"/>
              </a:rPr>
              <a:t>have experience in employing ethical and socially responsible approaches, focusing on sustainability.</a:t>
            </a:r>
            <a:endParaRPr lang="nl-NL" sz="1900" b="1" dirty="0">
              <a:solidFill>
                <a:srgbClr val="103154">
                  <a:lumMod val="90000"/>
                  <a:lumOff val="10000"/>
                </a:srgbClr>
              </a:solidFill>
              <a:latin typeface="Corbel"/>
            </a:endParaRPr>
          </a:p>
          <a:p>
            <a:pPr algn="just"/>
            <a:endParaRPr lang="en-US" dirty="0">
              <a:solidFill>
                <a:srgbClr val="1F3586"/>
              </a:solidFill>
            </a:endParaRPr>
          </a:p>
        </p:txBody>
      </p:sp>
    </p:spTree>
    <p:extLst>
      <p:ext uri="{BB962C8B-B14F-4D97-AF65-F5344CB8AC3E}">
        <p14:creationId xmlns:p14="http://schemas.microsoft.com/office/powerpoint/2010/main" val="34659767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a:solidFill>
                  <a:schemeClr val="accent2"/>
                </a:solidFill>
              </a:rPr>
              <a:t>Public Procurement of Innovative Solutions</a:t>
            </a:r>
          </a:p>
          <a:p>
            <a:pPr algn="ctr"/>
            <a:r>
              <a:rPr lang="en-US" sz="2800" b="1" i="1" dirty="0">
                <a:solidFill>
                  <a:schemeClr val="accent2"/>
                </a:solidFill>
              </a:rPr>
              <a:t>3. Conducting a PPI – Drafting the PPI tender docs</a:t>
            </a:r>
            <a:endParaRPr lang="en-US" sz="2800" b="1" i="1" dirty="0">
              <a:solidFill>
                <a:schemeClr val="accent2"/>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115909" y="1542197"/>
            <a:ext cx="8451273" cy="4508927"/>
          </a:xfrm>
          <a:prstGeom prst="rect">
            <a:avLst/>
          </a:prstGeom>
        </p:spPr>
        <p:txBody>
          <a:bodyPr wrap="square">
            <a:spAutoFit/>
          </a:bodyPr>
          <a:lstStyle/>
          <a:p>
            <a:pPr marL="342900" indent="-342900">
              <a:spcBef>
                <a:spcPts val="2000"/>
              </a:spcBef>
              <a:buClr>
                <a:srgbClr val="FF7F01"/>
              </a:buClr>
              <a:buSzPct val="90000"/>
              <a:buFont typeface="Arial"/>
              <a:buChar char="•"/>
            </a:pPr>
            <a:r>
              <a:rPr lang="en-US" sz="2400" b="1" dirty="0">
                <a:solidFill>
                  <a:srgbClr val="103154">
                    <a:lumMod val="90000"/>
                    <a:lumOff val="10000"/>
                  </a:srgbClr>
                </a:solidFill>
                <a:latin typeface="Corbel"/>
              </a:rPr>
              <a:t>Award criteria regard the tenders</a:t>
            </a:r>
            <a:r>
              <a:rPr lang="en-US" sz="2400" dirty="0">
                <a:solidFill>
                  <a:srgbClr val="103154">
                    <a:lumMod val="90000"/>
                    <a:lumOff val="10000"/>
                  </a:srgbClr>
                </a:solidFill>
                <a:latin typeface="Corbel"/>
              </a:rPr>
              <a:t>, based on MEAT (art. 67 PSD &amp; art. 82 UD):</a:t>
            </a:r>
          </a:p>
          <a:p>
            <a:pPr marL="685800" lvl="1" indent="-336550">
              <a:spcBef>
                <a:spcPts val="600"/>
              </a:spcBef>
              <a:buClr>
                <a:srgbClr val="FF7F01"/>
              </a:buClr>
              <a:buSzPct val="90000"/>
              <a:buFont typeface="Arial"/>
              <a:buChar char="•"/>
            </a:pPr>
            <a:r>
              <a:rPr lang="nl-NL" sz="2200" dirty="0" err="1">
                <a:solidFill>
                  <a:srgbClr val="103154">
                    <a:lumMod val="90000"/>
                    <a:lumOff val="10000"/>
                  </a:srgbClr>
                </a:solidFill>
                <a:latin typeface="Corbel"/>
              </a:rPr>
              <a:t>Identified</a:t>
            </a:r>
            <a:r>
              <a:rPr lang="nl-NL" sz="2200" dirty="0">
                <a:solidFill>
                  <a:srgbClr val="103154">
                    <a:lumMod val="90000"/>
                    <a:lumOff val="10000"/>
                  </a:srgbClr>
                </a:solidFill>
                <a:latin typeface="Corbel"/>
              </a:rPr>
              <a:t> on the basis of </a:t>
            </a:r>
            <a:r>
              <a:rPr lang="nl-NL" sz="2200" dirty="0" err="1">
                <a:solidFill>
                  <a:srgbClr val="103154">
                    <a:lumMod val="90000"/>
                    <a:lumOff val="10000"/>
                  </a:srgbClr>
                </a:solidFill>
                <a:latin typeface="Corbel"/>
              </a:rPr>
              <a:t>price</a:t>
            </a:r>
            <a:r>
              <a:rPr lang="nl-NL" sz="2200" dirty="0">
                <a:solidFill>
                  <a:srgbClr val="103154">
                    <a:lumMod val="90000"/>
                    <a:lumOff val="10000"/>
                  </a:srgbClr>
                </a:solidFill>
                <a:latin typeface="Corbel"/>
              </a:rPr>
              <a:t>/cost </a:t>
            </a:r>
            <a:r>
              <a:rPr lang="nl-NL" sz="2200" dirty="0" err="1">
                <a:solidFill>
                  <a:srgbClr val="103154">
                    <a:lumMod val="90000"/>
                    <a:lumOff val="10000"/>
                  </a:srgbClr>
                </a:solidFill>
                <a:latin typeface="Corbel"/>
              </a:rPr>
              <a:t>using</a:t>
            </a:r>
            <a:r>
              <a:rPr lang="nl-NL" sz="2200" dirty="0">
                <a:solidFill>
                  <a:srgbClr val="103154">
                    <a:lumMod val="90000"/>
                    <a:lumOff val="10000"/>
                  </a:srgbClr>
                </a:solidFill>
                <a:latin typeface="Corbel"/>
              </a:rPr>
              <a:t> a LCC approach</a:t>
            </a:r>
          </a:p>
          <a:p>
            <a:pPr marL="685800" lvl="1" indent="-336550">
              <a:spcBef>
                <a:spcPts val="600"/>
              </a:spcBef>
              <a:buClr>
                <a:srgbClr val="FF7F01"/>
              </a:buClr>
              <a:buSzPct val="90000"/>
              <a:buFont typeface="Arial"/>
              <a:buChar char="•"/>
            </a:pPr>
            <a:r>
              <a:rPr lang="nl-NL" sz="2200" dirty="0" err="1">
                <a:solidFill>
                  <a:srgbClr val="103154">
                    <a:lumMod val="90000"/>
                    <a:lumOff val="10000"/>
                  </a:srgbClr>
                </a:solidFill>
                <a:latin typeface="Corbel"/>
              </a:rPr>
              <a:t>Could</a:t>
            </a:r>
            <a:r>
              <a:rPr lang="nl-NL" sz="2200" dirty="0">
                <a:solidFill>
                  <a:srgbClr val="103154">
                    <a:lumMod val="90000"/>
                    <a:lumOff val="10000"/>
                  </a:srgbClr>
                </a:solidFill>
                <a:latin typeface="Corbel"/>
              </a:rPr>
              <a:t> </a:t>
            </a:r>
            <a:r>
              <a:rPr lang="nl-NL" sz="2200" dirty="0" err="1">
                <a:solidFill>
                  <a:srgbClr val="103154">
                    <a:lumMod val="90000"/>
                    <a:lumOff val="10000"/>
                  </a:srgbClr>
                </a:solidFill>
                <a:latin typeface="Corbel"/>
              </a:rPr>
              <a:t>include</a:t>
            </a:r>
            <a:r>
              <a:rPr lang="nl-NL" sz="2200" dirty="0">
                <a:solidFill>
                  <a:srgbClr val="103154">
                    <a:lumMod val="90000"/>
                    <a:lumOff val="10000"/>
                  </a:srgbClr>
                </a:solidFill>
                <a:latin typeface="Corbel"/>
              </a:rPr>
              <a:t> best </a:t>
            </a:r>
            <a:r>
              <a:rPr lang="nl-NL" sz="2200" dirty="0" err="1">
                <a:solidFill>
                  <a:srgbClr val="103154">
                    <a:lumMod val="90000"/>
                    <a:lumOff val="10000"/>
                  </a:srgbClr>
                </a:solidFill>
                <a:latin typeface="Corbel"/>
              </a:rPr>
              <a:t>price-quality</a:t>
            </a:r>
            <a:r>
              <a:rPr lang="nl-NL" sz="2200" dirty="0">
                <a:solidFill>
                  <a:srgbClr val="103154">
                    <a:lumMod val="90000"/>
                    <a:lumOff val="10000"/>
                  </a:srgbClr>
                </a:solidFill>
                <a:latin typeface="Corbel"/>
              </a:rPr>
              <a:t> ratio, </a:t>
            </a:r>
            <a:r>
              <a:rPr lang="nl-NL" sz="2200" dirty="0" err="1">
                <a:solidFill>
                  <a:srgbClr val="103154">
                    <a:lumMod val="90000"/>
                    <a:lumOff val="10000"/>
                  </a:srgbClr>
                </a:solidFill>
                <a:latin typeface="Corbel"/>
              </a:rPr>
              <a:t>assessed</a:t>
            </a:r>
            <a:r>
              <a:rPr lang="nl-NL" sz="2200" dirty="0">
                <a:solidFill>
                  <a:srgbClr val="103154">
                    <a:lumMod val="90000"/>
                    <a:lumOff val="10000"/>
                  </a:srgbClr>
                </a:solidFill>
                <a:latin typeface="Corbel"/>
              </a:rPr>
              <a:t> </a:t>
            </a:r>
            <a:r>
              <a:rPr lang="nl-NL" sz="2200" dirty="0" err="1">
                <a:solidFill>
                  <a:srgbClr val="103154">
                    <a:lumMod val="90000"/>
                    <a:lumOff val="10000"/>
                  </a:srgbClr>
                </a:solidFill>
                <a:latin typeface="Corbel"/>
              </a:rPr>
              <a:t>based</a:t>
            </a:r>
            <a:r>
              <a:rPr lang="nl-NL" sz="2200" dirty="0">
                <a:solidFill>
                  <a:srgbClr val="103154">
                    <a:lumMod val="90000"/>
                    <a:lumOff val="10000"/>
                  </a:srgbClr>
                </a:solidFill>
                <a:latin typeface="Corbel"/>
              </a:rPr>
              <a:t> on criteria </a:t>
            </a:r>
            <a:r>
              <a:rPr lang="nl-NL" sz="2200" dirty="0" err="1">
                <a:solidFill>
                  <a:srgbClr val="103154">
                    <a:lumMod val="90000"/>
                    <a:lumOff val="10000"/>
                  </a:srgbClr>
                </a:solidFill>
                <a:latin typeface="Corbel"/>
              </a:rPr>
              <a:t>linked</a:t>
            </a:r>
            <a:r>
              <a:rPr lang="nl-NL" sz="2200" dirty="0">
                <a:solidFill>
                  <a:srgbClr val="103154">
                    <a:lumMod val="90000"/>
                    <a:lumOff val="10000"/>
                  </a:srgbClr>
                </a:solidFill>
                <a:latin typeface="Corbel"/>
              </a:rPr>
              <a:t> to the subject matter of the contract:</a:t>
            </a:r>
          </a:p>
          <a:p>
            <a:pPr marL="1035050" lvl="2" indent="-349250">
              <a:spcBef>
                <a:spcPts val="600"/>
              </a:spcBef>
              <a:buClr>
                <a:srgbClr val="FF7F01"/>
              </a:buClr>
              <a:buSzPct val="90000"/>
              <a:buFont typeface="Arial"/>
              <a:buChar char="•"/>
            </a:pPr>
            <a:r>
              <a:rPr lang="nl-NL" sz="2000" dirty="0" err="1">
                <a:solidFill>
                  <a:srgbClr val="103154">
                    <a:lumMod val="90000"/>
                    <a:lumOff val="10000"/>
                  </a:srgbClr>
                </a:solidFill>
                <a:latin typeface="Corbel"/>
              </a:rPr>
              <a:t>Qualitative</a:t>
            </a:r>
            <a:r>
              <a:rPr lang="nl-NL" sz="2000" dirty="0">
                <a:solidFill>
                  <a:srgbClr val="103154">
                    <a:lumMod val="90000"/>
                    <a:lumOff val="10000"/>
                  </a:srgbClr>
                </a:solidFill>
                <a:latin typeface="Corbel"/>
              </a:rPr>
              <a:t> (e.g., </a:t>
            </a:r>
            <a:r>
              <a:rPr lang="nl-NL" sz="2000" dirty="0" err="1">
                <a:solidFill>
                  <a:srgbClr val="103154">
                    <a:lumMod val="90000"/>
                    <a:lumOff val="10000"/>
                  </a:srgbClr>
                </a:solidFill>
                <a:latin typeface="Corbel"/>
              </a:rPr>
              <a:t>technical</a:t>
            </a:r>
            <a:r>
              <a:rPr lang="nl-NL" sz="2000" dirty="0">
                <a:solidFill>
                  <a:srgbClr val="103154">
                    <a:lumMod val="90000"/>
                    <a:lumOff val="10000"/>
                  </a:srgbClr>
                </a:solidFill>
                <a:latin typeface="Corbel"/>
              </a:rPr>
              <a:t> </a:t>
            </a:r>
            <a:r>
              <a:rPr lang="nl-NL" sz="2000" dirty="0" err="1">
                <a:solidFill>
                  <a:srgbClr val="103154">
                    <a:lumMod val="90000"/>
                    <a:lumOff val="10000"/>
                  </a:srgbClr>
                </a:solidFill>
                <a:latin typeface="Corbel"/>
              </a:rPr>
              <a:t>merit</a:t>
            </a:r>
            <a:r>
              <a:rPr lang="nl-NL" sz="2000" dirty="0">
                <a:solidFill>
                  <a:srgbClr val="103154">
                    <a:lumMod val="90000"/>
                    <a:lumOff val="10000"/>
                  </a:srgbClr>
                </a:solidFill>
                <a:latin typeface="Corbel"/>
              </a:rPr>
              <a:t>, </a:t>
            </a:r>
            <a:r>
              <a:rPr lang="nl-NL" sz="2000" dirty="0" err="1">
                <a:solidFill>
                  <a:srgbClr val="103154">
                    <a:lumMod val="90000"/>
                    <a:lumOff val="10000"/>
                  </a:srgbClr>
                </a:solidFill>
                <a:latin typeface="Corbel"/>
              </a:rPr>
              <a:t>functionality</a:t>
            </a:r>
            <a:r>
              <a:rPr lang="nl-NL" sz="2000" dirty="0">
                <a:solidFill>
                  <a:srgbClr val="103154">
                    <a:lumMod val="90000"/>
                    <a:lumOff val="10000"/>
                  </a:srgbClr>
                </a:solidFill>
                <a:latin typeface="Corbel"/>
              </a:rPr>
              <a:t>, </a:t>
            </a:r>
            <a:r>
              <a:rPr lang="nl-NL" sz="2000" dirty="0" err="1">
                <a:solidFill>
                  <a:srgbClr val="103154">
                    <a:lumMod val="90000"/>
                    <a:lumOff val="10000"/>
                  </a:srgbClr>
                </a:solidFill>
                <a:latin typeface="Corbel"/>
              </a:rPr>
              <a:t>accesibility</a:t>
            </a:r>
            <a:r>
              <a:rPr lang="nl-NL" sz="2000" dirty="0">
                <a:solidFill>
                  <a:srgbClr val="103154">
                    <a:lumMod val="90000"/>
                    <a:lumOff val="10000"/>
                  </a:srgbClr>
                </a:solidFill>
                <a:latin typeface="Corbel"/>
              </a:rPr>
              <a:t> etc.)</a:t>
            </a:r>
          </a:p>
          <a:p>
            <a:pPr marL="1035050" lvl="2" indent="-349250">
              <a:spcBef>
                <a:spcPts val="600"/>
              </a:spcBef>
              <a:buClr>
                <a:srgbClr val="FF7F01"/>
              </a:buClr>
              <a:buSzPct val="90000"/>
              <a:buFont typeface="Arial"/>
              <a:buChar char="•"/>
            </a:pPr>
            <a:r>
              <a:rPr lang="nl-NL" sz="2000" dirty="0" err="1">
                <a:solidFill>
                  <a:srgbClr val="103154">
                    <a:lumMod val="90000"/>
                    <a:lumOff val="10000"/>
                  </a:srgbClr>
                </a:solidFill>
                <a:latin typeface="Corbel"/>
              </a:rPr>
              <a:t>Organisation</a:t>
            </a:r>
            <a:r>
              <a:rPr lang="nl-NL" sz="2000" dirty="0">
                <a:solidFill>
                  <a:srgbClr val="103154">
                    <a:lumMod val="90000"/>
                    <a:lumOff val="10000"/>
                  </a:srgbClr>
                </a:solidFill>
                <a:latin typeface="Corbel"/>
              </a:rPr>
              <a:t>/</a:t>
            </a:r>
            <a:r>
              <a:rPr lang="nl-NL" sz="2000" dirty="0" err="1">
                <a:solidFill>
                  <a:srgbClr val="103154">
                    <a:lumMod val="90000"/>
                    <a:lumOff val="10000"/>
                  </a:srgbClr>
                </a:solidFill>
                <a:latin typeface="Corbel"/>
              </a:rPr>
              <a:t>qualificaiton</a:t>
            </a:r>
            <a:r>
              <a:rPr lang="nl-NL" sz="2000" dirty="0">
                <a:solidFill>
                  <a:srgbClr val="103154">
                    <a:lumMod val="90000"/>
                    <a:lumOff val="10000"/>
                  </a:srgbClr>
                </a:solidFill>
                <a:latin typeface="Corbel"/>
              </a:rPr>
              <a:t> of </a:t>
            </a:r>
            <a:r>
              <a:rPr lang="nl-NL" sz="2000" dirty="0" err="1">
                <a:solidFill>
                  <a:srgbClr val="103154">
                    <a:lumMod val="90000"/>
                    <a:lumOff val="10000"/>
                  </a:srgbClr>
                </a:solidFill>
                <a:latin typeface="Corbel"/>
              </a:rPr>
              <a:t>staff</a:t>
            </a:r>
            <a:r>
              <a:rPr lang="nl-NL" sz="2000" dirty="0">
                <a:solidFill>
                  <a:srgbClr val="103154">
                    <a:lumMod val="90000"/>
                    <a:lumOff val="10000"/>
                  </a:srgbClr>
                </a:solidFill>
                <a:latin typeface="Corbel"/>
              </a:rPr>
              <a:t> </a:t>
            </a:r>
            <a:r>
              <a:rPr lang="nl-NL" sz="2000" dirty="0" err="1">
                <a:solidFill>
                  <a:srgbClr val="103154">
                    <a:lumMod val="90000"/>
                    <a:lumOff val="10000"/>
                  </a:srgbClr>
                </a:solidFill>
                <a:latin typeface="Corbel"/>
              </a:rPr>
              <a:t>used</a:t>
            </a:r>
            <a:r>
              <a:rPr lang="nl-NL" sz="2000" dirty="0">
                <a:solidFill>
                  <a:srgbClr val="103154">
                    <a:lumMod val="90000"/>
                    <a:lumOff val="10000"/>
                  </a:srgbClr>
                </a:solidFill>
                <a:latin typeface="Corbel"/>
              </a:rPr>
              <a:t> </a:t>
            </a:r>
            <a:r>
              <a:rPr lang="nl-NL" sz="2000" dirty="0" err="1">
                <a:solidFill>
                  <a:srgbClr val="103154">
                    <a:lumMod val="90000"/>
                    <a:lumOff val="10000"/>
                  </a:srgbClr>
                </a:solidFill>
                <a:latin typeface="Corbel"/>
              </a:rPr>
              <a:t>for</a:t>
            </a:r>
            <a:r>
              <a:rPr lang="nl-NL" sz="2000" dirty="0">
                <a:solidFill>
                  <a:srgbClr val="103154">
                    <a:lumMod val="90000"/>
                    <a:lumOff val="10000"/>
                  </a:srgbClr>
                </a:solidFill>
                <a:latin typeface="Corbel"/>
              </a:rPr>
              <a:t> the contract </a:t>
            </a:r>
            <a:r>
              <a:rPr lang="nl-NL" sz="2000" dirty="0" err="1">
                <a:solidFill>
                  <a:srgbClr val="103154">
                    <a:lumMod val="90000"/>
                    <a:lumOff val="10000"/>
                  </a:srgbClr>
                </a:solidFill>
                <a:latin typeface="Corbel"/>
              </a:rPr>
              <a:t>implementation</a:t>
            </a:r>
            <a:endParaRPr lang="nl-NL" sz="2000" dirty="0">
              <a:solidFill>
                <a:srgbClr val="103154">
                  <a:lumMod val="90000"/>
                  <a:lumOff val="10000"/>
                </a:srgbClr>
              </a:solidFill>
              <a:latin typeface="Corbel"/>
            </a:endParaRPr>
          </a:p>
          <a:p>
            <a:pPr marL="1035050" lvl="2" indent="-349250">
              <a:spcBef>
                <a:spcPts val="600"/>
              </a:spcBef>
              <a:buClr>
                <a:srgbClr val="FF7F01"/>
              </a:buClr>
              <a:buSzPct val="90000"/>
              <a:buFont typeface="Arial"/>
              <a:buChar char="•"/>
            </a:pPr>
            <a:r>
              <a:rPr lang="nl-NL" sz="2000" dirty="0" err="1">
                <a:solidFill>
                  <a:srgbClr val="103154">
                    <a:lumMod val="90000"/>
                    <a:lumOff val="10000"/>
                  </a:srgbClr>
                </a:solidFill>
                <a:latin typeface="Corbel"/>
              </a:rPr>
              <a:t>Environmental</a:t>
            </a:r>
            <a:endParaRPr lang="nl-NL" sz="2000" dirty="0">
              <a:solidFill>
                <a:srgbClr val="103154">
                  <a:lumMod val="90000"/>
                  <a:lumOff val="10000"/>
                </a:srgbClr>
              </a:solidFill>
              <a:latin typeface="Corbel"/>
            </a:endParaRPr>
          </a:p>
          <a:p>
            <a:pPr marL="1035050" lvl="2" indent="-349250">
              <a:spcBef>
                <a:spcPts val="600"/>
              </a:spcBef>
              <a:buClr>
                <a:srgbClr val="FF7F01"/>
              </a:buClr>
              <a:buSzPct val="90000"/>
              <a:buFont typeface="Arial"/>
              <a:buChar char="•"/>
            </a:pPr>
            <a:r>
              <a:rPr lang="nl-NL" sz="2000" dirty="0" err="1">
                <a:solidFill>
                  <a:srgbClr val="103154">
                    <a:lumMod val="90000"/>
                    <a:lumOff val="10000"/>
                  </a:srgbClr>
                </a:solidFill>
                <a:latin typeface="Corbel"/>
              </a:rPr>
              <a:t>Social</a:t>
            </a:r>
            <a:endParaRPr lang="nl-NL" sz="2000" dirty="0">
              <a:solidFill>
                <a:srgbClr val="103154">
                  <a:lumMod val="90000"/>
                  <a:lumOff val="10000"/>
                </a:srgbClr>
              </a:solidFill>
              <a:latin typeface="Corbel"/>
            </a:endParaRPr>
          </a:p>
          <a:p>
            <a:pPr marL="1035050" lvl="2" indent="-349250">
              <a:spcBef>
                <a:spcPts val="600"/>
              </a:spcBef>
              <a:buClr>
                <a:srgbClr val="FF7F01"/>
              </a:buClr>
              <a:buSzPct val="90000"/>
              <a:buFont typeface="Arial"/>
              <a:buChar char="•"/>
            </a:pPr>
            <a:r>
              <a:rPr lang="nl-NL" sz="2000" dirty="0">
                <a:solidFill>
                  <a:srgbClr val="103154">
                    <a:lumMod val="90000"/>
                    <a:lumOff val="10000"/>
                  </a:srgbClr>
                </a:solidFill>
                <a:latin typeface="Corbel"/>
              </a:rPr>
              <a:t>After-sales services / </a:t>
            </a:r>
            <a:r>
              <a:rPr lang="nl-NL" sz="2000" dirty="0" err="1">
                <a:solidFill>
                  <a:srgbClr val="103154">
                    <a:lumMod val="90000"/>
                    <a:lumOff val="10000"/>
                  </a:srgbClr>
                </a:solidFill>
                <a:latin typeface="Corbel"/>
              </a:rPr>
              <a:t>technical</a:t>
            </a:r>
            <a:r>
              <a:rPr lang="nl-NL" sz="2000" dirty="0">
                <a:solidFill>
                  <a:srgbClr val="103154">
                    <a:lumMod val="90000"/>
                    <a:lumOff val="10000"/>
                  </a:srgbClr>
                </a:solidFill>
                <a:latin typeface="Corbel"/>
              </a:rPr>
              <a:t> assistance etc.</a:t>
            </a:r>
          </a:p>
          <a:p>
            <a:pPr algn="just"/>
            <a:endParaRPr lang="en-US" dirty="0">
              <a:solidFill>
                <a:srgbClr val="1F3586"/>
              </a:solidFill>
            </a:endParaRPr>
          </a:p>
        </p:txBody>
      </p:sp>
    </p:spTree>
    <p:extLst>
      <p:ext uri="{BB962C8B-B14F-4D97-AF65-F5344CB8AC3E}">
        <p14:creationId xmlns:p14="http://schemas.microsoft.com/office/powerpoint/2010/main" val="27409786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a:solidFill>
                  <a:schemeClr val="accent2"/>
                </a:solidFill>
              </a:rPr>
              <a:t>Public Procurement of Innovative Solutions</a:t>
            </a:r>
          </a:p>
          <a:p>
            <a:pPr algn="ctr"/>
            <a:r>
              <a:rPr lang="en-US" sz="2800" b="1" i="1" dirty="0">
                <a:solidFill>
                  <a:schemeClr val="accent2"/>
                </a:solidFill>
              </a:rPr>
              <a:t>3. Conducting a PPI – Drafting the PPI tender docs</a:t>
            </a:r>
            <a:endParaRPr lang="en-US" sz="2800" b="1" i="1" dirty="0">
              <a:solidFill>
                <a:schemeClr val="accent2"/>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defTabSz="914400">
              <a:lnSpc>
                <a:spcPct val="200000"/>
              </a:lnSpc>
              <a:spcBef>
                <a:spcPts val="0"/>
              </a:spcBef>
              <a:buClrTx/>
              <a:buSzTx/>
            </a:pPr>
            <a:endParaRPr lang="en-US" dirty="0">
              <a:solidFill>
                <a:srgbClr val="002060"/>
              </a:solidFill>
            </a:endParaRPr>
          </a:p>
        </p:txBody>
      </p:sp>
      <p:sp>
        <p:nvSpPr>
          <p:cNvPr id="7" name="Content Placeholder 2"/>
          <p:cNvSpPr txBox="1">
            <a:spLocks/>
          </p:cNvSpPr>
          <p:nvPr/>
        </p:nvSpPr>
        <p:spPr>
          <a:xfrm>
            <a:off x="225187" y="1542197"/>
            <a:ext cx="8434317" cy="4643178"/>
          </a:xfrm>
          <a:prstGeom prst="rect">
            <a:avLst/>
          </a:prstGeom>
        </p:spPr>
        <p:txBody>
          <a:bodyPr vert="horz" lIns="91440" tIns="45720" rIns="91440" bIns="45720" rtlCol="0">
            <a:normAutofit/>
          </a:bodyPr>
          <a:lstStyle>
            <a:lvl1pPr marL="342900" indent="-342900" algn="l" defTabSz="914400" rtl="0" eaLnBrk="1" latinLnBrk="0" hangingPunct="1">
              <a:spcBef>
                <a:spcPts val="2000"/>
              </a:spcBef>
              <a:buClr>
                <a:schemeClr val="accent1"/>
              </a:buClr>
              <a:buSzPct val="90000"/>
              <a:buFont typeface="Wingdings 2" pitchFamily="18" charset="2"/>
              <a:buChar char=""/>
              <a:defRPr sz="2200" kern="1200">
                <a:solidFill>
                  <a:schemeClr val="tx1">
                    <a:lumMod val="90000"/>
                    <a:lumOff val="10000"/>
                  </a:schemeClr>
                </a:solidFill>
                <a:latin typeface="+mn-lt"/>
                <a:ea typeface="+mn-ea"/>
                <a:cs typeface="+mn-cs"/>
              </a:defRPr>
            </a:lvl1pPr>
            <a:lvl2pPr marL="685800" indent="-336550" algn="l" defTabSz="914400" rtl="0" eaLnBrk="1" latinLnBrk="0" hangingPunct="1">
              <a:spcBef>
                <a:spcPts val="600"/>
              </a:spcBef>
              <a:buClr>
                <a:schemeClr val="accent1"/>
              </a:buClr>
              <a:buSzPct val="90000"/>
              <a:buFont typeface="Wingdings 2" pitchFamily="18" charset="2"/>
              <a:buChar char=""/>
              <a:defRPr sz="2000" kern="1200">
                <a:solidFill>
                  <a:schemeClr val="tx1">
                    <a:lumMod val="90000"/>
                    <a:lumOff val="10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3pPr>
            <a:lvl4pPr marL="1371600" indent="-3365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5pPr>
            <a:lvl6pPr marL="20558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7pPr>
            <a:lvl8pPr marL="2743200"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2" pitchFamily="18" charset="2"/>
              <a:buChar char=""/>
              <a:defRPr lang="en-US" sz="1800" kern="1200" dirty="0">
                <a:solidFill>
                  <a:schemeClr val="tx1">
                    <a:lumMod val="90000"/>
                    <a:lumOff val="10000"/>
                  </a:schemeClr>
                </a:solidFill>
                <a:latin typeface="+mn-lt"/>
                <a:ea typeface="+mn-ea"/>
                <a:cs typeface="+mn-cs"/>
              </a:defRPr>
            </a:lvl9pPr>
          </a:lstStyle>
          <a:p>
            <a:pPr marL="0" indent="0">
              <a:buClr>
                <a:srgbClr val="FF7F01"/>
              </a:buClr>
              <a:buFont typeface="Wingdings 2" pitchFamily="18" charset="2"/>
              <a:buNone/>
              <a:defRPr/>
            </a:pPr>
            <a:r>
              <a:rPr lang="en-US" sz="2000" dirty="0" smtClean="0">
                <a:solidFill>
                  <a:srgbClr val="103154">
                    <a:lumMod val="90000"/>
                    <a:lumOff val="10000"/>
                  </a:srgbClr>
                </a:solidFill>
                <a:latin typeface="Corbel"/>
              </a:rPr>
              <a:t>The following award criteria were applied by the Swedish public procurers for the purchase of heat recycling systems for existing apartment blocks:</a:t>
            </a:r>
          </a:p>
          <a:p>
            <a:pPr marL="0" indent="0">
              <a:buClr>
                <a:srgbClr val="FF7F01"/>
              </a:buClr>
              <a:buFont typeface="Wingdings 2" pitchFamily="18" charset="2"/>
              <a:buNone/>
              <a:defRPr/>
            </a:pPr>
            <a:endParaRPr lang="en-US" dirty="0">
              <a:solidFill>
                <a:srgbClr val="103154">
                  <a:lumMod val="90000"/>
                  <a:lumOff val="10000"/>
                </a:srgbClr>
              </a:solidFill>
              <a:latin typeface="Corbel"/>
            </a:endParaRPr>
          </a:p>
        </p:txBody>
      </p:sp>
      <p:pic>
        <p:nvPicPr>
          <p:cNvPr id="3" name="Picture 2"/>
          <p:cNvPicPr>
            <a:picLocks noChangeAspect="1"/>
          </p:cNvPicPr>
          <p:nvPr/>
        </p:nvPicPr>
        <p:blipFill>
          <a:blip r:embed="rId4"/>
          <a:stretch>
            <a:fillRect/>
          </a:stretch>
        </p:blipFill>
        <p:spPr>
          <a:xfrm>
            <a:off x="387947" y="2360326"/>
            <a:ext cx="7907197" cy="3109229"/>
          </a:xfrm>
          <a:prstGeom prst="rect">
            <a:avLst/>
          </a:prstGeom>
        </p:spPr>
      </p:pic>
      <p:sp>
        <p:nvSpPr>
          <p:cNvPr id="4" name="Rectangle 3"/>
          <p:cNvSpPr/>
          <p:nvPr/>
        </p:nvSpPr>
        <p:spPr>
          <a:xfrm>
            <a:off x="873457" y="5722265"/>
            <a:ext cx="6619164" cy="923330"/>
          </a:xfrm>
          <a:prstGeom prst="rect">
            <a:avLst/>
          </a:prstGeom>
        </p:spPr>
        <p:txBody>
          <a:bodyPr wrap="square">
            <a:spAutoFit/>
          </a:bodyPr>
          <a:lstStyle/>
          <a:p>
            <a:pPr algn="r"/>
            <a:r>
              <a:rPr lang="en-US" i="1" dirty="0">
                <a:solidFill>
                  <a:srgbClr val="002060"/>
                </a:solidFill>
              </a:rPr>
              <a:t>Source</a:t>
            </a:r>
            <a:r>
              <a:rPr lang="en-US" dirty="0">
                <a:solidFill>
                  <a:srgbClr val="002060"/>
                </a:solidFill>
              </a:rPr>
              <a:t>: </a:t>
            </a:r>
            <a:r>
              <a:rPr lang="en-US" u="sng" dirty="0">
                <a:solidFill>
                  <a:srgbClr val="00B0F0"/>
                </a:solidFill>
              </a:rPr>
              <a:t>http://</a:t>
            </a:r>
            <a:r>
              <a:rPr lang="en-US" u="sng" dirty="0" smtClean="0">
                <a:solidFill>
                  <a:srgbClr val="00B0F0"/>
                </a:solidFill>
              </a:rPr>
              <a:t>www.bebostad.se/wp-content/uploads/2013/08/Heat_Recycling_Procurement_eng_invitation.pdf</a:t>
            </a:r>
            <a:r>
              <a:rPr lang="en-US" u="sng" dirty="0" smtClean="0">
                <a:solidFill>
                  <a:srgbClr val="002060"/>
                </a:solidFill>
              </a:rPr>
              <a:t>  </a:t>
            </a:r>
            <a:endParaRPr lang="en-US" u="sng" dirty="0">
              <a:solidFill>
                <a:srgbClr val="002060"/>
              </a:solidFill>
            </a:endParaRPr>
          </a:p>
        </p:txBody>
      </p:sp>
    </p:spTree>
    <p:extLst>
      <p:ext uri="{BB962C8B-B14F-4D97-AF65-F5344CB8AC3E}">
        <p14:creationId xmlns:p14="http://schemas.microsoft.com/office/powerpoint/2010/main" val="261255057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a:solidFill>
                  <a:schemeClr val="accent2"/>
                </a:solidFill>
              </a:rPr>
              <a:t>Public Procurement of Innovative Solutions</a:t>
            </a:r>
          </a:p>
          <a:p>
            <a:pPr algn="ctr"/>
            <a:r>
              <a:rPr lang="en-US" sz="2800" b="1" i="1" dirty="0">
                <a:solidFill>
                  <a:schemeClr val="accent2"/>
                </a:solidFill>
              </a:rPr>
              <a:t>3. Conducting a PPI – Drafting the PPI tender docs</a:t>
            </a:r>
            <a:endParaRPr lang="en-US" sz="2800" b="1" i="1" dirty="0">
              <a:solidFill>
                <a:schemeClr val="accent2"/>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102456" y="1760561"/>
            <a:ext cx="8451273" cy="4688463"/>
          </a:xfrm>
          <a:prstGeom prst="rect">
            <a:avLst/>
          </a:prstGeom>
        </p:spPr>
        <p:txBody>
          <a:bodyPr wrap="square">
            <a:spAutoFit/>
          </a:bodyPr>
          <a:lstStyle/>
          <a:p>
            <a:pPr marL="685800" lvl="1" indent="-336550" algn="just">
              <a:spcBef>
                <a:spcPts val="600"/>
              </a:spcBef>
              <a:buClr>
                <a:srgbClr val="FF7F01"/>
              </a:buClr>
              <a:buSzPct val="90000"/>
              <a:buFont typeface="Arial"/>
              <a:buChar char="•"/>
            </a:pPr>
            <a:r>
              <a:rPr lang="en-US" sz="2600" dirty="0">
                <a:solidFill>
                  <a:srgbClr val="103154">
                    <a:lumMod val="90000"/>
                    <a:lumOff val="10000"/>
                  </a:srgbClr>
                </a:solidFill>
                <a:latin typeface="Corbel"/>
              </a:rPr>
              <a:t>an optimum combination of whole life costs, long term costs and quality that meets the users’ requirements will favor innovations which offer best value on the long term, despite looking more expensive or less advantageous on the short term</a:t>
            </a:r>
          </a:p>
          <a:p>
            <a:pPr marL="685800" lvl="1" indent="-336550" algn="just">
              <a:spcBef>
                <a:spcPts val="600"/>
              </a:spcBef>
              <a:buClr>
                <a:srgbClr val="FF7F01"/>
              </a:buClr>
              <a:buSzPct val="90000"/>
              <a:buFont typeface="Arial"/>
              <a:buChar char="•"/>
            </a:pPr>
            <a:r>
              <a:rPr lang="en-US" sz="2600" dirty="0">
                <a:solidFill>
                  <a:srgbClr val="103154">
                    <a:lumMod val="90000"/>
                    <a:lumOff val="10000"/>
                  </a:srgbClr>
                </a:solidFill>
                <a:latin typeface="Corbel"/>
              </a:rPr>
              <a:t>should be based on the aspects highlighted (by users) during the needs identification phase and subsequently verified during the market consultation </a:t>
            </a:r>
          </a:p>
          <a:p>
            <a:pPr marL="685800" lvl="1" indent="-336550" algn="just">
              <a:spcBef>
                <a:spcPts val="600"/>
              </a:spcBef>
              <a:buClr>
                <a:srgbClr val="FF7F01"/>
              </a:buClr>
              <a:buSzPct val="90000"/>
              <a:buFont typeface="Arial"/>
              <a:buChar char="•"/>
            </a:pPr>
            <a:r>
              <a:rPr lang="en-US" sz="2600" dirty="0">
                <a:solidFill>
                  <a:srgbClr val="103154">
                    <a:lumMod val="90000"/>
                    <a:lumOff val="10000"/>
                  </a:srgbClr>
                </a:solidFill>
                <a:latin typeface="Corbel"/>
              </a:rPr>
              <a:t>CSR requirements/LCC included in the award criteria</a:t>
            </a:r>
          </a:p>
          <a:p>
            <a:pPr marL="800100" lvl="1" indent="-342900">
              <a:spcBef>
                <a:spcPts val="2000"/>
              </a:spcBef>
              <a:buClr>
                <a:srgbClr val="FF7F01"/>
              </a:buClr>
              <a:buSzPct val="90000"/>
              <a:buFont typeface="Arial"/>
              <a:buChar char="•"/>
            </a:pPr>
            <a:endParaRPr lang="nl-NL" sz="2000" dirty="0">
              <a:solidFill>
                <a:srgbClr val="103154">
                  <a:lumMod val="90000"/>
                  <a:lumOff val="10000"/>
                </a:srgbClr>
              </a:solidFill>
              <a:latin typeface="Corbel"/>
            </a:endParaRPr>
          </a:p>
          <a:p>
            <a:pPr algn="just"/>
            <a:endParaRPr lang="en-US" dirty="0">
              <a:solidFill>
                <a:srgbClr val="1F3586"/>
              </a:solidFill>
            </a:endParaRPr>
          </a:p>
        </p:txBody>
      </p:sp>
    </p:spTree>
    <p:extLst>
      <p:ext uri="{BB962C8B-B14F-4D97-AF65-F5344CB8AC3E}">
        <p14:creationId xmlns:p14="http://schemas.microsoft.com/office/powerpoint/2010/main" val="139926652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a:solidFill>
                  <a:schemeClr val="accent2"/>
                </a:solidFill>
              </a:rPr>
              <a:t>Public Procurement of Innovative Solutions</a:t>
            </a:r>
          </a:p>
          <a:p>
            <a:pPr algn="ctr"/>
            <a:r>
              <a:rPr lang="en-US" sz="2800" b="1" i="1" dirty="0">
                <a:solidFill>
                  <a:schemeClr val="accent2"/>
                </a:solidFill>
              </a:rPr>
              <a:t>3. Conducting a PPI – Drafting the PPI tender docs</a:t>
            </a:r>
            <a:endParaRPr lang="en-US" sz="2800" b="1" i="1" dirty="0">
              <a:solidFill>
                <a:schemeClr val="accent2"/>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115910" y="1542197"/>
            <a:ext cx="7933386" cy="2062103"/>
          </a:xfrm>
          <a:prstGeom prst="rect">
            <a:avLst/>
          </a:prstGeom>
        </p:spPr>
        <p:txBody>
          <a:bodyPr wrap="square">
            <a:spAutoFit/>
          </a:bodyPr>
          <a:lstStyle/>
          <a:p>
            <a:pPr marL="342900" indent="-342900">
              <a:spcBef>
                <a:spcPts val="2000"/>
              </a:spcBef>
              <a:buClr>
                <a:srgbClr val="FF7F01"/>
              </a:buClr>
              <a:buSzPct val="90000"/>
              <a:buFont typeface="Arial"/>
              <a:buChar char="•"/>
            </a:pPr>
            <a:r>
              <a:rPr lang="nl-NL" sz="2000" b="1" dirty="0">
                <a:solidFill>
                  <a:srgbClr val="103154">
                    <a:lumMod val="90000"/>
                    <a:lumOff val="10000"/>
                  </a:srgbClr>
                </a:solidFill>
                <a:latin typeface="Corbel"/>
              </a:rPr>
              <a:t>Technical </a:t>
            </a:r>
            <a:r>
              <a:rPr lang="nl-NL" sz="2000" b="1" dirty="0" err="1">
                <a:solidFill>
                  <a:srgbClr val="103154">
                    <a:lumMod val="90000"/>
                    <a:lumOff val="10000"/>
                  </a:srgbClr>
                </a:solidFill>
                <a:latin typeface="Corbel"/>
              </a:rPr>
              <a:t>specifications</a:t>
            </a:r>
            <a:r>
              <a:rPr lang="nl-NL" sz="2000" b="1" dirty="0">
                <a:solidFill>
                  <a:srgbClr val="103154">
                    <a:lumMod val="90000"/>
                    <a:lumOff val="10000"/>
                  </a:srgbClr>
                </a:solidFill>
                <a:latin typeface="Corbel"/>
              </a:rPr>
              <a:t> </a:t>
            </a:r>
            <a:r>
              <a:rPr lang="nl-NL" sz="2000" dirty="0" err="1">
                <a:solidFill>
                  <a:srgbClr val="103154">
                    <a:lumMod val="90000"/>
                    <a:lumOff val="10000"/>
                  </a:srgbClr>
                </a:solidFill>
                <a:latin typeface="Corbel"/>
              </a:rPr>
              <a:t>directly</a:t>
            </a:r>
            <a:r>
              <a:rPr lang="nl-NL" sz="2000" dirty="0">
                <a:solidFill>
                  <a:srgbClr val="103154">
                    <a:lumMod val="90000"/>
                    <a:lumOff val="10000"/>
                  </a:srgbClr>
                </a:solidFill>
                <a:latin typeface="Corbel"/>
              </a:rPr>
              <a:t> </a:t>
            </a:r>
            <a:r>
              <a:rPr lang="nl-NL" sz="2000" dirty="0" err="1">
                <a:solidFill>
                  <a:srgbClr val="103154">
                    <a:lumMod val="90000"/>
                    <a:lumOff val="10000"/>
                  </a:srgbClr>
                </a:solidFill>
                <a:latin typeface="Corbel"/>
              </a:rPr>
              <a:t>influence</a:t>
            </a:r>
            <a:r>
              <a:rPr lang="nl-NL" sz="2000" dirty="0">
                <a:solidFill>
                  <a:srgbClr val="103154">
                    <a:lumMod val="90000"/>
                    <a:lumOff val="10000"/>
                  </a:srgbClr>
                </a:solidFill>
                <a:latin typeface="Corbel"/>
              </a:rPr>
              <a:t> the </a:t>
            </a:r>
            <a:r>
              <a:rPr lang="nl-NL" sz="2000" dirty="0" err="1">
                <a:solidFill>
                  <a:srgbClr val="103154">
                    <a:lumMod val="90000"/>
                    <a:lumOff val="10000"/>
                  </a:srgbClr>
                </a:solidFill>
                <a:latin typeface="Corbel"/>
              </a:rPr>
              <a:t>number</a:t>
            </a:r>
            <a:r>
              <a:rPr lang="nl-NL" sz="2000" dirty="0">
                <a:solidFill>
                  <a:srgbClr val="103154">
                    <a:lumMod val="90000"/>
                    <a:lumOff val="10000"/>
                  </a:srgbClr>
                </a:solidFill>
                <a:latin typeface="Corbel"/>
              </a:rPr>
              <a:t> and </a:t>
            </a:r>
            <a:r>
              <a:rPr lang="nl-NL" sz="2000" dirty="0" err="1">
                <a:solidFill>
                  <a:srgbClr val="103154">
                    <a:lumMod val="90000"/>
                    <a:lumOff val="10000"/>
                  </a:srgbClr>
                </a:solidFill>
                <a:latin typeface="Corbel"/>
              </a:rPr>
              <a:t>quality</a:t>
            </a:r>
            <a:r>
              <a:rPr lang="nl-NL" sz="2000" dirty="0">
                <a:solidFill>
                  <a:srgbClr val="103154">
                    <a:lumMod val="90000"/>
                    <a:lumOff val="10000"/>
                  </a:srgbClr>
                </a:solidFill>
                <a:latin typeface="Corbel"/>
              </a:rPr>
              <a:t> of tenders</a:t>
            </a:r>
          </a:p>
          <a:p>
            <a:pPr marL="342900" indent="-342900">
              <a:buClr>
                <a:srgbClr val="FF7F01"/>
              </a:buClr>
              <a:buSzPct val="90000"/>
              <a:buFont typeface="Arial"/>
              <a:buChar char="•"/>
            </a:pPr>
            <a:r>
              <a:rPr lang="nl-NL" sz="2000" dirty="0">
                <a:solidFill>
                  <a:srgbClr val="103154">
                    <a:lumMod val="90000"/>
                    <a:lumOff val="10000"/>
                  </a:srgbClr>
                </a:solidFill>
                <a:latin typeface="Corbel"/>
              </a:rPr>
              <a:t>To </a:t>
            </a:r>
            <a:r>
              <a:rPr lang="nl-NL" sz="2000" dirty="0" err="1">
                <a:solidFill>
                  <a:srgbClr val="103154">
                    <a:lumMod val="90000"/>
                    <a:lumOff val="10000"/>
                  </a:srgbClr>
                </a:solidFill>
                <a:latin typeface="Corbel"/>
              </a:rPr>
              <a:t>encourage</a:t>
            </a:r>
            <a:r>
              <a:rPr lang="nl-NL" sz="2000" dirty="0">
                <a:solidFill>
                  <a:srgbClr val="103154">
                    <a:lumMod val="90000"/>
                    <a:lumOff val="10000"/>
                  </a:srgbClr>
                </a:solidFill>
                <a:latin typeface="Corbel"/>
              </a:rPr>
              <a:t> </a:t>
            </a:r>
            <a:r>
              <a:rPr lang="nl-NL" sz="2000" dirty="0" err="1">
                <a:solidFill>
                  <a:srgbClr val="103154">
                    <a:lumMod val="90000"/>
                    <a:lumOff val="10000"/>
                  </a:srgbClr>
                </a:solidFill>
                <a:latin typeface="Corbel"/>
              </a:rPr>
              <a:t>innovation</a:t>
            </a:r>
            <a:r>
              <a:rPr lang="nl-NL" sz="2000" dirty="0">
                <a:solidFill>
                  <a:srgbClr val="103154">
                    <a:lumMod val="90000"/>
                    <a:lumOff val="10000"/>
                  </a:srgbClr>
                </a:solidFill>
                <a:latin typeface="Corbel"/>
              </a:rPr>
              <a:t>, </a:t>
            </a:r>
            <a:r>
              <a:rPr lang="nl-NL" sz="2000" dirty="0" err="1">
                <a:solidFill>
                  <a:srgbClr val="103154">
                    <a:lumMod val="90000"/>
                    <a:lumOff val="10000"/>
                  </a:srgbClr>
                </a:solidFill>
                <a:latin typeface="Corbel"/>
              </a:rPr>
              <a:t>they</a:t>
            </a:r>
            <a:r>
              <a:rPr lang="nl-NL" sz="2000" dirty="0">
                <a:solidFill>
                  <a:srgbClr val="103154">
                    <a:lumMod val="90000"/>
                    <a:lumOff val="10000"/>
                  </a:srgbClr>
                </a:solidFill>
                <a:latin typeface="Corbel"/>
              </a:rPr>
              <a:t> </a:t>
            </a:r>
            <a:r>
              <a:rPr lang="nl-NL" sz="2000" dirty="0" err="1">
                <a:solidFill>
                  <a:srgbClr val="103154">
                    <a:lumMod val="90000"/>
                    <a:lumOff val="10000"/>
                  </a:srgbClr>
                </a:solidFill>
                <a:latin typeface="Corbel"/>
              </a:rPr>
              <a:t>should</a:t>
            </a:r>
            <a:r>
              <a:rPr lang="nl-NL" sz="2000" dirty="0">
                <a:solidFill>
                  <a:srgbClr val="103154">
                    <a:lumMod val="90000"/>
                    <a:lumOff val="10000"/>
                  </a:srgbClr>
                </a:solidFill>
                <a:latin typeface="Corbel"/>
              </a:rPr>
              <a:t> </a:t>
            </a:r>
            <a:r>
              <a:rPr lang="nl-NL" sz="2000" dirty="0" err="1">
                <a:solidFill>
                  <a:srgbClr val="103154">
                    <a:lumMod val="90000"/>
                    <a:lumOff val="10000"/>
                  </a:srgbClr>
                </a:solidFill>
                <a:latin typeface="Corbel"/>
              </a:rPr>
              <a:t>be</a:t>
            </a:r>
            <a:r>
              <a:rPr lang="nl-NL" sz="2000" dirty="0">
                <a:solidFill>
                  <a:srgbClr val="103154">
                    <a:lumMod val="90000"/>
                    <a:lumOff val="10000"/>
                  </a:srgbClr>
                </a:solidFill>
                <a:latin typeface="Corbel"/>
              </a:rPr>
              <a:t>:</a:t>
            </a:r>
            <a:endParaRPr lang="en-US" sz="2000" dirty="0">
              <a:solidFill>
                <a:srgbClr val="103154">
                  <a:lumMod val="90000"/>
                  <a:lumOff val="10000"/>
                </a:srgbClr>
              </a:solidFill>
              <a:latin typeface="Corbel"/>
            </a:endParaRPr>
          </a:p>
          <a:p>
            <a:pPr marL="685800" lvl="1" indent="-336550">
              <a:spcBef>
                <a:spcPts val="600"/>
              </a:spcBef>
              <a:buClr>
                <a:srgbClr val="FF7F01"/>
              </a:buClr>
              <a:buSzPct val="90000"/>
              <a:buFont typeface="Arial"/>
              <a:buChar char="•"/>
            </a:pPr>
            <a:r>
              <a:rPr lang="en-US" sz="2000" dirty="0">
                <a:solidFill>
                  <a:srgbClr val="103154">
                    <a:lumMod val="90000"/>
                    <a:lumOff val="10000"/>
                  </a:srgbClr>
                </a:solidFill>
                <a:latin typeface="Corbel"/>
              </a:rPr>
              <a:t>Based on market consultation outcome</a:t>
            </a:r>
          </a:p>
          <a:p>
            <a:pPr marL="685800" lvl="1" indent="-336550">
              <a:spcBef>
                <a:spcPts val="600"/>
              </a:spcBef>
              <a:buClr>
                <a:srgbClr val="FF7F01"/>
              </a:buClr>
              <a:buSzPct val="90000"/>
              <a:buFont typeface="Arial"/>
              <a:buChar char="•"/>
            </a:pPr>
            <a:r>
              <a:rPr lang="nl-NL" sz="2000" dirty="0" err="1">
                <a:solidFill>
                  <a:srgbClr val="103154">
                    <a:lumMod val="90000"/>
                    <a:lumOff val="10000"/>
                  </a:srgbClr>
                </a:solidFill>
                <a:latin typeface="Corbel"/>
              </a:rPr>
              <a:t>Expressed</a:t>
            </a:r>
            <a:r>
              <a:rPr lang="nl-NL" sz="2000" dirty="0">
                <a:solidFill>
                  <a:srgbClr val="103154">
                    <a:lumMod val="90000"/>
                    <a:lumOff val="10000"/>
                  </a:srgbClr>
                </a:solidFill>
                <a:latin typeface="Corbel"/>
              </a:rPr>
              <a:t> in </a:t>
            </a:r>
            <a:r>
              <a:rPr lang="nl-NL" sz="2000" dirty="0" err="1">
                <a:solidFill>
                  <a:srgbClr val="103154">
                    <a:lumMod val="90000"/>
                    <a:lumOff val="10000"/>
                  </a:srgbClr>
                </a:solidFill>
                <a:latin typeface="Corbel"/>
              </a:rPr>
              <a:t>terms</a:t>
            </a:r>
            <a:r>
              <a:rPr lang="nl-NL" sz="2000" dirty="0">
                <a:solidFill>
                  <a:srgbClr val="103154">
                    <a:lumMod val="90000"/>
                    <a:lumOff val="10000"/>
                  </a:srgbClr>
                </a:solidFill>
                <a:latin typeface="Corbel"/>
              </a:rPr>
              <a:t> of </a:t>
            </a:r>
            <a:r>
              <a:rPr lang="nl-NL" sz="2000" dirty="0" err="1">
                <a:solidFill>
                  <a:srgbClr val="103154">
                    <a:lumMod val="90000"/>
                    <a:lumOff val="10000"/>
                  </a:srgbClr>
                </a:solidFill>
                <a:latin typeface="Corbel"/>
              </a:rPr>
              <a:t>outcome</a:t>
            </a:r>
            <a:r>
              <a:rPr lang="nl-NL" sz="2000" dirty="0">
                <a:solidFill>
                  <a:srgbClr val="103154">
                    <a:lumMod val="90000"/>
                    <a:lumOff val="10000"/>
                  </a:srgbClr>
                </a:solidFill>
                <a:latin typeface="Corbel"/>
              </a:rPr>
              <a:t> / performance </a:t>
            </a:r>
            <a:r>
              <a:rPr lang="nl-NL" sz="2000" dirty="0" err="1">
                <a:solidFill>
                  <a:srgbClr val="103154">
                    <a:lumMod val="90000"/>
                    <a:lumOff val="10000"/>
                  </a:srgbClr>
                </a:solidFill>
                <a:latin typeface="Corbel"/>
              </a:rPr>
              <a:t>based</a:t>
            </a:r>
            <a:r>
              <a:rPr lang="nl-NL" sz="2000" dirty="0">
                <a:solidFill>
                  <a:srgbClr val="103154">
                    <a:lumMod val="90000"/>
                    <a:lumOff val="10000"/>
                  </a:srgbClr>
                </a:solidFill>
                <a:latin typeface="Corbel"/>
              </a:rPr>
              <a:t> </a:t>
            </a:r>
            <a:r>
              <a:rPr lang="nl-NL" sz="2000" dirty="0" err="1">
                <a:solidFill>
                  <a:srgbClr val="103154">
                    <a:lumMod val="90000"/>
                    <a:lumOff val="10000"/>
                  </a:srgbClr>
                </a:solidFill>
                <a:latin typeface="Corbel"/>
              </a:rPr>
              <a:t>specifications</a:t>
            </a:r>
            <a:endParaRPr lang="nl-NL" sz="2000" dirty="0">
              <a:solidFill>
                <a:srgbClr val="103154">
                  <a:lumMod val="90000"/>
                  <a:lumOff val="10000"/>
                </a:srgbClr>
              </a:solidFill>
              <a:latin typeface="Corbel"/>
            </a:endParaRPr>
          </a:p>
          <a:p>
            <a:pPr algn="just"/>
            <a:endParaRPr lang="en-US" dirty="0">
              <a:solidFill>
                <a:srgbClr val="1F3586"/>
              </a:solidFill>
            </a:endParaRPr>
          </a:p>
        </p:txBody>
      </p:sp>
      <p:pic>
        <p:nvPicPr>
          <p:cNvPr id="3" name="Picture 2"/>
          <p:cNvPicPr>
            <a:picLocks noChangeAspect="1"/>
          </p:cNvPicPr>
          <p:nvPr/>
        </p:nvPicPr>
        <p:blipFill>
          <a:blip r:embed="rId4"/>
          <a:stretch>
            <a:fillRect/>
          </a:stretch>
        </p:blipFill>
        <p:spPr>
          <a:xfrm>
            <a:off x="369658" y="3366992"/>
            <a:ext cx="7943776" cy="3158002"/>
          </a:xfrm>
          <a:prstGeom prst="rect">
            <a:avLst/>
          </a:prstGeom>
        </p:spPr>
      </p:pic>
    </p:spTree>
    <p:extLst>
      <p:ext uri="{BB962C8B-B14F-4D97-AF65-F5344CB8AC3E}">
        <p14:creationId xmlns:p14="http://schemas.microsoft.com/office/powerpoint/2010/main" val="169585324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a:solidFill>
                  <a:schemeClr val="accent2"/>
                </a:solidFill>
              </a:rPr>
              <a:t>Public Procurement of Innovative Solutions</a:t>
            </a:r>
          </a:p>
          <a:p>
            <a:pPr algn="ctr"/>
            <a:r>
              <a:rPr lang="en-US" sz="2800" b="1" i="1" dirty="0">
                <a:solidFill>
                  <a:schemeClr val="accent2"/>
                </a:solidFill>
              </a:rPr>
              <a:t>3. Conducting a PPI – Drafting the PPI tender docs</a:t>
            </a:r>
            <a:endParaRPr lang="en-US" sz="2800" b="1" i="1" dirty="0">
              <a:solidFill>
                <a:schemeClr val="accent2"/>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374853" y="1893889"/>
            <a:ext cx="7933386" cy="3816429"/>
          </a:xfrm>
          <a:prstGeom prst="rect">
            <a:avLst/>
          </a:prstGeom>
        </p:spPr>
        <p:txBody>
          <a:bodyPr wrap="square">
            <a:spAutoFit/>
          </a:bodyPr>
          <a:lstStyle/>
          <a:p>
            <a:pPr marL="685800" lvl="1" indent="-336550">
              <a:spcBef>
                <a:spcPts val="600"/>
              </a:spcBef>
              <a:buClr>
                <a:srgbClr val="FF7F01"/>
              </a:buClr>
              <a:buSzPct val="90000"/>
              <a:buFont typeface="Arial"/>
              <a:buChar char="•"/>
            </a:pPr>
            <a:r>
              <a:rPr lang="en-US" sz="2200" dirty="0" smtClean="0">
                <a:solidFill>
                  <a:srgbClr val="103154">
                    <a:lumMod val="90000"/>
                    <a:lumOff val="10000"/>
                  </a:srgbClr>
                </a:solidFill>
                <a:latin typeface="Corbel"/>
              </a:rPr>
              <a:t>Described </a:t>
            </a:r>
            <a:r>
              <a:rPr lang="en-US" sz="2200" dirty="0">
                <a:solidFill>
                  <a:srgbClr val="103154">
                    <a:lumMod val="90000"/>
                    <a:lumOff val="10000"/>
                  </a:srgbClr>
                </a:solidFill>
                <a:latin typeface="Corbel"/>
              </a:rPr>
              <a:t>by reference to standards / GPP criteria</a:t>
            </a:r>
          </a:p>
          <a:p>
            <a:pPr marL="685800" lvl="1" indent="-336550">
              <a:spcBef>
                <a:spcPts val="600"/>
              </a:spcBef>
              <a:buClr>
                <a:srgbClr val="FF7F01"/>
              </a:buClr>
              <a:buSzPct val="90000"/>
              <a:buFont typeface="Arial"/>
              <a:buChar char="•"/>
            </a:pPr>
            <a:r>
              <a:rPr lang="en-US" sz="2200" dirty="0">
                <a:solidFill>
                  <a:srgbClr val="103154">
                    <a:lumMod val="90000"/>
                    <a:lumOff val="10000"/>
                  </a:srgbClr>
                </a:solidFill>
                <a:latin typeface="Corbel"/>
              </a:rPr>
              <a:t>Refer to appropriate specifications that are defined in eco-labels (see the “Coffee Arrest Case” C-368/10)</a:t>
            </a:r>
          </a:p>
          <a:p>
            <a:pPr marL="685800" lvl="1" indent="-336550">
              <a:spcBef>
                <a:spcPts val="600"/>
              </a:spcBef>
              <a:buClr>
                <a:srgbClr val="FF7F01"/>
              </a:buClr>
              <a:buSzPct val="90000"/>
              <a:buFont typeface="Arial"/>
              <a:buChar char="•"/>
            </a:pPr>
            <a:r>
              <a:rPr lang="en-US" sz="2200" dirty="0">
                <a:solidFill>
                  <a:srgbClr val="103154">
                    <a:lumMod val="90000"/>
                    <a:lumOff val="10000"/>
                  </a:srgbClr>
                </a:solidFill>
                <a:latin typeface="Corbel"/>
              </a:rPr>
              <a:t>Not  excessively technically </a:t>
            </a:r>
            <a:r>
              <a:rPr lang="en-US" sz="2200" dirty="0" smtClean="0">
                <a:solidFill>
                  <a:srgbClr val="103154">
                    <a:lumMod val="90000"/>
                    <a:lumOff val="10000"/>
                  </a:srgbClr>
                </a:solidFill>
                <a:latin typeface="Corbel"/>
              </a:rPr>
              <a:t>descriptive</a:t>
            </a:r>
          </a:p>
          <a:p>
            <a:pPr marL="349250" lvl="1">
              <a:spcBef>
                <a:spcPts val="600"/>
              </a:spcBef>
              <a:buClr>
                <a:srgbClr val="FF7F01"/>
              </a:buClr>
              <a:buSzPct val="90000"/>
            </a:pPr>
            <a:endParaRPr lang="en-US" sz="2000" dirty="0">
              <a:solidFill>
                <a:srgbClr val="103154">
                  <a:lumMod val="90000"/>
                  <a:lumOff val="10000"/>
                </a:srgbClr>
              </a:solidFill>
              <a:latin typeface="Corbel"/>
            </a:endParaRPr>
          </a:p>
          <a:p>
            <a:pPr marL="349250" lvl="1">
              <a:spcBef>
                <a:spcPts val="600"/>
              </a:spcBef>
              <a:buClr>
                <a:srgbClr val="FF7F01"/>
              </a:buClr>
              <a:buSzPct val="90000"/>
            </a:pPr>
            <a:r>
              <a:rPr lang="nl-NL" sz="2400" dirty="0">
                <a:solidFill>
                  <a:srgbClr val="103154">
                    <a:lumMod val="90000"/>
                    <a:lumOff val="10000"/>
                  </a:srgbClr>
                </a:solidFill>
                <a:latin typeface="Corbel"/>
              </a:rPr>
              <a:t>“</a:t>
            </a:r>
            <a:r>
              <a:rPr lang="nl-NL" sz="2400" b="1" dirty="0" err="1">
                <a:solidFill>
                  <a:srgbClr val="D2C2F1">
                    <a:lumMod val="50000"/>
                  </a:srgbClr>
                </a:solidFill>
                <a:latin typeface="Corbel"/>
              </a:rPr>
              <a:t>There</a:t>
            </a:r>
            <a:r>
              <a:rPr lang="nl-NL" sz="2400" b="1" dirty="0">
                <a:solidFill>
                  <a:srgbClr val="D2C2F1">
                    <a:lumMod val="50000"/>
                  </a:srgbClr>
                </a:solidFill>
                <a:latin typeface="Corbel"/>
              </a:rPr>
              <a:t> is a fine line </a:t>
            </a:r>
            <a:r>
              <a:rPr lang="nl-NL" sz="2400" b="1" dirty="0" err="1">
                <a:solidFill>
                  <a:srgbClr val="D2C2F1">
                    <a:lumMod val="50000"/>
                  </a:srgbClr>
                </a:solidFill>
                <a:latin typeface="Corbel"/>
              </a:rPr>
              <a:t>between</a:t>
            </a:r>
            <a:r>
              <a:rPr lang="nl-NL" sz="2400" b="1" dirty="0">
                <a:solidFill>
                  <a:srgbClr val="D2C2F1">
                    <a:lumMod val="50000"/>
                  </a:srgbClr>
                </a:solidFill>
                <a:latin typeface="Corbel"/>
              </a:rPr>
              <a:t> making </a:t>
            </a:r>
            <a:r>
              <a:rPr lang="nl-NL" sz="2400" b="1" dirty="0" err="1">
                <a:solidFill>
                  <a:srgbClr val="D2C2F1">
                    <a:lumMod val="50000"/>
                  </a:srgbClr>
                </a:solidFill>
                <a:latin typeface="Corbel"/>
              </a:rPr>
              <a:t>sure</a:t>
            </a:r>
            <a:r>
              <a:rPr lang="nl-NL" sz="2400" b="1" dirty="0">
                <a:solidFill>
                  <a:srgbClr val="D2C2F1">
                    <a:lumMod val="50000"/>
                  </a:srgbClr>
                </a:solidFill>
                <a:latin typeface="Corbel"/>
              </a:rPr>
              <a:t> the market </a:t>
            </a:r>
            <a:r>
              <a:rPr lang="nl-NL" sz="2400" b="1" dirty="0" err="1">
                <a:solidFill>
                  <a:srgbClr val="D2C2F1">
                    <a:lumMod val="50000"/>
                  </a:srgbClr>
                </a:solidFill>
                <a:latin typeface="Corbel"/>
              </a:rPr>
              <a:t>knows</a:t>
            </a:r>
            <a:r>
              <a:rPr lang="nl-NL" sz="2400" b="1" dirty="0">
                <a:solidFill>
                  <a:srgbClr val="D2C2F1">
                    <a:lumMod val="50000"/>
                  </a:srgbClr>
                </a:solidFill>
                <a:latin typeface="Corbel"/>
              </a:rPr>
              <a:t> </a:t>
            </a:r>
            <a:r>
              <a:rPr lang="nl-NL" sz="2400" b="1" dirty="0" err="1">
                <a:solidFill>
                  <a:srgbClr val="D2C2F1">
                    <a:lumMod val="50000"/>
                  </a:srgbClr>
                </a:solidFill>
                <a:latin typeface="Corbel"/>
              </a:rPr>
              <a:t>what</a:t>
            </a:r>
            <a:r>
              <a:rPr lang="nl-NL" sz="2400" b="1" dirty="0">
                <a:solidFill>
                  <a:srgbClr val="D2C2F1">
                    <a:lumMod val="50000"/>
                  </a:srgbClr>
                </a:solidFill>
                <a:latin typeface="Corbel"/>
              </a:rPr>
              <a:t> </a:t>
            </a:r>
            <a:r>
              <a:rPr lang="nl-NL" sz="2400" b="1" dirty="0" err="1">
                <a:solidFill>
                  <a:srgbClr val="D2C2F1">
                    <a:lumMod val="50000"/>
                  </a:srgbClr>
                </a:solidFill>
                <a:latin typeface="Corbel"/>
              </a:rPr>
              <a:t>your</a:t>
            </a:r>
            <a:r>
              <a:rPr lang="nl-NL" sz="2400" b="1" dirty="0">
                <a:solidFill>
                  <a:srgbClr val="D2C2F1">
                    <a:lumMod val="50000"/>
                  </a:srgbClr>
                </a:solidFill>
                <a:latin typeface="Corbel"/>
              </a:rPr>
              <a:t> </a:t>
            </a:r>
            <a:r>
              <a:rPr lang="nl-NL" sz="2400" b="1" dirty="0" err="1">
                <a:solidFill>
                  <a:srgbClr val="D2C2F1">
                    <a:lumMod val="50000"/>
                  </a:srgbClr>
                </a:solidFill>
                <a:latin typeface="Corbel"/>
              </a:rPr>
              <a:t>requirements</a:t>
            </a:r>
            <a:r>
              <a:rPr lang="nl-NL" sz="2400" b="1" dirty="0">
                <a:solidFill>
                  <a:srgbClr val="D2C2F1">
                    <a:lumMod val="50000"/>
                  </a:srgbClr>
                </a:solidFill>
                <a:latin typeface="Corbel"/>
              </a:rPr>
              <a:t> are and </a:t>
            </a:r>
            <a:r>
              <a:rPr lang="nl-NL" sz="2400" b="1" dirty="0" err="1">
                <a:solidFill>
                  <a:srgbClr val="D2C2F1">
                    <a:lumMod val="50000"/>
                  </a:srgbClr>
                </a:solidFill>
                <a:latin typeface="Corbel"/>
              </a:rPr>
              <a:t>leaving</a:t>
            </a:r>
            <a:r>
              <a:rPr lang="nl-NL" sz="2400" b="1" dirty="0">
                <a:solidFill>
                  <a:srgbClr val="D2C2F1">
                    <a:lumMod val="50000"/>
                  </a:srgbClr>
                </a:solidFill>
                <a:latin typeface="Corbel"/>
              </a:rPr>
              <a:t> the door open to different and new </a:t>
            </a:r>
            <a:r>
              <a:rPr lang="nl-NL" sz="2400" b="1" dirty="0" err="1">
                <a:solidFill>
                  <a:srgbClr val="D2C2F1">
                    <a:lumMod val="50000"/>
                  </a:srgbClr>
                </a:solidFill>
                <a:latin typeface="Corbel"/>
              </a:rPr>
              <a:t>ways</a:t>
            </a:r>
            <a:r>
              <a:rPr lang="nl-NL" sz="2400" b="1" dirty="0">
                <a:solidFill>
                  <a:srgbClr val="D2C2F1">
                    <a:lumMod val="50000"/>
                  </a:srgbClr>
                </a:solidFill>
                <a:latin typeface="Corbel"/>
              </a:rPr>
              <a:t> of meeting </a:t>
            </a:r>
            <a:r>
              <a:rPr lang="nl-NL" sz="2400" b="1" dirty="0" err="1">
                <a:solidFill>
                  <a:srgbClr val="D2C2F1">
                    <a:lumMod val="50000"/>
                  </a:srgbClr>
                </a:solidFill>
                <a:latin typeface="Corbel"/>
              </a:rPr>
              <a:t>those</a:t>
            </a:r>
            <a:r>
              <a:rPr lang="nl-NL" sz="2400" b="1" dirty="0">
                <a:solidFill>
                  <a:srgbClr val="D2C2F1">
                    <a:lumMod val="50000"/>
                  </a:srgbClr>
                </a:solidFill>
                <a:latin typeface="Corbel"/>
              </a:rPr>
              <a:t> </a:t>
            </a:r>
            <a:r>
              <a:rPr lang="nl-NL" sz="2400" b="1" dirty="0" err="1">
                <a:solidFill>
                  <a:srgbClr val="D2C2F1">
                    <a:lumMod val="50000"/>
                  </a:srgbClr>
                </a:solidFill>
                <a:latin typeface="Corbel"/>
              </a:rPr>
              <a:t>requirements</a:t>
            </a:r>
            <a:r>
              <a:rPr lang="nl-NL" sz="2400" dirty="0">
                <a:solidFill>
                  <a:srgbClr val="103154">
                    <a:lumMod val="90000"/>
                    <a:lumOff val="10000"/>
                  </a:srgbClr>
                </a:solidFill>
                <a:latin typeface="Corbel"/>
              </a:rPr>
              <a:t>” (</a:t>
            </a:r>
            <a:r>
              <a:rPr lang="nl-NL" sz="2400" i="1" dirty="0">
                <a:solidFill>
                  <a:srgbClr val="103154">
                    <a:lumMod val="90000"/>
                    <a:lumOff val="10000"/>
                  </a:srgbClr>
                </a:solidFill>
                <a:latin typeface="Corbel"/>
              </a:rPr>
              <a:t>Procurement of </a:t>
            </a:r>
            <a:r>
              <a:rPr lang="nl-NL" sz="2400" i="1" dirty="0" err="1">
                <a:solidFill>
                  <a:srgbClr val="103154">
                    <a:lumMod val="90000"/>
                    <a:lumOff val="10000"/>
                  </a:srgbClr>
                </a:solidFill>
                <a:latin typeface="Corbel"/>
              </a:rPr>
              <a:t>Innovation</a:t>
            </a:r>
            <a:r>
              <a:rPr lang="nl-NL" sz="2400" i="1" dirty="0">
                <a:solidFill>
                  <a:srgbClr val="103154">
                    <a:lumMod val="90000"/>
                    <a:lumOff val="10000"/>
                  </a:srgbClr>
                </a:solidFill>
                <a:latin typeface="Corbel"/>
              </a:rPr>
              <a:t> Platform</a:t>
            </a:r>
            <a:r>
              <a:rPr lang="nl-NL" sz="2400" dirty="0">
                <a:solidFill>
                  <a:srgbClr val="103154">
                    <a:lumMod val="90000"/>
                    <a:lumOff val="10000"/>
                  </a:srgbClr>
                </a:solidFill>
                <a:latin typeface="Corbel"/>
              </a:rPr>
              <a:t>)</a:t>
            </a:r>
            <a:endParaRPr lang="en-US" sz="2400" dirty="0">
              <a:solidFill>
                <a:srgbClr val="103154">
                  <a:lumMod val="90000"/>
                  <a:lumOff val="10000"/>
                </a:srgbClr>
              </a:solidFill>
              <a:latin typeface="Corbel"/>
            </a:endParaRPr>
          </a:p>
          <a:p>
            <a:pPr algn="just"/>
            <a:endParaRPr lang="en-US" dirty="0">
              <a:solidFill>
                <a:srgbClr val="1F3586"/>
              </a:solidFill>
            </a:endParaRPr>
          </a:p>
        </p:txBody>
      </p:sp>
    </p:spTree>
    <p:extLst>
      <p:ext uri="{BB962C8B-B14F-4D97-AF65-F5344CB8AC3E}">
        <p14:creationId xmlns:p14="http://schemas.microsoft.com/office/powerpoint/2010/main" val="327239907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a:solidFill>
                  <a:schemeClr val="accent2"/>
                </a:solidFill>
              </a:rPr>
              <a:t>Public Procurement of Innovative Solutions</a:t>
            </a:r>
          </a:p>
          <a:p>
            <a:pPr algn="ctr"/>
            <a:r>
              <a:rPr lang="en-US" sz="2800" b="1" i="1" dirty="0">
                <a:solidFill>
                  <a:schemeClr val="accent2"/>
                </a:solidFill>
              </a:rPr>
              <a:t>3. Conducting a PPI – Drafting the PPI tender docs</a:t>
            </a:r>
            <a:endParaRPr lang="en-US" sz="2800" b="1" i="1" dirty="0">
              <a:solidFill>
                <a:schemeClr val="accent2"/>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115909" y="1542197"/>
            <a:ext cx="8451273" cy="4832092"/>
          </a:xfrm>
          <a:prstGeom prst="rect">
            <a:avLst/>
          </a:prstGeom>
        </p:spPr>
        <p:txBody>
          <a:bodyPr wrap="square">
            <a:spAutoFit/>
          </a:bodyPr>
          <a:lstStyle/>
          <a:p>
            <a:pPr algn="ctr">
              <a:spcBef>
                <a:spcPts val="2000"/>
              </a:spcBef>
              <a:buClr>
                <a:srgbClr val="FF7F01"/>
              </a:buClr>
              <a:buSzPct val="90000"/>
            </a:pPr>
            <a:r>
              <a:rPr lang="en-US" sz="1900" dirty="0">
                <a:solidFill>
                  <a:srgbClr val="103154">
                    <a:lumMod val="90000"/>
                    <a:lumOff val="10000"/>
                  </a:srgbClr>
                </a:solidFill>
                <a:latin typeface="Corbel"/>
              </a:rPr>
              <a:t>“</a:t>
            </a:r>
            <a:r>
              <a:rPr lang="en-US" sz="1900" i="1" dirty="0">
                <a:solidFill>
                  <a:srgbClr val="103154">
                    <a:lumMod val="90000"/>
                    <a:lumOff val="10000"/>
                  </a:srgbClr>
                </a:solidFill>
                <a:latin typeface="Corbel"/>
              </a:rPr>
              <a:t>The technical specifications drawn up by public purchasers need to allow public procurement to be open to competition as well as to achieve objectives of </a:t>
            </a:r>
            <a:r>
              <a:rPr lang="en-US" sz="1900" b="1" i="1" dirty="0">
                <a:solidFill>
                  <a:srgbClr val="103154">
                    <a:lumMod val="90000"/>
                    <a:lumOff val="10000"/>
                  </a:srgbClr>
                </a:solidFill>
                <a:latin typeface="Corbel"/>
              </a:rPr>
              <a:t>sustainability</a:t>
            </a:r>
            <a:r>
              <a:rPr lang="en-US" sz="1900" i="1" dirty="0">
                <a:solidFill>
                  <a:srgbClr val="103154">
                    <a:lumMod val="90000"/>
                    <a:lumOff val="10000"/>
                  </a:srgbClr>
                </a:solidFill>
                <a:latin typeface="Corbel"/>
              </a:rPr>
              <a:t>. To that end, it should be possible to submit tenders that reflect the diversity of technical solutions standards and technical specifications in the marketplace, including those drawn up on the basis of performance criteria linked to the life cycle and the sustainability of the production process of the works, supplies and services</a:t>
            </a:r>
            <a:r>
              <a:rPr lang="en-US" sz="1900" dirty="0">
                <a:solidFill>
                  <a:srgbClr val="103154">
                    <a:lumMod val="90000"/>
                    <a:lumOff val="10000"/>
                  </a:srgbClr>
                </a:solidFill>
                <a:latin typeface="Corbel"/>
              </a:rPr>
              <a:t>.” </a:t>
            </a:r>
            <a:r>
              <a:rPr lang="en-US" dirty="0">
                <a:solidFill>
                  <a:srgbClr val="103154">
                    <a:lumMod val="90000"/>
                    <a:lumOff val="10000"/>
                  </a:srgbClr>
                </a:solidFill>
                <a:latin typeface="Corbel"/>
              </a:rPr>
              <a:t>(R74&amp;R83)</a:t>
            </a:r>
          </a:p>
          <a:p>
            <a:pPr>
              <a:lnSpc>
                <a:spcPct val="150000"/>
              </a:lnSpc>
              <a:spcBef>
                <a:spcPts val="1200"/>
              </a:spcBef>
              <a:buClr>
                <a:srgbClr val="FF7F01"/>
              </a:buClr>
              <a:buSzPct val="90000"/>
            </a:pPr>
            <a:r>
              <a:rPr lang="en-US" sz="2200" b="1" dirty="0">
                <a:solidFill>
                  <a:srgbClr val="FF7F01"/>
                </a:solidFill>
                <a:latin typeface="Corbel"/>
              </a:rPr>
              <a:t>Sustainability</a:t>
            </a:r>
            <a:r>
              <a:rPr lang="en-US" sz="2200" dirty="0">
                <a:solidFill>
                  <a:srgbClr val="103154">
                    <a:lumMod val="90000"/>
                    <a:lumOff val="10000"/>
                  </a:srgbClr>
                </a:solidFill>
                <a:latin typeface="Corbel"/>
              </a:rPr>
              <a:t> included in the tender specifications – </a:t>
            </a:r>
            <a:r>
              <a:rPr lang="en-US" sz="2200" b="1" dirty="0">
                <a:solidFill>
                  <a:srgbClr val="FF7F01"/>
                </a:solidFill>
                <a:latin typeface="Corbel"/>
              </a:rPr>
              <a:t>3P</a:t>
            </a:r>
          </a:p>
          <a:p>
            <a:pPr marL="342900" indent="-342900">
              <a:buClr>
                <a:srgbClr val="FF7F01"/>
              </a:buClr>
              <a:buSzPct val="90000"/>
              <a:buFont typeface="Arial"/>
              <a:buChar char="•"/>
            </a:pPr>
            <a:r>
              <a:rPr lang="en-US" sz="2200" b="1" i="1" dirty="0">
                <a:solidFill>
                  <a:srgbClr val="103154">
                    <a:lumMod val="90000"/>
                    <a:lumOff val="10000"/>
                  </a:srgbClr>
                </a:solidFill>
                <a:latin typeface="Corbel"/>
              </a:rPr>
              <a:t>People</a:t>
            </a:r>
            <a:r>
              <a:rPr lang="en-US" sz="2200" dirty="0">
                <a:solidFill>
                  <a:srgbClr val="103154">
                    <a:lumMod val="90000"/>
                    <a:lumOff val="10000"/>
                  </a:srgbClr>
                </a:solidFill>
                <a:latin typeface="Corbel"/>
              </a:rPr>
              <a:t> – social sustainability &amp; ethical considerations (e.g., labor conditions &amp; standards)</a:t>
            </a:r>
          </a:p>
          <a:p>
            <a:pPr marL="342900" indent="-342900">
              <a:buClr>
                <a:srgbClr val="FF7F01"/>
              </a:buClr>
              <a:buSzPct val="90000"/>
              <a:buFont typeface="Arial"/>
              <a:buChar char="•"/>
            </a:pPr>
            <a:r>
              <a:rPr lang="en-US" sz="2200" b="1" i="1" dirty="0">
                <a:solidFill>
                  <a:srgbClr val="008000"/>
                </a:solidFill>
                <a:latin typeface="Corbel"/>
              </a:rPr>
              <a:t>Planet</a:t>
            </a:r>
            <a:r>
              <a:rPr lang="en-US" sz="2200" dirty="0">
                <a:solidFill>
                  <a:srgbClr val="103154">
                    <a:lumMod val="90000"/>
                    <a:lumOff val="10000"/>
                  </a:srgbClr>
                </a:solidFill>
                <a:latin typeface="Corbel"/>
              </a:rPr>
              <a:t> – environmental sustainability (e.g., product life cycle analysis)</a:t>
            </a:r>
          </a:p>
          <a:p>
            <a:pPr marL="342900" indent="-342900">
              <a:buClr>
                <a:srgbClr val="FF7F01"/>
              </a:buClr>
              <a:buSzPct val="90000"/>
              <a:buFont typeface="Arial"/>
              <a:buChar char="•"/>
            </a:pPr>
            <a:r>
              <a:rPr lang="en-US" sz="2200" b="1" i="1" dirty="0">
                <a:solidFill>
                  <a:srgbClr val="9D09D1">
                    <a:lumMod val="60000"/>
                    <a:lumOff val="40000"/>
                  </a:srgbClr>
                </a:solidFill>
                <a:latin typeface="Corbel"/>
              </a:rPr>
              <a:t>Profit</a:t>
            </a:r>
            <a:r>
              <a:rPr lang="en-US" sz="2200" dirty="0">
                <a:solidFill>
                  <a:srgbClr val="103154">
                    <a:lumMod val="90000"/>
                    <a:lumOff val="10000"/>
                  </a:srgbClr>
                </a:solidFill>
                <a:latin typeface="Corbel"/>
              </a:rPr>
              <a:t> – economic sustainability (e.g., value for money)</a:t>
            </a:r>
          </a:p>
          <a:p>
            <a:pPr algn="just"/>
            <a:endParaRPr lang="en-US" dirty="0">
              <a:solidFill>
                <a:srgbClr val="1F3586"/>
              </a:solidFill>
            </a:endParaRPr>
          </a:p>
        </p:txBody>
      </p:sp>
    </p:spTree>
    <p:extLst>
      <p:ext uri="{BB962C8B-B14F-4D97-AF65-F5344CB8AC3E}">
        <p14:creationId xmlns:p14="http://schemas.microsoft.com/office/powerpoint/2010/main" val="101651886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a:solidFill>
                  <a:schemeClr val="accent2"/>
                </a:solidFill>
              </a:rPr>
              <a:t>Public Procurement of Innovative Solutions</a:t>
            </a:r>
          </a:p>
          <a:p>
            <a:pPr algn="ctr"/>
            <a:r>
              <a:rPr lang="en-US" sz="2800" b="1" i="1" dirty="0" smtClean="0">
                <a:solidFill>
                  <a:schemeClr val="accent2"/>
                </a:solidFill>
              </a:rPr>
              <a:t>4. The contractual strategy</a:t>
            </a:r>
            <a:endParaRPr lang="en-US" sz="2800" b="1" i="1" dirty="0">
              <a:solidFill>
                <a:schemeClr val="accent2"/>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236934" y="1542197"/>
            <a:ext cx="8209224" cy="4796185"/>
          </a:xfrm>
          <a:prstGeom prst="rect">
            <a:avLst/>
          </a:prstGeom>
        </p:spPr>
        <p:txBody>
          <a:bodyPr wrap="square">
            <a:spAutoFit/>
          </a:bodyPr>
          <a:lstStyle/>
          <a:p>
            <a:pPr marL="342900" indent="-342900">
              <a:spcBef>
                <a:spcPts val="2000"/>
              </a:spcBef>
              <a:buClr>
                <a:srgbClr val="FF7F01"/>
              </a:buClr>
              <a:buSzPct val="90000"/>
              <a:buFont typeface="Arial"/>
              <a:buChar char="•"/>
            </a:pPr>
            <a:r>
              <a:rPr lang="nl-NL" sz="2400" b="1" dirty="0">
                <a:solidFill>
                  <a:srgbClr val="103154">
                    <a:lumMod val="90000"/>
                    <a:lumOff val="10000"/>
                  </a:srgbClr>
                </a:solidFill>
                <a:latin typeface="Corbel"/>
              </a:rPr>
              <a:t>Performance clauses </a:t>
            </a:r>
            <a:r>
              <a:rPr lang="nl-NL" sz="2400" dirty="0">
                <a:solidFill>
                  <a:srgbClr val="103154">
                    <a:lumMod val="90000"/>
                    <a:lumOff val="10000"/>
                  </a:srgbClr>
                </a:solidFill>
                <a:latin typeface="Corbel"/>
              </a:rPr>
              <a:t>– meant to incentivize contractors</a:t>
            </a:r>
          </a:p>
          <a:p>
            <a:pPr marL="685800" lvl="1" indent="-336550">
              <a:spcBef>
                <a:spcPts val="600"/>
              </a:spcBef>
              <a:buClr>
                <a:srgbClr val="FF7F01"/>
              </a:buClr>
              <a:buSzPct val="90000"/>
              <a:buFont typeface="Arial"/>
              <a:buChar char="•"/>
            </a:pPr>
            <a:r>
              <a:rPr lang="en-US" sz="2400" dirty="0">
                <a:solidFill>
                  <a:srgbClr val="103154">
                    <a:lumMod val="90000"/>
                    <a:lumOff val="10000"/>
                  </a:srgbClr>
                </a:solidFill>
                <a:latin typeface="Corbel"/>
              </a:rPr>
              <a:t>could include, for example, environmental / energy performance and other specific commitments related considerations</a:t>
            </a:r>
          </a:p>
          <a:p>
            <a:pPr marL="685800" lvl="1" indent="-336550" algn="just">
              <a:spcBef>
                <a:spcPts val="600"/>
              </a:spcBef>
              <a:buClr>
                <a:srgbClr val="FF7F01"/>
              </a:buClr>
              <a:buSzPct val="90000"/>
              <a:buFont typeface="Arial"/>
              <a:buChar char="•"/>
            </a:pPr>
            <a:r>
              <a:rPr lang="en-US" sz="2400" dirty="0">
                <a:solidFill>
                  <a:srgbClr val="103154">
                    <a:lumMod val="90000"/>
                    <a:lumOff val="10000"/>
                  </a:srgbClr>
                </a:solidFill>
                <a:latin typeface="Corbel"/>
              </a:rPr>
              <a:t>must be published and set out clearly within the tender documentation in order to ensure full information of the interested bidders</a:t>
            </a:r>
          </a:p>
          <a:p>
            <a:pPr marL="685800" lvl="1" indent="-336550" algn="just">
              <a:spcBef>
                <a:spcPts val="600"/>
              </a:spcBef>
              <a:buClr>
                <a:srgbClr val="FF7F01"/>
              </a:buClr>
              <a:buSzPct val="90000"/>
              <a:buFont typeface="Arial"/>
              <a:buChar char="•"/>
            </a:pPr>
            <a:r>
              <a:rPr lang="en-US" sz="2400" dirty="0">
                <a:solidFill>
                  <a:srgbClr val="103154">
                    <a:lumMod val="90000"/>
                    <a:lumOff val="10000"/>
                  </a:srgbClr>
                </a:solidFill>
                <a:latin typeface="Corbel"/>
              </a:rPr>
              <a:t>must be linked to the performance of the contract</a:t>
            </a:r>
          </a:p>
          <a:p>
            <a:pPr marL="342900" indent="-342900">
              <a:spcBef>
                <a:spcPts val="2000"/>
              </a:spcBef>
              <a:buClr>
                <a:srgbClr val="FF7F01"/>
              </a:buClr>
              <a:buSzPct val="90000"/>
              <a:buFont typeface="Arial"/>
              <a:buChar char="•"/>
            </a:pPr>
            <a:r>
              <a:rPr lang="nl-NL" sz="2400" b="1" dirty="0">
                <a:solidFill>
                  <a:srgbClr val="103154">
                    <a:lumMod val="90000"/>
                    <a:lumOff val="10000"/>
                  </a:srgbClr>
                </a:solidFill>
                <a:latin typeface="Corbel"/>
              </a:rPr>
              <a:t>Monitoring performance clauses</a:t>
            </a:r>
          </a:p>
          <a:p>
            <a:pPr marL="685800" lvl="1" indent="-336550">
              <a:spcBef>
                <a:spcPts val="600"/>
              </a:spcBef>
              <a:buClr>
                <a:srgbClr val="FF7F01"/>
              </a:buClr>
              <a:buSzPct val="90000"/>
              <a:buFont typeface="Arial"/>
              <a:buChar char="•"/>
            </a:pPr>
            <a:r>
              <a:rPr lang="en-US" sz="2400" dirty="0">
                <a:solidFill>
                  <a:srgbClr val="103154">
                    <a:lumMod val="90000"/>
                    <a:lumOff val="10000"/>
                  </a:srgbClr>
                </a:solidFill>
                <a:latin typeface="Corbel"/>
              </a:rPr>
              <a:t>to assess development during project implementation</a:t>
            </a:r>
          </a:p>
          <a:p>
            <a:pPr marL="685800" lvl="1" indent="-336550">
              <a:spcBef>
                <a:spcPts val="600"/>
              </a:spcBef>
              <a:buClr>
                <a:srgbClr val="FF7F01"/>
              </a:buClr>
              <a:buSzPct val="90000"/>
              <a:buFont typeface="Arial"/>
              <a:buChar char="•"/>
            </a:pPr>
            <a:r>
              <a:rPr lang="en-US" sz="2400" dirty="0">
                <a:solidFill>
                  <a:srgbClr val="103154">
                    <a:lumMod val="90000"/>
                    <a:lumOff val="10000"/>
                  </a:srgbClr>
                </a:solidFill>
                <a:latin typeface="Corbel"/>
              </a:rPr>
              <a:t>to assess the progress made by the contractors </a:t>
            </a:r>
            <a:endParaRPr lang="nl-NL" sz="2400" dirty="0">
              <a:solidFill>
                <a:srgbClr val="103154">
                  <a:lumMod val="90000"/>
                  <a:lumOff val="10000"/>
                </a:srgbClr>
              </a:solidFill>
              <a:latin typeface="Corbel"/>
            </a:endParaRPr>
          </a:p>
        </p:txBody>
      </p:sp>
    </p:spTree>
    <p:extLst>
      <p:ext uri="{BB962C8B-B14F-4D97-AF65-F5344CB8AC3E}">
        <p14:creationId xmlns:p14="http://schemas.microsoft.com/office/powerpoint/2010/main" val="38095505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a:solidFill>
                  <a:schemeClr val="accent2"/>
                </a:solidFill>
              </a:rPr>
              <a:t>Public Procurement of Innovative Solutions</a:t>
            </a:r>
          </a:p>
          <a:p>
            <a:pPr algn="ctr"/>
            <a:r>
              <a:rPr lang="en-US" sz="2800" b="1" i="1" dirty="0">
                <a:solidFill>
                  <a:schemeClr val="accent2"/>
                </a:solidFill>
              </a:rPr>
              <a:t>4. The contractual strategy</a:t>
            </a:r>
            <a:endParaRPr lang="en-US" sz="2800" b="1" i="1" dirty="0">
              <a:solidFill>
                <a:schemeClr val="accent2"/>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115910" y="1405719"/>
            <a:ext cx="8209224" cy="5247590"/>
          </a:xfrm>
          <a:prstGeom prst="rect">
            <a:avLst/>
          </a:prstGeom>
        </p:spPr>
        <p:txBody>
          <a:bodyPr wrap="square">
            <a:spAutoFit/>
          </a:bodyPr>
          <a:lstStyle/>
          <a:p>
            <a:pPr marL="342900" indent="-342900">
              <a:spcBef>
                <a:spcPts val="2000"/>
              </a:spcBef>
              <a:buClr>
                <a:srgbClr val="FF7F01"/>
              </a:buClr>
              <a:buSzPct val="90000"/>
              <a:buFont typeface="Arial"/>
              <a:buChar char="•"/>
            </a:pPr>
            <a:r>
              <a:rPr lang="nl-NL" sz="2000" b="1" dirty="0">
                <a:solidFill>
                  <a:srgbClr val="103154">
                    <a:lumMod val="90000"/>
                    <a:lumOff val="10000"/>
                  </a:srgbClr>
                </a:solidFill>
                <a:latin typeface="Corbel"/>
              </a:rPr>
              <a:t>Exa</a:t>
            </a:r>
            <a:r>
              <a:rPr lang="nl-NL" sz="2100" b="1" dirty="0">
                <a:solidFill>
                  <a:srgbClr val="103154">
                    <a:lumMod val="90000"/>
                    <a:lumOff val="10000"/>
                  </a:srgbClr>
                </a:solidFill>
                <a:latin typeface="Corbel"/>
              </a:rPr>
              <a:t>mples of performance clauses </a:t>
            </a:r>
          </a:p>
          <a:p>
            <a:pPr marL="685800" lvl="1" indent="-336550" algn="just">
              <a:spcBef>
                <a:spcPts val="600"/>
              </a:spcBef>
              <a:buClr>
                <a:srgbClr val="FF7F01"/>
              </a:buClr>
              <a:buSzPct val="90000"/>
              <a:buFont typeface="Arial"/>
              <a:buChar char="•"/>
            </a:pPr>
            <a:r>
              <a:rPr lang="en-US" sz="2100" dirty="0">
                <a:solidFill>
                  <a:srgbClr val="103154">
                    <a:lumMod val="90000"/>
                    <a:lumOff val="10000"/>
                  </a:srgbClr>
                </a:solidFill>
                <a:latin typeface="Corbel"/>
              </a:rPr>
              <a:t>Performance payments for key performance indicators (e.g., energy efficiency, minimization of waste, efficient use of resources);</a:t>
            </a:r>
          </a:p>
          <a:p>
            <a:pPr marL="685800" lvl="1" indent="-336550" algn="just">
              <a:spcBef>
                <a:spcPts val="600"/>
              </a:spcBef>
              <a:buClr>
                <a:srgbClr val="FF7F01"/>
              </a:buClr>
              <a:buSzPct val="90000"/>
              <a:buFont typeface="Arial"/>
              <a:buChar char="•"/>
            </a:pPr>
            <a:r>
              <a:rPr lang="en-US" sz="2100" dirty="0">
                <a:solidFill>
                  <a:srgbClr val="103154">
                    <a:lumMod val="90000"/>
                    <a:lumOff val="10000"/>
                  </a:srgbClr>
                </a:solidFill>
                <a:latin typeface="Corbel"/>
              </a:rPr>
              <a:t>Provide for the possibility to negotiate contract extensions for innovative design alterations, however, conditioned upon mentioning this possibility under the tender documentation;</a:t>
            </a:r>
          </a:p>
          <a:p>
            <a:pPr marL="685800" lvl="1" indent="-336550" algn="just">
              <a:spcBef>
                <a:spcPts val="600"/>
              </a:spcBef>
              <a:buClr>
                <a:srgbClr val="FF7F01"/>
              </a:buClr>
              <a:buSzPct val="90000"/>
              <a:buFont typeface="Arial"/>
              <a:buChar char="•"/>
            </a:pPr>
            <a:r>
              <a:rPr lang="en-US" sz="2100" dirty="0">
                <a:solidFill>
                  <a:srgbClr val="103154">
                    <a:lumMod val="90000"/>
                    <a:lumOff val="10000"/>
                  </a:srgbClr>
                </a:solidFill>
                <a:latin typeface="Corbel"/>
              </a:rPr>
              <a:t>Guarantees that the contractors having implemented the project will be mentioned in the publicity done for the outcome which meet high performance standards; </a:t>
            </a:r>
          </a:p>
          <a:p>
            <a:pPr marL="685800" lvl="1" indent="-336550" algn="just">
              <a:spcBef>
                <a:spcPts val="600"/>
              </a:spcBef>
              <a:buClr>
                <a:srgbClr val="FF7F01"/>
              </a:buClr>
              <a:buSzPct val="90000"/>
              <a:buFont typeface="Arial"/>
              <a:buChar char="•"/>
            </a:pPr>
            <a:r>
              <a:rPr lang="en-US" sz="2100" dirty="0">
                <a:solidFill>
                  <a:srgbClr val="103154">
                    <a:lumMod val="90000"/>
                    <a:lumOff val="10000"/>
                  </a:srgbClr>
                </a:solidFill>
                <a:latin typeface="Corbel"/>
              </a:rPr>
              <a:t>Incorporation of a “share gain” clause and/or an “innovation pot” clause, according to which savings on initially planned budget which are triggered by the employment of innovative solutions could be shared between the public procurer and the contractor (VE).</a:t>
            </a:r>
          </a:p>
        </p:txBody>
      </p:sp>
    </p:spTree>
    <p:extLst>
      <p:ext uri="{BB962C8B-B14F-4D97-AF65-F5344CB8AC3E}">
        <p14:creationId xmlns:p14="http://schemas.microsoft.com/office/powerpoint/2010/main" val="2871254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a:solidFill>
                  <a:schemeClr val="accent2"/>
                </a:solidFill>
              </a:rPr>
              <a:t>Public Procurement of Innovative Solutions</a:t>
            </a:r>
          </a:p>
          <a:p>
            <a:pPr algn="ctr"/>
            <a:r>
              <a:rPr lang="en-US" sz="2800" b="1" i="1" dirty="0">
                <a:solidFill>
                  <a:schemeClr val="accent2"/>
                </a:solidFill>
              </a:rPr>
              <a:t>4. The contractual strategy</a:t>
            </a:r>
            <a:endParaRPr lang="en-US" sz="2800" b="1" i="1" dirty="0">
              <a:solidFill>
                <a:schemeClr val="accent2"/>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defTabSz="914400">
              <a:lnSpc>
                <a:spcPct val="200000"/>
              </a:lnSpc>
              <a:spcBef>
                <a:spcPts val="0"/>
              </a:spcBef>
              <a:buClrTx/>
              <a:buSzTx/>
            </a:pPr>
            <a:endParaRPr lang="en-US" dirty="0">
              <a:solidFill>
                <a:srgbClr val="002060"/>
              </a:solidFill>
            </a:endParaRPr>
          </a:p>
        </p:txBody>
      </p:sp>
      <p:sp>
        <p:nvSpPr>
          <p:cNvPr id="2" name="Rectangle 1"/>
          <p:cNvSpPr/>
          <p:nvPr/>
        </p:nvSpPr>
        <p:spPr>
          <a:xfrm>
            <a:off x="236934" y="1542197"/>
            <a:ext cx="8209224" cy="4488408"/>
          </a:xfrm>
          <a:prstGeom prst="rect">
            <a:avLst/>
          </a:prstGeom>
        </p:spPr>
        <p:txBody>
          <a:bodyPr wrap="square">
            <a:spAutoFit/>
          </a:bodyPr>
          <a:lstStyle/>
          <a:p>
            <a:pPr marL="342900" indent="-342900">
              <a:spcBef>
                <a:spcPts val="2400"/>
              </a:spcBef>
              <a:buClr>
                <a:srgbClr val="FF7F01"/>
              </a:buClr>
              <a:buSzPct val="90000"/>
              <a:buFont typeface="Arial"/>
              <a:buChar char="•"/>
            </a:pPr>
            <a:r>
              <a:rPr lang="nl-NL" sz="2200" b="1" dirty="0">
                <a:solidFill>
                  <a:srgbClr val="103154">
                    <a:lumMod val="90000"/>
                    <a:lumOff val="10000"/>
                  </a:srgbClr>
                </a:solidFill>
                <a:latin typeface="Corbel"/>
              </a:rPr>
              <a:t>VE - Value Engineering </a:t>
            </a:r>
            <a:r>
              <a:rPr lang="nl-NL" sz="2300" b="1" dirty="0">
                <a:solidFill>
                  <a:srgbClr val="103154">
                    <a:lumMod val="90000"/>
                    <a:lumOff val="10000"/>
                  </a:srgbClr>
                </a:solidFill>
                <a:latin typeface="Corbel"/>
              </a:rPr>
              <a:t>clauses </a:t>
            </a:r>
          </a:p>
          <a:p>
            <a:pPr marL="685800" lvl="1" indent="-336550" algn="just">
              <a:spcBef>
                <a:spcPts val="2000"/>
              </a:spcBef>
              <a:buClr>
                <a:srgbClr val="FF7F01"/>
              </a:buClr>
              <a:buSzPct val="90000"/>
              <a:buFont typeface="Arial"/>
              <a:buChar char="•"/>
            </a:pPr>
            <a:r>
              <a:rPr lang="en-US" sz="2100" dirty="0">
                <a:solidFill>
                  <a:srgbClr val="103154">
                    <a:lumMod val="90000"/>
                    <a:lumOff val="10000"/>
                  </a:srgbClr>
                </a:solidFill>
                <a:latin typeface="Corbel"/>
              </a:rPr>
              <a:t>offer the possibility to improve VFM during contract execution of  when it becomes clearer which elements of the project increase costs, while not adding commensurate value to the overall performance;</a:t>
            </a:r>
          </a:p>
          <a:p>
            <a:pPr marL="685800" lvl="1" indent="-336550" algn="just">
              <a:spcBef>
                <a:spcPts val="600"/>
              </a:spcBef>
              <a:buClr>
                <a:srgbClr val="FF7F01"/>
              </a:buClr>
              <a:buSzPct val="90000"/>
              <a:buFont typeface="Arial"/>
              <a:buChar char="•"/>
            </a:pPr>
            <a:r>
              <a:rPr lang="en-US" sz="2100" dirty="0">
                <a:solidFill>
                  <a:srgbClr val="103154">
                    <a:lumMod val="90000"/>
                    <a:lumOff val="10000"/>
                  </a:srgbClr>
                </a:solidFill>
                <a:latin typeface="Corbel"/>
              </a:rPr>
              <a:t> may allow contractors to propose, and public procurers to accept, new state of the art solutions occurring during the contract execution =&gt; amendment of an existing contract (art 72 PSD &amp; art 89 UD)</a:t>
            </a:r>
          </a:p>
          <a:p>
            <a:pPr marL="685800" lvl="1" indent="-336550" algn="just">
              <a:spcBef>
                <a:spcPts val="600"/>
              </a:spcBef>
              <a:buClr>
                <a:srgbClr val="FF7F01"/>
              </a:buClr>
              <a:buSzPct val="90000"/>
              <a:buFont typeface="Arial"/>
              <a:buChar char="•"/>
            </a:pPr>
            <a:r>
              <a:rPr lang="en-US" sz="2100" dirty="0">
                <a:solidFill>
                  <a:srgbClr val="103154">
                    <a:lumMod val="90000"/>
                    <a:lumOff val="10000"/>
                  </a:srgbClr>
                </a:solidFill>
                <a:latin typeface="Corbel"/>
              </a:rPr>
              <a:t>the substantial or material core of the contract must not change; </a:t>
            </a:r>
          </a:p>
          <a:p>
            <a:pPr marL="685800" lvl="1" indent="-336550" algn="just">
              <a:spcBef>
                <a:spcPts val="600"/>
              </a:spcBef>
              <a:buClr>
                <a:srgbClr val="FF7F01"/>
              </a:buClr>
              <a:buSzPct val="90000"/>
              <a:buFont typeface="Arial"/>
              <a:buChar char="•"/>
            </a:pPr>
            <a:r>
              <a:rPr lang="en-US" sz="2100" dirty="0">
                <a:solidFill>
                  <a:srgbClr val="103154">
                    <a:lumMod val="90000"/>
                    <a:lumOff val="10000"/>
                  </a:srgbClr>
                </a:solidFill>
                <a:latin typeface="Corbel"/>
              </a:rPr>
              <a:t>an improvement for the achievement of the needs would result in savings and the innovation of a service or process.</a:t>
            </a:r>
          </a:p>
        </p:txBody>
      </p:sp>
    </p:spTree>
    <p:extLst>
      <p:ext uri="{BB962C8B-B14F-4D97-AF65-F5344CB8AC3E}">
        <p14:creationId xmlns:p14="http://schemas.microsoft.com/office/powerpoint/2010/main" val="419578006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1138773"/>
          </a:xfrm>
          <a:prstGeom prst="rect">
            <a:avLst/>
          </a:prstGeom>
          <a:noFill/>
        </p:spPr>
        <p:txBody>
          <a:bodyPr wrap="square" rtlCol="0">
            <a:spAutoFit/>
          </a:bodyPr>
          <a:lstStyle/>
          <a:p>
            <a:pPr algn="ctr"/>
            <a:r>
              <a:rPr lang="en-GB" sz="3400" b="1" dirty="0" smtClean="0">
                <a:solidFill>
                  <a:schemeClr val="accent2"/>
                </a:solidFill>
                <a:latin typeface="+mj-lt"/>
              </a:rPr>
              <a:t>Public Procurement of Innovative Solutions</a:t>
            </a:r>
          </a:p>
          <a:p>
            <a:pPr algn="ctr"/>
            <a:r>
              <a:rPr lang="en-GB" sz="3400" b="1" i="1" dirty="0" smtClean="0">
                <a:solidFill>
                  <a:schemeClr val="accent2"/>
                </a:solidFill>
                <a:latin typeface="+mj-lt"/>
              </a:rPr>
              <a:t>Structure of the presentation</a:t>
            </a:r>
            <a:endParaRPr lang="en-GB" sz="34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424426" y="2143907"/>
            <a:ext cx="8035840" cy="2554545"/>
          </a:xfrm>
          <a:prstGeom prst="rect">
            <a:avLst/>
          </a:prstGeom>
        </p:spPr>
        <p:txBody>
          <a:bodyPr wrap="square">
            <a:spAutoFit/>
          </a:bodyPr>
          <a:lstStyle/>
          <a:p>
            <a:pPr marL="742950" indent="-742950">
              <a:buFont typeface="+mj-lt"/>
              <a:buAutoNum type="arabicPeriod"/>
            </a:pPr>
            <a:r>
              <a:rPr lang="en-GB" sz="4000" dirty="0" smtClean="0">
                <a:solidFill>
                  <a:srgbClr val="041869"/>
                </a:solidFill>
              </a:rPr>
              <a:t>Introduction – understanding PPI</a:t>
            </a:r>
            <a:endParaRPr lang="en-GB" sz="4000" dirty="0">
              <a:solidFill>
                <a:srgbClr val="041869"/>
              </a:solidFill>
            </a:endParaRPr>
          </a:p>
          <a:p>
            <a:pPr marL="742950" lvl="0" indent="-742950">
              <a:buFont typeface="+mj-lt"/>
              <a:buAutoNum type="arabicPeriod"/>
            </a:pPr>
            <a:r>
              <a:rPr lang="en-GB" sz="4000" dirty="0" smtClean="0">
                <a:solidFill>
                  <a:srgbClr val="041869"/>
                </a:solidFill>
              </a:rPr>
              <a:t>Steps for preparing a PPI</a:t>
            </a:r>
          </a:p>
          <a:p>
            <a:pPr marL="742950" lvl="0" indent="-742950">
              <a:buFont typeface="+mj-lt"/>
              <a:buAutoNum type="arabicPeriod"/>
            </a:pPr>
            <a:r>
              <a:rPr lang="en-GB" sz="4000" dirty="0" smtClean="0">
                <a:solidFill>
                  <a:srgbClr val="041869"/>
                </a:solidFill>
              </a:rPr>
              <a:t>Conducting a PPI </a:t>
            </a:r>
            <a:endParaRPr lang="en-GB" sz="4000" dirty="0" smtClean="0">
              <a:solidFill>
                <a:srgbClr val="041869"/>
              </a:solidFill>
            </a:endParaRPr>
          </a:p>
          <a:p>
            <a:pPr marL="742950" lvl="0" indent="-742950">
              <a:buFont typeface="+mj-lt"/>
              <a:buAutoNum type="arabicPeriod"/>
            </a:pPr>
            <a:r>
              <a:rPr lang="en-GB" sz="4000" dirty="0" smtClean="0">
                <a:solidFill>
                  <a:srgbClr val="041869"/>
                </a:solidFill>
              </a:rPr>
              <a:t>T</a:t>
            </a:r>
            <a:r>
              <a:rPr lang="en-GB" sz="4000" dirty="0" smtClean="0">
                <a:solidFill>
                  <a:srgbClr val="041869"/>
                </a:solidFill>
              </a:rPr>
              <a:t>he </a:t>
            </a:r>
            <a:r>
              <a:rPr lang="en-GB" sz="4000" dirty="0" smtClean="0">
                <a:solidFill>
                  <a:srgbClr val="041869"/>
                </a:solidFill>
              </a:rPr>
              <a:t>PPI contractual </a:t>
            </a:r>
            <a:r>
              <a:rPr lang="en-GB" sz="4000" dirty="0" smtClean="0">
                <a:solidFill>
                  <a:srgbClr val="041869"/>
                </a:solidFill>
              </a:rPr>
              <a:t>strategy</a:t>
            </a:r>
            <a:endParaRPr lang="en-GB" sz="4000" dirty="0" smtClean="0">
              <a:solidFill>
                <a:srgbClr val="041869"/>
              </a:solidFill>
            </a:endParaRPr>
          </a:p>
        </p:txBody>
      </p:sp>
    </p:spTree>
    <p:extLst>
      <p:ext uri="{BB962C8B-B14F-4D97-AF65-F5344CB8AC3E}">
        <p14:creationId xmlns:p14="http://schemas.microsoft.com/office/powerpoint/2010/main" val="243361174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94000">
              <a:srgbClr val="F4F8FC"/>
            </a:gs>
            <a:gs pos="0">
              <a:schemeClr val="accent1">
                <a:lumMod val="5000"/>
                <a:lumOff val="9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1192815" y="4258544"/>
            <a:ext cx="6314936" cy="1938992"/>
          </a:xfrm>
          <a:prstGeom prst="rect">
            <a:avLst/>
          </a:prstGeom>
          <a:noFill/>
        </p:spPr>
        <p:txBody>
          <a:bodyPr wrap="square" rtlCol="0">
            <a:spAutoFit/>
          </a:bodyPr>
          <a:lstStyle/>
          <a:p>
            <a:pPr algn="r"/>
            <a:r>
              <a:rPr lang="en-GB" sz="2400" b="1" i="1" dirty="0" smtClean="0">
                <a:solidFill>
                  <a:schemeClr val="accent1">
                    <a:lumMod val="50000"/>
                  </a:schemeClr>
                </a:solidFill>
                <a:latin typeface="Calibri" panose="020F0502020204030204" pitchFamily="34" charset="0"/>
              </a:rPr>
              <a:t>Stephan Corvers</a:t>
            </a:r>
          </a:p>
          <a:p>
            <a:pPr algn="r"/>
            <a:r>
              <a:rPr lang="en-GB" sz="2400" b="1" i="1" dirty="0" smtClean="0">
                <a:solidFill>
                  <a:schemeClr val="accent1">
                    <a:lumMod val="50000"/>
                  </a:schemeClr>
                </a:solidFill>
                <a:latin typeface="Calibri" panose="020F0502020204030204" pitchFamily="34" charset="0"/>
              </a:rPr>
              <a:t>Ana Lucia Jaramillo</a:t>
            </a:r>
          </a:p>
          <a:p>
            <a:pPr algn="r"/>
            <a:r>
              <a:rPr lang="en-GB" sz="2400" i="1" dirty="0" smtClean="0">
                <a:solidFill>
                  <a:schemeClr val="accent1">
                    <a:lumMod val="50000"/>
                  </a:schemeClr>
                </a:solidFill>
                <a:latin typeface="Calibri" panose="020F0502020204030204" pitchFamily="34" charset="0"/>
              </a:rPr>
              <a:t>Corvers Procurement Services </a:t>
            </a:r>
            <a:r>
              <a:rPr lang="en-GB" sz="2400" i="1" dirty="0" err="1" smtClean="0">
                <a:solidFill>
                  <a:schemeClr val="accent1">
                    <a:lumMod val="50000"/>
                  </a:schemeClr>
                </a:solidFill>
                <a:latin typeface="Calibri" panose="020F0502020204030204" pitchFamily="34" charset="0"/>
              </a:rPr>
              <a:t>b.v</a:t>
            </a:r>
            <a:r>
              <a:rPr lang="en-GB" sz="2400" i="1" dirty="0" smtClean="0">
                <a:solidFill>
                  <a:schemeClr val="accent1">
                    <a:lumMod val="50000"/>
                  </a:schemeClr>
                </a:solidFill>
                <a:latin typeface="Calibri" panose="020F0502020204030204" pitchFamily="34" charset="0"/>
              </a:rPr>
              <a:t>.</a:t>
            </a:r>
          </a:p>
          <a:p>
            <a:pPr algn="r"/>
            <a:r>
              <a:rPr lang="en-GB" sz="2400" i="1" dirty="0" smtClean="0">
                <a:solidFill>
                  <a:schemeClr val="accent1">
                    <a:lumMod val="50000"/>
                  </a:schemeClr>
                </a:solidFill>
                <a:latin typeface="Calibri" panose="020F0502020204030204" pitchFamily="34" charset="0"/>
              </a:rPr>
              <a:t>Email: </a:t>
            </a:r>
            <a:r>
              <a:rPr lang="en-GB" sz="2400" i="1" dirty="0" smtClean="0">
                <a:solidFill>
                  <a:schemeClr val="accent1">
                    <a:lumMod val="50000"/>
                  </a:schemeClr>
                </a:solidFill>
                <a:latin typeface="Calibri" panose="020F0502020204030204" pitchFamily="34" charset="0"/>
                <a:hlinkClick r:id="rId2"/>
              </a:rPr>
              <a:t>s.corvers@corvers.com</a:t>
            </a:r>
            <a:r>
              <a:rPr lang="en-GB" sz="2400" i="1" dirty="0" smtClean="0">
                <a:solidFill>
                  <a:schemeClr val="accent1">
                    <a:lumMod val="50000"/>
                  </a:schemeClr>
                </a:solidFill>
                <a:latin typeface="Calibri" panose="020F0502020204030204" pitchFamily="34" charset="0"/>
              </a:rPr>
              <a:t>; </a:t>
            </a:r>
            <a:r>
              <a:rPr lang="en-GB" sz="2400" i="1" dirty="0" smtClean="0">
                <a:solidFill>
                  <a:schemeClr val="accent1">
                    <a:lumMod val="50000"/>
                  </a:schemeClr>
                </a:solidFill>
                <a:latin typeface="Calibri" panose="020F0502020204030204" pitchFamily="34" charset="0"/>
                <a:hlinkClick r:id="rId3"/>
              </a:rPr>
              <a:t>a.jaramillo@corvers.com</a:t>
            </a:r>
            <a:r>
              <a:rPr lang="en-GB" sz="2400" i="1" dirty="0" smtClean="0">
                <a:solidFill>
                  <a:schemeClr val="accent1">
                    <a:lumMod val="50000"/>
                  </a:schemeClr>
                </a:solidFill>
                <a:latin typeface="Calibri" panose="020F0502020204030204" pitchFamily="34" charset="0"/>
              </a:rPr>
              <a:t>  </a:t>
            </a:r>
            <a:endParaRPr lang="en-US" sz="2400" i="1" dirty="0">
              <a:solidFill>
                <a:schemeClr val="accent1">
                  <a:lumMod val="50000"/>
                </a:schemeClr>
              </a:solidFill>
              <a:latin typeface="Calibri" panose="020F0502020204030204" pitchFamily="34" charset="0"/>
            </a:endParaRPr>
          </a:p>
        </p:txBody>
      </p:sp>
      <p:pic>
        <p:nvPicPr>
          <p:cNvPr id="5"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44147" y="93577"/>
            <a:ext cx="1785271" cy="1239585"/>
          </a:xfrm>
          <a:prstGeom prst="rect">
            <a:avLst/>
          </a:prstGeom>
        </p:spPr>
      </p:pic>
      <p:pic>
        <p:nvPicPr>
          <p:cNvPr id="6"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6900" y="217520"/>
            <a:ext cx="1271830" cy="812993"/>
          </a:xfrm>
          <a:prstGeom prst="rect">
            <a:avLst/>
          </a:prstGeom>
          <a:effectLst/>
        </p:spPr>
      </p:pic>
      <p:pic>
        <p:nvPicPr>
          <p:cNvPr id="7" name="0 Imagen" descr="logo_topcorner.gif"/>
          <p:cNvPicPr>
            <a:picLocks noChangeAspect="1" noChangeArrowheads="1"/>
          </p:cNvPicPr>
          <p:nvPr/>
        </p:nvPicPr>
        <p:blipFill>
          <a:blip r:embed="rId6" cstate="print"/>
          <a:stretch>
            <a:fillRect/>
          </a:stretch>
        </p:blipFill>
        <p:spPr bwMode="auto">
          <a:xfrm>
            <a:off x="6838443" y="330626"/>
            <a:ext cx="1617736" cy="4573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7"/>
          <a:stretch>
            <a:fillRect/>
          </a:stretch>
        </p:blipFill>
        <p:spPr>
          <a:xfrm>
            <a:off x="1477624" y="2592782"/>
            <a:ext cx="6169687" cy="1072989"/>
          </a:xfrm>
          <a:prstGeom prst="rect">
            <a:avLst/>
          </a:prstGeom>
        </p:spPr>
      </p:pic>
    </p:spTree>
    <p:extLst>
      <p:ext uri="{BB962C8B-B14F-4D97-AF65-F5344CB8AC3E}">
        <p14:creationId xmlns:p14="http://schemas.microsoft.com/office/powerpoint/2010/main" val="4287181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1015663"/>
          </a:xfrm>
          <a:prstGeom prst="rect">
            <a:avLst/>
          </a:prstGeom>
          <a:noFill/>
        </p:spPr>
        <p:txBody>
          <a:bodyPr wrap="square" rtlCol="0">
            <a:spAutoFit/>
          </a:bodyPr>
          <a:lstStyle/>
          <a:p>
            <a:pPr algn="ctr"/>
            <a:r>
              <a:rPr lang="en-US" sz="3000" b="1" dirty="0">
                <a:solidFill>
                  <a:schemeClr val="accent2"/>
                </a:solidFill>
                <a:latin typeface="+mj-lt"/>
              </a:rPr>
              <a:t>Public Procurement of Innovative Solutions</a:t>
            </a:r>
          </a:p>
          <a:p>
            <a:pPr algn="ctr"/>
            <a:r>
              <a:rPr lang="en-GB" sz="3000" b="1" i="1" dirty="0" smtClean="0">
                <a:solidFill>
                  <a:schemeClr val="accent2"/>
                </a:solidFill>
                <a:latin typeface="+mj-lt"/>
              </a:rPr>
              <a:t>1. Understanding PPI</a:t>
            </a:r>
            <a:endParaRPr lang="en-GB" sz="3000" b="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323626" y="1542197"/>
            <a:ext cx="8035840" cy="4401205"/>
          </a:xfrm>
          <a:prstGeom prst="rect">
            <a:avLst/>
          </a:prstGeom>
        </p:spPr>
        <p:txBody>
          <a:bodyPr wrap="square">
            <a:spAutoFit/>
          </a:bodyPr>
          <a:lstStyle/>
          <a:p>
            <a:r>
              <a:rPr lang="en-GB" sz="2800" b="1" dirty="0" smtClean="0">
                <a:solidFill>
                  <a:srgbClr val="041869"/>
                </a:solidFill>
              </a:rPr>
              <a:t>PPI</a:t>
            </a:r>
            <a:r>
              <a:rPr lang="en-GB" sz="2800" dirty="0" smtClean="0">
                <a:solidFill>
                  <a:srgbClr val="041869"/>
                </a:solidFill>
              </a:rPr>
              <a:t> </a:t>
            </a:r>
            <a:r>
              <a:rPr lang="en-US" sz="2800" dirty="0" smtClean="0">
                <a:solidFill>
                  <a:srgbClr val="041869"/>
                </a:solidFill>
              </a:rPr>
              <a:t>is </a:t>
            </a:r>
            <a:r>
              <a:rPr lang="en-GB" sz="2800" dirty="0">
                <a:solidFill>
                  <a:srgbClr val="041869"/>
                </a:solidFill>
              </a:rPr>
              <a:t>a </a:t>
            </a:r>
            <a:r>
              <a:rPr lang="en-GB" sz="2800" dirty="0">
                <a:solidFill>
                  <a:srgbClr val="041869"/>
                </a:solidFill>
              </a:rPr>
              <a:t>public procurement  in which public procurers act as a launch customer </a:t>
            </a:r>
            <a:r>
              <a:rPr lang="en-GB" sz="2800" dirty="0" smtClean="0">
                <a:solidFill>
                  <a:srgbClr val="041869"/>
                </a:solidFill>
              </a:rPr>
              <a:t>(early adopter) </a:t>
            </a:r>
            <a:r>
              <a:rPr lang="en-GB" sz="2800" dirty="0">
                <a:solidFill>
                  <a:srgbClr val="041869"/>
                </a:solidFill>
              </a:rPr>
              <a:t>of innovative goods or services that </a:t>
            </a:r>
            <a:r>
              <a:rPr lang="en-GB" sz="2800" dirty="0" smtClean="0">
                <a:solidFill>
                  <a:srgbClr val="041869"/>
                </a:solidFill>
              </a:rPr>
              <a:t>are:</a:t>
            </a:r>
          </a:p>
          <a:p>
            <a:pPr marL="457200" indent="-457200">
              <a:buFontTx/>
              <a:buChar char="-"/>
            </a:pPr>
            <a:r>
              <a:rPr lang="en-GB" sz="2800" dirty="0" smtClean="0">
                <a:solidFill>
                  <a:srgbClr val="041869"/>
                </a:solidFill>
              </a:rPr>
              <a:t>close </a:t>
            </a:r>
            <a:r>
              <a:rPr lang="en-GB" sz="2800" dirty="0">
                <a:solidFill>
                  <a:srgbClr val="041869"/>
                </a:solidFill>
              </a:rPr>
              <a:t>or even already available on the market in small </a:t>
            </a:r>
            <a:r>
              <a:rPr lang="en-GB" sz="2800" dirty="0" smtClean="0">
                <a:solidFill>
                  <a:srgbClr val="041869"/>
                </a:solidFill>
              </a:rPr>
              <a:t>quantity, </a:t>
            </a:r>
            <a:r>
              <a:rPr lang="en-GB" sz="2800" u="sng" dirty="0">
                <a:solidFill>
                  <a:srgbClr val="041869"/>
                </a:solidFill>
              </a:rPr>
              <a:t>but </a:t>
            </a:r>
            <a:endParaRPr lang="en-GB" sz="2800" u="sng" dirty="0" smtClean="0">
              <a:solidFill>
                <a:srgbClr val="041869"/>
              </a:solidFill>
            </a:endParaRPr>
          </a:p>
          <a:p>
            <a:pPr marL="457200" indent="-457200">
              <a:buFontTx/>
              <a:buChar char="-"/>
            </a:pPr>
            <a:r>
              <a:rPr lang="en-GB" sz="2800" dirty="0" smtClean="0">
                <a:solidFill>
                  <a:srgbClr val="041869"/>
                </a:solidFill>
              </a:rPr>
              <a:t>not </a:t>
            </a:r>
            <a:r>
              <a:rPr lang="en-GB" sz="2800" dirty="0">
                <a:solidFill>
                  <a:srgbClr val="041869"/>
                </a:solidFill>
              </a:rPr>
              <a:t>yet deployed on a large scale commercial </a:t>
            </a:r>
            <a:r>
              <a:rPr lang="en-GB" sz="2800" dirty="0" smtClean="0">
                <a:solidFill>
                  <a:srgbClr val="041869"/>
                </a:solidFill>
              </a:rPr>
              <a:t>basis.</a:t>
            </a:r>
          </a:p>
          <a:p>
            <a:r>
              <a:rPr lang="en-GB" sz="2800" dirty="0" smtClean="0">
                <a:solidFill>
                  <a:srgbClr val="041869"/>
                </a:solidFill>
              </a:rPr>
              <a:t>PPI </a:t>
            </a:r>
            <a:r>
              <a:rPr lang="en-GB" sz="2800" dirty="0">
                <a:solidFill>
                  <a:srgbClr val="041869"/>
                </a:solidFill>
              </a:rPr>
              <a:t>does not include the procurement of R&amp;D but may include </a:t>
            </a:r>
            <a:r>
              <a:rPr lang="en-GB" sz="2800" b="1" dirty="0">
                <a:solidFill>
                  <a:srgbClr val="041869"/>
                </a:solidFill>
              </a:rPr>
              <a:t>conformance </a:t>
            </a:r>
            <a:r>
              <a:rPr lang="en-GB" sz="2800" b="1" dirty="0" smtClean="0">
                <a:solidFill>
                  <a:srgbClr val="041869"/>
                </a:solidFill>
              </a:rPr>
              <a:t>testing </a:t>
            </a:r>
            <a:r>
              <a:rPr lang="en-GB" sz="2800" dirty="0" smtClean="0">
                <a:solidFill>
                  <a:srgbClr val="041869"/>
                </a:solidFill>
              </a:rPr>
              <a:t>before </a:t>
            </a:r>
            <a:r>
              <a:rPr lang="en-GB" sz="2800" dirty="0">
                <a:solidFill>
                  <a:srgbClr val="041869"/>
                </a:solidFill>
              </a:rPr>
              <a:t>the purchase of a </a:t>
            </a:r>
            <a:r>
              <a:rPr lang="en-GB" sz="2800" dirty="0" smtClean="0">
                <a:solidFill>
                  <a:srgbClr val="041869"/>
                </a:solidFill>
              </a:rPr>
              <a:t>product to </a:t>
            </a:r>
            <a:r>
              <a:rPr lang="en-GB" sz="2800" dirty="0">
                <a:solidFill>
                  <a:srgbClr val="041869"/>
                </a:solidFill>
              </a:rPr>
              <a:t>verify if solutions on the market can conform with the deployment </a:t>
            </a:r>
            <a:r>
              <a:rPr lang="en-GB" sz="2800" dirty="0" smtClean="0">
                <a:solidFill>
                  <a:srgbClr val="041869"/>
                </a:solidFill>
              </a:rPr>
              <a:t>requirements</a:t>
            </a:r>
            <a:r>
              <a:rPr lang="en-GB" sz="2800" dirty="0">
                <a:solidFill>
                  <a:srgbClr val="041869"/>
                </a:solidFill>
              </a:rPr>
              <a:t>.</a:t>
            </a:r>
            <a:endParaRPr lang="en-GB" sz="2800" dirty="0">
              <a:solidFill>
                <a:srgbClr val="041869"/>
              </a:solidFill>
            </a:endParaRPr>
          </a:p>
        </p:txBody>
      </p:sp>
    </p:spTree>
    <p:extLst>
      <p:ext uri="{BB962C8B-B14F-4D97-AF65-F5344CB8AC3E}">
        <p14:creationId xmlns:p14="http://schemas.microsoft.com/office/powerpoint/2010/main" val="39901015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1015663"/>
          </a:xfrm>
          <a:prstGeom prst="rect">
            <a:avLst/>
          </a:prstGeom>
          <a:noFill/>
        </p:spPr>
        <p:txBody>
          <a:bodyPr wrap="square" rtlCol="0">
            <a:spAutoFit/>
          </a:bodyPr>
          <a:lstStyle/>
          <a:p>
            <a:pPr algn="ctr"/>
            <a:r>
              <a:rPr lang="en-US" sz="3000" b="1" dirty="0">
                <a:solidFill>
                  <a:schemeClr val="accent2"/>
                </a:solidFill>
              </a:rPr>
              <a:t>Public Procurement of Innovative Solutions</a:t>
            </a:r>
          </a:p>
          <a:p>
            <a:pPr algn="ctr"/>
            <a:r>
              <a:rPr lang="en-GB" sz="3000" b="1" i="1" dirty="0">
                <a:solidFill>
                  <a:schemeClr val="accent2"/>
                </a:solidFill>
              </a:rPr>
              <a:t>1. Understanding PPI</a:t>
            </a:r>
            <a:endParaRPr lang="en-GB" sz="3000" b="1" dirty="0">
              <a:solidFill>
                <a:schemeClr val="accent2"/>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424426" y="753326"/>
            <a:ext cx="8035840" cy="5786199"/>
          </a:xfrm>
          <a:prstGeom prst="rect">
            <a:avLst/>
          </a:prstGeom>
        </p:spPr>
        <p:txBody>
          <a:bodyPr wrap="square">
            <a:spAutoFit/>
          </a:bodyPr>
          <a:lstStyle/>
          <a:p>
            <a:pPr algn="ctr"/>
            <a:endParaRPr lang="en-US" sz="3200" b="1" dirty="0" smtClean="0">
              <a:solidFill>
                <a:srgbClr val="041869"/>
              </a:solidFill>
            </a:endParaRPr>
          </a:p>
          <a:p>
            <a:pPr algn="ctr"/>
            <a:r>
              <a:rPr lang="en-US" sz="2800" b="1" dirty="0" smtClean="0">
                <a:solidFill>
                  <a:srgbClr val="041869"/>
                </a:solidFill>
              </a:rPr>
              <a:t>When to use </a:t>
            </a:r>
            <a:r>
              <a:rPr lang="en-US" sz="2800" b="1" dirty="0" smtClean="0">
                <a:solidFill>
                  <a:srgbClr val="041869"/>
                </a:solidFill>
              </a:rPr>
              <a:t>PPI: </a:t>
            </a:r>
            <a:endParaRPr lang="en-US" sz="2800" b="1" dirty="0" smtClean="0">
              <a:solidFill>
                <a:srgbClr val="041869"/>
              </a:solidFill>
            </a:endParaRPr>
          </a:p>
          <a:p>
            <a:r>
              <a:rPr lang="en-US" sz="2800" dirty="0">
                <a:solidFill>
                  <a:srgbClr val="041869"/>
                </a:solidFill>
              </a:rPr>
              <a:t>PPI should be considered when: </a:t>
            </a:r>
          </a:p>
          <a:p>
            <a:pPr marL="457200" indent="-457200">
              <a:buFontTx/>
              <a:buChar char="-"/>
            </a:pPr>
            <a:r>
              <a:rPr lang="en-US" sz="2800" dirty="0" smtClean="0">
                <a:solidFill>
                  <a:srgbClr val="041869"/>
                </a:solidFill>
              </a:rPr>
              <a:t>the </a:t>
            </a:r>
            <a:r>
              <a:rPr lang="en-US" sz="2800" dirty="0">
                <a:solidFill>
                  <a:srgbClr val="041869"/>
                </a:solidFill>
              </a:rPr>
              <a:t>solution to the public procurers’ needs is closer to the market than in case of a PCP approach</a:t>
            </a:r>
            <a:r>
              <a:rPr lang="en-US" sz="2800" dirty="0" smtClean="0">
                <a:solidFill>
                  <a:srgbClr val="041869"/>
                </a:solidFill>
              </a:rPr>
              <a:t>;</a:t>
            </a:r>
            <a:endParaRPr lang="en-US" sz="2800" dirty="0">
              <a:solidFill>
                <a:srgbClr val="041869"/>
              </a:solidFill>
            </a:endParaRPr>
          </a:p>
          <a:p>
            <a:pPr marL="457200" indent="-457200">
              <a:buFontTx/>
              <a:buChar char="-"/>
            </a:pPr>
            <a:r>
              <a:rPr lang="en-US" sz="2800" dirty="0" smtClean="0">
                <a:solidFill>
                  <a:srgbClr val="041869"/>
                </a:solidFill>
              </a:rPr>
              <a:t>no </a:t>
            </a:r>
            <a:r>
              <a:rPr lang="en-US" sz="2800" dirty="0">
                <a:solidFill>
                  <a:srgbClr val="041869"/>
                </a:solidFill>
              </a:rPr>
              <a:t>R&amp;D is required to meet the procurers’ needs for innovative solutions</a:t>
            </a:r>
            <a:r>
              <a:rPr lang="en-US" sz="2800" dirty="0" smtClean="0">
                <a:solidFill>
                  <a:srgbClr val="041869"/>
                </a:solidFill>
              </a:rPr>
              <a:t>;</a:t>
            </a:r>
          </a:p>
          <a:p>
            <a:pPr marL="457200" indent="-457200">
              <a:buFontTx/>
              <a:buChar char="-"/>
            </a:pPr>
            <a:r>
              <a:rPr lang="en-US" sz="2800" dirty="0">
                <a:solidFill>
                  <a:srgbClr val="041869"/>
                </a:solidFill>
              </a:rPr>
              <a:t>when industrial R&amp;D has already progressed up to the level at which a first batch of end products has been produced and validated through field tests and is already on the market, but hasn’t been scaled up yet to meet the price/quality requirements for large deployment</a:t>
            </a:r>
            <a:r>
              <a:rPr lang="en-US" sz="3000" dirty="0">
                <a:solidFill>
                  <a:srgbClr val="041869"/>
                </a:solidFill>
              </a:rPr>
              <a:t>.</a:t>
            </a:r>
            <a:endParaRPr lang="en-GB" sz="3000" dirty="0">
              <a:solidFill>
                <a:srgbClr val="041869"/>
              </a:solidFill>
            </a:endParaRPr>
          </a:p>
        </p:txBody>
      </p:sp>
    </p:spTree>
    <p:extLst>
      <p:ext uri="{BB962C8B-B14F-4D97-AF65-F5344CB8AC3E}">
        <p14:creationId xmlns:p14="http://schemas.microsoft.com/office/powerpoint/2010/main" val="252695824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1015663"/>
          </a:xfrm>
          <a:prstGeom prst="rect">
            <a:avLst/>
          </a:prstGeom>
          <a:noFill/>
        </p:spPr>
        <p:txBody>
          <a:bodyPr wrap="square" rtlCol="0">
            <a:spAutoFit/>
          </a:bodyPr>
          <a:lstStyle/>
          <a:p>
            <a:pPr algn="ctr"/>
            <a:r>
              <a:rPr lang="en-US" sz="3000" b="1" dirty="0">
                <a:solidFill>
                  <a:schemeClr val="accent2"/>
                </a:solidFill>
              </a:rPr>
              <a:t>Public Procurement of Innovative Solutions</a:t>
            </a:r>
          </a:p>
          <a:p>
            <a:pPr algn="ctr"/>
            <a:r>
              <a:rPr lang="en-GB" sz="3000" b="1" i="1" dirty="0">
                <a:solidFill>
                  <a:schemeClr val="accent2"/>
                </a:solidFill>
              </a:rPr>
              <a:t>1. Understanding PPI</a:t>
            </a:r>
            <a:endParaRPr lang="en-GB" sz="3000" b="1" dirty="0">
              <a:solidFill>
                <a:schemeClr val="accent2"/>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pic>
        <p:nvPicPr>
          <p:cNvPr id="2" name="Picture 1"/>
          <p:cNvPicPr>
            <a:picLocks noChangeAspect="1"/>
          </p:cNvPicPr>
          <p:nvPr/>
        </p:nvPicPr>
        <p:blipFill>
          <a:blip r:embed="rId3"/>
          <a:stretch>
            <a:fillRect/>
          </a:stretch>
        </p:blipFill>
        <p:spPr>
          <a:xfrm>
            <a:off x="332043" y="1496888"/>
            <a:ext cx="7834239" cy="4836105"/>
          </a:xfrm>
          <a:prstGeom prst="rect">
            <a:avLst/>
          </a:prstGeom>
        </p:spPr>
      </p:pic>
    </p:spTree>
    <p:extLst>
      <p:ext uri="{BB962C8B-B14F-4D97-AF65-F5344CB8AC3E}">
        <p14:creationId xmlns:p14="http://schemas.microsoft.com/office/powerpoint/2010/main" val="70476196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1015663"/>
          </a:xfrm>
          <a:prstGeom prst="rect">
            <a:avLst/>
          </a:prstGeom>
          <a:noFill/>
        </p:spPr>
        <p:txBody>
          <a:bodyPr wrap="square" rtlCol="0">
            <a:spAutoFit/>
          </a:bodyPr>
          <a:lstStyle/>
          <a:p>
            <a:pPr algn="ctr"/>
            <a:r>
              <a:rPr lang="en-US" sz="3000" b="1" dirty="0">
                <a:solidFill>
                  <a:schemeClr val="accent2"/>
                </a:solidFill>
              </a:rPr>
              <a:t>Public Procurement of Innovative Solutions</a:t>
            </a:r>
          </a:p>
          <a:p>
            <a:pPr algn="ctr"/>
            <a:r>
              <a:rPr lang="en-GB" sz="3000" b="1" i="1" dirty="0">
                <a:solidFill>
                  <a:schemeClr val="accent2"/>
                </a:solidFill>
              </a:rPr>
              <a:t>1. Understanding PPI</a:t>
            </a:r>
            <a:endParaRPr lang="en-GB" sz="3000" b="1" dirty="0">
              <a:solidFill>
                <a:schemeClr val="accent2"/>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323626" y="856357"/>
            <a:ext cx="8035840" cy="6986528"/>
          </a:xfrm>
          <a:prstGeom prst="rect">
            <a:avLst/>
          </a:prstGeom>
        </p:spPr>
        <p:txBody>
          <a:bodyPr wrap="square">
            <a:spAutoFit/>
          </a:bodyPr>
          <a:lstStyle/>
          <a:p>
            <a:pPr algn="ctr"/>
            <a:endParaRPr lang="en-US" sz="3200" b="1" dirty="0" smtClean="0">
              <a:solidFill>
                <a:srgbClr val="041869"/>
              </a:solidFill>
            </a:endParaRPr>
          </a:p>
          <a:p>
            <a:pPr algn="ctr"/>
            <a:r>
              <a:rPr lang="en-US" sz="2800" b="1" dirty="0" smtClean="0">
                <a:solidFill>
                  <a:srgbClr val="041869"/>
                </a:solidFill>
              </a:rPr>
              <a:t>Legal basis:</a:t>
            </a:r>
          </a:p>
          <a:p>
            <a:pPr marL="457200" indent="-457200">
              <a:buFont typeface="Arial" panose="020B0604020202020204" pitchFamily="34" charset="0"/>
              <a:buChar char="•"/>
            </a:pPr>
            <a:r>
              <a:rPr lang="en-US" sz="2400" dirty="0" smtClean="0">
                <a:solidFill>
                  <a:srgbClr val="041869"/>
                </a:solidFill>
              </a:rPr>
              <a:t>TFEU </a:t>
            </a:r>
          </a:p>
          <a:p>
            <a:pPr marL="457200" indent="-457200">
              <a:buFont typeface="Arial" panose="020B0604020202020204" pitchFamily="34" charset="0"/>
              <a:buChar char="•"/>
            </a:pPr>
            <a:r>
              <a:rPr lang="en-US" sz="2400" dirty="0" smtClean="0">
                <a:solidFill>
                  <a:srgbClr val="041869"/>
                </a:solidFill>
              </a:rPr>
              <a:t>Public Directives:</a:t>
            </a:r>
          </a:p>
          <a:p>
            <a:pPr marL="914400" lvl="1" indent="-457200">
              <a:buFont typeface="Arial" panose="020B0604020202020204" pitchFamily="34" charset="0"/>
              <a:buChar char="•"/>
            </a:pPr>
            <a:r>
              <a:rPr lang="en-US" sz="2400" dirty="0">
                <a:solidFill>
                  <a:srgbClr val="041869"/>
                </a:solidFill>
              </a:rPr>
              <a:t>Directive 2014/24/EU on public procurement and repealing Directive 2004/18/EC </a:t>
            </a:r>
            <a:endParaRPr lang="en-US" sz="2400" dirty="0" smtClean="0">
              <a:solidFill>
                <a:srgbClr val="041869"/>
              </a:solidFill>
            </a:endParaRPr>
          </a:p>
          <a:p>
            <a:pPr marL="914400" lvl="1" indent="-457200">
              <a:buFont typeface="Arial" panose="020B0604020202020204" pitchFamily="34" charset="0"/>
              <a:buChar char="•"/>
            </a:pPr>
            <a:r>
              <a:rPr lang="en-US" sz="2400" dirty="0">
                <a:solidFill>
                  <a:srgbClr val="041869"/>
                </a:solidFill>
              </a:rPr>
              <a:t>Directive 2014/25/EU on procurement by entities operating in the water, energy, transport and postal services sectors and repealing Directive </a:t>
            </a:r>
            <a:r>
              <a:rPr lang="en-US" sz="2400" dirty="0" smtClean="0">
                <a:solidFill>
                  <a:srgbClr val="041869"/>
                </a:solidFill>
              </a:rPr>
              <a:t>2004/17/EC</a:t>
            </a:r>
          </a:p>
          <a:p>
            <a:pPr marL="914400" lvl="1" indent="-457200">
              <a:buFont typeface="Arial" panose="020B0604020202020204" pitchFamily="34" charset="0"/>
              <a:buChar char="•"/>
            </a:pPr>
            <a:r>
              <a:rPr lang="en-US" sz="2400" dirty="0">
                <a:solidFill>
                  <a:srgbClr val="041869"/>
                </a:solidFill>
              </a:rPr>
              <a:t>Directive 2009/81/EC </a:t>
            </a:r>
            <a:r>
              <a:rPr lang="en-US" sz="2400" dirty="0">
                <a:solidFill>
                  <a:srgbClr val="041869"/>
                </a:solidFill>
              </a:rPr>
              <a:t>	</a:t>
            </a:r>
            <a:r>
              <a:rPr lang="en-US" sz="2400" dirty="0">
                <a:solidFill>
                  <a:srgbClr val="041869"/>
                </a:solidFill>
              </a:rPr>
              <a:t>on the coordination of procedures for the award of certain works contracts, supply contracts and service contracts by contracting authorities or entities in the fields of </a:t>
            </a:r>
            <a:r>
              <a:rPr lang="en-US" sz="2400" dirty="0" smtClean="0">
                <a:solidFill>
                  <a:srgbClr val="041869"/>
                </a:solidFill>
              </a:rPr>
              <a:t>defense </a:t>
            </a:r>
            <a:r>
              <a:rPr lang="en-US" sz="2400" dirty="0">
                <a:solidFill>
                  <a:srgbClr val="041869"/>
                </a:solidFill>
              </a:rPr>
              <a:t>and security</a:t>
            </a:r>
            <a:endParaRPr lang="en-US" sz="2400" dirty="0" smtClean="0">
              <a:solidFill>
                <a:srgbClr val="041869"/>
              </a:solidFill>
            </a:endParaRPr>
          </a:p>
          <a:p>
            <a:pPr marL="457200" indent="-457200">
              <a:buFont typeface="Arial" panose="020B0604020202020204" pitchFamily="34" charset="0"/>
              <a:buChar char="•"/>
            </a:pPr>
            <a:r>
              <a:rPr lang="en-US" sz="2400" dirty="0" smtClean="0">
                <a:solidFill>
                  <a:srgbClr val="041869"/>
                </a:solidFill>
              </a:rPr>
              <a:t>2014 Framework </a:t>
            </a:r>
            <a:r>
              <a:rPr lang="en-US" sz="2400" dirty="0">
                <a:solidFill>
                  <a:srgbClr val="041869"/>
                </a:solidFill>
              </a:rPr>
              <a:t>for state aid for </a:t>
            </a:r>
            <a:r>
              <a:rPr lang="en-US" sz="2400" dirty="0" smtClean="0">
                <a:solidFill>
                  <a:srgbClr val="041869"/>
                </a:solidFill>
              </a:rPr>
              <a:t>R&amp;D&amp;I</a:t>
            </a:r>
          </a:p>
          <a:p>
            <a:pPr marL="457200" indent="-457200">
              <a:buFont typeface="Arial" panose="020B0604020202020204" pitchFamily="34" charset="0"/>
              <a:buChar char="•"/>
            </a:pPr>
            <a:endParaRPr lang="nl-NL" sz="2400" dirty="0">
              <a:solidFill>
                <a:srgbClr val="041869"/>
              </a:solidFill>
            </a:endParaRPr>
          </a:p>
          <a:p>
            <a:endParaRPr lang="nl-NL" sz="2400" dirty="0" smtClean="0">
              <a:solidFill>
                <a:srgbClr val="041869"/>
              </a:solidFill>
            </a:endParaRPr>
          </a:p>
          <a:p>
            <a:endParaRPr lang="en-US" sz="2800" dirty="0" smtClean="0">
              <a:solidFill>
                <a:srgbClr val="041869"/>
              </a:solidFill>
            </a:endParaRPr>
          </a:p>
        </p:txBody>
      </p:sp>
    </p:spTree>
    <p:extLst>
      <p:ext uri="{BB962C8B-B14F-4D97-AF65-F5344CB8AC3E}">
        <p14:creationId xmlns:p14="http://schemas.microsoft.com/office/powerpoint/2010/main" val="62882877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1077218"/>
          </a:xfrm>
          <a:prstGeom prst="rect">
            <a:avLst/>
          </a:prstGeom>
          <a:noFill/>
        </p:spPr>
        <p:txBody>
          <a:bodyPr wrap="square" rtlCol="0">
            <a:spAutoFit/>
          </a:bodyPr>
          <a:lstStyle/>
          <a:p>
            <a:pPr algn="ctr"/>
            <a:r>
              <a:rPr lang="en-US" sz="3200" b="1" dirty="0">
                <a:solidFill>
                  <a:schemeClr val="accent2"/>
                </a:solidFill>
              </a:rPr>
              <a:t>Public Procurement of Innovative Solutions</a:t>
            </a:r>
          </a:p>
          <a:p>
            <a:pPr algn="ctr"/>
            <a:r>
              <a:rPr lang="en-GB" sz="3200" b="1" i="1" dirty="0" smtClean="0">
                <a:solidFill>
                  <a:schemeClr val="accent2"/>
                </a:solidFill>
                <a:latin typeface="+mj-lt"/>
              </a:rPr>
              <a:t>2</a:t>
            </a:r>
            <a:r>
              <a:rPr lang="en-GB" sz="3200" b="1" i="1" dirty="0" smtClean="0">
                <a:solidFill>
                  <a:schemeClr val="accent2"/>
                </a:solidFill>
                <a:latin typeface="+mj-lt"/>
              </a:rPr>
              <a:t>. Steps for preparing a </a:t>
            </a:r>
            <a:r>
              <a:rPr lang="en-GB" sz="3200" b="1" i="1" dirty="0" smtClean="0">
                <a:solidFill>
                  <a:schemeClr val="accent2"/>
                </a:solidFill>
                <a:latin typeface="+mj-lt"/>
              </a:rPr>
              <a:t>PPI</a:t>
            </a:r>
            <a:endParaRPr lang="en-GB" sz="3200" b="1" i="1" dirty="0">
              <a:solidFill>
                <a:schemeClr val="accent2"/>
              </a:solidFill>
              <a:latin typeface="+mj-lt"/>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323626" y="1542197"/>
            <a:ext cx="8035840" cy="4216539"/>
          </a:xfrm>
          <a:prstGeom prst="rect">
            <a:avLst/>
          </a:prstGeom>
        </p:spPr>
        <p:txBody>
          <a:bodyPr wrap="square">
            <a:spAutoFit/>
          </a:bodyPr>
          <a:lstStyle/>
          <a:p>
            <a:pPr marL="457200" indent="-457200">
              <a:lnSpc>
                <a:spcPct val="150000"/>
              </a:lnSpc>
              <a:buFont typeface="Arial" panose="020B0604020202020204" pitchFamily="34" charset="0"/>
              <a:buChar char="•"/>
            </a:pPr>
            <a:r>
              <a:rPr lang="en-US" sz="4000" dirty="0" smtClean="0">
                <a:solidFill>
                  <a:srgbClr val="041869"/>
                </a:solidFill>
              </a:rPr>
              <a:t>Needs identification</a:t>
            </a:r>
          </a:p>
          <a:p>
            <a:pPr marL="457200" indent="-457200">
              <a:lnSpc>
                <a:spcPct val="150000"/>
              </a:lnSpc>
              <a:buFont typeface="Arial" panose="020B0604020202020204" pitchFamily="34" charset="0"/>
              <a:buChar char="•"/>
            </a:pPr>
            <a:r>
              <a:rPr lang="nl-NL" sz="4000" dirty="0" smtClean="0">
                <a:solidFill>
                  <a:srgbClr val="041869"/>
                </a:solidFill>
              </a:rPr>
              <a:t>Prior art analysis &amp; IPR search</a:t>
            </a:r>
          </a:p>
          <a:p>
            <a:pPr marL="457200" indent="-457200">
              <a:lnSpc>
                <a:spcPct val="150000"/>
              </a:lnSpc>
              <a:buFont typeface="Arial" panose="020B0604020202020204" pitchFamily="34" charset="0"/>
              <a:buChar char="•"/>
            </a:pPr>
            <a:r>
              <a:rPr lang="nl-NL" sz="4000" dirty="0" smtClean="0">
                <a:solidFill>
                  <a:srgbClr val="041869"/>
                </a:solidFill>
              </a:rPr>
              <a:t>Market consultation</a:t>
            </a:r>
          </a:p>
          <a:p>
            <a:pPr marL="457200" indent="-457200">
              <a:lnSpc>
                <a:spcPct val="150000"/>
              </a:lnSpc>
              <a:buFont typeface="Arial" panose="020B0604020202020204" pitchFamily="34" charset="0"/>
              <a:buChar char="•"/>
            </a:pPr>
            <a:r>
              <a:rPr lang="nl-NL" sz="4000" dirty="0" smtClean="0">
                <a:solidFill>
                  <a:srgbClr val="041869"/>
                </a:solidFill>
              </a:rPr>
              <a:t>Business case</a:t>
            </a:r>
            <a:endParaRPr lang="en-US" sz="4000" dirty="0" smtClean="0">
              <a:solidFill>
                <a:srgbClr val="041869"/>
              </a:solidFill>
            </a:endParaRPr>
          </a:p>
          <a:p>
            <a:endParaRPr lang="en-US" sz="2800" dirty="0" smtClean="0">
              <a:solidFill>
                <a:srgbClr val="041869"/>
              </a:solidFill>
            </a:endParaRPr>
          </a:p>
        </p:txBody>
      </p:sp>
    </p:spTree>
    <p:extLst>
      <p:ext uri="{BB962C8B-B14F-4D97-AF65-F5344CB8AC3E}">
        <p14:creationId xmlns:p14="http://schemas.microsoft.com/office/powerpoint/2010/main" val="136054793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smtClean="0">
                <a:solidFill>
                  <a:schemeClr val="accent2"/>
                </a:solidFill>
              </a:rPr>
              <a:t>Public Procurement of Innovative Solutions</a:t>
            </a:r>
            <a:endParaRPr lang="en-US" sz="2800" b="1" dirty="0">
              <a:solidFill>
                <a:schemeClr val="accent2"/>
              </a:solidFill>
            </a:endParaRPr>
          </a:p>
          <a:p>
            <a:pPr algn="ctr"/>
            <a:r>
              <a:rPr lang="en-US" sz="2800" b="1" i="1" dirty="0">
                <a:solidFill>
                  <a:schemeClr val="accent2"/>
                </a:solidFill>
              </a:rPr>
              <a:t>3. Conducting a </a:t>
            </a:r>
            <a:r>
              <a:rPr lang="en-US" sz="2800" b="1" i="1" dirty="0" smtClean="0">
                <a:solidFill>
                  <a:schemeClr val="accent2"/>
                </a:solidFill>
              </a:rPr>
              <a:t>PP</a:t>
            </a:r>
            <a:r>
              <a:rPr lang="en-US" sz="2800" b="1" i="1" dirty="0">
                <a:solidFill>
                  <a:schemeClr val="accent2"/>
                </a:solidFill>
              </a:rPr>
              <a:t>I</a:t>
            </a:r>
            <a:endParaRPr lang="en-US" sz="2800" b="1" i="1" dirty="0">
              <a:solidFill>
                <a:schemeClr val="accent2"/>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531343" y="1911390"/>
            <a:ext cx="8035840" cy="707886"/>
          </a:xfrm>
          <a:prstGeom prst="rect">
            <a:avLst/>
          </a:prstGeom>
        </p:spPr>
        <p:txBody>
          <a:bodyPr wrap="square">
            <a:spAutoFit/>
          </a:bodyPr>
          <a:lstStyle/>
          <a:p>
            <a:pPr marL="742950" lvl="0" indent="-742950">
              <a:buFont typeface="+mj-lt"/>
              <a:buAutoNum type="arabicPeriod"/>
            </a:pPr>
            <a:endParaRPr lang="en-GB" sz="4000" b="1" dirty="0">
              <a:solidFill>
                <a:srgbClr val="041869"/>
              </a:solidFill>
            </a:endParaRPr>
          </a:p>
        </p:txBody>
      </p:sp>
      <p:sp>
        <p:nvSpPr>
          <p:cNvPr id="2" name="Rectangle 1"/>
          <p:cNvSpPr/>
          <p:nvPr/>
        </p:nvSpPr>
        <p:spPr>
          <a:xfrm>
            <a:off x="366182" y="1785727"/>
            <a:ext cx="7950727" cy="3816429"/>
          </a:xfrm>
          <a:prstGeom prst="rect">
            <a:avLst/>
          </a:prstGeom>
        </p:spPr>
        <p:txBody>
          <a:bodyPr wrap="square">
            <a:spAutoFit/>
          </a:bodyPr>
          <a:lstStyle/>
          <a:p>
            <a:pPr marL="514350" indent="-514350">
              <a:buAutoNum type="alphaLcParenR"/>
            </a:pPr>
            <a:r>
              <a:rPr lang="nl-NL" sz="2800" dirty="0" smtClean="0">
                <a:solidFill>
                  <a:srgbClr val="002060"/>
                </a:solidFill>
              </a:rPr>
              <a:t>Drafting </a:t>
            </a:r>
            <a:r>
              <a:rPr lang="nl-NL" sz="2800" dirty="0" err="1" smtClean="0">
                <a:solidFill>
                  <a:srgbClr val="002060"/>
                </a:solidFill>
              </a:rPr>
              <a:t>the</a:t>
            </a:r>
            <a:r>
              <a:rPr lang="nl-NL" sz="2800" dirty="0" smtClean="0">
                <a:solidFill>
                  <a:srgbClr val="002060"/>
                </a:solidFill>
              </a:rPr>
              <a:t> </a:t>
            </a:r>
            <a:r>
              <a:rPr lang="nl-NL" sz="2800" dirty="0" smtClean="0">
                <a:solidFill>
                  <a:srgbClr val="002060"/>
                </a:solidFill>
              </a:rPr>
              <a:t>PPI </a:t>
            </a:r>
            <a:r>
              <a:rPr lang="nl-NL" sz="2800" dirty="0" smtClean="0">
                <a:solidFill>
                  <a:srgbClr val="002060"/>
                </a:solidFill>
              </a:rPr>
              <a:t>tender documentation</a:t>
            </a:r>
          </a:p>
          <a:p>
            <a:pPr marL="914400" lvl="1" indent="-457200">
              <a:buFont typeface="Wingdings" panose="05000000000000000000" pitchFamily="2" charset="2"/>
              <a:buChar char="v"/>
            </a:pPr>
            <a:r>
              <a:rPr lang="en-US" sz="2600" dirty="0" smtClean="0">
                <a:solidFill>
                  <a:srgbClr val="002060"/>
                </a:solidFill>
              </a:rPr>
              <a:t>PPI </a:t>
            </a:r>
            <a:r>
              <a:rPr lang="en-US" sz="2600" dirty="0">
                <a:solidFill>
                  <a:srgbClr val="002060"/>
                </a:solidFill>
              </a:rPr>
              <a:t>Contract </a:t>
            </a:r>
            <a:r>
              <a:rPr lang="en-US" sz="2600" dirty="0" smtClean="0">
                <a:solidFill>
                  <a:srgbClr val="002060"/>
                </a:solidFill>
              </a:rPr>
              <a:t>Notice – PIN (published in TED)</a:t>
            </a:r>
          </a:p>
          <a:p>
            <a:pPr marL="914400" lvl="1" indent="-457200">
              <a:buFont typeface="Wingdings" panose="05000000000000000000" pitchFamily="2" charset="2"/>
              <a:buChar char="v"/>
            </a:pPr>
            <a:r>
              <a:rPr lang="en-US" sz="2600" dirty="0" smtClean="0">
                <a:solidFill>
                  <a:srgbClr val="002060"/>
                </a:solidFill>
              </a:rPr>
              <a:t>PPI </a:t>
            </a:r>
            <a:r>
              <a:rPr lang="en-US" sz="2600" dirty="0">
                <a:solidFill>
                  <a:srgbClr val="002060"/>
                </a:solidFill>
              </a:rPr>
              <a:t>Request for tenders </a:t>
            </a:r>
            <a:r>
              <a:rPr lang="en-US" sz="2600" dirty="0" smtClean="0">
                <a:solidFill>
                  <a:srgbClr val="002060"/>
                </a:solidFill>
              </a:rPr>
              <a:t>(ITT / </a:t>
            </a:r>
            <a:r>
              <a:rPr lang="en-US" sz="2600" dirty="0">
                <a:solidFill>
                  <a:srgbClr val="002060"/>
                </a:solidFill>
              </a:rPr>
              <a:t>Tender </a:t>
            </a:r>
            <a:r>
              <a:rPr lang="en-US" sz="2600" dirty="0" smtClean="0">
                <a:solidFill>
                  <a:srgbClr val="002060"/>
                </a:solidFill>
              </a:rPr>
              <a:t>Regulation)</a:t>
            </a:r>
          </a:p>
          <a:p>
            <a:pPr marL="914400" lvl="1" indent="-457200">
              <a:buFont typeface="Wingdings" panose="05000000000000000000" pitchFamily="2" charset="2"/>
              <a:buChar char="v"/>
            </a:pPr>
            <a:r>
              <a:rPr lang="en-US" sz="2600" dirty="0" smtClean="0">
                <a:solidFill>
                  <a:srgbClr val="002060"/>
                </a:solidFill>
              </a:rPr>
              <a:t>PPI Procurement Contract (PC)</a:t>
            </a:r>
            <a:endParaRPr lang="en-US" sz="2600" dirty="0" smtClean="0">
              <a:solidFill>
                <a:srgbClr val="002060"/>
              </a:solidFill>
            </a:endParaRPr>
          </a:p>
          <a:p>
            <a:pPr lvl="1"/>
            <a:endParaRPr lang="en-US" sz="2600" dirty="0" smtClean="0">
              <a:solidFill>
                <a:srgbClr val="002060"/>
              </a:solidFill>
            </a:endParaRPr>
          </a:p>
          <a:p>
            <a:r>
              <a:rPr lang="nl-NL" sz="2600" dirty="0" smtClean="0">
                <a:solidFill>
                  <a:srgbClr val="002060"/>
                </a:solidFill>
              </a:rPr>
              <a:t>b) Conducting the procurement procedure</a:t>
            </a:r>
          </a:p>
          <a:p>
            <a:pPr marL="914400" lvl="1" indent="-457200">
              <a:buFont typeface="Wingdings" panose="05000000000000000000" pitchFamily="2" charset="2"/>
              <a:buChar char="v"/>
            </a:pPr>
            <a:r>
              <a:rPr lang="nl-NL" sz="2800" dirty="0" smtClean="0">
                <a:solidFill>
                  <a:srgbClr val="002060"/>
                </a:solidFill>
              </a:rPr>
              <a:t>Publication of </a:t>
            </a:r>
            <a:r>
              <a:rPr lang="nl-NL" sz="2800" dirty="0" err="1" smtClean="0">
                <a:solidFill>
                  <a:srgbClr val="002060"/>
                </a:solidFill>
              </a:rPr>
              <a:t>the</a:t>
            </a:r>
            <a:r>
              <a:rPr lang="nl-NL" sz="2800" dirty="0" smtClean="0">
                <a:solidFill>
                  <a:srgbClr val="002060"/>
                </a:solidFill>
              </a:rPr>
              <a:t> </a:t>
            </a:r>
            <a:r>
              <a:rPr lang="nl-NL" sz="2800" dirty="0" smtClean="0">
                <a:solidFill>
                  <a:srgbClr val="002060"/>
                </a:solidFill>
              </a:rPr>
              <a:t>contract notice</a:t>
            </a:r>
          </a:p>
          <a:p>
            <a:pPr marL="914400" lvl="1" indent="-457200">
              <a:buFont typeface="Wingdings" panose="05000000000000000000" pitchFamily="2" charset="2"/>
              <a:buChar char="v"/>
            </a:pPr>
            <a:r>
              <a:rPr lang="nl-NL" sz="2800" dirty="0" err="1" smtClean="0">
                <a:solidFill>
                  <a:srgbClr val="002060"/>
                </a:solidFill>
              </a:rPr>
              <a:t>Selecting</a:t>
            </a:r>
            <a:r>
              <a:rPr lang="nl-NL" sz="2800" dirty="0" smtClean="0">
                <a:solidFill>
                  <a:srgbClr val="002060"/>
                </a:solidFill>
              </a:rPr>
              <a:t> </a:t>
            </a:r>
            <a:r>
              <a:rPr lang="nl-NL" sz="2800" dirty="0" err="1" smtClean="0">
                <a:solidFill>
                  <a:srgbClr val="002060"/>
                </a:solidFill>
              </a:rPr>
              <a:t>suppliers</a:t>
            </a:r>
            <a:r>
              <a:rPr lang="nl-NL" sz="2800" dirty="0" smtClean="0">
                <a:solidFill>
                  <a:srgbClr val="002060"/>
                </a:solidFill>
              </a:rPr>
              <a:t> </a:t>
            </a:r>
            <a:r>
              <a:rPr lang="nl-NL" sz="2800" dirty="0" smtClean="0">
                <a:solidFill>
                  <a:srgbClr val="002060"/>
                </a:solidFill>
              </a:rPr>
              <a:t>and awarding </a:t>
            </a:r>
            <a:r>
              <a:rPr lang="nl-NL" sz="2800" dirty="0" err="1" smtClean="0">
                <a:solidFill>
                  <a:srgbClr val="002060"/>
                </a:solidFill>
              </a:rPr>
              <a:t>the</a:t>
            </a:r>
            <a:r>
              <a:rPr lang="nl-NL" sz="2800" dirty="0" smtClean="0">
                <a:solidFill>
                  <a:srgbClr val="002060"/>
                </a:solidFill>
              </a:rPr>
              <a:t> </a:t>
            </a:r>
            <a:r>
              <a:rPr lang="nl-NL" sz="2800" dirty="0" smtClean="0">
                <a:solidFill>
                  <a:srgbClr val="002060"/>
                </a:solidFill>
              </a:rPr>
              <a:t>PC</a:t>
            </a:r>
            <a:endParaRPr lang="nl-NL" sz="2800" dirty="0" smtClean="0">
              <a:solidFill>
                <a:srgbClr val="002060"/>
              </a:solidFill>
            </a:endParaRPr>
          </a:p>
          <a:p>
            <a:pPr marL="914400" lvl="1" indent="-457200">
              <a:buFont typeface="Wingdings" panose="05000000000000000000" pitchFamily="2" charset="2"/>
              <a:buChar char="v"/>
            </a:pPr>
            <a:r>
              <a:rPr lang="nl-NL" sz="2800" dirty="0" smtClean="0">
                <a:solidFill>
                  <a:srgbClr val="002060"/>
                </a:solidFill>
              </a:rPr>
              <a:t>Monitoring </a:t>
            </a:r>
            <a:r>
              <a:rPr lang="nl-NL" sz="2800" dirty="0" err="1" smtClean="0">
                <a:solidFill>
                  <a:srgbClr val="002060"/>
                </a:solidFill>
              </a:rPr>
              <a:t>implementation</a:t>
            </a:r>
            <a:r>
              <a:rPr lang="nl-NL" sz="2800" dirty="0" smtClean="0">
                <a:solidFill>
                  <a:srgbClr val="002060"/>
                </a:solidFill>
              </a:rPr>
              <a:t> of </a:t>
            </a:r>
            <a:r>
              <a:rPr lang="nl-NL" sz="2800" dirty="0" err="1" smtClean="0">
                <a:solidFill>
                  <a:srgbClr val="002060"/>
                </a:solidFill>
              </a:rPr>
              <a:t>the</a:t>
            </a:r>
            <a:r>
              <a:rPr lang="nl-NL" sz="2800" dirty="0" smtClean="0">
                <a:solidFill>
                  <a:srgbClr val="002060"/>
                </a:solidFill>
              </a:rPr>
              <a:t> PC</a:t>
            </a:r>
            <a:endParaRPr lang="en-US" sz="2800" dirty="0">
              <a:solidFill>
                <a:srgbClr val="002060"/>
              </a:solidFill>
            </a:endParaRPr>
          </a:p>
        </p:txBody>
      </p:sp>
    </p:spTree>
    <p:extLst>
      <p:ext uri="{BB962C8B-B14F-4D97-AF65-F5344CB8AC3E}">
        <p14:creationId xmlns:p14="http://schemas.microsoft.com/office/powerpoint/2010/main" val="305176093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7000">
              <a:schemeClr val="bg1"/>
            </a:gs>
            <a:gs pos="100000">
              <a:srgbClr val="C3CEFD"/>
            </a:gs>
          </a:gsLst>
          <a:lin ang="5400000" scaled="1"/>
        </a:gradFill>
        <a:effectLst/>
      </p:bgPr>
    </p:bg>
    <p:spTree>
      <p:nvGrpSpPr>
        <p:cNvPr id="1" name=""/>
        <p:cNvGrpSpPr/>
        <p:nvPr/>
      </p:nvGrpSpPr>
      <p:grpSpPr>
        <a:xfrm>
          <a:off x="0" y="0"/>
          <a:ext cx="0" cy="0"/>
          <a:chOff x="0" y="0"/>
          <a:chExt cx="0" cy="0"/>
        </a:xfrm>
      </p:grpSpPr>
      <p:sp>
        <p:nvSpPr>
          <p:cNvPr id="6" name="TextBox 9"/>
          <p:cNvSpPr txBox="1"/>
          <p:nvPr/>
        </p:nvSpPr>
        <p:spPr>
          <a:xfrm>
            <a:off x="115910" y="102924"/>
            <a:ext cx="8451273" cy="954107"/>
          </a:xfrm>
          <a:prstGeom prst="rect">
            <a:avLst/>
          </a:prstGeom>
          <a:noFill/>
        </p:spPr>
        <p:txBody>
          <a:bodyPr wrap="square" rtlCol="0">
            <a:spAutoFit/>
          </a:bodyPr>
          <a:lstStyle/>
          <a:p>
            <a:pPr algn="ctr"/>
            <a:r>
              <a:rPr lang="en-US" sz="2800" b="1" dirty="0" smtClean="0">
                <a:solidFill>
                  <a:schemeClr val="accent2"/>
                </a:solidFill>
              </a:rPr>
              <a:t>Public Procurement of Innovative Solutions</a:t>
            </a:r>
            <a:endParaRPr lang="en-US" sz="2800" b="1" dirty="0">
              <a:solidFill>
                <a:schemeClr val="accent2"/>
              </a:solidFill>
            </a:endParaRPr>
          </a:p>
          <a:p>
            <a:pPr algn="ctr"/>
            <a:r>
              <a:rPr lang="en-US" sz="2800" b="1" i="1" dirty="0">
                <a:solidFill>
                  <a:schemeClr val="accent2"/>
                </a:solidFill>
              </a:rPr>
              <a:t>3. Conducting a </a:t>
            </a:r>
            <a:r>
              <a:rPr lang="en-US" sz="2800" b="1" i="1" dirty="0" smtClean="0">
                <a:solidFill>
                  <a:schemeClr val="accent2"/>
                </a:solidFill>
              </a:rPr>
              <a:t>PPI </a:t>
            </a:r>
            <a:r>
              <a:rPr lang="en-US" sz="2800" b="1" i="1" dirty="0" smtClean="0">
                <a:solidFill>
                  <a:schemeClr val="accent2"/>
                </a:solidFill>
              </a:rPr>
              <a:t>– Drafting the </a:t>
            </a:r>
            <a:r>
              <a:rPr lang="en-US" sz="2800" b="1" i="1" dirty="0" smtClean="0">
                <a:solidFill>
                  <a:schemeClr val="accent2"/>
                </a:solidFill>
              </a:rPr>
              <a:t>PPI </a:t>
            </a:r>
            <a:r>
              <a:rPr lang="en-US" sz="2800" b="1" i="1" dirty="0" smtClean="0">
                <a:solidFill>
                  <a:schemeClr val="accent2"/>
                </a:solidFill>
              </a:rPr>
              <a:t>tender docs</a:t>
            </a:r>
            <a:endParaRPr lang="en-US" sz="2800" b="1" i="1" dirty="0">
              <a:solidFill>
                <a:schemeClr val="accent2"/>
              </a:solidFill>
            </a:endParaRPr>
          </a:p>
        </p:txBody>
      </p:sp>
      <p:sp>
        <p:nvSpPr>
          <p:cNvPr id="5" name="Content Placeholder 2"/>
          <p:cNvSpPr txBox="1">
            <a:spLocks/>
          </p:cNvSpPr>
          <p:nvPr/>
        </p:nvSpPr>
        <p:spPr>
          <a:xfrm>
            <a:off x="873457" y="1542197"/>
            <a:ext cx="7137779" cy="4745488"/>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24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3"/>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3"/>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3"/>
              </a:buClr>
              <a:buSzPct val="80000"/>
              <a:buFont typeface="Arial" pitchFamily="34" charset="0"/>
              <a:buNone/>
              <a:defRPr sz="14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lvl="0" algn="l" defTabSz="914400">
              <a:lnSpc>
                <a:spcPct val="200000"/>
              </a:lnSpc>
              <a:spcBef>
                <a:spcPts val="0"/>
              </a:spcBef>
              <a:buClrTx/>
              <a:buSzTx/>
            </a:pPr>
            <a:endParaRPr lang="en-US" dirty="0">
              <a:solidFill>
                <a:srgbClr val="002060"/>
              </a:solidFill>
            </a:endParaRPr>
          </a:p>
        </p:txBody>
      </p:sp>
      <p:sp>
        <p:nvSpPr>
          <p:cNvPr id="3" name="Rectangle 2"/>
          <p:cNvSpPr/>
          <p:nvPr/>
        </p:nvSpPr>
        <p:spPr>
          <a:xfrm>
            <a:off x="531343" y="1911390"/>
            <a:ext cx="8035840" cy="707886"/>
          </a:xfrm>
          <a:prstGeom prst="rect">
            <a:avLst/>
          </a:prstGeom>
        </p:spPr>
        <p:txBody>
          <a:bodyPr wrap="square">
            <a:spAutoFit/>
          </a:bodyPr>
          <a:lstStyle/>
          <a:p>
            <a:pPr marL="742950" lvl="0" indent="-742950">
              <a:buFont typeface="+mj-lt"/>
              <a:buAutoNum type="arabicPeriod"/>
            </a:pPr>
            <a:endParaRPr lang="en-GB" sz="4000" b="1" dirty="0">
              <a:solidFill>
                <a:srgbClr val="041869"/>
              </a:solidFill>
            </a:endParaRPr>
          </a:p>
        </p:txBody>
      </p:sp>
      <p:sp>
        <p:nvSpPr>
          <p:cNvPr id="2" name="Rectangle 1"/>
          <p:cNvSpPr/>
          <p:nvPr/>
        </p:nvSpPr>
        <p:spPr>
          <a:xfrm>
            <a:off x="-434117" y="1374771"/>
            <a:ext cx="8763530" cy="6263253"/>
          </a:xfrm>
          <a:prstGeom prst="rect">
            <a:avLst/>
          </a:prstGeom>
        </p:spPr>
        <p:txBody>
          <a:bodyPr wrap="square">
            <a:spAutoFit/>
          </a:bodyPr>
          <a:lstStyle/>
          <a:p>
            <a:pPr marL="914400" lvl="1" indent="-457200">
              <a:buFont typeface="Wingdings" panose="05000000000000000000" pitchFamily="2" charset="2"/>
              <a:buChar char="v"/>
            </a:pPr>
            <a:r>
              <a:rPr lang="en-US" sz="2500" b="1" dirty="0" smtClean="0">
                <a:solidFill>
                  <a:srgbClr val="002060"/>
                </a:solidFill>
              </a:rPr>
              <a:t>Description </a:t>
            </a:r>
            <a:r>
              <a:rPr lang="en-US" sz="2500" b="1" dirty="0">
                <a:solidFill>
                  <a:srgbClr val="002060"/>
                </a:solidFill>
              </a:rPr>
              <a:t>of the </a:t>
            </a:r>
            <a:r>
              <a:rPr lang="en-US" sz="2500" b="1" dirty="0" smtClean="0">
                <a:solidFill>
                  <a:srgbClr val="002060"/>
                </a:solidFill>
              </a:rPr>
              <a:t>procurement object </a:t>
            </a:r>
            <a:r>
              <a:rPr lang="en-US" sz="2500" b="1" dirty="0">
                <a:solidFill>
                  <a:srgbClr val="002060"/>
                </a:solidFill>
              </a:rPr>
              <a:t>and of the context of the </a:t>
            </a:r>
            <a:r>
              <a:rPr lang="en-US" sz="2500" b="1" dirty="0" smtClean="0">
                <a:solidFill>
                  <a:srgbClr val="002060"/>
                </a:solidFill>
              </a:rPr>
              <a:t>procurement</a:t>
            </a:r>
          </a:p>
          <a:p>
            <a:pPr marL="1371600" lvl="2" indent="-457200">
              <a:buFont typeface="Wingdings" panose="05000000000000000000" pitchFamily="2" charset="2"/>
              <a:buChar char="Ø"/>
            </a:pPr>
            <a:r>
              <a:rPr lang="en-US" sz="2500" dirty="0">
                <a:solidFill>
                  <a:srgbClr val="002060"/>
                </a:solidFill>
              </a:rPr>
              <a:t>Technical </a:t>
            </a:r>
            <a:r>
              <a:rPr lang="en-US" sz="2500" dirty="0" smtClean="0">
                <a:solidFill>
                  <a:srgbClr val="002060"/>
                </a:solidFill>
              </a:rPr>
              <a:t>specifications described in terms of outcome-based </a:t>
            </a:r>
            <a:r>
              <a:rPr lang="en-US" sz="2500" dirty="0" smtClean="0">
                <a:solidFill>
                  <a:srgbClr val="002060"/>
                </a:solidFill>
              </a:rPr>
              <a:t>requirements/ </a:t>
            </a:r>
            <a:r>
              <a:rPr lang="en-US" sz="2500" dirty="0" smtClean="0">
                <a:solidFill>
                  <a:srgbClr val="002060"/>
                </a:solidFill>
              </a:rPr>
              <a:t>functional specifications</a:t>
            </a:r>
            <a:endParaRPr lang="en-US" sz="2500" dirty="0">
              <a:solidFill>
                <a:srgbClr val="002060"/>
              </a:solidFill>
            </a:endParaRPr>
          </a:p>
          <a:p>
            <a:pPr marL="914400" lvl="1" indent="-457200">
              <a:buFont typeface="Wingdings" panose="05000000000000000000" pitchFamily="2" charset="2"/>
              <a:buChar char="v"/>
            </a:pPr>
            <a:r>
              <a:rPr lang="en-US" sz="2500" b="1" dirty="0" smtClean="0">
                <a:solidFill>
                  <a:srgbClr val="002060"/>
                </a:solidFill>
              </a:rPr>
              <a:t>Description </a:t>
            </a:r>
            <a:r>
              <a:rPr lang="en-US" sz="2500" b="1" dirty="0">
                <a:solidFill>
                  <a:srgbClr val="002060"/>
                </a:solidFill>
              </a:rPr>
              <a:t>of the procurement </a:t>
            </a:r>
            <a:r>
              <a:rPr lang="en-US" sz="2500" b="1" dirty="0" smtClean="0">
                <a:solidFill>
                  <a:srgbClr val="002060"/>
                </a:solidFill>
              </a:rPr>
              <a:t>process</a:t>
            </a:r>
          </a:p>
          <a:p>
            <a:pPr marL="914400" lvl="1" indent="-457200">
              <a:buFont typeface="Wingdings" panose="05000000000000000000" pitchFamily="2" charset="2"/>
              <a:buChar char="v"/>
            </a:pPr>
            <a:r>
              <a:rPr lang="en-US" sz="2500" b="1" dirty="0" smtClean="0">
                <a:solidFill>
                  <a:srgbClr val="002060"/>
                </a:solidFill>
              </a:rPr>
              <a:t>Description </a:t>
            </a:r>
            <a:r>
              <a:rPr lang="en-US" sz="2500" b="1" dirty="0">
                <a:solidFill>
                  <a:srgbClr val="002060"/>
                </a:solidFill>
              </a:rPr>
              <a:t>of the legal, economic, financial and technical </a:t>
            </a:r>
            <a:r>
              <a:rPr lang="en-US" sz="2500" b="1" dirty="0" smtClean="0">
                <a:solidFill>
                  <a:srgbClr val="002060"/>
                </a:solidFill>
              </a:rPr>
              <a:t>information </a:t>
            </a:r>
            <a:r>
              <a:rPr lang="en-US" sz="2500" dirty="0" smtClean="0">
                <a:solidFill>
                  <a:srgbClr val="002060"/>
                </a:solidFill>
              </a:rPr>
              <a:t>(e.g., monetary k value, payment info, language of proposals etc.)</a:t>
            </a:r>
          </a:p>
          <a:p>
            <a:pPr marL="914400" lvl="1" indent="-457200">
              <a:buFont typeface="Wingdings" panose="05000000000000000000" pitchFamily="2" charset="2"/>
              <a:buChar char="v"/>
            </a:pPr>
            <a:r>
              <a:rPr lang="en-US" sz="2500" b="1" dirty="0" smtClean="0">
                <a:solidFill>
                  <a:srgbClr val="002060"/>
                </a:solidFill>
              </a:rPr>
              <a:t>The </a:t>
            </a:r>
            <a:r>
              <a:rPr lang="en-US" sz="2500" b="1" dirty="0">
                <a:solidFill>
                  <a:srgbClr val="002060"/>
                </a:solidFill>
              </a:rPr>
              <a:t>terms of presentation of the tenderers' offers and tendering requirements</a:t>
            </a:r>
            <a:endParaRPr lang="nl-NL" sz="2500" b="1" dirty="0" smtClean="0">
              <a:solidFill>
                <a:srgbClr val="002060"/>
              </a:solidFill>
            </a:endParaRPr>
          </a:p>
          <a:p>
            <a:pPr marL="1371600" lvl="2" indent="-457200">
              <a:buFont typeface="Wingdings" panose="05000000000000000000" pitchFamily="2" charset="2"/>
              <a:buChar char="ü"/>
            </a:pPr>
            <a:r>
              <a:rPr lang="nl-NL" sz="2500" dirty="0" smtClean="0">
                <a:solidFill>
                  <a:srgbClr val="002060"/>
                </a:solidFill>
              </a:rPr>
              <a:t>Exclusion, selection and award criteria</a:t>
            </a:r>
          </a:p>
          <a:p>
            <a:pPr marL="1371600" lvl="2" indent="-457200">
              <a:buFont typeface="Wingdings" panose="05000000000000000000" pitchFamily="2" charset="2"/>
              <a:buChar char="ü"/>
            </a:pPr>
            <a:r>
              <a:rPr lang="en-US" sz="2500" dirty="0">
                <a:solidFill>
                  <a:srgbClr val="002060"/>
                </a:solidFill>
              </a:rPr>
              <a:t>A</a:t>
            </a:r>
            <a:r>
              <a:rPr lang="en-US" sz="2500" dirty="0" smtClean="0">
                <a:solidFill>
                  <a:srgbClr val="002060"/>
                </a:solidFill>
              </a:rPr>
              <a:t>llocation </a:t>
            </a:r>
            <a:r>
              <a:rPr lang="en-US" sz="2500" dirty="0">
                <a:solidFill>
                  <a:srgbClr val="002060"/>
                </a:solidFill>
              </a:rPr>
              <a:t>of the weightings based on the importance of the criteria </a:t>
            </a:r>
            <a:endParaRPr lang="nl-NL" sz="2500" dirty="0" smtClean="0">
              <a:solidFill>
                <a:srgbClr val="002060"/>
              </a:solidFill>
            </a:endParaRPr>
          </a:p>
          <a:p>
            <a:pPr lvl="2"/>
            <a:endParaRPr lang="en-US" sz="2200" dirty="0" smtClean="0">
              <a:solidFill>
                <a:srgbClr val="002060"/>
              </a:solidFill>
            </a:endParaRPr>
          </a:p>
          <a:p>
            <a:pPr lvl="1"/>
            <a:endParaRPr lang="en-US" sz="2600" dirty="0" smtClean="0">
              <a:solidFill>
                <a:srgbClr val="002060"/>
              </a:solidFill>
            </a:endParaRPr>
          </a:p>
          <a:p>
            <a:endParaRPr lang="en-US" sz="2800" dirty="0">
              <a:solidFill>
                <a:srgbClr val="002060"/>
              </a:solidFill>
            </a:endParaRPr>
          </a:p>
        </p:txBody>
      </p:sp>
    </p:spTree>
    <p:extLst>
      <p:ext uri="{BB962C8B-B14F-4D97-AF65-F5344CB8AC3E}">
        <p14:creationId xmlns:p14="http://schemas.microsoft.com/office/powerpoint/2010/main" val="31487267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0.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1.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2.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3.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4.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5.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6.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17.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2.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3.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4.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5.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6.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7.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8.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ppt/theme/themeOverride9.xml><?xml version="1.0" encoding="utf-8"?>
<a:themeOverride xmlns:a="http://schemas.openxmlformats.org/drawingml/2006/main">
  <a:clrScheme name="eafip">
    <a:dk1>
      <a:srgbClr val="FFFFFF"/>
    </a:dk1>
    <a:lt1>
      <a:srgbClr val="FFFFFF"/>
    </a:lt1>
    <a:dk2>
      <a:srgbClr val="FFFFFF"/>
    </a:dk2>
    <a:lt2>
      <a:srgbClr val="FFFFFF"/>
    </a:lt2>
    <a:accent1>
      <a:srgbClr val="06208C"/>
    </a:accent1>
    <a:accent2>
      <a:srgbClr val="041869"/>
    </a:accent2>
    <a:accent3>
      <a:srgbClr val="FFFFFF"/>
    </a:accent3>
    <a:accent4>
      <a:srgbClr val="FFFFFF"/>
    </a:accent4>
    <a:accent5>
      <a:srgbClr val="FFFFFF"/>
    </a:accent5>
    <a:accent6>
      <a:srgbClr val="FFFFFF"/>
    </a:accent6>
    <a:hlink>
      <a:srgbClr val="FFFFFF"/>
    </a:hlink>
    <a:folHlink>
      <a:srgbClr val="FFFFFF"/>
    </a:folHlink>
  </a:clrScheme>
</a:themeOverride>
</file>

<file path=docProps/app.xml><?xml version="1.0" encoding="utf-8"?>
<Properties xmlns="http://schemas.openxmlformats.org/officeDocument/2006/extended-properties" xmlns:vt="http://schemas.openxmlformats.org/officeDocument/2006/docPropsVTypes">
  <Template/>
  <TotalTime>3097</TotalTime>
  <Words>1661</Words>
  <Application>Microsoft Office PowerPoint</Application>
  <PresentationFormat>On-screen Show (4:3)</PresentationFormat>
  <Paragraphs>155</Paragraphs>
  <Slides>20</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20</vt:i4>
      </vt:variant>
    </vt:vector>
  </HeadingPairs>
  <TitlesOfParts>
    <vt:vector size="29" baseType="lpstr">
      <vt:lpstr>Arial</vt:lpstr>
      <vt:lpstr>Calibri</vt:lpstr>
      <vt:lpstr>Calibri Light</vt:lpstr>
      <vt:lpstr>Corbel</vt:lpstr>
      <vt:lpstr>Wingdings</vt:lpstr>
      <vt:lpstr>Wingdings 2</vt:lpstr>
      <vt:lpstr>Wingdings 3</vt:lpstr>
      <vt:lpstr>Conception personnalisée</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Diana</dc:creator>
  <cp:lastModifiedBy>Oana Pantilimon</cp:lastModifiedBy>
  <cp:revision>454</cp:revision>
  <cp:lastPrinted>2015-11-23T14:32:49Z</cp:lastPrinted>
  <dcterms:created xsi:type="dcterms:W3CDTF">2015-06-11T10:57:26Z</dcterms:created>
  <dcterms:modified xsi:type="dcterms:W3CDTF">2016-04-29T15:18:05Z</dcterms:modified>
</cp:coreProperties>
</file>