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Questrial" panose="020B0604020202020204" charset="0"/>
      <p:regular r:id="rId22"/>
    </p:embeddedFont>
    <p:embeddedFont>
      <p:font typeface="Cabin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91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595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70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55b8d4ec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55b8d4ec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92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55b8d4ec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55b8d4ec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3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5b8d4ec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55b8d4ec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03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55b8d4ec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55b8d4ec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6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55b8d4ec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55b8d4ec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05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55b8d4e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55b8d4e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498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55b8d4ec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55b8d4ec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13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5b8d4ec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5b8d4ec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324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55b8d4ec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55b8d4ec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621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55b8d4ec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55b8d4ec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72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5b8d4ec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5b8d4ec4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29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55b8d4e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55b8d4ec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01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55b8d4ec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55b8d4ec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60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55b8d4ec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55b8d4ec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6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5b8d4e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5b8d4e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8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0e3d361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0e3d361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62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55b8d4ec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55b8d4ec4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89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5b8d4ec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5b8d4ec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Questrial"/>
              <a:buChar char="-"/>
            </a:pPr>
            <a:r>
              <a:rPr lang="ca" sz="1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Societats mercantils públiques que executin polítiques públiques o prestin serveis d’interès econòmic general: només poden ser destinatàries de penes de multa i d’intervenció judicial 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51695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quel.montaner@upf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.montaner@upf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95" y="746125"/>
            <a:ext cx="8520600" cy="20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i="1">
                <a:solidFill>
                  <a:srgbClr val="1C4587"/>
                </a:solidFill>
                <a:latin typeface="Cabin"/>
                <a:ea typeface="Cabin"/>
                <a:cs typeface="Cabin"/>
                <a:sym typeface="Cabin"/>
              </a:rPr>
              <a:t>Criminal compliance</a:t>
            </a:r>
            <a:r>
              <a:rPr lang="ca" sz="4800">
                <a:solidFill>
                  <a:srgbClr val="1C4587"/>
                </a:solidFill>
                <a:latin typeface="Cabin"/>
                <a:ea typeface="Cabin"/>
                <a:cs typeface="Cabin"/>
                <a:sym typeface="Cabin"/>
              </a:rPr>
              <a:t> i empreses industrials </a:t>
            </a:r>
            <a:endParaRPr sz="4800">
              <a:solidFill>
                <a:srgbClr val="1C45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43250"/>
            <a:ext cx="2799799" cy="18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270500" y="3937000"/>
            <a:ext cx="3635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73763"/>
                </a:solidFill>
                <a:latin typeface="Cabin"/>
                <a:ea typeface="Cabin"/>
                <a:cs typeface="Cabin"/>
                <a:sym typeface="Cabin"/>
              </a:rPr>
              <a:t>Raquel Montaner</a:t>
            </a:r>
            <a:endParaRPr sz="1800">
              <a:solidFill>
                <a:srgbClr val="07376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raquel.montaner@upf.edu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Quines penes es poden imposar?</a:t>
            </a:r>
            <a:r>
              <a:rPr lang="ca" b="1"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295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Multa (imposició obligatòria)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Dissolució de la persona jurídica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Suspensió d’activitats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Clausura de locals i establiments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Inhabilitació per obtenir subvencions i ajuts públics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Intervenció judicial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Més enllà de les sancions jurídiques…</a:t>
            </a:r>
            <a:r>
              <a:rPr lang="ca"/>
              <a:t> 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Cost reputacional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Existència d’un procediment penal contra una persona jurídica o </a:t>
            </a:r>
            <a:r>
              <a:rPr lang="ca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notitia criminis </a:t>
            </a: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de sospita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Costos reputacionals que es poden traduir en costos econòmics: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		- pèrdua de clients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		- implicacions financeres: baixada d’accions a borsa; disminució de vendes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		- inversió en neteja reputacional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		- inversió en recursos humans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		- costos  d’oportunitat: clients no recomanen 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 evitar la responsabilitat penal? 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 u="sng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PROGRAMES DE COMPLIMENT O </a:t>
            </a:r>
            <a:r>
              <a:rPr lang="ca" sz="2400" b="1" i="1" u="sng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COMPLIANCE PROGRAMS   </a:t>
            </a:r>
            <a:endParaRPr sz="2400" b="1" u="sng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No és una obligació jurídico-penal. Però molt probablement, sense ell la persona jurídica no quedarà exempta de responsabilitat penal 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L’adopció i execució del programa és responsabilitat de l’òrgan d’administració de l’empresa (</a:t>
            </a:r>
            <a:r>
              <a:rPr lang="ca" sz="2400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tone from the top</a:t>
            </a: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254525"/>
            <a:ext cx="82767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El </a:t>
            </a:r>
            <a:r>
              <a:rPr lang="ca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compliance</a:t>
            </a: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no només és un instrument intern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89300" y="1079525"/>
            <a:ext cx="8099100" cy="25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La diligència de l’empresa ha de ser interna i externa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No només es tracta d’evitar la responsabilitat penal 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En la dimensió externa: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atendre als seus </a:t>
            </a:r>
            <a:r>
              <a:rPr lang="ca" sz="1800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stakeholders</a:t>
            </a:r>
            <a:endParaRPr sz="1800" i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coneixement de clients i proveïdors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canals de denúncies externs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respecte als Drets Humans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internacionalització de la cultura de compliment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13" y="3881025"/>
            <a:ext cx="8099075" cy="11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 adoptar un programa de compliment? 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Dos aspectes diferenciats: </a:t>
            </a:r>
            <a:r>
              <a:rPr lang="ca" sz="2400" u="sng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disseny del programa</a:t>
            </a: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i </a:t>
            </a:r>
            <a:r>
              <a:rPr lang="ca" sz="2400" u="sng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implantació del programa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L’èxit o eficàcia del programa depèn de si és adequat per l’empresa: PROPORCIONALITAT 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objecte social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característiques organitzatives específiques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recursos econòmics, materials i humans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àmbits d’actuació i socis de negocis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sistema de gestió 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Respecte del disseny ...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Atendre a les persones amb capacitat de decisió a l’empresa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Insistir en la integració del compliance penal al sistema de gestió habitual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Formació en compliment extensible a tota la organització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Selecció de la persona encargada de la supervisió del compliment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Selecció del mecanisme del canal de denúncies 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Respecte de la implantació …</a:t>
            </a:r>
            <a:r>
              <a:rPr lang="ca" b="1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Pla d’acció anual: objectius en matèria de </a:t>
            </a:r>
            <a:r>
              <a:rPr lang="ca" sz="2400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compliance</a:t>
            </a:r>
            <a:endParaRPr sz="2400" i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Desenvolupament o millora de polítiques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Formació a tots els membres de la organització: des del codi ètic fins a riscos més específics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Comunicació a tercers 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Gestió del canal de denúncies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Informe anual de compliance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Documentació dels processos  de compliment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Sistema d’informació (</a:t>
            </a:r>
            <a:r>
              <a:rPr lang="ca" sz="2400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reporting</a:t>
            </a: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Qui pot ser </a:t>
            </a:r>
            <a:r>
              <a:rPr lang="ca" b="1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compliance officer</a:t>
            </a: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12" y="1910087"/>
            <a:ext cx="2300287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475" y="1674575"/>
            <a:ext cx="3688399" cy="26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6300" y="1288050"/>
            <a:ext cx="2545575" cy="12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2711" y="3103777"/>
            <a:ext cx="2492750" cy="1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Questrial"/>
                <a:ea typeface="Questrial"/>
                <a:cs typeface="Questrial"/>
                <a:sym typeface="Questrial"/>
              </a:rPr>
              <a:t>...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222875"/>
            <a:ext cx="7631400" cy="31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Codi penal: “</a:t>
            </a:r>
            <a:r>
              <a:rPr lang="ca" i="1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En las personas jurídicas de pequeñas dimensiones, las funciones de supervisión a que se refiere la condición 2.ª del apartado 2 </a:t>
            </a:r>
            <a:r>
              <a:rPr lang="ca" b="1" i="1" u="sng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podrán</a:t>
            </a:r>
            <a:r>
              <a:rPr lang="ca" b="1" i="1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ser asumidas directamente por el órgano de administración</a:t>
            </a:r>
            <a:r>
              <a:rPr lang="ca" i="1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. A estos efectos, son personas jurídicas de pequeñas dimensiones aquéllas que, según la legislación aplicable, estén autorizadas a presentar cuenta de pérdidas y ganancias abreviada</a:t>
            </a:r>
            <a:r>
              <a:rPr lang="ca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” (art. 31 bis 3 CP)</a:t>
            </a:r>
            <a:endParaRPr>
              <a:solidFill>
                <a:srgbClr val="1C4587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L’òrgan de compliance no és coincident amb la </a:t>
            </a:r>
            <a:r>
              <a:rPr lang="ca" b="1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figura del </a:t>
            </a:r>
            <a:r>
              <a:rPr lang="ca" b="1" i="1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compliance officer </a:t>
            </a:r>
            <a:r>
              <a:rPr lang="ca" b="1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o encarregat de compliment. Aquest últim pot ser intern o extern a l’empresa.</a:t>
            </a:r>
            <a:r>
              <a:rPr lang="ca">
                <a:solidFill>
                  <a:srgbClr val="1C4587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>
              <a:solidFill>
                <a:srgbClr val="1C4587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775" y="110175"/>
            <a:ext cx="1669901" cy="166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Moltes gràcies per la seva atenció!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045725" y="4065225"/>
            <a:ext cx="33600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Raquel Montaner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raquel.montaner@upf.edu</a:t>
            </a:r>
            <a:r>
              <a:rPr lang="ca"/>
              <a:t> </a:t>
            </a:r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43250"/>
            <a:ext cx="2799799" cy="1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Empresa i Dret Penal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75" y="1541088"/>
            <a:ext cx="3895726" cy="31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579" y="1541100"/>
            <a:ext cx="3564497" cy="305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Què és el </a:t>
            </a:r>
            <a:r>
              <a:rPr lang="ca" b="1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compliance</a:t>
            </a: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penal?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08000" y="1218225"/>
            <a:ext cx="7763100" cy="3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Sistema de gestió de riscos, incorporant m</a:t>
            </a: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esures de control i vigilància per assegurar-se de que es compleixen les normes reforçades amb penes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Règim de responsabilitat penal de les persones jurídiques (art. 31</a:t>
            </a:r>
            <a:r>
              <a:rPr lang="ca" sz="2400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bis</a:t>
            </a: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CP).  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9025" y="445025"/>
            <a:ext cx="1832475" cy="11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La clau de la responsabilitat penal de l’empresa</a:t>
            </a:r>
            <a:endParaRPr sz="3000"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365250" y="1492250"/>
            <a:ext cx="6603900" cy="3076500"/>
          </a:xfrm>
          <a:prstGeom prst="rect">
            <a:avLst/>
          </a:prstGeom>
          <a:solidFill>
            <a:srgbClr val="CC0000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BENEFICI</a:t>
            </a:r>
            <a:endParaRPr sz="4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+</a:t>
            </a:r>
            <a:endParaRPr sz="4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4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AFAVORIMENT</a:t>
            </a:r>
            <a:endParaRPr sz="4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Qui comet els delictes?</a:t>
            </a:r>
            <a:endParaRPr sz="3600" b="1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74425"/>
            <a:ext cx="8520600" cy="3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Els delictes els cometen les persones físiques</a:t>
            </a:r>
            <a:endParaRPr sz="240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Quan certes persones físiques cometen el delicte, també es fa responsable penalment a l’empresa:</a:t>
            </a:r>
            <a:endParaRPr sz="240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Delictes de “directius i assimilats” (art. 31 bis 1 a) CP)</a:t>
            </a:r>
            <a:endParaRPr sz="240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Delictes “d’empleats” (art. 31 bis 1 b) CP)</a:t>
            </a:r>
            <a:endParaRPr sz="240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Quins són els sectors del </a:t>
            </a:r>
            <a:r>
              <a:rPr lang="ca" b="1" i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compliance</a:t>
            </a: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 penal?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91850" y="1054350"/>
            <a:ext cx="8160300" cy="3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Grans sectors de risc penal i empresarial al sector industrial:</a:t>
            </a:r>
            <a:endParaRPr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CORRUPCIÓ (PÚBLICA I PRIVADA)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BLANQUEIG DE CAPITALS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FRAUS FISCALS I A LA SEGURETAT SOCIAL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MEDI AMBIENT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PROTECCIÓ DE DADES I TIC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SALUT PÚBLICA (*salut mèdica i salut alimentària)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Questrial"/>
              <a:buChar char="-"/>
            </a:pPr>
            <a:r>
              <a:rPr lang="ca" sz="18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PROPIETAT INDUSTRIAL I INTEL.LECTUAL</a:t>
            </a:r>
            <a:endParaRPr sz="18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t="6208"/>
          <a:stretch/>
        </p:blipFill>
        <p:spPr>
          <a:xfrm>
            <a:off x="311700" y="3897750"/>
            <a:ext cx="8213174" cy="1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49075" y="215375"/>
            <a:ext cx="6609000" cy="12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Responsabilitat penal per producte defectuós?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96875" y="1899775"/>
            <a:ext cx="85206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ca">
                <a:solidFill>
                  <a:srgbClr val="1C4587"/>
                </a:solidFill>
              </a:rPr>
              <a:t>Per la persona jurídica: ex.: delictes dels arts. 359 i ss CP (d’especial rellevància per indústries del sector químic i farmacèutic)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ca">
                <a:solidFill>
                  <a:srgbClr val="1C4587"/>
                </a:solidFill>
              </a:rPr>
              <a:t>La persona jurídica no respon per delictes de lesions o per delictes d’homicidi causats a persones físiques com conseqüència de productes defectuosos</a:t>
            </a:r>
            <a:endParaRPr>
              <a:solidFill>
                <a:srgbClr val="1C458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b="1">
                <a:solidFill>
                  <a:srgbClr val="1C4587"/>
                </a:solidFill>
              </a:rPr>
              <a:t>No obstant</a:t>
            </a:r>
            <a:r>
              <a:rPr lang="ca">
                <a:solidFill>
                  <a:srgbClr val="1C4587"/>
                </a:solidFill>
              </a:rPr>
              <a:t>: sancions a persones físiques de l’empresa; responsabilitat civil derivada de delicte; i també sancions socials (danys reputacionals) 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550" y="215375"/>
            <a:ext cx="2369500" cy="15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Quan estem davant d’un risc delictiu? 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</a:rPr>
              <a:t>Seqüència lògica: 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</a:rPr>
              <a:t>Però MOLTS DELICTES SÓN DELICTES DE RISC. 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</a:rPr>
              <a:t>Aproximació entre el DRET i la TÈCNICA. Formes d’autorregulació normativa.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>
                <a:solidFill>
                  <a:srgbClr val="1C4587"/>
                </a:solidFill>
              </a:rPr>
              <a:t>Molt difícil delimitar els espais de risc permès. MÀXIMA PRUDÈNCIA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873125" y="1636688"/>
            <a:ext cx="1524000" cy="7620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Questrial"/>
                <a:ea typeface="Questrial"/>
                <a:cs typeface="Questrial"/>
                <a:sym typeface="Questrial"/>
              </a:rPr>
              <a:t>risc tècnic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2591600" y="1636700"/>
            <a:ext cx="1674900" cy="7620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Questrial"/>
                <a:ea typeface="Questrial"/>
                <a:cs typeface="Questrial"/>
                <a:sym typeface="Questrial"/>
              </a:rPr>
              <a:t>risc jurídic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4447063" y="1636700"/>
            <a:ext cx="1754100" cy="7620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latin typeface="Questrial"/>
                <a:ea typeface="Questrial"/>
                <a:cs typeface="Questrial"/>
                <a:sym typeface="Questrial"/>
              </a:rPr>
              <a:t>risc delictiu</a:t>
            </a:r>
            <a:endParaRPr sz="18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381750" y="1017725"/>
            <a:ext cx="2762262" cy="1777680"/>
          </a:xfrm>
          <a:prstGeom prst="irregularSeal2">
            <a:avLst/>
          </a:prstGeom>
          <a:solidFill>
            <a:srgbClr val="CC0000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DELICTE</a:t>
            </a:r>
            <a:endParaRPr sz="1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Quines empreses poden ser penalment responsables?</a:t>
            </a:r>
            <a:endParaRPr b="1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754900"/>
            <a:ext cx="8520600" cy="30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Element formal: personalitat jurídica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Petites, mitjanes i grans empreses 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Només s’exclouen les administracions públiques, en qualsevol de les seves formes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Questrial"/>
              <a:buChar char="-"/>
            </a:pPr>
            <a:r>
              <a:rPr lang="ca" sz="24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Partits polítics i els sindicats sí responen</a:t>
            </a: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Presentació en pantalla (16:9)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4" baseType="lpstr">
      <vt:lpstr>Questrial</vt:lpstr>
      <vt:lpstr>Cabin</vt:lpstr>
      <vt:lpstr>Times New Roman</vt:lpstr>
      <vt:lpstr>Arial</vt:lpstr>
      <vt:lpstr>Simple Light</vt:lpstr>
      <vt:lpstr>Criminal compliance i empreses industrials </vt:lpstr>
      <vt:lpstr>Empresa i Dret Penal</vt:lpstr>
      <vt:lpstr>Què és el compliance penal?</vt:lpstr>
      <vt:lpstr>La clau de la responsabilitat penal de l’empresa</vt:lpstr>
      <vt:lpstr>Qui comet els delictes?</vt:lpstr>
      <vt:lpstr>Quins són els sectors del compliance penal?</vt:lpstr>
      <vt:lpstr>Responsabilitat penal per producte defectuós?</vt:lpstr>
      <vt:lpstr>Quan estem davant d’un risc delictiu? </vt:lpstr>
      <vt:lpstr>Quines empreses poden ser penalment responsables?</vt:lpstr>
      <vt:lpstr>Quines penes es poden imposar? </vt:lpstr>
      <vt:lpstr>Més enllà de les sancions jurídiques… </vt:lpstr>
      <vt:lpstr>Com evitar la responsabilitat penal? </vt:lpstr>
      <vt:lpstr>El compliance no només és un instrument intern</vt:lpstr>
      <vt:lpstr>Com adoptar un programa de compliment? </vt:lpstr>
      <vt:lpstr>Respecte del disseny ...</vt:lpstr>
      <vt:lpstr>Respecte de la implantació … </vt:lpstr>
      <vt:lpstr>Qui pot ser compliance officer?</vt:lpstr>
      <vt:lpstr>...</vt:lpstr>
      <vt:lpstr>Moltes gràcies per la seva atenció!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compliance i empreses industrials </dc:title>
  <dc:creator>usuari</dc:creator>
  <cp:lastModifiedBy>Administrador</cp:lastModifiedBy>
  <cp:revision>1</cp:revision>
  <dcterms:modified xsi:type="dcterms:W3CDTF">2019-04-03T09:46:18Z</dcterms:modified>
</cp:coreProperties>
</file>